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embeddings/Microsoft_Excel_____111666.xlsx" ContentType="application/haansoftxls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1" r:id="rId4"/>
    <p:sldId id="327" r:id="rId5"/>
    <p:sldId id="328" r:id="rId6"/>
    <p:sldId id="291" r:id="rId7"/>
    <p:sldId id="294" r:id="rId8"/>
    <p:sldId id="300" r:id="rId9"/>
    <p:sldId id="329" r:id="rId10"/>
    <p:sldId id="330" r:id="rId11"/>
    <p:sldId id="331" r:id="rId12"/>
    <p:sldId id="299" r:id="rId13"/>
    <p:sldId id="332" r:id="rId14"/>
    <p:sldId id="333" r:id="rId15"/>
    <p:sldId id="301" r:id="rId16"/>
    <p:sldId id="335" r:id="rId17"/>
    <p:sldId id="337" r:id="rId18"/>
    <p:sldId id="338" r:id="rId19"/>
    <p:sldId id="320" r:id="rId20"/>
    <p:sldId id="322" r:id="rId21"/>
    <p:sldId id="339" r:id="rId22"/>
    <p:sldId id="340" r:id="rId23"/>
    <p:sldId id="341" r:id="rId24"/>
    <p:sldId id="324" r:id="rId25"/>
    <p:sldId id="343" r:id="rId26"/>
    <p:sldId id="342" r:id="rId27"/>
    <p:sldId id="350" r:id="rId28"/>
    <p:sldId id="344" r:id="rId29"/>
    <p:sldId id="345" r:id="rId30"/>
    <p:sldId id="347" r:id="rId31"/>
    <p:sldId id="346" r:id="rId32"/>
    <p:sldId id="349" r:id="rId33"/>
    <p:sldId id="351" r:id="rId34"/>
    <p:sldId id="352" r:id="rId35"/>
    <p:sldId id="353" r:id="rId36"/>
    <p:sldId id="355" r:id="rId37"/>
    <p:sldId id="356" r:id="rId38"/>
    <p:sldId id="357" r:id="rId39"/>
    <p:sldId id="358" r:id="rId40"/>
    <p:sldId id="359" r:id="rId41"/>
    <p:sldId id="278" r:id="rId42"/>
    <p:sldId id="279" r:id="rId43"/>
    <p:sldId id="319" r:id="rId44"/>
    <p:sldId id="318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6993" autoAdjust="0"/>
  </p:normalViewPr>
  <p:slideViewPr>
    <p:cSldViewPr>
      <p:cViewPr>
        <p:scale>
          <a:sx n="100" d="100"/>
          <a:sy n="100" d="100"/>
        </p:scale>
        <p:origin x="-194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4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5.xlsx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66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PageRank</a:t>
            </a:r>
            <a:endParaRPr lang="en-US" alt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0.3498</c:v>
                </c:pt>
                <c:pt idx="1">
                  <c:v>0.1807</c:v>
                </c:pt>
                <c:pt idx="2">
                  <c:v>9.3399999999999997E-2</c:v>
                </c:pt>
                <c:pt idx="3">
                  <c:v>0.12559999999999999</c:v>
                </c:pt>
                <c:pt idx="4">
                  <c:v>3.2199999999999999E-2</c:v>
                </c:pt>
                <c:pt idx="5">
                  <c:v>0.21290000000000001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8040064"/>
        <c:axId val="111260160"/>
        <c:axId val="0"/>
      </c:bar3DChart>
      <c:catAx>
        <c:axId val="38040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11260160"/>
        <c:crosses val="autoZero"/>
        <c:auto val="1"/>
        <c:lblAlgn val="ctr"/>
        <c:lblOffset val="100"/>
        <c:noMultiLvlLbl val="0"/>
      </c:catAx>
      <c:valAx>
        <c:axId val="111260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40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Authority</a:t>
            </a:r>
            <a:endParaRPr lang="en-US" alt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0.2041</c:v>
                </c:pt>
                <c:pt idx="2">
                  <c:v>0.2041</c:v>
                </c:pt>
                <c:pt idx="3">
                  <c:v>0.61240000000000006</c:v>
                </c:pt>
                <c:pt idx="4">
                  <c:v>0.40820000000000001</c:v>
                </c:pt>
                <c:pt idx="5">
                  <c:v>0.61240000000000006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0637952"/>
        <c:axId val="35715840"/>
        <c:axId val="0"/>
      </c:bar3DChart>
      <c:catAx>
        <c:axId val="40637952"/>
        <c:scaling>
          <c:orientation val="minMax"/>
        </c:scaling>
        <c:delete val="0"/>
        <c:axPos val="b"/>
        <c:majorTickMark val="out"/>
        <c:minorTickMark val="none"/>
        <c:tickLblPos val="nextTo"/>
        <c:crossAx val="35715840"/>
        <c:crosses val="autoZero"/>
        <c:auto val="1"/>
        <c:lblAlgn val="ctr"/>
        <c:lblOffset val="100"/>
        <c:noMultiLvlLbl val="0"/>
      </c:catAx>
      <c:valAx>
        <c:axId val="35715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37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en-US" dirty="0" smtClean="0"/>
              <a:t>Hub</a:t>
            </a:r>
            <a:endParaRPr lang="en-US" alt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0.40820000000000001</c:v>
                </c:pt>
                <c:pt idx="1">
                  <c:v>0.40820000000000001</c:v>
                </c:pt>
                <c:pt idx="2">
                  <c:v>0.8165</c:v>
                </c:pt>
                <c:pt idx="3">
                  <c:v>0.05</c:v>
                </c:pt>
                <c:pt idx="4">
                  <c:v>0</c:v>
                </c:pt>
                <c:pt idx="5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0640000"/>
        <c:axId val="40831232"/>
        <c:axId val="0"/>
      </c:bar3DChart>
      <c:catAx>
        <c:axId val="4064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40831232"/>
        <c:crosses val="autoZero"/>
        <c:auto val="1"/>
        <c:lblAlgn val="ctr"/>
        <c:lblOffset val="100"/>
        <c:noMultiLvlLbl val="0"/>
      </c:catAx>
      <c:valAx>
        <c:axId val="40831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40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en-US" sz="1600" dirty="0" smtClean="0"/>
              <a:t>Authority</a:t>
            </a:r>
            <a:endParaRPr lang="en-US" altLang="en-US" sz="1600" dirty="0"/>
          </a:p>
        </c:rich>
      </c:tx>
      <c:layout>
        <c:manualLayout>
          <c:xMode val="edge"/>
          <c:yMode val="edge"/>
          <c:x val="0.34669573751064697"/>
          <c:y val="9.9942598970484756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0.05</c:v>
                </c:pt>
                <c:pt idx="1">
                  <c:v>0.2041</c:v>
                </c:pt>
                <c:pt idx="2">
                  <c:v>0.2041</c:v>
                </c:pt>
                <c:pt idx="3">
                  <c:v>0.61240000000000006</c:v>
                </c:pt>
                <c:pt idx="4">
                  <c:v>0.40820000000000001</c:v>
                </c:pt>
                <c:pt idx="5">
                  <c:v>0.61240000000000006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0916480"/>
        <c:axId val="40830656"/>
        <c:axId val="0"/>
      </c:bar3DChart>
      <c:catAx>
        <c:axId val="40916480"/>
        <c:scaling>
          <c:orientation val="minMax"/>
        </c:scaling>
        <c:delete val="0"/>
        <c:axPos val="b"/>
        <c:majorTickMark val="out"/>
        <c:minorTickMark val="none"/>
        <c:tickLblPos val="nextTo"/>
        <c:crossAx val="40830656"/>
        <c:crosses val="autoZero"/>
        <c:auto val="1"/>
        <c:lblAlgn val="ctr"/>
        <c:lblOffset val="100"/>
        <c:noMultiLvlLbl val="0"/>
      </c:catAx>
      <c:valAx>
        <c:axId val="40830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91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altLang="en-US" sz="1600" dirty="0" smtClean="0"/>
              <a:t>Hub</a:t>
            </a:r>
            <a:endParaRPr lang="en-US" altLang="en-US" sz="1600" dirty="0"/>
          </a:p>
        </c:rich>
      </c:tx>
      <c:layout>
        <c:manualLayout>
          <c:xMode val="edge"/>
          <c:yMode val="edge"/>
          <c:x val="0.42538575960695724"/>
          <c:y val="9.9942598970484756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0.40820000000000001</c:v>
                </c:pt>
                <c:pt idx="1">
                  <c:v>0.40820000000000001</c:v>
                </c:pt>
                <c:pt idx="2">
                  <c:v>0.8165</c:v>
                </c:pt>
                <c:pt idx="3">
                  <c:v>0.05</c:v>
                </c:pt>
                <c:pt idx="4">
                  <c:v>0</c:v>
                </c:pt>
                <c:pt idx="5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1182208"/>
        <c:axId val="40833536"/>
        <c:axId val="0"/>
      </c:bar3DChart>
      <c:catAx>
        <c:axId val="41182208"/>
        <c:scaling>
          <c:orientation val="minMax"/>
        </c:scaling>
        <c:delete val="0"/>
        <c:axPos val="b"/>
        <c:majorTickMark val="out"/>
        <c:minorTickMark val="none"/>
        <c:tickLblPos val="nextTo"/>
        <c:crossAx val="40833536"/>
        <c:crosses val="autoZero"/>
        <c:auto val="1"/>
        <c:lblAlgn val="ctr"/>
        <c:lblOffset val="100"/>
        <c:noMultiLvlLbl val="0"/>
      </c:catAx>
      <c:valAx>
        <c:axId val="40833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1822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sz="1600" dirty="0" smtClean="0"/>
              <a:t>PageRank</a:t>
            </a:r>
            <a:endParaRPr lang="en-US" altLang="en-US" sz="1600" dirty="0"/>
          </a:p>
        </c:rich>
      </c:tx>
      <c:layout>
        <c:manualLayout>
          <c:xMode val="edge"/>
          <c:yMode val="edge"/>
          <c:x val="0.34193392092236663"/>
          <c:y val="0.12933748102062734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0.32100000000000001</c:v>
                </c:pt>
                <c:pt idx="1">
                  <c:v>0.17050000000000001</c:v>
                </c:pt>
                <c:pt idx="2">
                  <c:v>0.1066</c:v>
                </c:pt>
                <c:pt idx="3">
                  <c:v>0.1368</c:v>
                </c:pt>
                <c:pt idx="4">
                  <c:v>6.4299999999999996E-2</c:v>
                </c:pt>
                <c:pt idx="5">
                  <c:v>0.20069999999999999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1478656"/>
        <c:axId val="40830080"/>
        <c:axId val="0"/>
      </c:bar3DChart>
      <c:catAx>
        <c:axId val="41478656"/>
        <c:scaling>
          <c:orientation val="minMax"/>
        </c:scaling>
        <c:delete val="0"/>
        <c:axPos val="b"/>
        <c:majorTickMark val="out"/>
        <c:minorTickMark val="none"/>
        <c:tickLblPos val="nextTo"/>
        <c:crossAx val="40830080"/>
        <c:crosses val="autoZero"/>
        <c:auto val="1"/>
        <c:lblAlgn val="ctr"/>
        <c:lblOffset val="100"/>
        <c:noMultiLvlLbl val="0"/>
      </c:catAx>
      <c:valAx>
        <c:axId val="40830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478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 smtClean="0"/>
              <a:t>맛집</a:t>
            </a:r>
            <a:r>
              <a:rPr lang="en-US" altLang="ko-KR" b="1" dirty="0" smtClean="0"/>
              <a:t>Site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2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Mathematical View of PageRank &amp; HITs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 6, 2012</a:t>
            </a:r>
          </a:p>
          <a:p>
            <a:pPr algn="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Heegook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7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2534157" y="2406892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3902309" y="267819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60620" y="2458865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4971021" y="299816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5925335" y="223399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566606" y="335820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92417" y="3036479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2030101" y="381817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 rot="10800000">
            <a:off x="4191059" y="371824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3110939" y="485822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4715474" y="509332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 rot="10800000">
            <a:off x="5374650" y="415028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 rot="10800000">
            <a:off x="4696766" y="19028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잘린 사각형 27"/>
          <p:cNvSpPr/>
          <p:nvPr/>
        </p:nvSpPr>
        <p:spPr>
          <a:xfrm rot="10800000">
            <a:off x="2952954" y="3306228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97524" y="1197962"/>
            <a:ext cx="7790899" cy="5111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 rot="10800000">
            <a:off x="6598485" y="484129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1331640" y="27892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잘린 사각형 33"/>
          <p:cNvSpPr/>
          <p:nvPr/>
        </p:nvSpPr>
        <p:spPr>
          <a:xfrm rot="10800000">
            <a:off x="3366655" y="148478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7308304" y="253724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37"/>
          <p:cNvSpPr/>
          <p:nvPr/>
        </p:nvSpPr>
        <p:spPr>
          <a:xfrm rot="10800000">
            <a:off x="1979712" y="472514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endCxn id="18" idx="0"/>
          </p:cNvCxnSpPr>
          <p:nvPr/>
        </p:nvCxnSpPr>
        <p:spPr>
          <a:xfrm>
            <a:off x="2963829" y="2682337"/>
            <a:ext cx="938480" cy="24788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0" idx="0"/>
          </p:cNvCxnSpPr>
          <p:nvPr/>
        </p:nvCxnSpPr>
        <p:spPr>
          <a:xfrm>
            <a:off x="4305937" y="2987063"/>
            <a:ext cx="665084" cy="26312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20272" y="11247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solidFill>
                  <a:srgbClr val="C00000"/>
                </a:solidFill>
              </a:rPr>
              <a:t>r = (P ∙ P)</a:t>
            </a:r>
            <a:r>
              <a:rPr lang="en-US" altLang="ko-KR" b="1" baseline="30000" dirty="0">
                <a:solidFill>
                  <a:srgbClr val="C00000"/>
                </a:solidFill>
              </a:rPr>
              <a:t>T</a:t>
            </a:r>
            <a:r>
              <a:rPr lang="en-US" altLang="ko-KR" b="1" dirty="0">
                <a:solidFill>
                  <a:srgbClr val="C00000"/>
                </a:solidFill>
              </a:rPr>
              <a:t> ∙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한쪽 모서리가 잘린 사각형 27"/>
          <p:cNvSpPr/>
          <p:nvPr/>
        </p:nvSpPr>
        <p:spPr>
          <a:xfrm rot="10800000">
            <a:off x="2952954" y="3306228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2534157" y="2406892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3902309" y="267819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92396" y="3353531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4971021" y="299816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5925335" y="223399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566606" y="335820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98485" y="339655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2030101" y="381817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 rot="10800000">
            <a:off x="4191059" y="371824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3110939" y="485822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4715474" y="509332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 rot="10800000">
            <a:off x="5374650" y="415028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 rot="10800000">
            <a:off x="4696766" y="19028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97524" y="1197962"/>
            <a:ext cx="7790899" cy="5111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 rot="10800000">
            <a:off x="6598485" y="484129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1331640" y="27892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잘린 사각형 33"/>
          <p:cNvSpPr/>
          <p:nvPr/>
        </p:nvSpPr>
        <p:spPr>
          <a:xfrm rot="10800000">
            <a:off x="3366655" y="148478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7308304" y="253724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37"/>
          <p:cNvSpPr/>
          <p:nvPr/>
        </p:nvSpPr>
        <p:spPr>
          <a:xfrm rot="10800000">
            <a:off x="1979712" y="472514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endCxn id="23" idx="0"/>
          </p:cNvCxnSpPr>
          <p:nvPr/>
        </p:nvCxnSpPr>
        <p:spPr>
          <a:xfrm>
            <a:off x="3366654" y="3594300"/>
            <a:ext cx="824405" cy="37596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594687" y="4018726"/>
            <a:ext cx="737598" cy="30350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5" idx="0"/>
          </p:cNvCxnSpPr>
          <p:nvPr/>
        </p:nvCxnSpPr>
        <p:spPr>
          <a:xfrm flipV="1">
            <a:off x="5779533" y="3610229"/>
            <a:ext cx="787073" cy="74061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43241" y="119796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solidFill>
                  <a:srgbClr val="C00000"/>
                </a:solidFill>
              </a:rPr>
              <a:t>r = (P∙P∙P)</a:t>
            </a:r>
            <a:r>
              <a:rPr lang="en-US" altLang="ko-KR" b="1" baseline="30000" dirty="0">
                <a:solidFill>
                  <a:srgbClr val="C00000"/>
                </a:solidFill>
              </a:rPr>
              <a:t>T</a:t>
            </a:r>
            <a:r>
              <a:rPr lang="en-US" altLang="ko-KR" b="1" dirty="0">
                <a:solidFill>
                  <a:srgbClr val="C00000"/>
                </a:solidFill>
              </a:rPr>
              <a:t> ∙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6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/>
              <a:t>For all page’s rank: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y = (0, 0, 1, .., 0, 0)  →  </a:t>
            </a:r>
            <a:r>
              <a:rPr lang="en-US" altLang="ko-KR" sz="2400" b="1" dirty="0" smtClean="0">
                <a:sym typeface="Wingdings" pitchFamily="2" charset="2"/>
              </a:rPr>
              <a:t>u = (1, 1, 1, .. , 1, 1)</a:t>
            </a:r>
            <a:endParaRPr lang="en-US" altLang="ko-KR" sz="2400" b="1" dirty="0" smtClean="0"/>
          </a:p>
          <a:p>
            <a:pPr marL="342900" lvl="1" indent="-342900">
              <a:buFont typeface="Wingdings" pitchFamily="2" charset="2"/>
              <a:buChar char="§"/>
            </a:pPr>
            <a:endParaRPr lang="en-US" altLang="ko-KR" sz="2400" b="1" dirty="0" smtClean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/>
              <a:t>Summation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/>
              <a:t>r </a:t>
            </a:r>
            <a:r>
              <a:rPr lang="en-US" altLang="ko-KR" sz="1400" b="1" dirty="0" smtClean="0"/>
              <a:t> </a:t>
            </a:r>
            <a:r>
              <a:rPr lang="en-US" altLang="ko-KR" sz="2400" b="1" dirty="0" smtClean="0"/>
              <a:t>=  I </a:t>
            </a:r>
            <a:r>
              <a:rPr lang="en-US" altLang="ko-KR" sz="2400" b="1" dirty="0"/>
              <a:t>∙ </a:t>
            </a:r>
            <a:r>
              <a:rPr lang="en-US" altLang="ko-KR" sz="2400" b="1" dirty="0" smtClean="0"/>
              <a:t>u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/>
              <a:t>   +  P</a:t>
            </a:r>
            <a:r>
              <a:rPr lang="en-US" altLang="ko-KR" sz="2400" b="1" baseline="30000" dirty="0" smtClean="0"/>
              <a:t>T</a:t>
            </a:r>
            <a:r>
              <a:rPr lang="en-US" altLang="ko-KR" sz="2400" b="1" dirty="0" smtClean="0"/>
              <a:t> ∙ u 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/>
              <a:t>   + ( P ∙ P )</a:t>
            </a:r>
            <a:r>
              <a:rPr lang="en-US" altLang="ko-KR" sz="2400" b="1" baseline="30000" dirty="0" smtClean="0"/>
              <a:t>T</a:t>
            </a:r>
            <a:r>
              <a:rPr lang="en-US" altLang="ko-KR" sz="2400" b="1" dirty="0" smtClean="0"/>
              <a:t> ∙ u</a:t>
            </a:r>
            <a:endParaRPr lang="ko-KR" altLang="en-US" sz="2400" dirty="0" smtClean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/>
              <a:t>   + ( P ∙ P ∙ P )</a:t>
            </a:r>
            <a:r>
              <a:rPr lang="en-US" altLang="ko-KR" sz="2400" b="1" baseline="30000" dirty="0" smtClean="0"/>
              <a:t>T</a:t>
            </a:r>
            <a:r>
              <a:rPr lang="en-US" altLang="ko-KR" sz="2400" b="1" dirty="0" smtClean="0"/>
              <a:t> ∙ u …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altLang="ko-KR" sz="2400" b="1" dirty="0" smtClean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/>
              <a:t>By Von Neumann Diffusion Kernel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/>
              <a:t>r  = ( (I – P)</a:t>
            </a:r>
            <a:r>
              <a:rPr lang="en-US" altLang="ko-KR" sz="2400" b="1" baseline="30000" dirty="0" smtClean="0"/>
              <a:t> T</a:t>
            </a:r>
            <a:r>
              <a:rPr lang="en-US" altLang="ko-KR" sz="2400" b="1" dirty="0" smtClean="0"/>
              <a:t> )</a:t>
            </a:r>
            <a:r>
              <a:rPr lang="en-US" altLang="ko-KR" sz="2400" b="1" baseline="30000" dirty="0" smtClean="0"/>
              <a:t>-1</a:t>
            </a:r>
            <a:r>
              <a:rPr lang="en-US" altLang="ko-KR" sz="2400" b="1" dirty="0" smtClean="0"/>
              <a:t> ∙ u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altLang="ko-KR" sz="2400" b="1" dirty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>
                <a:solidFill>
                  <a:srgbClr val="C00000"/>
                </a:solidFill>
              </a:rPr>
              <a:t>Recursive expression:  </a:t>
            </a:r>
            <a:r>
              <a:rPr lang="en-US" altLang="ko-KR" sz="2400" b="1" dirty="0" err="1" smtClean="0">
                <a:solidFill>
                  <a:srgbClr val="C00000"/>
                </a:solidFill>
              </a:rPr>
              <a:t>r</a:t>
            </a:r>
            <a:r>
              <a:rPr lang="en-US" altLang="ko-KR" sz="2400" b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 = P</a:t>
            </a:r>
            <a:r>
              <a:rPr lang="en-US" altLang="ko-KR" sz="2400" b="1" baseline="30000" dirty="0">
                <a:solidFill>
                  <a:srgbClr val="C00000"/>
                </a:solidFill>
              </a:rPr>
              <a:t> T</a:t>
            </a:r>
            <a:r>
              <a:rPr lang="en-US" altLang="ko-KR" sz="2400" b="1" dirty="0">
                <a:solidFill>
                  <a:srgbClr val="C00000"/>
                </a:solidFill>
              </a:rPr>
              <a:t> ∙ 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r</a:t>
            </a:r>
            <a:r>
              <a:rPr lang="en-US" altLang="ko-KR" sz="2400" b="1" baseline="-25000" dirty="0" smtClean="0">
                <a:solidFill>
                  <a:srgbClr val="C00000"/>
                </a:solidFill>
              </a:rPr>
              <a:t>i-1 </a:t>
            </a:r>
            <a:endParaRPr lang="en-US" altLang="ko-KR" sz="2400" b="1" baseline="-25000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2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한쪽 모서리가 잘린 사각형 21"/>
          <p:cNvSpPr/>
          <p:nvPr/>
        </p:nvSpPr>
        <p:spPr>
          <a:xfrm rot="10800000">
            <a:off x="2030101" y="381817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잘린 사각형 27"/>
          <p:cNvSpPr/>
          <p:nvPr/>
        </p:nvSpPr>
        <p:spPr>
          <a:xfrm rot="10800000">
            <a:off x="2952954" y="3306228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 Sink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2534157" y="2406892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3902309" y="267819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74551" y="3870146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4971021" y="299816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5925335" y="223399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566606" y="335820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98485" y="339655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sp>
        <p:nvSpPr>
          <p:cNvPr id="23" name="한쪽 모서리가 잘린 사각형 22"/>
          <p:cNvSpPr/>
          <p:nvPr/>
        </p:nvSpPr>
        <p:spPr>
          <a:xfrm rot="10800000">
            <a:off x="4191059" y="371824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3110939" y="485822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4715474" y="509332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 rot="10800000">
            <a:off x="5374650" y="415028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 rot="10800000">
            <a:off x="4696766" y="19028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97524" y="1197962"/>
            <a:ext cx="7790899" cy="5111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 rot="10800000">
            <a:off x="6598485" y="484129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1331640" y="27892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잘린 사각형 33"/>
          <p:cNvSpPr/>
          <p:nvPr/>
        </p:nvSpPr>
        <p:spPr>
          <a:xfrm rot="10800000">
            <a:off x="3366655" y="148478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7308304" y="253724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37"/>
          <p:cNvSpPr/>
          <p:nvPr/>
        </p:nvSpPr>
        <p:spPr>
          <a:xfrm rot="10800000">
            <a:off x="1979712" y="472514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66654" y="3594300"/>
            <a:ext cx="824405" cy="37596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5" idx="0"/>
          </p:cNvCxnSpPr>
          <p:nvPr/>
        </p:nvCxnSpPr>
        <p:spPr>
          <a:xfrm flipV="1">
            <a:off x="5779533" y="3610229"/>
            <a:ext cx="787073" cy="74061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8" idx="0"/>
          </p:cNvCxnSpPr>
          <p:nvPr/>
        </p:nvCxnSpPr>
        <p:spPr>
          <a:xfrm flipV="1">
            <a:off x="2428509" y="3558256"/>
            <a:ext cx="524445" cy="4760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02113" y="11777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 smtClean="0">
                <a:solidFill>
                  <a:srgbClr val="C00000"/>
                </a:solidFill>
              </a:rPr>
              <a:t>Unreachable!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1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한쪽 모서리가 잘린 사각형 21"/>
          <p:cNvSpPr/>
          <p:nvPr/>
        </p:nvSpPr>
        <p:spPr>
          <a:xfrm rot="10800000">
            <a:off x="2030101" y="381817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잘린 사각형 27"/>
          <p:cNvSpPr/>
          <p:nvPr/>
        </p:nvSpPr>
        <p:spPr>
          <a:xfrm rot="10800000">
            <a:off x="2952954" y="3306228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Rank Sink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2534157" y="2406892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3902309" y="267819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74551" y="3870146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4971021" y="299816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5925335" y="223399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566606" y="335820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98485" y="3396553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sp>
        <p:nvSpPr>
          <p:cNvPr id="23" name="한쪽 모서리가 잘린 사각형 22"/>
          <p:cNvSpPr/>
          <p:nvPr/>
        </p:nvSpPr>
        <p:spPr>
          <a:xfrm rot="10800000">
            <a:off x="4191059" y="371824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3110939" y="485822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4715474" y="509332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 rot="10800000">
            <a:off x="5374650" y="415028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 rot="10800000">
            <a:off x="4696766" y="19028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97524" y="1197962"/>
            <a:ext cx="7790899" cy="5111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 rot="10800000">
            <a:off x="6598485" y="484129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1331640" y="27892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잘린 사각형 33"/>
          <p:cNvSpPr/>
          <p:nvPr/>
        </p:nvSpPr>
        <p:spPr>
          <a:xfrm rot="10800000">
            <a:off x="3366655" y="148478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7308304" y="253724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37"/>
          <p:cNvSpPr/>
          <p:nvPr/>
        </p:nvSpPr>
        <p:spPr>
          <a:xfrm rot="10800000">
            <a:off x="1979712" y="472514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66654" y="3594300"/>
            <a:ext cx="824405" cy="37596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5" idx="0"/>
          </p:cNvCxnSpPr>
          <p:nvPr/>
        </p:nvCxnSpPr>
        <p:spPr>
          <a:xfrm flipV="1">
            <a:off x="5779533" y="3610229"/>
            <a:ext cx="787073" cy="74061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8" idx="0"/>
          </p:cNvCxnSpPr>
          <p:nvPr/>
        </p:nvCxnSpPr>
        <p:spPr>
          <a:xfrm flipV="1">
            <a:off x="2428509" y="3558256"/>
            <a:ext cx="524445" cy="4760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594687" y="3502218"/>
            <a:ext cx="376334" cy="3703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7" idx="3"/>
          </p:cNvCxnSpPr>
          <p:nvPr/>
        </p:nvCxnSpPr>
        <p:spPr>
          <a:xfrm flipH="1" flipV="1">
            <a:off x="4898580" y="2406892"/>
            <a:ext cx="223146" cy="58401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191059" y="2154864"/>
            <a:ext cx="505707" cy="50405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23" idx="1"/>
          </p:cNvCxnSpPr>
          <p:nvPr/>
        </p:nvCxnSpPr>
        <p:spPr>
          <a:xfrm>
            <a:off x="4155163" y="3182248"/>
            <a:ext cx="237710" cy="5359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62036" y="1140735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solidFill>
                  <a:srgbClr val="C00000"/>
                </a:solidFill>
              </a:rPr>
              <a:t>There is no out edge!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2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Surfer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random surfer simply keeps clicking on successive links at random.</a:t>
            </a:r>
            <a:endParaRPr lang="en-US" altLang="ko-KR" b="1" dirty="0" smtClean="0"/>
          </a:p>
          <a:p>
            <a:endParaRPr lang="en-US" altLang="ko-KR" b="1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1027" name="Picture 3" descr="C:\Users\Administrator\Desktop\see-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6672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Surfer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 a real web surfer ever gets into a small loop of web pages, it is unlikely that the surfer will continue in the loop forever.</a:t>
            </a:r>
            <a:endParaRPr lang="en-US" altLang="ko-KR" b="1" dirty="0" smtClean="0"/>
          </a:p>
          <a:p>
            <a:endParaRPr lang="en-US" altLang="ko-KR" b="1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027" name="Picture 3" descr="C:\Users\Administrator\Desktop\see-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" y="2274326"/>
            <a:ext cx="46672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764763" y="2093214"/>
            <a:ext cx="4320537" cy="3748467"/>
            <a:chOff x="597524" y="1197962"/>
            <a:chExt cx="7790899" cy="5111358"/>
          </a:xfrm>
        </p:grpSpPr>
        <p:sp>
          <p:nvSpPr>
            <p:cNvPr id="7" name="한쪽 모서리가 잘린 사각형 6"/>
            <p:cNvSpPr/>
            <p:nvPr/>
          </p:nvSpPr>
          <p:spPr>
            <a:xfrm rot="10800000">
              <a:off x="2030101" y="3818173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한쪽 모서리가 잘린 사각형 7"/>
            <p:cNvSpPr/>
            <p:nvPr/>
          </p:nvSpPr>
          <p:spPr>
            <a:xfrm rot="10800000">
              <a:off x="2952954" y="3306228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한쪽 모서리가 잘린 사각형 8"/>
            <p:cNvSpPr/>
            <p:nvPr/>
          </p:nvSpPr>
          <p:spPr>
            <a:xfrm rot="10800000">
              <a:off x="2534157" y="2406892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잘린 사각형 9"/>
            <p:cNvSpPr/>
            <p:nvPr/>
          </p:nvSpPr>
          <p:spPr>
            <a:xfrm rot="10800000">
              <a:off x="3902309" y="267819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74551" y="3870146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i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한쪽 모서리가 잘린 사각형 11"/>
            <p:cNvSpPr/>
            <p:nvPr/>
          </p:nvSpPr>
          <p:spPr>
            <a:xfrm rot="10800000">
              <a:off x="4971021" y="299816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 rot="10800000">
              <a:off x="5925335" y="2233997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 rot="10800000">
              <a:off x="6566606" y="335820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98485" y="3396553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j</a:t>
              </a:r>
            </a:p>
          </p:txBody>
        </p:sp>
        <p:sp>
          <p:nvSpPr>
            <p:cNvPr id="16" name="한쪽 모서리가 잘린 사각형 15"/>
            <p:cNvSpPr/>
            <p:nvPr/>
          </p:nvSpPr>
          <p:spPr>
            <a:xfrm rot="10800000">
              <a:off x="4191059" y="371824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한쪽 모서리가 잘린 사각형 16"/>
            <p:cNvSpPr/>
            <p:nvPr/>
          </p:nvSpPr>
          <p:spPr>
            <a:xfrm rot="10800000">
              <a:off x="3110939" y="4858223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한쪽 모서리가 잘린 사각형 17"/>
            <p:cNvSpPr/>
            <p:nvPr/>
          </p:nvSpPr>
          <p:spPr>
            <a:xfrm rot="10800000">
              <a:off x="4715474" y="5093327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한쪽 모서리가 잘린 사각형 18"/>
            <p:cNvSpPr/>
            <p:nvPr/>
          </p:nvSpPr>
          <p:spPr>
            <a:xfrm rot="10800000">
              <a:off x="5374650" y="4150289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한쪽 모서리가 잘린 사각형 19"/>
            <p:cNvSpPr/>
            <p:nvPr/>
          </p:nvSpPr>
          <p:spPr>
            <a:xfrm rot="10800000">
              <a:off x="4696766" y="1902836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97524" y="1197962"/>
              <a:ext cx="7790899" cy="51113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한쪽 모서리가 잘린 사각형 21"/>
            <p:cNvSpPr/>
            <p:nvPr/>
          </p:nvSpPr>
          <p:spPr>
            <a:xfrm rot="10800000">
              <a:off x="6598485" y="4841299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한쪽 모서리가 잘린 사각형 22"/>
            <p:cNvSpPr/>
            <p:nvPr/>
          </p:nvSpPr>
          <p:spPr>
            <a:xfrm rot="10800000">
              <a:off x="1331640" y="278927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한쪽 모서리가 잘린 사각형 23"/>
            <p:cNvSpPr/>
            <p:nvPr/>
          </p:nvSpPr>
          <p:spPr>
            <a:xfrm rot="10800000">
              <a:off x="3366655" y="1484784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한쪽 모서리가 잘린 사각형 24"/>
            <p:cNvSpPr/>
            <p:nvPr/>
          </p:nvSpPr>
          <p:spPr>
            <a:xfrm rot="10800000">
              <a:off x="7308304" y="2537243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 rot="10800000">
              <a:off x="1979712" y="4725144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3366654" y="3594300"/>
              <a:ext cx="824405" cy="37596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4" idx="0"/>
            </p:cNvCxnSpPr>
            <p:nvPr/>
          </p:nvCxnSpPr>
          <p:spPr>
            <a:xfrm flipV="1">
              <a:off x="5779533" y="3610229"/>
              <a:ext cx="787073" cy="74061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8" idx="0"/>
            </p:cNvCxnSpPr>
            <p:nvPr/>
          </p:nvCxnSpPr>
          <p:spPr>
            <a:xfrm flipV="1">
              <a:off x="2428509" y="3558256"/>
              <a:ext cx="524445" cy="47605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4594687" y="3502218"/>
              <a:ext cx="376334" cy="37030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0" idx="3"/>
            </p:cNvCxnSpPr>
            <p:nvPr/>
          </p:nvCxnSpPr>
          <p:spPr>
            <a:xfrm flipH="1" flipV="1">
              <a:off x="4898580" y="2406892"/>
              <a:ext cx="223146" cy="58401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4191059" y="2154864"/>
              <a:ext cx="505707" cy="50405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6" idx="1"/>
            </p:cNvCxnSpPr>
            <p:nvPr/>
          </p:nvCxnSpPr>
          <p:spPr>
            <a:xfrm>
              <a:off x="4155163" y="3182248"/>
              <a:ext cx="237710" cy="5359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Surfer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Instead, the surfer will jump to some other page.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027" name="Picture 3" descr="C:\Users\Administrator\Desktop\see-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" y="2274326"/>
            <a:ext cx="46672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764763" y="2093214"/>
            <a:ext cx="4320537" cy="3748467"/>
            <a:chOff x="597524" y="1197962"/>
            <a:chExt cx="7790899" cy="5111358"/>
          </a:xfrm>
        </p:grpSpPr>
        <p:sp>
          <p:nvSpPr>
            <p:cNvPr id="7" name="한쪽 모서리가 잘린 사각형 6"/>
            <p:cNvSpPr/>
            <p:nvPr/>
          </p:nvSpPr>
          <p:spPr>
            <a:xfrm rot="10800000">
              <a:off x="2030101" y="3818173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한쪽 모서리가 잘린 사각형 7"/>
            <p:cNvSpPr/>
            <p:nvPr/>
          </p:nvSpPr>
          <p:spPr>
            <a:xfrm rot="10800000">
              <a:off x="2952954" y="3306228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한쪽 모서리가 잘린 사각형 8"/>
            <p:cNvSpPr/>
            <p:nvPr/>
          </p:nvSpPr>
          <p:spPr>
            <a:xfrm rot="10800000">
              <a:off x="2534157" y="2406892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잘린 사각형 9"/>
            <p:cNvSpPr/>
            <p:nvPr/>
          </p:nvSpPr>
          <p:spPr>
            <a:xfrm rot="10800000">
              <a:off x="3902309" y="267819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74551" y="3870146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i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한쪽 모서리가 잘린 사각형 11"/>
            <p:cNvSpPr/>
            <p:nvPr/>
          </p:nvSpPr>
          <p:spPr>
            <a:xfrm rot="10800000">
              <a:off x="4971021" y="299816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 rot="10800000">
              <a:off x="5925335" y="2233997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 rot="10800000">
              <a:off x="6566606" y="335820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98485" y="3396553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j</a:t>
              </a:r>
            </a:p>
          </p:txBody>
        </p:sp>
        <p:sp>
          <p:nvSpPr>
            <p:cNvPr id="16" name="한쪽 모서리가 잘린 사각형 15"/>
            <p:cNvSpPr/>
            <p:nvPr/>
          </p:nvSpPr>
          <p:spPr>
            <a:xfrm rot="10800000">
              <a:off x="4191059" y="371824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한쪽 모서리가 잘린 사각형 16"/>
            <p:cNvSpPr/>
            <p:nvPr/>
          </p:nvSpPr>
          <p:spPr>
            <a:xfrm rot="10800000">
              <a:off x="3110939" y="4858223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한쪽 모서리가 잘린 사각형 17"/>
            <p:cNvSpPr/>
            <p:nvPr/>
          </p:nvSpPr>
          <p:spPr>
            <a:xfrm rot="10800000">
              <a:off x="4715474" y="5093327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한쪽 모서리가 잘린 사각형 18"/>
            <p:cNvSpPr/>
            <p:nvPr/>
          </p:nvSpPr>
          <p:spPr>
            <a:xfrm rot="10800000">
              <a:off x="5374650" y="4150289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한쪽 모서리가 잘린 사각형 19"/>
            <p:cNvSpPr/>
            <p:nvPr/>
          </p:nvSpPr>
          <p:spPr>
            <a:xfrm rot="10800000">
              <a:off x="4696766" y="1902836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97524" y="1197962"/>
              <a:ext cx="7790899" cy="51113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한쪽 모서리가 잘린 사각형 21"/>
            <p:cNvSpPr/>
            <p:nvPr/>
          </p:nvSpPr>
          <p:spPr>
            <a:xfrm rot="10800000">
              <a:off x="6598485" y="4841299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한쪽 모서리가 잘린 사각형 22"/>
            <p:cNvSpPr/>
            <p:nvPr/>
          </p:nvSpPr>
          <p:spPr>
            <a:xfrm rot="10800000">
              <a:off x="1331640" y="2789271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한쪽 모서리가 잘린 사각형 23"/>
            <p:cNvSpPr/>
            <p:nvPr/>
          </p:nvSpPr>
          <p:spPr>
            <a:xfrm rot="10800000">
              <a:off x="3366655" y="1484784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한쪽 모서리가 잘린 사각형 24"/>
            <p:cNvSpPr/>
            <p:nvPr/>
          </p:nvSpPr>
          <p:spPr>
            <a:xfrm rot="10800000">
              <a:off x="7308304" y="2537243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 rot="10800000">
              <a:off x="1979712" y="4725144"/>
              <a:ext cx="403628" cy="5040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3366654" y="3594300"/>
              <a:ext cx="824405" cy="375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4" idx="0"/>
            </p:cNvCxnSpPr>
            <p:nvPr/>
          </p:nvCxnSpPr>
          <p:spPr>
            <a:xfrm flipV="1">
              <a:off x="5779533" y="3610229"/>
              <a:ext cx="787073" cy="74061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8" idx="0"/>
            </p:cNvCxnSpPr>
            <p:nvPr/>
          </p:nvCxnSpPr>
          <p:spPr>
            <a:xfrm flipV="1">
              <a:off x="2428509" y="3558256"/>
              <a:ext cx="524445" cy="476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4594687" y="3502218"/>
              <a:ext cx="376334" cy="370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0" idx="3"/>
            </p:cNvCxnSpPr>
            <p:nvPr/>
          </p:nvCxnSpPr>
          <p:spPr>
            <a:xfrm flipH="1" flipV="1">
              <a:off x="4898580" y="2406892"/>
              <a:ext cx="223146" cy="5840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4191059" y="2154864"/>
              <a:ext cx="505707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6" idx="1"/>
            </p:cNvCxnSpPr>
            <p:nvPr/>
          </p:nvCxnSpPr>
          <p:spPr>
            <a:xfrm>
              <a:off x="4155163" y="3182248"/>
              <a:ext cx="237710" cy="535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406530" y="4202262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i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5" name="자유형 34"/>
          <p:cNvSpPr/>
          <p:nvPr/>
        </p:nvSpPr>
        <p:spPr>
          <a:xfrm>
            <a:off x="6844420" y="4363770"/>
            <a:ext cx="525101" cy="284358"/>
          </a:xfrm>
          <a:custGeom>
            <a:avLst/>
            <a:gdLst>
              <a:gd name="connsiteX0" fmla="*/ 18107 w 525101"/>
              <a:gd name="connsiteY0" fmla="*/ 0 h 284358"/>
              <a:gd name="connsiteX1" fmla="*/ 0 w 525101"/>
              <a:gd name="connsiteY1" fmla="*/ 99588 h 284358"/>
              <a:gd name="connsiteX2" fmla="*/ 9053 w 525101"/>
              <a:gd name="connsiteY2" fmla="*/ 144856 h 284358"/>
              <a:gd name="connsiteX3" fmla="*/ 18107 w 525101"/>
              <a:gd name="connsiteY3" fmla="*/ 172016 h 284358"/>
              <a:gd name="connsiteX4" fmla="*/ 99588 w 525101"/>
              <a:gd name="connsiteY4" fmla="*/ 235390 h 284358"/>
              <a:gd name="connsiteX5" fmla="*/ 153909 w 525101"/>
              <a:gd name="connsiteY5" fmla="*/ 253497 h 284358"/>
              <a:gd name="connsiteX6" fmla="*/ 380245 w 525101"/>
              <a:gd name="connsiteY6" fmla="*/ 262551 h 284358"/>
              <a:gd name="connsiteX7" fmla="*/ 461727 w 525101"/>
              <a:gd name="connsiteY7" fmla="*/ 244444 h 284358"/>
              <a:gd name="connsiteX8" fmla="*/ 525101 w 525101"/>
              <a:gd name="connsiteY8" fmla="*/ 199177 h 28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101" h="284358">
                <a:moveTo>
                  <a:pt x="18107" y="0"/>
                </a:moveTo>
                <a:cubicBezTo>
                  <a:pt x="15163" y="14721"/>
                  <a:pt x="0" y="88000"/>
                  <a:pt x="0" y="99588"/>
                </a:cubicBezTo>
                <a:cubicBezTo>
                  <a:pt x="0" y="114976"/>
                  <a:pt x="5321" y="129927"/>
                  <a:pt x="9053" y="144856"/>
                </a:cubicBezTo>
                <a:cubicBezTo>
                  <a:pt x="11368" y="154114"/>
                  <a:pt x="12813" y="164076"/>
                  <a:pt x="18107" y="172016"/>
                </a:cubicBezTo>
                <a:cubicBezTo>
                  <a:pt x="31500" y="192105"/>
                  <a:pt x="84167" y="230250"/>
                  <a:pt x="99588" y="235390"/>
                </a:cubicBezTo>
                <a:lnTo>
                  <a:pt x="153909" y="253497"/>
                </a:lnTo>
                <a:cubicBezTo>
                  <a:pt x="235157" y="307663"/>
                  <a:pt x="177592" y="277026"/>
                  <a:pt x="380245" y="262551"/>
                </a:cubicBezTo>
                <a:cubicBezTo>
                  <a:pt x="420799" y="259654"/>
                  <a:pt x="429202" y="255285"/>
                  <a:pt x="461727" y="244444"/>
                </a:cubicBezTo>
                <a:cubicBezTo>
                  <a:pt x="519598" y="205863"/>
                  <a:pt x="500658" y="223617"/>
                  <a:pt x="525101" y="199177"/>
                </a:cubicBez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Surfer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b="1" dirty="0" smtClean="0"/>
              <a:t>Apply random surfer model</a:t>
            </a:r>
          </a:p>
          <a:p>
            <a:pPr lvl="1"/>
            <a:r>
              <a:rPr lang="en-US" altLang="ko-KR" b="1" dirty="0"/>
              <a:t>Damping factor 0 ≤ α &lt; </a:t>
            </a:r>
            <a:r>
              <a:rPr lang="en-US" altLang="ko-KR" b="1" dirty="0" smtClean="0"/>
              <a:t>1            ( </a:t>
            </a:r>
            <a:r>
              <a:rPr lang="en-US" altLang="ko-KR" b="1" dirty="0" err="1" smtClean="0"/>
              <a:t>google</a:t>
            </a:r>
            <a:r>
              <a:rPr lang="en-US" altLang="ko-KR" b="1" dirty="0" smtClean="0"/>
              <a:t> uses </a:t>
            </a:r>
            <a:r>
              <a:rPr lang="en-US" altLang="ko-KR" b="1" dirty="0"/>
              <a:t>α = </a:t>
            </a:r>
            <a:r>
              <a:rPr lang="en-US" altLang="ko-KR" b="1" dirty="0" smtClean="0"/>
              <a:t>0.85 )</a:t>
            </a:r>
            <a:endParaRPr lang="en-US" altLang="ko-KR" b="1" dirty="0"/>
          </a:p>
          <a:p>
            <a:pPr marL="742950" lvl="2" indent="-342900"/>
            <a:endParaRPr lang="en-US" altLang="ko-KR" sz="2200" b="1" dirty="0"/>
          </a:p>
          <a:p>
            <a:pPr marL="0" indent="-400050"/>
            <a:r>
              <a:rPr lang="en-US" altLang="ko-KR" b="1" dirty="0" err="1"/>
              <a:t>r</a:t>
            </a:r>
            <a:r>
              <a:rPr lang="en-US" altLang="ko-KR" b="1" baseline="-25000" dirty="0" err="1"/>
              <a:t>i</a:t>
            </a:r>
            <a:r>
              <a:rPr lang="en-US" altLang="ko-KR" b="1" dirty="0"/>
              <a:t> = </a:t>
            </a:r>
            <a:r>
              <a:rPr lang="en-US" altLang="ko-KR" b="1" dirty="0" smtClean="0"/>
              <a:t>    </a:t>
            </a:r>
            <a:r>
              <a:rPr lang="en-US" altLang="ko-KR" sz="1600" b="1" dirty="0" smtClean="0"/>
              <a:t> </a:t>
            </a:r>
            <a:r>
              <a:rPr lang="en-US" altLang="ko-KR" b="1" dirty="0"/>
              <a:t>P</a:t>
            </a:r>
            <a:r>
              <a:rPr lang="en-US" altLang="ko-KR" b="1" baseline="30000" dirty="0"/>
              <a:t> T</a:t>
            </a:r>
            <a:r>
              <a:rPr lang="en-US" altLang="ko-KR" b="1" dirty="0"/>
              <a:t> r</a:t>
            </a:r>
            <a:r>
              <a:rPr lang="en-US" altLang="ko-KR" b="1" baseline="-25000" dirty="0"/>
              <a:t>i-1 </a:t>
            </a:r>
            <a:endParaRPr lang="ko-KR" altLang="en-US" dirty="0"/>
          </a:p>
          <a:p>
            <a:pPr marL="0" indent="-400050"/>
            <a:endParaRPr lang="en-US" altLang="ko-KR" b="1" dirty="0" smtClean="0"/>
          </a:p>
          <a:p>
            <a:pPr marL="0" indent="-400050"/>
            <a:r>
              <a:rPr lang="en-US" altLang="ko-KR" b="1" dirty="0" err="1" smtClean="0"/>
              <a:t>r</a:t>
            </a:r>
            <a:r>
              <a:rPr lang="en-US" altLang="ko-KR" b="1" baseline="-25000" dirty="0" err="1" smtClean="0"/>
              <a:t>i</a:t>
            </a:r>
            <a:r>
              <a:rPr lang="en-US" altLang="ko-KR" b="1" dirty="0" smtClean="0"/>
              <a:t> </a:t>
            </a:r>
            <a:r>
              <a:rPr lang="en-US" altLang="ko-KR" b="1" dirty="0"/>
              <a:t>= α </a:t>
            </a:r>
            <a:r>
              <a:rPr lang="en-US" altLang="ko-KR" b="1" dirty="0" smtClean="0"/>
              <a:t> P</a:t>
            </a:r>
            <a:r>
              <a:rPr lang="en-US" altLang="ko-KR" b="1" baseline="30000" dirty="0" smtClean="0"/>
              <a:t> T</a:t>
            </a:r>
            <a:r>
              <a:rPr lang="en-US" altLang="ko-KR" b="1" dirty="0" smtClean="0"/>
              <a:t> </a:t>
            </a:r>
            <a:r>
              <a:rPr lang="en-US" altLang="ko-KR" b="1" dirty="0"/>
              <a:t>r</a:t>
            </a:r>
            <a:r>
              <a:rPr lang="en-US" altLang="ko-KR" b="1" baseline="-25000" dirty="0"/>
              <a:t>i-1 </a:t>
            </a:r>
            <a:r>
              <a:rPr lang="en-US" altLang="ko-KR" b="1" dirty="0"/>
              <a:t>+  ( 1 – α ) r</a:t>
            </a:r>
            <a:r>
              <a:rPr lang="en-US" altLang="ko-KR" b="1" baseline="-25000" dirty="0"/>
              <a:t>i-1</a:t>
            </a:r>
            <a:endParaRPr lang="ko-KR" altLang="en-US" dirty="0"/>
          </a:p>
          <a:p>
            <a:pPr marL="742950" lvl="2" indent="-342900"/>
            <a:endParaRPr lang="en-US" altLang="ko-KR" sz="2200" b="1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7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2687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ko-KR" dirty="0">
                <a:latin typeface="Calibri" pitchFamily="34" charset="0"/>
                <a:cs typeface="Calibri" pitchFamily="34" charset="0"/>
              </a:rPr>
              <a:t>U =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www.a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aa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www.b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bb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ccc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ddd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eee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'http</a:t>
            </a:r>
            <a:r>
              <a:rPr lang="pl-PL" altLang="ko-KR" dirty="0">
                <a:latin typeface="Calibri" pitchFamily="34" charset="0"/>
                <a:cs typeface="Calibri" pitchFamily="34" charset="0"/>
              </a:rPr>
              <a:t>://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www.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fff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.com‘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altLang="ko-KR" dirty="0" smtClean="0">
                <a:latin typeface="Calibri" pitchFamily="34" charset="0"/>
                <a:cs typeface="Calibri" pitchFamily="34" charset="0"/>
              </a:rPr>
              <a:t>}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355976" y="1569859"/>
            <a:ext cx="576064" cy="576064"/>
            <a:chOff x="5148064" y="1988840"/>
            <a:chExt cx="576064" cy="576064"/>
          </a:xfrm>
        </p:grpSpPr>
        <p:sp>
          <p:nvSpPr>
            <p:cNvPr id="17" name="한쪽 모서리가 잘린 사각형 1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300192" y="2735054"/>
            <a:ext cx="576064" cy="576064"/>
            <a:chOff x="5148064" y="1988840"/>
            <a:chExt cx="576064" cy="576064"/>
          </a:xfrm>
        </p:grpSpPr>
        <p:sp>
          <p:nvSpPr>
            <p:cNvPr id="21" name="한쪽 모서리가 잘린 사각형 20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300192" y="4221088"/>
            <a:ext cx="576064" cy="576064"/>
            <a:chOff x="5148064" y="1988840"/>
            <a:chExt cx="576064" cy="576064"/>
          </a:xfrm>
        </p:grpSpPr>
        <p:sp>
          <p:nvSpPr>
            <p:cNvPr id="27" name="한쪽 모서리가 잘린 사각형 2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100392" y="1556792"/>
            <a:ext cx="576064" cy="576064"/>
            <a:chOff x="5148064" y="1988840"/>
            <a:chExt cx="576064" cy="576064"/>
          </a:xfrm>
        </p:grpSpPr>
        <p:sp>
          <p:nvSpPr>
            <p:cNvPr id="30" name="한쪽 모서리가 잘린 사각형 29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100392" y="5445224"/>
            <a:ext cx="576064" cy="576064"/>
            <a:chOff x="5148064" y="1988840"/>
            <a:chExt cx="576064" cy="576064"/>
          </a:xfrm>
        </p:grpSpPr>
        <p:sp>
          <p:nvSpPr>
            <p:cNvPr id="33" name="한쪽 모서리가 잘린 사각형 32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e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55976" y="5445224"/>
            <a:ext cx="576064" cy="576064"/>
            <a:chOff x="5148064" y="1988840"/>
            <a:chExt cx="576064" cy="576064"/>
          </a:xfrm>
        </p:grpSpPr>
        <p:sp>
          <p:nvSpPr>
            <p:cNvPr id="36" name="한쪽 모서리가 잘린 사각형 35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4932040" y="2145923"/>
            <a:ext cx="1368151" cy="58913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3"/>
            <a:endCxn id="27" idx="1"/>
          </p:cNvCxnSpPr>
          <p:nvPr/>
        </p:nvCxnSpPr>
        <p:spPr>
          <a:xfrm>
            <a:off x="6588224" y="3311118"/>
            <a:ext cx="0" cy="90997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876256" y="2057946"/>
            <a:ext cx="1224135" cy="677108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004048" y="1746255"/>
            <a:ext cx="3082912" cy="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876257" y="2145923"/>
            <a:ext cx="1342233" cy="2075165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67442" y="4797153"/>
            <a:ext cx="1219518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932040" y="4797153"/>
            <a:ext cx="1395815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768914" y="2175487"/>
            <a:ext cx="0" cy="3269737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492420" y="2175487"/>
            <a:ext cx="0" cy="3257433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Google’s PageRank</a:t>
            </a:r>
          </a:p>
          <a:p>
            <a:r>
              <a:rPr lang="en-US" altLang="ko-KR" dirty="0" smtClean="0"/>
              <a:t>HITs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355976" y="1569859"/>
            <a:ext cx="576064" cy="576064"/>
            <a:chOff x="5148064" y="1988840"/>
            <a:chExt cx="576064" cy="576064"/>
          </a:xfrm>
        </p:grpSpPr>
        <p:sp>
          <p:nvSpPr>
            <p:cNvPr id="17" name="한쪽 모서리가 잘린 사각형 1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300192" y="2735054"/>
            <a:ext cx="576064" cy="576064"/>
            <a:chOff x="5148064" y="1988840"/>
            <a:chExt cx="576064" cy="576064"/>
          </a:xfrm>
        </p:grpSpPr>
        <p:sp>
          <p:nvSpPr>
            <p:cNvPr id="21" name="한쪽 모서리가 잘린 사각형 20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300192" y="4221088"/>
            <a:ext cx="576064" cy="576064"/>
            <a:chOff x="5148064" y="1988840"/>
            <a:chExt cx="576064" cy="576064"/>
          </a:xfrm>
        </p:grpSpPr>
        <p:sp>
          <p:nvSpPr>
            <p:cNvPr id="27" name="한쪽 모서리가 잘린 사각형 2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100392" y="1556792"/>
            <a:ext cx="576064" cy="576064"/>
            <a:chOff x="5148064" y="1988840"/>
            <a:chExt cx="576064" cy="576064"/>
          </a:xfrm>
        </p:grpSpPr>
        <p:sp>
          <p:nvSpPr>
            <p:cNvPr id="30" name="한쪽 모서리가 잘린 사각형 29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100392" y="5445224"/>
            <a:ext cx="576064" cy="576064"/>
            <a:chOff x="5148064" y="1988840"/>
            <a:chExt cx="576064" cy="576064"/>
          </a:xfrm>
        </p:grpSpPr>
        <p:sp>
          <p:nvSpPr>
            <p:cNvPr id="33" name="한쪽 모서리가 잘린 사각형 32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e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55976" y="5445224"/>
            <a:ext cx="576064" cy="576064"/>
            <a:chOff x="5148064" y="1988840"/>
            <a:chExt cx="576064" cy="576064"/>
          </a:xfrm>
        </p:grpSpPr>
        <p:sp>
          <p:nvSpPr>
            <p:cNvPr id="36" name="한쪽 모서리가 잘린 사각형 35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4932040" y="2145923"/>
            <a:ext cx="1368151" cy="58913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3"/>
            <a:endCxn id="27" idx="1"/>
          </p:cNvCxnSpPr>
          <p:nvPr/>
        </p:nvCxnSpPr>
        <p:spPr>
          <a:xfrm>
            <a:off x="6588224" y="3311118"/>
            <a:ext cx="0" cy="90997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876256" y="2057946"/>
            <a:ext cx="1224135" cy="677108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004048" y="1746255"/>
            <a:ext cx="3082912" cy="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876257" y="2145923"/>
            <a:ext cx="1342233" cy="2075165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67442" y="4797153"/>
            <a:ext cx="1219518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932040" y="4797153"/>
            <a:ext cx="1395815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768914" y="2175487"/>
            <a:ext cx="0" cy="3269737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492420" y="2175487"/>
            <a:ext cx="0" cy="3257433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100479"/>
                  </p:ext>
                </p:extLst>
              </p:nvPr>
            </p:nvGraphicFramePr>
            <p:xfrm>
              <a:off x="251520" y="1844824"/>
              <a:ext cx="3816421" cy="4023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</a:tblGrid>
                  <a:tr h="39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i/ j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70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555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100479"/>
                  </p:ext>
                </p:extLst>
              </p:nvPr>
            </p:nvGraphicFramePr>
            <p:xfrm>
              <a:off x="251520" y="1844824"/>
              <a:ext cx="3816421" cy="4023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</a:tblGrid>
                  <a:tr h="39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i/ j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1124" t="-66337" r="-403371" b="-4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3371" t="-66337" r="-1124" b="-490099"/>
                          </a:stretch>
                        </a:blipFill>
                      </a:tcPr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7778" t="-166337" r="-298889" b="-3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247" t="-166337" r="-202247" b="-3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70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247" t="-266337" r="-202247" b="-2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6667" t="-266337" r="-100000" b="-2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3371" t="-266337" r="-1124" b="-290099"/>
                          </a:stretch>
                        </a:blipFill>
                      </a:tcPr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8889" t="-366337" r="-497778" b="-1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555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8889" t="-556436" r="-4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1907704" y="129169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1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r>
              <a:rPr lang="en-US" altLang="ko-KR" b="1" dirty="0" err="1" smtClean="0"/>
              <a:t>r</a:t>
            </a:r>
            <a:r>
              <a:rPr lang="en-US" altLang="ko-KR" b="1" baseline="-25000" dirty="0" err="1" smtClean="0"/>
              <a:t>i</a:t>
            </a:r>
            <a:r>
              <a:rPr lang="en-US" altLang="ko-KR" b="1" dirty="0" smtClean="0"/>
              <a:t> </a:t>
            </a:r>
            <a:r>
              <a:rPr lang="en-US" altLang="ko-KR" b="1" dirty="0"/>
              <a:t>= α </a:t>
            </a:r>
            <a:r>
              <a:rPr lang="en-US" altLang="ko-KR" b="1" dirty="0" smtClean="0"/>
              <a:t> P</a:t>
            </a:r>
            <a:r>
              <a:rPr lang="en-US" altLang="ko-KR" b="1" baseline="30000" dirty="0" smtClean="0"/>
              <a:t> T</a:t>
            </a:r>
            <a:r>
              <a:rPr lang="en-US" altLang="ko-KR" b="1" dirty="0" smtClean="0"/>
              <a:t> </a:t>
            </a:r>
            <a:r>
              <a:rPr lang="en-US" altLang="ko-KR" b="1" dirty="0"/>
              <a:t>r</a:t>
            </a:r>
            <a:r>
              <a:rPr lang="en-US" altLang="ko-KR" b="1" baseline="-25000" dirty="0"/>
              <a:t>i-1 </a:t>
            </a:r>
            <a:r>
              <a:rPr lang="en-US" altLang="ko-KR" b="1" dirty="0"/>
              <a:t>+  ( 1 – α ) </a:t>
            </a:r>
            <a:r>
              <a:rPr lang="en-US" altLang="ko-KR" b="1" dirty="0" smtClean="0"/>
              <a:t>r</a:t>
            </a:r>
            <a:r>
              <a:rPr lang="en-US" altLang="ko-KR" b="1" baseline="-25000" dirty="0" smtClean="0"/>
              <a:t>i-1</a:t>
            </a:r>
          </a:p>
          <a:p>
            <a:pPr marL="0" indent="-400050"/>
            <a:endParaRPr lang="en-US" altLang="ko-KR" b="1" baseline="-25000" dirty="0" smtClean="0"/>
          </a:p>
          <a:p>
            <a:pPr marL="0" indent="-400050"/>
            <a:r>
              <a:rPr lang="en-US" altLang="ko-KR" b="1" dirty="0" err="1"/>
              <a:t>r</a:t>
            </a:r>
            <a:r>
              <a:rPr lang="en-US" altLang="ko-KR" b="1" baseline="-25000" dirty="0" err="1"/>
              <a:t>i</a:t>
            </a:r>
            <a:r>
              <a:rPr lang="en-US" altLang="ko-KR" b="1" dirty="0"/>
              <a:t> = </a:t>
            </a:r>
            <a:r>
              <a:rPr lang="en-US" altLang="ko-KR" b="1" dirty="0" smtClean="0"/>
              <a:t>0.85 </a:t>
            </a:r>
            <a:r>
              <a:rPr lang="en-US" altLang="ko-KR" b="1" dirty="0"/>
              <a:t>∙</a:t>
            </a:r>
            <a:r>
              <a:rPr lang="en-US" altLang="ko-KR" b="1" dirty="0" smtClean="0"/>
              <a:t> </a:t>
            </a:r>
            <a:r>
              <a:rPr lang="en-US" altLang="ko-KR" b="1" dirty="0"/>
              <a:t>P</a:t>
            </a:r>
            <a:r>
              <a:rPr lang="en-US" altLang="ko-KR" b="1" baseline="30000" dirty="0"/>
              <a:t> T</a:t>
            </a:r>
            <a:r>
              <a:rPr lang="en-US" altLang="ko-KR" b="1" dirty="0"/>
              <a:t> r</a:t>
            </a:r>
            <a:r>
              <a:rPr lang="en-US" altLang="ko-KR" b="1" baseline="-25000" dirty="0"/>
              <a:t>i-1 </a:t>
            </a:r>
            <a:r>
              <a:rPr lang="en-US" altLang="ko-KR" b="1" dirty="0"/>
              <a:t>+  </a:t>
            </a:r>
            <a:r>
              <a:rPr lang="en-US" altLang="ko-KR" b="1" dirty="0" smtClean="0"/>
              <a:t>0.15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r</a:t>
            </a:r>
            <a:r>
              <a:rPr lang="en-US" altLang="ko-KR" b="1" baseline="-25000" dirty="0" smtClean="0"/>
              <a:t>i-1</a:t>
            </a:r>
            <a:endParaRPr lang="en-US" altLang="ko-KR" b="1" baseline="-25000" dirty="0"/>
          </a:p>
          <a:p>
            <a:pPr marL="0" indent="-400050"/>
            <a:endParaRPr lang="ko-KR" altLang="en-US" sz="2800" dirty="0"/>
          </a:p>
          <a:p>
            <a:pPr marL="742950" lvl="2" indent="-342900"/>
            <a:endParaRPr lang="en-US" altLang="ko-KR" sz="2200" b="1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2050" name="Picture 2" descr="C:\Users\Administrato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36912"/>
            <a:ext cx="41529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r>
              <a:rPr lang="en-US" altLang="ko-KR" b="1" dirty="0" err="1" smtClean="0"/>
              <a:t>r</a:t>
            </a:r>
            <a:r>
              <a:rPr lang="en-US" altLang="ko-KR" b="1" baseline="-25000" dirty="0" err="1" smtClean="0"/>
              <a:t>i</a:t>
            </a:r>
            <a:r>
              <a:rPr lang="en-US" altLang="ko-KR" b="1" dirty="0" smtClean="0"/>
              <a:t> </a:t>
            </a:r>
            <a:r>
              <a:rPr lang="en-US" altLang="ko-KR" b="1" dirty="0"/>
              <a:t>= α </a:t>
            </a:r>
            <a:r>
              <a:rPr lang="en-US" altLang="ko-KR" b="1" dirty="0" smtClean="0"/>
              <a:t> P</a:t>
            </a:r>
            <a:r>
              <a:rPr lang="en-US" altLang="ko-KR" b="1" baseline="30000" dirty="0" smtClean="0"/>
              <a:t> T</a:t>
            </a:r>
            <a:r>
              <a:rPr lang="en-US" altLang="ko-KR" b="1" dirty="0" smtClean="0"/>
              <a:t> </a:t>
            </a:r>
            <a:r>
              <a:rPr lang="en-US" altLang="ko-KR" b="1" dirty="0"/>
              <a:t>r</a:t>
            </a:r>
            <a:r>
              <a:rPr lang="en-US" altLang="ko-KR" b="1" baseline="-25000" dirty="0"/>
              <a:t>i-1 </a:t>
            </a:r>
            <a:r>
              <a:rPr lang="en-US" altLang="ko-KR" b="1" dirty="0"/>
              <a:t>+  ( 1 – α ) </a:t>
            </a:r>
            <a:r>
              <a:rPr lang="en-US" altLang="ko-KR" b="1" dirty="0" smtClean="0"/>
              <a:t>r</a:t>
            </a:r>
            <a:r>
              <a:rPr lang="en-US" altLang="ko-KR" b="1" baseline="-25000" dirty="0" smtClean="0"/>
              <a:t>i-1</a:t>
            </a:r>
          </a:p>
          <a:p>
            <a:pPr marL="0" indent="-400050"/>
            <a:endParaRPr lang="en-US" altLang="ko-KR" b="1" baseline="-25000" dirty="0" smtClean="0"/>
          </a:p>
          <a:p>
            <a:pPr marL="0" indent="-400050"/>
            <a:r>
              <a:rPr lang="en-US" altLang="ko-KR" b="1" dirty="0" err="1"/>
              <a:t>r</a:t>
            </a:r>
            <a:r>
              <a:rPr lang="en-US" altLang="ko-KR" b="1" baseline="-25000" dirty="0" err="1"/>
              <a:t>i</a:t>
            </a:r>
            <a:r>
              <a:rPr lang="en-US" altLang="ko-KR" b="1" dirty="0"/>
              <a:t> = </a:t>
            </a:r>
            <a:r>
              <a:rPr lang="en-US" altLang="ko-KR" b="1" dirty="0" smtClean="0"/>
              <a:t>0.85 </a:t>
            </a:r>
            <a:r>
              <a:rPr lang="en-US" altLang="ko-KR" b="1" dirty="0"/>
              <a:t>∙</a:t>
            </a:r>
            <a:r>
              <a:rPr lang="en-US" altLang="ko-KR" b="1" dirty="0" smtClean="0"/>
              <a:t> </a:t>
            </a:r>
            <a:r>
              <a:rPr lang="en-US" altLang="ko-KR" b="1" dirty="0"/>
              <a:t>P</a:t>
            </a:r>
            <a:r>
              <a:rPr lang="en-US" altLang="ko-KR" b="1" baseline="30000" dirty="0"/>
              <a:t> T</a:t>
            </a:r>
            <a:r>
              <a:rPr lang="en-US" altLang="ko-KR" b="1" dirty="0"/>
              <a:t> r</a:t>
            </a:r>
            <a:r>
              <a:rPr lang="en-US" altLang="ko-KR" b="1" baseline="-25000" dirty="0"/>
              <a:t>i-1 </a:t>
            </a:r>
            <a:r>
              <a:rPr lang="en-US" altLang="ko-KR" b="1" dirty="0"/>
              <a:t>+  </a:t>
            </a:r>
            <a:r>
              <a:rPr lang="en-US" altLang="ko-KR" b="1" dirty="0" smtClean="0"/>
              <a:t>0.15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r</a:t>
            </a:r>
            <a:r>
              <a:rPr lang="en-US" altLang="ko-KR" b="1" baseline="-25000" dirty="0" smtClean="0"/>
              <a:t>i-1</a:t>
            </a:r>
            <a:endParaRPr lang="en-US" altLang="ko-KR" b="1" baseline="-25000" dirty="0"/>
          </a:p>
          <a:p>
            <a:pPr marL="0" indent="-400050"/>
            <a:endParaRPr lang="ko-KR" altLang="en-US" sz="2800" dirty="0"/>
          </a:p>
          <a:p>
            <a:pPr marL="742950" lvl="2" indent="-342900"/>
            <a:endParaRPr lang="en-US" altLang="ko-KR" sz="2200" b="1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2051" name="Picture 3" descr="C:\Users\Administrator\Desktop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36912"/>
            <a:ext cx="41529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r>
              <a:rPr lang="en-US" altLang="ko-KR" b="1" dirty="0" err="1" smtClean="0"/>
              <a:t>r</a:t>
            </a:r>
            <a:r>
              <a:rPr lang="en-US" altLang="ko-KR" b="1" baseline="-25000" dirty="0" err="1" smtClean="0"/>
              <a:t>i</a:t>
            </a:r>
            <a:r>
              <a:rPr lang="en-US" altLang="ko-KR" b="1" dirty="0" smtClean="0"/>
              <a:t> </a:t>
            </a:r>
            <a:r>
              <a:rPr lang="en-US" altLang="ko-KR" b="1" dirty="0"/>
              <a:t>= α </a:t>
            </a:r>
            <a:r>
              <a:rPr lang="en-US" altLang="ko-KR" b="1" dirty="0" smtClean="0"/>
              <a:t> P</a:t>
            </a:r>
            <a:r>
              <a:rPr lang="en-US" altLang="ko-KR" b="1" baseline="30000" dirty="0" smtClean="0"/>
              <a:t> T</a:t>
            </a:r>
            <a:r>
              <a:rPr lang="en-US" altLang="ko-KR" b="1" dirty="0" smtClean="0"/>
              <a:t> </a:t>
            </a:r>
            <a:r>
              <a:rPr lang="en-US" altLang="ko-KR" b="1" dirty="0"/>
              <a:t>r</a:t>
            </a:r>
            <a:r>
              <a:rPr lang="en-US" altLang="ko-KR" b="1" baseline="-25000" dirty="0"/>
              <a:t>i-1 </a:t>
            </a:r>
            <a:r>
              <a:rPr lang="en-US" altLang="ko-KR" b="1" dirty="0"/>
              <a:t>+  ( 1 – α ) </a:t>
            </a:r>
            <a:r>
              <a:rPr lang="en-US" altLang="ko-KR" b="1" dirty="0" smtClean="0"/>
              <a:t>r</a:t>
            </a:r>
            <a:r>
              <a:rPr lang="en-US" altLang="ko-KR" b="1" baseline="-25000" dirty="0" smtClean="0"/>
              <a:t>i-1</a:t>
            </a:r>
          </a:p>
          <a:p>
            <a:pPr marL="0" indent="-400050"/>
            <a:endParaRPr lang="en-US" altLang="ko-KR" b="1" baseline="-25000" dirty="0" smtClean="0"/>
          </a:p>
          <a:p>
            <a:pPr marL="0" indent="-400050"/>
            <a:r>
              <a:rPr lang="en-US" altLang="ko-KR" b="1" dirty="0" err="1"/>
              <a:t>r</a:t>
            </a:r>
            <a:r>
              <a:rPr lang="en-US" altLang="ko-KR" b="1" baseline="-25000" dirty="0" err="1"/>
              <a:t>i</a:t>
            </a:r>
            <a:r>
              <a:rPr lang="en-US" altLang="ko-KR" b="1" dirty="0"/>
              <a:t> = </a:t>
            </a:r>
            <a:r>
              <a:rPr lang="en-US" altLang="ko-KR" b="1" dirty="0" smtClean="0"/>
              <a:t>0.85 </a:t>
            </a:r>
            <a:r>
              <a:rPr lang="en-US" altLang="ko-KR" b="1" dirty="0"/>
              <a:t>∙</a:t>
            </a:r>
            <a:r>
              <a:rPr lang="en-US" altLang="ko-KR" b="1" dirty="0" smtClean="0"/>
              <a:t> </a:t>
            </a:r>
            <a:r>
              <a:rPr lang="en-US" altLang="ko-KR" b="1" dirty="0"/>
              <a:t>P</a:t>
            </a:r>
            <a:r>
              <a:rPr lang="en-US" altLang="ko-KR" b="1" baseline="30000" dirty="0"/>
              <a:t> T</a:t>
            </a:r>
            <a:r>
              <a:rPr lang="en-US" altLang="ko-KR" b="1" dirty="0"/>
              <a:t> r</a:t>
            </a:r>
            <a:r>
              <a:rPr lang="en-US" altLang="ko-KR" b="1" baseline="-25000" dirty="0"/>
              <a:t>i-1 </a:t>
            </a:r>
            <a:r>
              <a:rPr lang="en-US" altLang="ko-KR" b="1" dirty="0"/>
              <a:t>+  </a:t>
            </a:r>
            <a:r>
              <a:rPr lang="en-US" altLang="ko-KR" b="1" dirty="0" smtClean="0"/>
              <a:t>0.15 </a:t>
            </a:r>
            <a:r>
              <a:rPr lang="en-US" altLang="ko-KR" b="1" dirty="0"/>
              <a:t>∙ </a:t>
            </a:r>
            <a:r>
              <a:rPr lang="en-US" altLang="ko-KR" b="1" dirty="0" smtClean="0"/>
              <a:t>r</a:t>
            </a:r>
            <a:r>
              <a:rPr lang="en-US" altLang="ko-KR" b="1" baseline="-25000" dirty="0" smtClean="0"/>
              <a:t>i-1</a:t>
            </a:r>
            <a:endParaRPr lang="en-US" altLang="ko-KR" b="1" baseline="-25000" dirty="0"/>
          </a:p>
          <a:p>
            <a:pPr marL="0" indent="-400050"/>
            <a:endParaRPr lang="ko-KR" altLang="en-US" sz="2800" dirty="0"/>
          </a:p>
          <a:p>
            <a:pPr marL="742950" lvl="2" indent="-342900"/>
            <a:endParaRPr lang="en-US" altLang="ko-KR" sz="2200" b="1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3074" name="Picture 2" descr="C:\Users\Administrator\Desktop\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97" y="2638246"/>
            <a:ext cx="41243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41451"/>
              </p:ext>
            </p:extLst>
          </p:nvPr>
        </p:nvGraphicFramePr>
        <p:xfrm>
          <a:off x="530551" y="2492896"/>
          <a:ext cx="13051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91"/>
                <a:gridCol w="101655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0.3498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0.1807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0.0934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0.1256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0.0322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0.2129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-180528" y="4941168"/>
                <a:ext cx="2736304" cy="764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𝒓</m:t>
                          </m:r>
                          <m:r>
                            <a:rPr lang="en-US" altLang="ko-KR" b="1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𝒊</m:t>
                          </m:r>
                        </m:e>
                      </m:nary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941168"/>
                <a:ext cx="2736304" cy="764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921747311"/>
              </p:ext>
            </p:extLst>
          </p:nvPr>
        </p:nvGraphicFramePr>
        <p:xfrm>
          <a:off x="2699792" y="148478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445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HITs (Hyperlink Induced Topic Search)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400511" y="1855563"/>
            <a:ext cx="22481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HITs</a:t>
            </a:r>
            <a:endParaRPr lang="en-US" altLang="ko-K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624" y="1844824"/>
            <a:ext cx="26752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PageRank</a:t>
            </a:r>
            <a:endParaRPr lang="en-US" altLang="ko-K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5229200"/>
            <a:ext cx="252028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 descr="C:\Users\Administrator\Desktop\hubs_and_authorit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18" y="3053472"/>
            <a:ext cx="33411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Administrator\Desktop\400px-PageRanks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30" y="2862108"/>
            <a:ext cx="3008863" cy="248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HITs (Hyperlink Induced Topic Search)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Authoritative Sources in a Hyperlinked Environment</a:t>
            </a:r>
          </a:p>
          <a:p>
            <a:r>
              <a:rPr lang="en-US" altLang="ko-KR" b="1" dirty="0" smtClean="0"/>
              <a:t>Jon M. Kleinberg, Journal of ACM, 1999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Uses hubs and authorities to define a recursive relationship between web pages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An authority is a page that many hubs link to</a:t>
            </a:r>
          </a:p>
          <a:p>
            <a:r>
              <a:rPr lang="en-US" altLang="ko-KR" b="1" dirty="0" smtClean="0"/>
              <a:t>A hub is a page that links to many </a:t>
            </a:r>
            <a:r>
              <a:rPr lang="en-US" altLang="ko-KR" b="1" dirty="0" err="1" smtClean="0"/>
              <a:t>authoriites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2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HITs (Hyperlink Induced Topic Search)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b="1" dirty="0">
                <a:ea typeface="SimSun" pitchFamily="2" charset="-122"/>
              </a:rPr>
              <a:t>T</a:t>
            </a:r>
            <a:r>
              <a:rPr lang="en-US" altLang="zh-CN" b="1" dirty="0">
                <a:ea typeface="SimSun" pitchFamily="2" charset="-122"/>
              </a:rPr>
              <a:t>he basic idea: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ea typeface="SimSun" pitchFamily="2" charset="-122"/>
              </a:rPr>
              <a:t>A </a:t>
            </a:r>
            <a:r>
              <a:rPr lang="en-US" altLang="zh-CN" b="1" dirty="0">
                <a:ea typeface="SimSun" pitchFamily="2" charset="-122"/>
              </a:rPr>
              <a:t>page is a good </a:t>
            </a:r>
            <a:r>
              <a:rPr lang="en-US" altLang="zh-CN" b="1" dirty="0">
                <a:solidFill>
                  <a:srgbClr val="0000CC"/>
                </a:solidFill>
                <a:ea typeface="SimSun" pitchFamily="2" charset="-122"/>
              </a:rPr>
              <a:t>authoritative page</a:t>
            </a:r>
            <a:r>
              <a:rPr lang="en-US" altLang="zh-CN" b="1" dirty="0">
                <a:ea typeface="SimSun" pitchFamily="2" charset="-122"/>
              </a:rPr>
              <a:t> with respect to a given query if it is referenced (i.e., pointed to) by many (good hub) pages that are related to the query</a:t>
            </a:r>
            <a:r>
              <a:rPr lang="en-US" altLang="zh-CN" b="1" dirty="0" smtClean="0">
                <a:ea typeface="SimSun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b="1" dirty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ea typeface="SimSun" pitchFamily="2" charset="-122"/>
              </a:rPr>
              <a:t>A </a:t>
            </a:r>
            <a:r>
              <a:rPr lang="en-US" altLang="zh-CN" b="1" dirty="0">
                <a:ea typeface="SimSun" pitchFamily="2" charset="-122"/>
              </a:rPr>
              <a:t>page is a good </a:t>
            </a:r>
            <a:r>
              <a:rPr lang="en-US" altLang="zh-CN" b="1" dirty="0">
                <a:solidFill>
                  <a:srgbClr val="0000CC"/>
                </a:solidFill>
                <a:ea typeface="SimSun" pitchFamily="2" charset="-122"/>
              </a:rPr>
              <a:t>hub page</a:t>
            </a:r>
            <a:r>
              <a:rPr lang="en-US" altLang="zh-CN" b="1" dirty="0">
                <a:ea typeface="SimSun" pitchFamily="2" charset="-122"/>
              </a:rPr>
              <a:t> with respect to a given query if it points to many good authoritative pages with respect to the query</a:t>
            </a:r>
            <a:r>
              <a:rPr lang="en-US" altLang="zh-CN" b="1" dirty="0" smtClean="0">
                <a:ea typeface="SimSun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b="1" dirty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ea typeface="SimSun" pitchFamily="2" charset="-122"/>
              </a:rPr>
              <a:t>Good authoritative pages (</a:t>
            </a:r>
            <a:r>
              <a:rPr lang="en-US" altLang="zh-CN" b="1" dirty="0">
                <a:solidFill>
                  <a:srgbClr val="0000CC"/>
                </a:solidFill>
                <a:ea typeface="SimSun" pitchFamily="2" charset="-122"/>
              </a:rPr>
              <a:t>authorities</a:t>
            </a:r>
            <a:r>
              <a:rPr lang="en-US" altLang="zh-CN" b="1" dirty="0">
                <a:ea typeface="SimSun" pitchFamily="2" charset="-122"/>
              </a:rPr>
              <a:t>) and good hub pages (</a:t>
            </a:r>
            <a:r>
              <a:rPr lang="en-US" altLang="zh-CN" b="1" dirty="0">
                <a:solidFill>
                  <a:srgbClr val="0000CC"/>
                </a:solidFill>
                <a:ea typeface="SimSun" pitchFamily="2" charset="-122"/>
              </a:rPr>
              <a:t>hubs</a:t>
            </a:r>
            <a:r>
              <a:rPr lang="en-US" altLang="zh-CN" b="1" dirty="0">
                <a:ea typeface="SimSun" pitchFamily="2" charset="-122"/>
              </a:rPr>
              <a:t>) reinforce each other.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5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2168979" y="2492896"/>
            <a:ext cx="512820" cy="57606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666199" y="3694581"/>
            <a:ext cx="100556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217941" y="4541426"/>
            <a:ext cx="463858" cy="4717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516216" y="3674997"/>
            <a:ext cx="998635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6591762" y="2434500"/>
            <a:ext cx="609465" cy="600029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6588224" y="4437112"/>
            <a:ext cx="547887" cy="613484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 descr="C:\Users\Administrator\Desktop\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50" y="2705222"/>
            <a:ext cx="1224136" cy="18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Administrator\Desktop\그림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3"/>
          <a:stretch/>
        </p:blipFill>
        <p:spPr bwMode="auto">
          <a:xfrm>
            <a:off x="6591762" y="1340768"/>
            <a:ext cx="1370023" cy="10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Administrator\Desktop\20090312222_239_226_3149b866edec9682_5670485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49" y="5229200"/>
            <a:ext cx="1531590" cy="102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Administrator\Desktop\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28" y="5128318"/>
            <a:ext cx="1242990" cy="109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Administrator\Desktop\318127_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0600" r="22390" b="18967"/>
          <a:stretch/>
        </p:blipFill>
        <p:spPr bwMode="auto">
          <a:xfrm>
            <a:off x="1494150" y="1282414"/>
            <a:ext cx="1421666" cy="115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Administrator\Desktop\dalma-phoenix208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1" t="14139" r="9044" b="33894"/>
          <a:stretch/>
        </p:blipFill>
        <p:spPr bwMode="auto">
          <a:xfrm>
            <a:off x="254399" y="3040704"/>
            <a:ext cx="1242630" cy="141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7401" y="957873"/>
            <a:ext cx="4355976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08512" y="992331"/>
            <a:ext cx="4355976" cy="541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Authority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6158" name="Picture 14" descr="C:\Users\Administrator\Desktop\4137040598.20120211193414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5" t="14187" r="33558" b="18966"/>
          <a:stretch/>
        </p:blipFill>
        <p:spPr bwMode="auto">
          <a:xfrm>
            <a:off x="5452589" y="2808569"/>
            <a:ext cx="869911" cy="17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C:\Users\Administrator\Desktop\223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470" y="2725437"/>
            <a:ext cx="9144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099070" y="4743854"/>
            <a:ext cx="3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 smtClean="0"/>
              <a:t>A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87944" y="4735260"/>
            <a:ext cx="3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 smtClean="0"/>
              <a:t>B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35896" y="5590981"/>
            <a:ext cx="17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b="1" dirty="0" smtClean="0"/>
              <a:t>Authority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1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71600" y="2923759"/>
            <a:ext cx="47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 smtClean="0"/>
              <a:t>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9852" y="5907107"/>
            <a:ext cx="51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 smtClean="0"/>
              <a:t>B</a:t>
            </a:r>
            <a:endParaRPr lang="ko-KR" altLang="en-US" dirty="0"/>
          </a:p>
        </p:txBody>
      </p:sp>
      <p:pic>
        <p:nvPicPr>
          <p:cNvPr id="7171" name="Picture 3" descr="C:\Users\Administrator\Desktop\그림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0" y="1308550"/>
            <a:ext cx="180975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istrator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0" y="4394939"/>
            <a:ext cx="1792288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C:\Users\Administrator\Desktop\그림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37" y="4041335"/>
            <a:ext cx="1621130" cy="121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07080" y="3598243"/>
            <a:ext cx="66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 smtClean="0"/>
              <a:t>Hub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339752" y="4835778"/>
            <a:ext cx="864096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287711" y="1993818"/>
            <a:ext cx="576063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276509" y="2808738"/>
            <a:ext cx="3159587" cy="299687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309825" y="5629890"/>
            <a:ext cx="3126271" cy="21602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1" name="Picture 23" descr="C:\Users\Administrator\Desktop\P_0042_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18824"/>
            <a:ext cx="1759814" cy="11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C:\Users\Administrator\Desktop\food-sodam-suksg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84" y="1292675"/>
            <a:ext cx="2973929" cy="227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2231181" y="1153087"/>
            <a:ext cx="6589291" cy="255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01" name="Picture 33" descr="C:\Users\Administrator\Desktop\그림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55" y="4270473"/>
            <a:ext cx="2884488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2276509" y="4002215"/>
            <a:ext cx="6578151" cy="2523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Idea: mine hyperlink information in the Web</a:t>
            </a:r>
          </a:p>
          <a:p>
            <a:endParaRPr lang="en-US" altLang="ko-KR" dirty="0"/>
          </a:p>
          <a:p>
            <a:r>
              <a:rPr lang="en-US" altLang="ko-KR" dirty="0" smtClean="0"/>
              <a:t>Assumptions</a:t>
            </a:r>
          </a:p>
          <a:p>
            <a:pPr lvl="1"/>
            <a:r>
              <a:rPr lang="en-US" altLang="ko-KR" dirty="0" smtClean="0"/>
              <a:t>Links often connect related pages</a:t>
            </a:r>
          </a:p>
          <a:p>
            <a:pPr lvl="1"/>
            <a:r>
              <a:rPr lang="en-US" altLang="ko-KR" dirty="0" smtClean="0"/>
              <a:t>A link between pages is a recommendation</a:t>
            </a:r>
          </a:p>
          <a:p>
            <a:endParaRPr lang="ko-KR" altLang="en-US" dirty="0"/>
          </a:p>
          <a:p>
            <a:r>
              <a:rPr lang="en-US" altLang="ko-KR" dirty="0"/>
              <a:t>Query-independent ordering</a:t>
            </a:r>
          </a:p>
          <a:p>
            <a:pPr lvl="1"/>
            <a:r>
              <a:rPr lang="en-US" altLang="ko-KR" dirty="0"/>
              <a:t>Using link counts as simple measures of popularity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4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HITs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07293"/>
            <a:ext cx="8784976" cy="4597971"/>
          </a:xfrm>
        </p:spPr>
        <p:txBody>
          <a:bodyPr/>
          <a:lstStyle/>
          <a:p>
            <a:pPr marL="609600" indent="-609600">
              <a:buFontTx/>
              <a:buNone/>
            </a:pPr>
            <a:endParaRPr lang="en-US" altLang="zh-CN" b="1" dirty="0" smtClean="0">
              <a:ea typeface="SimSun" pitchFamily="2" charset="-122"/>
            </a:endParaRPr>
          </a:p>
          <a:p>
            <a:pPr marL="609600" indent="-609600">
              <a:buFontTx/>
              <a:buNone/>
            </a:pPr>
            <a:endParaRPr lang="en-US" altLang="zh-CN" b="1" dirty="0" smtClean="0">
              <a:ea typeface="SimSun" pitchFamily="2" charset="-122"/>
            </a:endParaRPr>
          </a:p>
          <a:p>
            <a:pPr marL="609600" indent="-609600">
              <a:buFontTx/>
              <a:buNone/>
            </a:pPr>
            <a:r>
              <a:rPr lang="en-US" altLang="zh-CN" b="1" dirty="0" smtClean="0">
                <a:ea typeface="SimSun" pitchFamily="2" charset="-122"/>
              </a:rPr>
              <a:t>Operation </a:t>
            </a:r>
            <a:r>
              <a:rPr lang="en-US" altLang="zh-CN" b="1" dirty="0">
                <a:ea typeface="SimSun" pitchFamily="2" charset="-122"/>
              </a:rPr>
              <a:t>I: for each page p</a:t>
            </a:r>
            <a:r>
              <a:rPr lang="en-US" altLang="zh-CN" b="1" dirty="0" smtClean="0">
                <a:ea typeface="SimSun" pitchFamily="2" charset="-122"/>
              </a:rPr>
              <a:t>:</a:t>
            </a:r>
          </a:p>
          <a:p>
            <a:pPr marL="609600" indent="-609600">
              <a:buFontTx/>
              <a:buNone/>
            </a:pPr>
            <a:r>
              <a:rPr lang="en-US" altLang="zh-CN" b="1" dirty="0" smtClean="0">
                <a:ea typeface="SimSun" pitchFamily="2" charset="-122"/>
              </a:rPr>
              <a:t>                      </a:t>
            </a:r>
            <a:endParaRPr lang="en-US" altLang="zh-CN" b="1" dirty="0">
              <a:ea typeface="SimSun" pitchFamily="2" charset="-122"/>
            </a:endParaRPr>
          </a:p>
          <a:p>
            <a:pPr marL="609600" indent="-609600">
              <a:buFontTx/>
              <a:buNone/>
            </a:pPr>
            <a:r>
              <a:rPr lang="en-US" altLang="zh-CN" b="1" dirty="0">
                <a:ea typeface="SimSun" pitchFamily="2" charset="-122"/>
              </a:rPr>
              <a:t>         a(p) =       </a:t>
            </a:r>
            <a:r>
              <a:rPr lang="en-US" altLang="zh-CN" sz="3200" b="1" dirty="0">
                <a:ea typeface="SimSun" pitchFamily="2" charset="-122"/>
                <a:sym typeface="Symbol" pitchFamily="18" charset="2"/>
              </a:rPr>
              <a:t>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         h(q)</a:t>
            </a:r>
            <a:endParaRPr lang="en-US" altLang="zh-CN" sz="3200" b="1" dirty="0">
              <a:ea typeface="SimSun" pitchFamily="2" charset="-12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altLang="zh-CN" b="1" dirty="0">
                <a:ea typeface="SimSun" pitchFamily="2" charset="-122"/>
              </a:rPr>
              <a:t>                   q: (q, p)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E</a:t>
            </a:r>
            <a:endParaRPr lang="en-US" altLang="zh-CN" b="1" dirty="0">
              <a:ea typeface="SimSun" pitchFamily="2" charset="-122"/>
            </a:endParaRPr>
          </a:p>
          <a:p>
            <a:pPr marL="609600" indent="-609600">
              <a:buFontTx/>
              <a:buNone/>
            </a:pPr>
            <a:endParaRPr lang="en-US" altLang="zh-CN" b="1" dirty="0">
              <a:ea typeface="SimSun" pitchFamily="2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5701551" y="264948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701551" y="348768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714227" y="432588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>
            <a:off x="7377951" y="348768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5930151" y="2725688"/>
            <a:ext cx="1371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6006351" y="356388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V="1">
            <a:off x="6009455" y="3679304"/>
            <a:ext cx="1295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5168151" y="2420888"/>
            <a:ext cx="51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Calibri" pitchFamily="34" charset="0"/>
                <a:ea typeface="굴림" charset="-127"/>
                <a:cs typeface="Calibri" pitchFamily="34" charset="0"/>
              </a:rPr>
              <a:t>q</a:t>
            </a:r>
            <a:r>
              <a:rPr lang="en-US" altLang="ko-KR" sz="3200" baseline="-25000" dirty="0">
                <a:latin typeface="Calibri" pitchFamily="34" charset="0"/>
                <a:ea typeface="굴림" charset="-127"/>
                <a:cs typeface="Calibri" pitchFamily="34" charset="0"/>
              </a:rPr>
              <a:t>1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5168151" y="3259088"/>
            <a:ext cx="51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>
                <a:latin typeface="Calibri" pitchFamily="34" charset="0"/>
                <a:ea typeface="굴림" charset="-127"/>
                <a:cs typeface="Calibri" pitchFamily="34" charset="0"/>
              </a:rPr>
              <a:t>q</a:t>
            </a:r>
            <a:r>
              <a:rPr lang="en-US" altLang="ko-KR" sz="3200" baseline="-25000">
                <a:latin typeface="Calibri" pitchFamily="34" charset="0"/>
                <a:ea typeface="굴림" charset="-127"/>
                <a:cs typeface="Calibri" pitchFamily="34" charset="0"/>
              </a:rPr>
              <a:t>2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5180827" y="4097288"/>
            <a:ext cx="51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>
                <a:latin typeface="Calibri" pitchFamily="34" charset="0"/>
                <a:ea typeface="굴림" charset="-127"/>
                <a:cs typeface="Calibri" pitchFamily="34" charset="0"/>
              </a:rPr>
              <a:t>q</a:t>
            </a:r>
            <a:r>
              <a:rPr lang="en-US" altLang="ko-KR" sz="3200" baseline="-25000">
                <a:latin typeface="Calibri" pitchFamily="34" charset="0"/>
                <a:ea typeface="굴림" charset="-127"/>
                <a:cs typeface="Calibri" pitchFamily="34" charset="0"/>
              </a:rPr>
              <a:t>3</a:t>
            </a: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7606551" y="3259088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>
                <a:latin typeface="Calibri" pitchFamily="34" charset="0"/>
                <a:ea typeface="굴림" charset="-127"/>
                <a:cs typeface="Calibri" pitchFamily="34" charset="0"/>
              </a:rPr>
              <a:t>p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884095" y="5013176"/>
            <a:ext cx="9363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Calibri" pitchFamily="34" charset="0"/>
                <a:ea typeface="굴림" charset="-127"/>
                <a:cs typeface="Calibri" pitchFamily="34" charset="0"/>
              </a:rPr>
              <a:t>Hubs</a:t>
            </a:r>
            <a:endParaRPr lang="en-US" altLang="ko-KR" sz="3200" baseline="-25000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7137784" y="5013176"/>
            <a:ext cx="1616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rgbClr val="C0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Authority</a:t>
            </a:r>
            <a:endParaRPr lang="en-US" altLang="ko-KR" sz="3200" baseline="-25000" dirty="0">
              <a:solidFill>
                <a:srgbClr val="C00000"/>
              </a:solidFill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pic>
        <p:nvPicPr>
          <p:cNvPr id="29" name="Picture 5" descr="C:\Users\Administrator\Desktop\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78" y="4022204"/>
            <a:ext cx="606279" cy="90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Administrator\Desktop\그림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3"/>
          <a:stretch/>
        </p:blipFill>
        <p:spPr bwMode="auto">
          <a:xfrm>
            <a:off x="4323978" y="2391317"/>
            <a:ext cx="678532" cy="5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9" descr="C:\Users\Administrator\Desktop\20090312222_239_226_3149b866edec9682_5670485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10532"/>
            <a:ext cx="758551" cy="5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0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HITs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060848"/>
            <a:ext cx="8784976" cy="2437731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b="1" dirty="0" smtClean="0">
                <a:ea typeface="SimSun" pitchFamily="2" charset="-122"/>
              </a:rPr>
              <a:t>Operation </a:t>
            </a:r>
            <a:r>
              <a:rPr lang="en-US" altLang="zh-CN" b="1" dirty="0">
                <a:ea typeface="SimSun" pitchFamily="2" charset="-122"/>
              </a:rPr>
              <a:t>O: for each page p:</a:t>
            </a:r>
          </a:p>
          <a:p>
            <a:pPr marL="609600" indent="-609600">
              <a:buFontTx/>
              <a:buNone/>
            </a:pPr>
            <a:r>
              <a:rPr lang="en-US" altLang="zh-CN" b="1" dirty="0">
                <a:ea typeface="SimSun" pitchFamily="2" charset="-122"/>
              </a:rPr>
              <a:t>                       </a:t>
            </a:r>
          </a:p>
          <a:p>
            <a:pPr marL="609600" indent="-609600">
              <a:buFontTx/>
              <a:buNone/>
            </a:pPr>
            <a:r>
              <a:rPr lang="en-US" altLang="zh-CN" b="1" dirty="0">
                <a:ea typeface="SimSun" pitchFamily="2" charset="-122"/>
              </a:rPr>
              <a:t>         h(p) =       </a:t>
            </a:r>
            <a:r>
              <a:rPr lang="en-US" altLang="zh-CN" sz="3200" b="1" dirty="0">
                <a:ea typeface="SimSun" pitchFamily="2" charset="-122"/>
                <a:sym typeface="Symbol" pitchFamily="18" charset="2"/>
              </a:rPr>
              <a:t>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         a(q)</a:t>
            </a:r>
            <a:endParaRPr lang="en-US" altLang="zh-CN" sz="3200" b="1" dirty="0">
              <a:ea typeface="SimSun" pitchFamily="2" charset="-12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r>
              <a:rPr lang="en-US" altLang="zh-CN" b="1" dirty="0">
                <a:ea typeface="SimSun" pitchFamily="2" charset="-122"/>
              </a:rPr>
              <a:t>                   q: (p, q)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E</a:t>
            </a:r>
            <a:endParaRPr lang="en-US" altLang="zh-CN" b="1" dirty="0">
              <a:ea typeface="SimSun" pitchFamily="2" charset="-122"/>
            </a:endParaRPr>
          </a:p>
          <a:p>
            <a:pPr marL="609600" indent="-609600">
              <a:lnSpc>
                <a:spcPct val="50000"/>
              </a:lnSpc>
              <a:buFontTx/>
              <a:buNone/>
            </a:pPr>
            <a:endParaRPr lang="en-US" altLang="zh-CN" b="1" dirty="0">
              <a:ea typeface="SimSun" pitchFamily="2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7040357" y="4218607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AutoShape 28"/>
          <p:cNvSpPr>
            <a:spLocks noChangeArrowheads="1"/>
          </p:cNvSpPr>
          <p:nvPr/>
        </p:nvSpPr>
        <p:spPr bwMode="auto">
          <a:xfrm>
            <a:off x="7010294" y="3380407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>
            <a:off x="7010294" y="2542207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5410094" y="3380407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5638694" y="3532807"/>
            <a:ext cx="1371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 flipV="1">
            <a:off x="5638694" y="2694607"/>
            <a:ext cx="1295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5638694" y="3456607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7244499" y="3990007"/>
            <a:ext cx="51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Calibri" pitchFamily="34" charset="0"/>
                <a:ea typeface="굴림" charset="-127"/>
                <a:cs typeface="Calibri" pitchFamily="34" charset="0"/>
              </a:rPr>
              <a:t>q</a:t>
            </a:r>
            <a:r>
              <a:rPr lang="en-US" altLang="ko-KR" sz="3200" baseline="-25000" dirty="0">
                <a:latin typeface="Calibri" pitchFamily="34" charset="0"/>
                <a:ea typeface="굴림" charset="-127"/>
                <a:cs typeface="Calibri" pitchFamily="34" charset="0"/>
              </a:rPr>
              <a:t>3</a:t>
            </a: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7238894" y="3151807"/>
            <a:ext cx="51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>
                <a:latin typeface="Calibri" pitchFamily="34" charset="0"/>
                <a:ea typeface="굴림" charset="-127"/>
                <a:cs typeface="Calibri" pitchFamily="34" charset="0"/>
              </a:rPr>
              <a:t>q</a:t>
            </a:r>
            <a:r>
              <a:rPr lang="en-US" altLang="ko-KR" sz="3200" baseline="-25000">
                <a:latin typeface="Calibri" pitchFamily="34" charset="0"/>
                <a:ea typeface="굴림" charset="-127"/>
                <a:cs typeface="Calibri" pitchFamily="34" charset="0"/>
              </a:rPr>
              <a:t>2</a:t>
            </a:r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7238894" y="2313607"/>
            <a:ext cx="51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Calibri" pitchFamily="34" charset="0"/>
                <a:ea typeface="굴림" charset="-127"/>
                <a:cs typeface="Calibri" pitchFamily="34" charset="0"/>
              </a:rPr>
              <a:t>q</a:t>
            </a:r>
            <a:r>
              <a:rPr lang="en-US" altLang="ko-KR" sz="3200" baseline="-25000" dirty="0">
                <a:latin typeface="Calibri" pitchFamily="34" charset="0"/>
                <a:ea typeface="굴림" charset="-127"/>
                <a:cs typeface="Calibri" pitchFamily="34" charset="0"/>
              </a:rPr>
              <a:t>1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4952894" y="3151807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>
                <a:latin typeface="Calibri" pitchFamily="34" charset="0"/>
                <a:ea typeface="굴림" charset="-127"/>
                <a:cs typeface="Calibri" pitchFamily="34" charset="0"/>
              </a:rPr>
              <a:t>p</a:t>
            </a:r>
            <a:endParaRPr lang="en-US" altLang="ko-KR" sz="3200" baseline="-2500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644008" y="4869160"/>
            <a:ext cx="9363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rgbClr val="C0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Hubs</a:t>
            </a:r>
            <a:endParaRPr lang="en-US" altLang="ko-KR" sz="3200" baseline="-25000" dirty="0">
              <a:solidFill>
                <a:srgbClr val="C00000"/>
              </a:solidFill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6688789" y="4869160"/>
            <a:ext cx="1616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Calibri" pitchFamily="34" charset="0"/>
                <a:ea typeface="굴림" charset="-127"/>
                <a:cs typeface="Calibri" pitchFamily="34" charset="0"/>
              </a:rPr>
              <a:t>Authority</a:t>
            </a:r>
            <a:endParaRPr lang="en-US" altLang="ko-KR" sz="3200" baseline="-25000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pic>
        <p:nvPicPr>
          <p:cNvPr id="29" name="Picture 23" descr="C:\Users\Administrator\Desktop\P_0042_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37" y="2090696"/>
            <a:ext cx="1113037" cy="7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8" descr="C:\Users\Administrator\Desktop\food-sodam-suksg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17" y="4033929"/>
            <a:ext cx="1007676" cy="77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새 폴더\그림82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64" y="3037507"/>
            <a:ext cx="1072618" cy="84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8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HITs: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SimSun" pitchFamily="2" charset="-122"/>
              </a:rPr>
              <a:t>Matrix representation of operations I and </a:t>
            </a:r>
            <a:r>
              <a:rPr lang="en-US" altLang="zh-CN" b="1" dirty="0" smtClean="0">
                <a:ea typeface="SimSun" pitchFamily="2" charset="-122"/>
              </a:rPr>
              <a:t>O</a:t>
            </a:r>
          </a:p>
          <a:p>
            <a:pPr lvl="1"/>
            <a:r>
              <a:rPr lang="en-US" altLang="zh-CN" b="1" dirty="0" smtClean="0">
                <a:ea typeface="SimSun" pitchFamily="2" charset="-122"/>
              </a:rPr>
              <a:t>A: Adjacency matrix of </a:t>
            </a:r>
            <a:r>
              <a:rPr lang="en-US" altLang="zh-CN" b="1" dirty="0" err="1" smtClean="0">
                <a:ea typeface="SimSun" pitchFamily="2" charset="-122"/>
              </a:rPr>
              <a:t>Subgraph</a:t>
            </a:r>
            <a:endParaRPr lang="en-US" altLang="zh-CN" b="1" dirty="0" smtClean="0">
              <a:ea typeface="SimSun" pitchFamily="2" charset="-122"/>
            </a:endParaRPr>
          </a:p>
          <a:p>
            <a:pPr lvl="1"/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h</a:t>
            </a:r>
            <a:r>
              <a:rPr lang="en-US" altLang="zh-CN" b="1" baseline="-18000" dirty="0" smtClean="0">
                <a:ea typeface="SimSun" pitchFamily="2" charset="-122"/>
                <a:sym typeface="Symbol" pitchFamily="18" charset="2"/>
              </a:rPr>
              <a:t>i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: vector 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of hub scores after i 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iterations</a:t>
            </a:r>
          </a:p>
          <a:p>
            <a:pPr lvl="1"/>
            <a:r>
              <a:rPr lang="en-US" altLang="zh-CN" b="1" dirty="0" err="1" smtClean="0">
                <a:ea typeface="SimSun" pitchFamily="2" charset="-122"/>
                <a:sym typeface="Symbol" pitchFamily="18" charset="2"/>
              </a:rPr>
              <a:t>a</a:t>
            </a:r>
            <a:r>
              <a:rPr lang="en-US" altLang="zh-CN" b="1" baseline="-18000" dirty="0" err="1" smtClean="0">
                <a:ea typeface="SimSun" pitchFamily="2" charset="-122"/>
                <a:sym typeface="Symbol" pitchFamily="18" charset="2"/>
              </a:rPr>
              <a:t>i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: the 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vector of authority scores after i 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iterations</a:t>
            </a:r>
          </a:p>
          <a:p>
            <a:endParaRPr lang="en-US" altLang="ko-KR" b="1" dirty="0" smtClean="0">
              <a:ea typeface="SimSun" pitchFamily="2" charset="-122"/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 altLang="zh-CN" b="1" baseline="-18000" dirty="0" smtClean="0">
                <a:ea typeface="SimSun" pitchFamily="2" charset="-122"/>
                <a:sym typeface="Symbol" pitchFamily="18" charset="2"/>
              </a:rPr>
              <a:t>        </a:t>
            </a:r>
            <a:endParaRPr lang="en-US" altLang="zh-CN" b="1" baseline="-18000" dirty="0">
              <a:ea typeface="SimSun" pitchFamily="2" charset="-122"/>
              <a:sym typeface="Symbol" pitchFamily="18" charset="2"/>
            </a:endParaRPr>
          </a:p>
          <a:p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Operation I </a:t>
            </a:r>
            <a:r>
              <a:rPr lang="en-US" altLang="zh-CN" sz="2000" b="1" dirty="0" smtClean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: </a:t>
            </a:r>
            <a:r>
              <a:rPr lang="en-US" altLang="zh-CN" b="1" dirty="0" err="1" smtClean="0">
                <a:ea typeface="SimSun" pitchFamily="2" charset="-122"/>
                <a:sym typeface="Symbol" pitchFamily="18" charset="2"/>
              </a:rPr>
              <a:t>a</a:t>
            </a:r>
            <a:r>
              <a:rPr lang="en-US" altLang="zh-CN" b="1" baseline="-18000" dirty="0" err="1" smtClean="0">
                <a:ea typeface="SimSun" pitchFamily="2" charset="-122"/>
                <a:sym typeface="Symbol" pitchFamily="18" charset="2"/>
              </a:rPr>
              <a:t>i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= A</a:t>
            </a:r>
            <a:r>
              <a:rPr lang="en-US" altLang="zh-CN" b="1" baseline="30000" dirty="0">
                <a:ea typeface="SimSun" pitchFamily="2" charset="-122"/>
                <a:sym typeface="Symbol" pitchFamily="18" charset="2"/>
              </a:rPr>
              <a:t>T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h</a:t>
            </a:r>
            <a:r>
              <a:rPr lang="en-US" altLang="zh-CN" b="1" baseline="-18000" dirty="0" smtClean="0">
                <a:ea typeface="SimSun" pitchFamily="2" charset="-122"/>
                <a:sym typeface="Symbol" pitchFamily="18" charset="2"/>
              </a:rPr>
              <a:t>i-1</a:t>
            </a:r>
          </a:p>
          <a:p>
            <a:endParaRPr lang="en-US" altLang="ko-KR" sz="1200" b="1" dirty="0">
              <a:ea typeface="SimSun" pitchFamily="2" charset="-122"/>
              <a:sym typeface="Symbol" pitchFamily="18" charset="2"/>
            </a:endParaRPr>
          </a:p>
          <a:p>
            <a:r>
              <a:rPr lang="en-US" altLang="zh-CN" b="1" dirty="0">
                <a:ea typeface="SimSun" pitchFamily="2" charset="-122"/>
                <a:sym typeface="Symbol" pitchFamily="18" charset="2"/>
              </a:rPr>
              <a:t>Operation O: h</a:t>
            </a:r>
            <a:r>
              <a:rPr lang="en-US" altLang="zh-CN" b="1" baseline="-18000" dirty="0">
                <a:ea typeface="SimSun" pitchFamily="2" charset="-122"/>
                <a:sym typeface="Symbol" pitchFamily="18" charset="2"/>
              </a:rPr>
              <a:t>i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 = A </a:t>
            </a:r>
            <a:r>
              <a:rPr lang="en-US" altLang="zh-CN" b="1" dirty="0" err="1">
                <a:ea typeface="SimSun" pitchFamily="2" charset="-122"/>
                <a:sym typeface="Symbol" pitchFamily="18" charset="2"/>
              </a:rPr>
              <a:t>a</a:t>
            </a:r>
            <a:r>
              <a:rPr lang="en-US" altLang="zh-CN" b="1" baseline="-18000" dirty="0" err="1">
                <a:ea typeface="SimSun" pitchFamily="2" charset="-122"/>
                <a:sym typeface="Symbol" pitchFamily="18" charset="2"/>
              </a:rPr>
              <a:t>i</a:t>
            </a:r>
            <a:endParaRPr lang="en-US" altLang="zh-CN" b="1" baseline="-18000" dirty="0">
              <a:ea typeface="SimSun" pitchFamily="2" charset="-122"/>
            </a:endParaRPr>
          </a:p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3851920" y="3340388"/>
            <a:ext cx="16289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atin typeface="Calibri" pitchFamily="34" charset="0"/>
                <a:ea typeface="굴림" charset="-127"/>
                <a:cs typeface="Calibri" pitchFamily="34" charset="0"/>
              </a:rPr>
              <a:t>=  </a:t>
            </a:r>
            <a:r>
              <a:rPr lang="en-US" altLang="zh-CN" sz="24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A</a:t>
            </a:r>
            <a:r>
              <a:rPr lang="en-US" altLang="zh-CN" sz="2400" baseline="300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T </a:t>
            </a:r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∙ </a:t>
            </a:r>
            <a:r>
              <a:rPr lang="en-US" altLang="zh-CN" sz="24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A a</a:t>
            </a:r>
            <a:r>
              <a:rPr lang="en-US" altLang="zh-CN" sz="2400" baseline="-180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i-1</a:t>
            </a:r>
            <a:r>
              <a:rPr lang="en-US" altLang="zh-CN" sz="24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3851920" y="4005064"/>
            <a:ext cx="15728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=  A </a:t>
            </a:r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∙ </a:t>
            </a:r>
            <a:r>
              <a:rPr lang="en-US" altLang="zh-CN" sz="24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A</a:t>
            </a:r>
            <a:r>
              <a:rPr lang="en-US" altLang="zh-CN" sz="2400" baseline="300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T </a:t>
            </a:r>
            <a:r>
              <a:rPr lang="en-US" altLang="zh-CN" sz="24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h</a:t>
            </a:r>
            <a:r>
              <a:rPr lang="en-US" altLang="zh-CN" sz="2400" baseline="-18000" dirty="0" smtClean="0"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i-1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5796136" y="3340388"/>
            <a:ext cx="18742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rgbClr val="C0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=  ( 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A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T </a:t>
            </a:r>
            <a:r>
              <a:rPr lang="en-US" altLang="ko-KR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∙ 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A )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i 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a</a:t>
            </a:r>
            <a:r>
              <a:rPr lang="en-US" altLang="zh-CN" sz="2400" baseline="-180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0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5796136" y="4005063"/>
            <a:ext cx="1887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rgbClr val="C00000"/>
                </a:solidFill>
                <a:latin typeface="Calibri" pitchFamily="34" charset="0"/>
                <a:ea typeface="굴림" charset="-127"/>
                <a:cs typeface="Calibri" pitchFamily="34" charset="0"/>
              </a:rPr>
              <a:t>=  ( A </a:t>
            </a:r>
            <a:r>
              <a:rPr lang="en-US" altLang="ko-KR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∙ 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A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T 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)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i 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h</a:t>
            </a:r>
            <a:r>
              <a:rPr lang="en-US" altLang="zh-CN" sz="2400" baseline="-180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0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Calibri" pitchFamily="34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8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HITs: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ea typeface="SimSun" pitchFamily="2" charset="-122"/>
              </a:rPr>
              <a:t>Authority Score :    </a:t>
            </a:r>
            <a:r>
              <a:rPr lang="en-US" altLang="zh-CN" b="1" dirty="0" err="1" smtClean="0">
                <a:ea typeface="SimSun" pitchFamily="2" charset="-122"/>
                <a:sym typeface="Symbol" pitchFamily="18" charset="2"/>
              </a:rPr>
              <a:t>a</a:t>
            </a:r>
            <a:r>
              <a:rPr lang="en-US" altLang="zh-CN" b="1" baseline="-18000" dirty="0" err="1" smtClean="0">
                <a:ea typeface="SimSun" pitchFamily="2" charset="-122"/>
                <a:sym typeface="Symbol" pitchFamily="18" charset="2"/>
              </a:rPr>
              <a:t>i</a:t>
            </a:r>
            <a:r>
              <a:rPr lang="en-US" altLang="zh-CN" b="1" baseline="-18000" dirty="0" smtClean="0">
                <a:ea typeface="SimSun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 =  ( A</a:t>
            </a:r>
            <a:r>
              <a:rPr lang="en-US" altLang="zh-CN" b="1" baseline="30000" dirty="0" smtClean="0">
                <a:ea typeface="SimSun" pitchFamily="2" charset="-122"/>
                <a:sym typeface="Symbol" pitchFamily="18" charset="2"/>
              </a:rPr>
              <a:t>T </a:t>
            </a:r>
            <a:r>
              <a:rPr lang="en-US" altLang="ko-KR" b="1" dirty="0"/>
              <a:t>∙ 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A )  a</a:t>
            </a:r>
            <a:r>
              <a:rPr lang="en-US" altLang="zh-CN" b="1" baseline="-18000" dirty="0" smtClean="0">
                <a:ea typeface="SimSun" pitchFamily="2" charset="-122"/>
                <a:sym typeface="Symbol" pitchFamily="18" charset="2"/>
              </a:rPr>
              <a:t>i-1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 </a:t>
            </a:r>
          </a:p>
          <a:p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Hub Score           :    h</a:t>
            </a:r>
            <a:r>
              <a:rPr lang="en-US" altLang="zh-CN" b="1" baseline="-18000" dirty="0" smtClean="0">
                <a:ea typeface="SimSun" pitchFamily="2" charset="-122"/>
                <a:sym typeface="Symbol" pitchFamily="18" charset="2"/>
              </a:rPr>
              <a:t>i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  =  ( A </a:t>
            </a:r>
            <a:r>
              <a:rPr lang="en-US" altLang="ko-KR" b="1" dirty="0"/>
              <a:t>∙ 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A</a:t>
            </a:r>
            <a:r>
              <a:rPr lang="en-US" altLang="zh-CN" b="1" baseline="30000" dirty="0" smtClean="0">
                <a:ea typeface="SimSun" pitchFamily="2" charset="-122"/>
                <a:sym typeface="Symbol" pitchFamily="18" charset="2"/>
              </a:rPr>
              <a:t>T </a:t>
            </a:r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) h</a:t>
            </a:r>
            <a:r>
              <a:rPr lang="en-US" altLang="zh-CN" b="1" baseline="-18000" dirty="0" smtClean="0">
                <a:ea typeface="SimSun" pitchFamily="2" charset="-122"/>
                <a:sym typeface="Symbol" pitchFamily="18" charset="2"/>
              </a:rPr>
              <a:t>i-1</a:t>
            </a:r>
            <a:endParaRPr lang="en-US" altLang="zh-CN" b="1" baseline="-18000" dirty="0">
              <a:ea typeface="SimSun" pitchFamily="2" charset="-122"/>
              <a:sym typeface="Symbol" pitchFamily="18" charset="2"/>
            </a:endParaRPr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en-US" altLang="ko-KR" b="1" dirty="0" smtClean="0"/>
              <a:t>After each iteration of applying operations, normalize all authority and hub scores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zh-CN" b="1" dirty="0">
                <a:ea typeface="SimSun" pitchFamily="2" charset="-122"/>
              </a:rPr>
              <a:t>Repeat until the scores for each page </a:t>
            </a:r>
            <a:r>
              <a:rPr lang="en-US" altLang="zh-CN" b="1" dirty="0" smtClean="0">
                <a:ea typeface="SimSun" pitchFamily="2" charset="-122"/>
              </a:rPr>
              <a:t>converge</a:t>
            </a:r>
          </a:p>
          <a:p>
            <a:pPr lvl="1"/>
            <a:r>
              <a:rPr lang="en-US" altLang="zh-CN" b="1" dirty="0" smtClean="0">
                <a:ea typeface="SimSun" pitchFamily="2" charset="-122"/>
              </a:rPr>
              <a:t> the </a:t>
            </a:r>
            <a:r>
              <a:rPr lang="en-US" altLang="zh-CN" b="1" dirty="0">
                <a:ea typeface="SimSun" pitchFamily="2" charset="-122"/>
              </a:rPr>
              <a:t>convergence is </a:t>
            </a:r>
            <a:r>
              <a:rPr lang="en-US" altLang="zh-CN" b="1" dirty="0" smtClean="0">
                <a:ea typeface="SimSun" pitchFamily="2" charset="-122"/>
              </a:rPr>
              <a:t>guaranteed</a:t>
            </a:r>
            <a:endParaRPr lang="en-US" altLang="zh-CN" b="1" dirty="0">
              <a:ea typeface="SimSun" pitchFamily="2" charset="-122"/>
            </a:endParaRPr>
          </a:p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44" y="3686016"/>
                <a:ext cx="3626121" cy="1255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/>
                        </a:rPr>
                        <m:t>𝒂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𝒑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( 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𝒑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 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400" b="1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1" i="1" smtClean="0">
                                      <a:latin typeface="Cambria Math"/>
                                    </a:rPr>
                                    <m:t>𝒒</m:t>
                                  </m:r>
                                  <m:r>
                                    <a:rPr lang="en-US" altLang="ko-KR" sz="2400" b="1" i="1" smtClean="0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altLang="ko-KR" sz="2400" b="1" i="1" smtClean="0">
                                      <a:latin typeface="Cambria Math"/>
                                      <a:ea typeface="Cambria Math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400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400" b="1" i="1" baseline="30000" smtClean="0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86016"/>
                <a:ext cx="3626121" cy="12551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55976" y="3686016"/>
                <a:ext cx="3626121" cy="1255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𝒑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( 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𝒑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 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400" b="1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1" i="1" smtClean="0">
                                      <a:latin typeface="Cambria Math"/>
                                    </a:rPr>
                                    <m:t>𝒒</m:t>
                                  </m:r>
                                  <m:r>
                                    <a:rPr lang="en-US" altLang="ko-KR" sz="2400" b="1" i="1" smtClean="0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altLang="ko-KR" sz="2400" b="1" i="1" smtClean="0">
                                      <a:latin typeface="Cambria Math"/>
                                      <a:ea typeface="Cambria Math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400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ko-KR" sz="2400" b="1" i="1" smtClean="0">
                                          <a:latin typeface="Cambria Math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2400" b="1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400" b="1" i="1" baseline="30000" smtClean="0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686016"/>
                <a:ext cx="3626121" cy="12551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6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HITs: Linear 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ea typeface="SimSun" pitchFamily="2" charset="-122"/>
              </a:rPr>
              <a:t>Authority Score </a:t>
            </a:r>
          </a:p>
          <a:p>
            <a:endParaRPr lang="en-US" altLang="zh-CN" b="1" dirty="0">
              <a:ea typeface="SimSun" pitchFamily="2" charset="-122"/>
              <a:sym typeface="Symbol" pitchFamily="18" charset="2"/>
            </a:endParaRPr>
          </a:p>
          <a:p>
            <a:endParaRPr lang="en-US" altLang="zh-CN" b="1" dirty="0" smtClean="0">
              <a:ea typeface="SimSun" pitchFamily="2" charset="-122"/>
              <a:sym typeface="Symbol" pitchFamily="18" charset="2"/>
            </a:endParaRPr>
          </a:p>
          <a:p>
            <a:endParaRPr lang="en-US" altLang="zh-CN" b="1" dirty="0">
              <a:ea typeface="SimSun" pitchFamily="2" charset="-122"/>
              <a:sym typeface="Symbol" pitchFamily="18" charset="2"/>
            </a:endParaRPr>
          </a:p>
          <a:p>
            <a:endParaRPr lang="en-US" altLang="zh-CN" b="1" dirty="0" smtClean="0">
              <a:ea typeface="SimSun" pitchFamily="2" charset="-122"/>
              <a:sym typeface="Symbol" pitchFamily="18" charset="2"/>
            </a:endParaRPr>
          </a:p>
          <a:p>
            <a:endParaRPr lang="en-US" altLang="zh-CN" b="1" dirty="0" smtClean="0">
              <a:ea typeface="SimSun" pitchFamily="2" charset="-122"/>
              <a:sym typeface="Symbol" pitchFamily="18" charset="2"/>
            </a:endParaRPr>
          </a:p>
          <a:p>
            <a:endParaRPr lang="en-US" altLang="zh-CN" sz="800" b="1" dirty="0" smtClean="0">
              <a:ea typeface="SimSun" pitchFamily="2" charset="-122"/>
              <a:sym typeface="Symbol" pitchFamily="18" charset="2"/>
            </a:endParaRPr>
          </a:p>
          <a:p>
            <a:r>
              <a:rPr lang="en-US" altLang="zh-CN" b="1" dirty="0" smtClean="0">
                <a:ea typeface="SimSun" pitchFamily="2" charset="-122"/>
                <a:sym typeface="Symbol" pitchFamily="18" charset="2"/>
              </a:rPr>
              <a:t>Hub Score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51898" y="1772816"/>
                <a:ext cx="6343083" cy="1255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latin typeface="Cambria Math" pitchFamily="18" charset="0"/>
                          <a:ea typeface="Cambria Math" pitchFamily="18" charset="0"/>
                        </a:rPr>
                        <m:t>𝐚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0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𝐚</m:t>
                          </m:r>
                          <m:r>
                            <a:rPr lang="en-US" altLang="ko-KR" sz="2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ko-KR" sz="2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400" b="1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𝐪</m:t>
                                  </m:r>
                                  <m:r>
                                    <a:rPr lang="en-US" altLang="ko-KR" sz="2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 ∈</m:t>
                                  </m:r>
                                  <m:r>
                                    <a:rPr lang="en-US" altLang="ko-KR" sz="2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𝐕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400" b="1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400" b="1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𝐚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1" i="1" smtClean="0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2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altLang="ko-KR" sz="2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400" b="1" i="0" baseline="3000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𝟐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sz="2400" b="1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2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a:rPr lang="en-US" altLang="ko-KR" sz="2400" b="1" i="0" baseline="30000" smtClean="0">
                              <a:latin typeface="Cambria Math" pitchFamily="18" charset="0"/>
                              <a:ea typeface="Cambria Math" pitchFamily="18" charset="0"/>
                            </a:rPr>
                            <m:t>𝐓</m:t>
                          </m:r>
                          <m:r>
                            <m:rPr>
                              <m:nor/>
                            </m:rPr>
                            <a:rPr lang="en-US" altLang="ko-KR" sz="2400" b="1" baseline="3000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400" b="1" dirty="0">
                              <a:latin typeface="Cambria Math" pitchFamily="18" charset="0"/>
                              <a:ea typeface="Cambria Math" pitchFamily="18" charset="0"/>
                            </a:rPr>
                            <m:t>∙</m:t>
                          </m:r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2400" b="1" i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2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b="1" dirty="0">
                          <a:latin typeface="Cambria Math" pitchFamily="18" charset="0"/>
                          <a:ea typeface="Cambria Math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ko-KR" sz="2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2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𝐚</m:t>
                      </m:r>
                      <m:r>
                        <a:rPr lang="en-US" altLang="ko-KR" sz="2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1" i="1" dirty="0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𝐢</m:t>
                          </m:r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>
                  <a:latin typeface="Cambria Math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898" y="1772816"/>
                <a:ext cx="6343083" cy="12551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51898" y="4509120"/>
                <a:ext cx="6551473" cy="1255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latin typeface="Cambria Math"/>
                          <a:ea typeface="Cambria Math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0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0" smtClean="0">
                              <a:latin typeface="Cambria Math"/>
                              <a:ea typeface="Cambria Math" pitchFamily="18" charset="0"/>
                            </a:rPr>
                            <m:t>𝐡</m:t>
                          </m:r>
                          <m:r>
                            <a:rPr lang="en-US" altLang="ko-KR" sz="2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ko-KR" sz="2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400" b="1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𝐪</m:t>
                                  </m:r>
                                  <m:r>
                                    <a:rPr lang="en-US" altLang="ko-KR" sz="2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 ∈</m:t>
                                  </m:r>
                                  <m:r>
                                    <a:rPr lang="en-US" altLang="ko-KR" sz="2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𝐕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400" b="1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400" b="1" i="0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𝐡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1" i="1" smtClean="0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2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altLang="ko-KR" sz="2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2400" b="1" i="0" baseline="3000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𝟐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sz="2400" b="1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2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m:rPr>
                              <m:nor/>
                            </m:rPr>
                            <a:rPr lang="en-US" altLang="ko-KR" sz="2400" b="1" baseline="3000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400" b="1" dirty="0">
                              <a:latin typeface="Cambria Math" pitchFamily="18" charset="0"/>
                              <a:ea typeface="Cambria Math" pitchFamily="18" charset="0"/>
                            </a:rPr>
                            <m:t>∙</m:t>
                          </m:r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2400" b="1" i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a:rPr lang="en-US" altLang="ko-KR" sz="2400" b="1" i="0" baseline="30000" dirty="0" smtClean="0">
                              <a:latin typeface="Cambria Math"/>
                              <a:ea typeface="Cambria Math" pitchFamily="18" charset="0"/>
                            </a:rPr>
                            <m:t>𝐓</m:t>
                          </m:r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2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 b="1" dirty="0">
                          <a:latin typeface="Cambria Math" pitchFamily="18" charset="0"/>
                          <a:ea typeface="Cambria Math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ko-KR" sz="2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2400" b="1" i="0" dirty="0" smtClean="0">
                          <a:latin typeface="Cambria Math"/>
                          <a:ea typeface="Cambria Math" pitchFamily="18" charset="0"/>
                        </a:rPr>
                        <m:t>𝐡</m:t>
                      </m:r>
                      <m:r>
                        <a:rPr lang="en-US" altLang="ko-KR" sz="2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1" i="1" dirty="0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𝐢</m:t>
                          </m:r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altLang="ko-KR" sz="2400" b="1" i="0" dirty="0" smtClean="0"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>
                  <a:latin typeface="Cambria Math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898" y="4509120"/>
                <a:ext cx="6551473" cy="12551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5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35</a:t>
            </a:fld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355976" y="1569859"/>
            <a:ext cx="576064" cy="576064"/>
            <a:chOff x="5148064" y="1988840"/>
            <a:chExt cx="576064" cy="576064"/>
          </a:xfrm>
        </p:grpSpPr>
        <p:sp>
          <p:nvSpPr>
            <p:cNvPr id="17" name="한쪽 모서리가 잘린 사각형 1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300192" y="2735054"/>
            <a:ext cx="576064" cy="576064"/>
            <a:chOff x="5148064" y="1988840"/>
            <a:chExt cx="576064" cy="576064"/>
          </a:xfrm>
        </p:grpSpPr>
        <p:sp>
          <p:nvSpPr>
            <p:cNvPr id="21" name="한쪽 모서리가 잘린 사각형 20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300192" y="4221088"/>
            <a:ext cx="576064" cy="576064"/>
            <a:chOff x="5148064" y="1988840"/>
            <a:chExt cx="576064" cy="576064"/>
          </a:xfrm>
        </p:grpSpPr>
        <p:sp>
          <p:nvSpPr>
            <p:cNvPr id="27" name="한쪽 모서리가 잘린 사각형 2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100392" y="1556792"/>
            <a:ext cx="576064" cy="576064"/>
            <a:chOff x="5148064" y="1988840"/>
            <a:chExt cx="576064" cy="576064"/>
          </a:xfrm>
        </p:grpSpPr>
        <p:sp>
          <p:nvSpPr>
            <p:cNvPr id="30" name="한쪽 모서리가 잘린 사각형 29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100392" y="5445224"/>
            <a:ext cx="576064" cy="576064"/>
            <a:chOff x="5148064" y="1988840"/>
            <a:chExt cx="576064" cy="576064"/>
          </a:xfrm>
        </p:grpSpPr>
        <p:sp>
          <p:nvSpPr>
            <p:cNvPr id="33" name="한쪽 모서리가 잘린 사각형 32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e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55976" y="5445224"/>
            <a:ext cx="576064" cy="576064"/>
            <a:chOff x="5148064" y="1988840"/>
            <a:chExt cx="576064" cy="576064"/>
          </a:xfrm>
        </p:grpSpPr>
        <p:sp>
          <p:nvSpPr>
            <p:cNvPr id="36" name="한쪽 모서리가 잘린 사각형 35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4932040" y="2145923"/>
            <a:ext cx="1368151" cy="58913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3"/>
            <a:endCxn id="27" idx="1"/>
          </p:cNvCxnSpPr>
          <p:nvPr/>
        </p:nvCxnSpPr>
        <p:spPr>
          <a:xfrm>
            <a:off x="6588224" y="3311118"/>
            <a:ext cx="0" cy="90997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876256" y="2057946"/>
            <a:ext cx="1224135" cy="677108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5004048" y="1746255"/>
            <a:ext cx="3082912" cy="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876257" y="2145923"/>
            <a:ext cx="1342233" cy="2075165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867442" y="4797153"/>
            <a:ext cx="1219518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932040" y="4797153"/>
            <a:ext cx="1395815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768914" y="2175487"/>
            <a:ext cx="0" cy="3269737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492420" y="2175487"/>
            <a:ext cx="0" cy="3257433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984810"/>
                  </p:ext>
                </p:extLst>
              </p:nvPr>
            </p:nvGraphicFramePr>
            <p:xfrm>
              <a:off x="251520" y="1844824"/>
              <a:ext cx="3816421" cy="4023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</a:tblGrid>
                  <a:tr h="39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i/ j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cs typeface="Calibri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70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cs typeface="Calibri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cs typeface="Calibri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555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cs typeface="Calibri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984810"/>
                  </p:ext>
                </p:extLst>
              </p:nvPr>
            </p:nvGraphicFramePr>
            <p:xfrm>
              <a:off x="251520" y="1844824"/>
              <a:ext cx="3816421" cy="40239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  <a:gridCol w="545203"/>
                  </a:tblGrid>
                  <a:tr h="3909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i/ j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1124" t="-66337" r="-403371" b="-4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70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3371" t="-266337" r="-1124" b="-290099"/>
                          </a:stretch>
                        </a:blipFill>
                      </a:tcPr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8889" t="-366337" r="-497778" b="-1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555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615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8889" t="-556436" r="-4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rgbClr val="00B0F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45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9593" y="1854792"/>
                <a:ext cx="3756861" cy="77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𝐚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𝐚</m:t>
                          </m:r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b="1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𝐪</m:t>
                                  </m:r>
                                  <m: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 ∈</m:t>
                                  </m:r>
                                  <m: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𝐕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1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1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400" b="1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𝐚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1" i="1" smtClean="0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1400" b="1" i="0" baseline="3000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𝟐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a:rPr lang="en-US" altLang="ko-KR" sz="1400" b="1" i="0" baseline="30000" smtClean="0">
                              <a:latin typeface="Cambria Math" pitchFamily="18" charset="0"/>
                              <a:ea typeface="Cambria Math" pitchFamily="18" charset="0"/>
                            </a:rPr>
                            <m:t>𝐓</m:t>
                          </m:r>
                          <m:r>
                            <m:rPr>
                              <m:nor/>
                            </m:rPr>
                            <a:rPr lang="en-US" altLang="ko-KR" sz="1400" b="1" baseline="3000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 dirty="0">
                              <a:latin typeface="Cambria Math" pitchFamily="18" charset="0"/>
                              <a:ea typeface="Cambria Math" pitchFamily="18" charset="0"/>
                            </a:rPr>
                            <m:t>∙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1400" b="1" i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1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400" b="1" dirty="0">
                          <a:latin typeface="Cambria Math" pitchFamily="18" charset="0"/>
                          <a:ea typeface="Cambria Math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ko-KR" sz="1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𝐚</m:t>
                      </m:r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𝐢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latin typeface="Cambria Math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93" y="1854792"/>
                <a:ext cx="3756861" cy="770596"/>
              </a:xfrm>
              <a:prstGeom prst="rect">
                <a:avLst/>
              </a:prstGeom>
              <a:blipFill rotWithShape="1">
                <a:blip r:embed="rId2"/>
                <a:stretch>
                  <a:fillRect b="-48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837199" y="1971976"/>
                <a:ext cx="3785715" cy="77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/>
                          <a:ea typeface="Cambria Math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0" smtClean="0">
                              <a:latin typeface="Cambria Math"/>
                              <a:ea typeface="Cambria Math" pitchFamily="18" charset="0"/>
                            </a:rPr>
                            <m:t>𝐡</m:t>
                          </m:r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b="1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𝐪</m:t>
                                  </m:r>
                                  <m: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 ∈</m:t>
                                  </m:r>
                                  <m: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𝐕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1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1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400" b="1" i="0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𝐡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1" i="1" smtClean="0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1400" b="1" i="0" baseline="3000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𝟐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m:rPr>
                              <m:nor/>
                            </m:rPr>
                            <a:rPr lang="en-US" altLang="ko-KR" sz="1400" b="1" baseline="3000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 dirty="0">
                              <a:latin typeface="Cambria Math" pitchFamily="18" charset="0"/>
                              <a:ea typeface="Cambria Math" pitchFamily="18" charset="0"/>
                            </a:rPr>
                            <m:t>∙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1400" b="1" i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a:rPr lang="en-US" altLang="ko-KR" sz="1400" b="1" i="0" baseline="30000" dirty="0" smtClean="0">
                              <a:latin typeface="Cambria Math"/>
                              <a:ea typeface="Cambria Math" pitchFamily="18" charset="0"/>
                            </a:rPr>
                            <m:t>𝐓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1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400" b="1" dirty="0">
                          <a:latin typeface="Cambria Math" pitchFamily="18" charset="0"/>
                          <a:ea typeface="Cambria Math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ko-KR" sz="1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1400" b="1" i="0" dirty="0" smtClean="0">
                          <a:latin typeface="Cambria Math"/>
                          <a:ea typeface="Cambria Math" pitchFamily="18" charset="0"/>
                        </a:rPr>
                        <m:t>𝐡</m:t>
                      </m:r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𝐢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latin typeface="Cambria Math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99" y="1971976"/>
                <a:ext cx="3785715" cy="770596"/>
              </a:xfrm>
              <a:prstGeom prst="rect">
                <a:avLst/>
              </a:prstGeom>
              <a:blipFill rotWithShape="1">
                <a:blip r:embed="rId3"/>
                <a:stretch>
                  <a:fillRect b="-48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1475656" y="1350736"/>
            <a:ext cx="199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SimSun" pitchFamily="2" charset="-122"/>
              </a:rPr>
              <a:t>Authority Score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51918" y="1344966"/>
            <a:ext cx="133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SimSun" pitchFamily="2" charset="-122"/>
                <a:sym typeface="Symbol" pitchFamily="18" charset="2"/>
              </a:rPr>
              <a:t>Hub Score</a:t>
            </a:r>
            <a:endParaRPr lang="en-US" altLang="ko-KR" b="1" dirty="0"/>
          </a:p>
        </p:txBody>
      </p:sp>
      <p:pic>
        <p:nvPicPr>
          <p:cNvPr id="9" name="Picture 2" descr="C:\Users\Administrator\Desktop\캡처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24"/>
          <a:stretch/>
        </p:blipFill>
        <p:spPr bwMode="auto">
          <a:xfrm>
            <a:off x="2195736" y="2996952"/>
            <a:ext cx="4733926" cy="314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9593" y="1854792"/>
                <a:ext cx="3756861" cy="77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𝐚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𝐚</m:t>
                          </m:r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b="1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𝐪</m:t>
                                  </m:r>
                                  <m: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 ∈</m:t>
                                  </m:r>
                                  <m: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𝐕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1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1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400" b="1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𝐚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1" i="1" smtClean="0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1400" b="1" i="0" baseline="3000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𝟐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a:rPr lang="en-US" altLang="ko-KR" sz="1400" b="1" i="0" baseline="30000" smtClean="0">
                              <a:latin typeface="Cambria Math" pitchFamily="18" charset="0"/>
                              <a:ea typeface="Cambria Math" pitchFamily="18" charset="0"/>
                            </a:rPr>
                            <m:t>𝐓</m:t>
                          </m:r>
                          <m:r>
                            <m:rPr>
                              <m:nor/>
                            </m:rPr>
                            <a:rPr lang="en-US" altLang="ko-KR" sz="1400" b="1" baseline="3000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 dirty="0">
                              <a:latin typeface="Cambria Math" pitchFamily="18" charset="0"/>
                              <a:ea typeface="Cambria Math" pitchFamily="18" charset="0"/>
                            </a:rPr>
                            <m:t>∙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1400" b="1" i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1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400" b="1" dirty="0">
                          <a:latin typeface="Cambria Math" pitchFamily="18" charset="0"/>
                          <a:ea typeface="Cambria Math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ko-KR" sz="1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𝐚</m:t>
                      </m:r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𝐢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latin typeface="Cambria Math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93" y="1854792"/>
                <a:ext cx="3756861" cy="770596"/>
              </a:xfrm>
              <a:prstGeom prst="rect">
                <a:avLst/>
              </a:prstGeom>
              <a:blipFill rotWithShape="1">
                <a:blip r:embed="rId2"/>
                <a:stretch>
                  <a:fillRect b="-48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837199" y="1971976"/>
                <a:ext cx="3785715" cy="770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latin typeface="Cambria Math"/>
                          <a:ea typeface="Cambria Math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0" smtClean="0">
                              <a:latin typeface="Cambria Math"/>
                              <a:ea typeface="Cambria Math" pitchFamily="18" charset="0"/>
                            </a:rPr>
                            <m:t>𝐡</m:t>
                          </m:r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sz="1400" b="1" i="0" smtClean="0">
                                  <a:latin typeface="Cambria Math"/>
                                  <a:ea typeface="Cambria Math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 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b="1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𝐪</m:t>
                                  </m:r>
                                  <m: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 ∈</m:t>
                                  </m:r>
                                  <m:r>
                                    <a:rPr lang="en-US" altLang="ko-KR" sz="1400" b="1" i="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𝐕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b="1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1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400" b="1" i="0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𝐡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1" i="1" smtClean="0">
                                              <a:latin typeface="Cambria Math"/>
                                              <a:ea typeface="Cambria Math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altLang="ko-KR" sz="1400" b="1" i="0" smtClean="0">
                                              <a:latin typeface="Cambria Math" pitchFamily="18" charset="0"/>
                                              <a:ea typeface="Cambria Math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1400" b="1" i="0" baseline="30000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𝟐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sz="1400" b="1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1400" b="1" i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m:rPr>
                              <m:nor/>
                            </m:rPr>
                            <a:rPr lang="en-US" altLang="ko-KR" sz="1400" b="1" baseline="30000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400" b="1" dirty="0">
                              <a:latin typeface="Cambria Math" pitchFamily="18" charset="0"/>
                              <a:ea typeface="Cambria Math" pitchFamily="18" charset="0"/>
                            </a:rPr>
                            <m:t>∙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altLang="ko-KR" sz="1400" b="1" i="0" dirty="0" smtClean="0">
                              <a:latin typeface="Cambria Math" pitchFamily="18" charset="0"/>
                              <a:ea typeface="Cambria Math" pitchFamily="18" charset="0"/>
                            </a:rPr>
                            <m:t>𝐀</m:t>
                          </m:r>
                          <m:r>
                            <a:rPr lang="en-US" altLang="ko-KR" sz="1400" b="1" i="0" baseline="30000" dirty="0" smtClean="0">
                              <a:latin typeface="Cambria Math"/>
                              <a:ea typeface="Cambria Math" pitchFamily="18" charset="0"/>
                            </a:rPr>
                            <m:t>𝐓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1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400" b="1" dirty="0">
                          <a:latin typeface="Cambria Math" pitchFamily="18" charset="0"/>
                          <a:ea typeface="Cambria Math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ko-KR" sz="1400" b="1" dirty="0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altLang="ko-KR" sz="1400" b="1" i="0" dirty="0" smtClean="0">
                          <a:latin typeface="Cambria Math"/>
                          <a:ea typeface="Cambria Math" pitchFamily="18" charset="0"/>
                        </a:rPr>
                        <m:t>𝐡</m:t>
                      </m:r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𝐢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altLang="ko-KR" sz="1400" b="1" i="0" dirty="0" smtClean="0">
                              <a:latin typeface="Cambria Math"/>
                              <a:ea typeface="Cambria Math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0" dirty="0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latin typeface="Cambria Math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99" y="1971976"/>
                <a:ext cx="3785715" cy="770596"/>
              </a:xfrm>
              <a:prstGeom prst="rect">
                <a:avLst/>
              </a:prstGeom>
              <a:blipFill rotWithShape="1">
                <a:blip r:embed="rId3"/>
                <a:stretch>
                  <a:fillRect b="-48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1475656" y="1350736"/>
            <a:ext cx="199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SimSun" pitchFamily="2" charset="-122"/>
              </a:rPr>
              <a:t>Authority Score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51918" y="1344966"/>
            <a:ext cx="133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a typeface="SimSun" pitchFamily="2" charset="-122"/>
                <a:sym typeface="Symbol" pitchFamily="18" charset="2"/>
              </a:rPr>
              <a:t>Hub Score</a:t>
            </a:r>
            <a:endParaRPr lang="en-US" altLang="ko-KR" b="1" dirty="0"/>
          </a:p>
        </p:txBody>
      </p:sp>
      <p:pic>
        <p:nvPicPr>
          <p:cNvPr id="9" name="Picture 2" descr="C:\Users\Administrator\Desktop\캡처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23" b="-840"/>
          <a:stretch/>
        </p:blipFill>
        <p:spPr bwMode="auto">
          <a:xfrm>
            <a:off x="2195736" y="3140968"/>
            <a:ext cx="4733926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38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59877"/>
              </p:ext>
            </p:extLst>
          </p:nvPr>
        </p:nvGraphicFramePr>
        <p:xfrm>
          <a:off x="530551" y="2492896"/>
          <a:ext cx="13051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91"/>
                <a:gridCol w="101655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0.0001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0.2041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0.2041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0.6124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0.4082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0.6124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335725370"/>
              </p:ext>
            </p:extLst>
          </p:nvPr>
        </p:nvGraphicFramePr>
        <p:xfrm>
          <a:off x="2699792" y="148478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28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39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81541"/>
              </p:ext>
            </p:extLst>
          </p:nvPr>
        </p:nvGraphicFramePr>
        <p:xfrm>
          <a:off x="530551" y="2492896"/>
          <a:ext cx="1305145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91"/>
                <a:gridCol w="101655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0.4082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0.4082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0.8165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0.0001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0.0000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0.0001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991752081"/>
              </p:ext>
            </p:extLst>
          </p:nvPr>
        </p:nvGraphicFramePr>
        <p:xfrm>
          <a:off x="2699792" y="148478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1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PageRank</a:t>
            </a:r>
          </a:p>
          <a:p>
            <a:pPr lvl="1"/>
            <a:r>
              <a:rPr lang="ko-KR" altLang="en-US" dirty="0"/>
              <a:t>두 웹 페이지 사이의 </a:t>
            </a:r>
            <a:r>
              <a:rPr lang="en-US" altLang="ko-KR" dirty="0"/>
              <a:t>Markov Random Walk</a:t>
            </a:r>
            <a:r>
              <a:rPr lang="ko-KR" altLang="en-US" dirty="0"/>
              <a:t>를 </a:t>
            </a:r>
            <a:r>
              <a:rPr lang="en-US" altLang="ko-KR" dirty="0"/>
              <a:t>Random Surfing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높은 </a:t>
            </a:r>
            <a:r>
              <a:rPr lang="en-US" altLang="ko-KR" dirty="0"/>
              <a:t>PageRank</a:t>
            </a:r>
            <a:r>
              <a:rPr lang="ko-KR" altLang="en-US" dirty="0"/>
              <a:t>는 어떤 </a:t>
            </a:r>
            <a:r>
              <a:rPr lang="en-US" altLang="ko-KR" dirty="0"/>
              <a:t>query</a:t>
            </a:r>
            <a:r>
              <a:rPr lang="ko-KR" altLang="en-US" dirty="0"/>
              <a:t>에 대해서든  </a:t>
            </a:r>
            <a:r>
              <a:rPr lang="ko-KR" altLang="en-US" b="1" dirty="0" smtClean="0"/>
              <a:t>관련 있을 </a:t>
            </a:r>
            <a:r>
              <a:rPr lang="ko-KR" altLang="en-US" b="1" dirty="0"/>
              <a:t>가능성이 </a:t>
            </a:r>
            <a:r>
              <a:rPr lang="ko-KR" altLang="en-US" b="1" dirty="0" smtClean="0"/>
              <a:t>높다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Assumption</a:t>
            </a:r>
          </a:p>
          <a:p>
            <a:pPr lvl="1"/>
            <a:r>
              <a:rPr lang="en-US" altLang="ko-KR" dirty="0"/>
              <a:t>Link</a:t>
            </a:r>
            <a:r>
              <a:rPr lang="ko-KR" altLang="en-US" dirty="0"/>
              <a:t>가 걸려있는 페이지는 유사한 주제를 다루고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40</a:t>
            </a:fld>
            <a:endParaRPr lang="ko-KR" altLang="en-US" dirty="0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787009070"/>
              </p:ext>
            </p:extLst>
          </p:nvPr>
        </p:nvGraphicFramePr>
        <p:xfrm>
          <a:off x="5652120" y="2774013"/>
          <a:ext cx="324036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4288286796"/>
              </p:ext>
            </p:extLst>
          </p:nvPr>
        </p:nvGraphicFramePr>
        <p:xfrm>
          <a:off x="5652120" y="4717240"/>
          <a:ext cx="324036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146435619"/>
              </p:ext>
            </p:extLst>
          </p:nvPr>
        </p:nvGraphicFramePr>
        <p:xfrm>
          <a:off x="5580112" y="613773"/>
          <a:ext cx="324036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624991" y="1569859"/>
            <a:ext cx="576064" cy="576064"/>
            <a:chOff x="5148064" y="1988840"/>
            <a:chExt cx="576064" cy="576064"/>
          </a:xfrm>
        </p:grpSpPr>
        <p:sp>
          <p:nvSpPr>
            <p:cNvPr id="10" name="한쪽 모서리가 잘린 사각형 9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69207" y="2735054"/>
            <a:ext cx="576064" cy="576064"/>
            <a:chOff x="5148064" y="1988840"/>
            <a:chExt cx="576064" cy="576064"/>
          </a:xfrm>
        </p:grpSpPr>
        <p:sp>
          <p:nvSpPr>
            <p:cNvPr id="13" name="한쪽 모서리가 잘린 사각형 12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69207" y="4221088"/>
            <a:ext cx="576064" cy="576064"/>
            <a:chOff x="5148064" y="1988840"/>
            <a:chExt cx="576064" cy="576064"/>
          </a:xfrm>
        </p:grpSpPr>
        <p:sp>
          <p:nvSpPr>
            <p:cNvPr id="16" name="한쪽 모서리가 잘린 사각형 15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369407" y="1556792"/>
            <a:ext cx="576064" cy="576064"/>
            <a:chOff x="5148064" y="1988840"/>
            <a:chExt cx="576064" cy="576064"/>
          </a:xfrm>
        </p:grpSpPr>
        <p:sp>
          <p:nvSpPr>
            <p:cNvPr id="19" name="한쪽 모서리가 잘린 사각형 18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369407" y="5445224"/>
            <a:ext cx="576064" cy="576064"/>
            <a:chOff x="5148064" y="1988840"/>
            <a:chExt cx="576064" cy="576064"/>
          </a:xfrm>
        </p:grpSpPr>
        <p:sp>
          <p:nvSpPr>
            <p:cNvPr id="22" name="한쪽 모서리가 잘린 사각형 21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e</a:t>
              </a:r>
              <a:endParaRPr lang="en-US" altLang="ko-KR" sz="2000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24991" y="5445224"/>
            <a:ext cx="576064" cy="576064"/>
            <a:chOff x="5148064" y="1988840"/>
            <a:chExt cx="576064" cy="576064"/>
          </a:xfrm>
        </p:grpSpPr>
        <p:sp>
          <p:nvSpPr>
            <p:cNvPr id="25" name="한쪽 모서리가 잘린 사각형 24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201055" y="2145923"/>
            <a:ext cx="1368151" cy="58913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3"/>
            <a:endCxn id="16" idx="1"/>
          </p:cNvCxnSpPr>
          <p:nvPr/>
        </p:nvCxnSpPr>
        <p:spPr>
          <a:xfrm>
            <a:off x="2857239" y="3311118"/>
            <a:ext cx="0" cy="90997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145271" y="2057946"/>
            <a:ext cx="1224135" cy="677108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273063" y="1746255"/>
            <a:ext cx="3082912" cy="0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3145272" y="2145923"/>
            <a:ext cx="1342233" cy="2075165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136457" y="4797153"/>
            <a:ext cx="1219518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201055" y="4797153"/>
            <a:ext cx="1395815" cy="648071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037929" y="2175487"/>
            <a:ext cx="0" cy="3269737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61435" y="2175487"/>
            <a:ext cx="0" cy="3257433"/>
          </a:xfrm>
          <a:prstGeom prst="line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PageRank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HITs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Hyperlink</a:t>
            </a:r>
            <a:r>
              <a:rPr lang="ko-KR" altLang="en-US" b="1" dirty="0" smtClean="0"/>
              <a:t>를 활용해 </a:t>
            </a:r>
            <a:r>
              <a:rPr lang="en-US" altLang="ko-KR" b="1" dirty="0" smtClean="0"/>
              <a:t>Ranking Method</a:t>
            </a:r>
            <a:r>
              <a:rPr lang="ko-KR" altLang="en-US" b="1" dirty="0" smtClean="0"/>
              <a:t>를 구현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PageRank 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Markov Random Walk</a:t>
            </a:r>
            <a:r>
              <a:rPr lang="ko-KR" altLang="en-US" b="1" dirty="0"/>
              <a:t>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Random Surfing</a:t>
            </a:r>
            <a:r>
              <a:rPr lang="ko-KR" altLang="en-US" b="1" dirty="0" smtClean="0"/>
              <a:t>를 구현</a:t>
            </a:r>
            <a:endParaRPr lang="en-US" altLang="ko-KR" b="1" dirty="0" smtClean="0"/>
          </a:p>
          <a:p>
            <a:pPr lvl="1"/>
            <a:r>
              <a:rPr lang="ko-KR" altLang="en-US" b="1" dirty="0"/>
              <a:t>세상에 존재하는 모든 다른 페이지들과의 유사도의 </a:t>
            </a:r>
            <a:r>
              <a:rPr lang="ko-KR" altLang="en-US" b="1" dirty="0" smtClean="0"/>
              <a:t>합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r>
              <a:rPr lang="en-US" altLang="ko-KR" b="1" dirty="0" smtClean="0"/>
              <a:t>HITs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Authority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Hub </a:t>
            </a:r>
            <a:r>
              <a:rPr lang="ko-KR" altLang="en-US" b="1" dirty="0" smtClean="0"/>
              <a:t>지수를 사용해 </a:t>
            </a:r>
            <a:r>
              <a:rPr lang="en-US" altLang="ko-KR" b="1" dirty="0" smtClean="0"/>
              <a:t>Link</a:t>
            </a:r>
            <a:r>
              <a:rPr lang="ko-KR" altLang="en-US" b="1" dirty="0" smtClean="0"/>
              <a:t>간 관계를 분석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Linear Algebra</a:t>
            </a:r>
            <a:r>
              <a:rPr lang="ko-KR" altLang="en-US" b="1" dirty="0" smtClean="0"/>
              <a:t>를 활용해 단순한 형태로 알고리즘을 구현하기 쉽다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ko-KR" altLang="en-US" dirty="0" smtClean="0"/>
              <a:t>공간 안에서 데이터의 </a:t>
            </a:r>
            <a:r>
              <a:rPr lang="en-US" altLang="ko-KR" dirty="0" smtClean="0"/>
              <a:t>geometry</a:t>
            </a:r>
            <a:r>
              <a:rPr lang="ko-KR" altLang="en-US" dirty="0" smtClean="0"/>
              <a:t>가 왜곡된 상황에서도 올바르게 문서간 거리를 구할 수 있다</a:t>
            </a:r>
            <a:endParaRPr lang="en-US" altLang="ko-KR" dirty="0"/>
          </a:p>
          <a:p>
            <a:pPr lvl="1"/>
            <a:r>
              <a:rPr lang="ko-KR" altLang="en-US" dirty="0" smtClean="0"/>
              <a:t>쿼리 독립적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쿼리가 오더라도 자신의 페이지와 다른 모든 페이지들 간의 유사성을 계산한다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ko-KR" altLang="en-US" dirty="0" smtClean="0"/>
              <a:t>주제와 동떨어진 쿼리가 오더라도 높은 </a:t>
            </a:r>
            <a:r>
              <a:rPr lang="en-US" altLang="ko-KR" dirty="0" smtClean="0"/>
              <a:t>Rank</a:t>
            </a:r>
            <a:r>
              <a:rPr lang="ko-KR" altLang="en-US" dirty="0" smtClean="0"/>
              <a:t>를 줄 수가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Link </a:t>
            </a:r>
            <a:r>
              <a:rPr lang="ko-KR" altLang="en-US" dirty="0" smtClean="0"/>
              <a:t>관계를 악용해 랭킹을 올릴 수 있는 방법이 존재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Jon M. Kleinberg, </a:t>
            </a:r>
            <a:r>
              <a:rPr lang="en-US" altLang="ko-KR" sz="2000" dirty="0" smtClean="0"/>
              <a:t>Authoritative </a:t>
            </a:r>
            <a:r>
              <a:rPr lang="en-US" altLang="ko-KR" sz="2000" dirty="0"/>
              <a:t>Sources in a Hyperlinked </a:t>
            </a:r>
            <a:r>
              <a:rPr lang="en-US" altLang="ko-KR" sz="2000" dirty="0" smtClean="0"/>
              <a:t>Environment, Journal </a:t>
            </a:r>
            <a:r>
              <a:rPr lang="en-US" altLang="ko-KR" sz="2000" dirty="0"/>
              <a:t>of ACM, 1999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Ayman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Farahat</a:t>
            </a:r>
            <a:r>
              <a:rPr lang="en-US" altLang="ko-KR" sz="2000" dirty="0" smtClean="0"/>
              <a:t> Et al</a:t>
            </a:r>
            <a:r>
              <a:rPr lang="en-US" altLang="ko-KR" sz="2000" dirty="0"/>
              <a:t>, Authority Rankings from HITS, PageRank, and SALSA: Existence, Uniqueness, and Effect of </a:t>
            </a:r>
            <a:r>
              <a:rPr lang="en-US" altLang="ko-KR" sz="2000" dirty="0" smtClean="0"/>
              <a:t>Initialization, SIAM J. Scientific Computing, 2006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Wikipedia, http</a:t>
            </a:r>
            <a:r>
              <a:rPr lang="en-US" altLang="ko-KR" sz="2000" dirty="0"/>
              <a:t>://</a:t>
            </a:r>
            <a:r>
              <a:rPr lang="en-US" altLang="ko-KR" sz="2000" dirty="0" smtClean="0"/>
              <a:t>en.wikipedia.org/wiki/HITS_algorithm#Normalization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The Stanford  Natural Language Processing Group</a:t>
            </a:r>
            <a:r>
              <a:rPr lang="en-US" altLang="ko-KR" sz="2000" dirty="0"/>
              <a:t>, http://</a:t>
            </a:r>
            <a:r>
              <a:rPr lang="en-US" altLang="ko-KR" sz="2000" dirty="0" smtClean="0"/>
              <a:t>nlp.stanford.edu/IR-book/html/htmledition/hubs-and-authorities-1.html</a:t>
            </a:r>
          </a:p>
          <a:p>
            <a:endParaRPr lang="en-US" altLang="ko-KR" sz="2000" dirty="0" smtClean="0"/>
          </a:p>
          <a:p>
            <a:r>
              <a:rPr lang="en-US" altLang="ko-KR" sz="2000" dirty="0" err="1"/>
              <a:t>Dept</a:t>
            </a:r>
            <a:r>
              <a:rPr lang="en-US" altLang="ko-KR" sz="2000" dirty="0"/>
              <a:t> of Mathematics, </a:t>
            </a:r>
            <a:r>
              <a:rPr lang="en-US" altLang="ko-KR" sz="2000" dirty="0" smtClean="0"/>
              <a:t>Cornell </a:t>
            </a:r>
            <a:r>
              <a:rPr lang="en-US" altLang="ko-KR" sz="2000" dirty="0" err="1" smtClean="0"/>
              <a:t>Univ</a:t>
            </a:r>
            <a:r>
              <a:rPr lang="en-US" altLang="ko-KR" sz="2000" dirty="0"/>
              <a:t>, http://www.math.cornell.edu/~mec/Winter2009/RalucaRemus/Lecture4/lecture4.html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2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Imagine a browser doing a random walk on web pages:</a:t>
            </a:r>
          </a:p>
          <a:p>
            <a:pPr lvl="1"/>
            <a:r>
              <a:rPr lang="en-US" altLang="ko-KR" dirty="0" smtClean="0"/>
              <a:t>Start at a random page</a:t>
            </a:r>
          </a:p>
          <a:p>
            <a:pPr lvl="1"/>
            <a:r>
              <a:rPr lang="en-US" altLang="ko-KR" dirty="0" smtClean="0"/>
              <a:t>At each step, follow one of the n links on that page, each with 1/n probability</a:t>
            </a:r>
          </a:p>
          <a:p>
            <a:endParaRPr lang="en-US" altLang="ko-KR" dirty="0"/>
          </a:p>
          <a:p>
            <a:r>
              <a:rPr lang="en-US" altLang="ko-KR" dirty="0" smtClean="0"/>
              <a:t>Do this repeatedly. Use the “long-term visit rate” as the page’s score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6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6372200" y="3372873"/>
            <a:ext cx="1224136" cy="122842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1979711" y="2150835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1981988" y="3573016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1979712" y="5077509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4731" y="2306137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10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4731" y="3787029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30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4731" y="529152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 = 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041478" y="2650114"/>
                <a:ext cx="2923010" cy="52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en-US" altLang="ko-KR" sz="2000" baseline="-25000" dirty="0" smtClean="0">
                    <a:latin typeface="Calibri" pitchFamily="34" charset="0"/>
                    <a:cs typeface="Calibri" pitchFamily="34" charset="0"/>
                  </a:rPr>
                  <a:t>4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∙ 10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∙ 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30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latin typeface="Calibri" pitchFamily="34" charset="0"/>
                        <a:cs typeface="Calibri" pitchFamily="34" charset="0"/>
                      </a:rPr>
                      <m:t>∙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40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78" y="2650114"/>
                <a:ext cx="2923010" cy="526939"/>
              </a:xfrm>
              <a:prstGeom prst="rect">
                <a:avLst/>
              </a:prstGeom>
              <a:blipFill rotWithShape="1">
                <a:blip r:embed="rId3"/>
                <a:stretch>
                  <a:fillRect l="-2083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2807531" y="2539992"/>
            <a:ext cx="3204629" cy="1033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07531" y="3933056"/>
            <a:ext cx="32046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807531" y="4306658"/>
            <a:ext cx="3204629" cy="1034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59942" y="2292168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59942" y="2467984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59942" y="3715021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159942" y="3908943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60747" y="4115131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59942" y="5291522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59942" y="5467338"/>
            <a:ext cx="44973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5652120" y="1263989"/>
                <a:ext cx="2736304" cy="886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𝑟</m:t>
                      </m:r>
                      <m:r>
                        <a:rPr lang="en-US" altLang="ko-KR" sz="2000" b="0" i="1" baseline="-25000" smtClean="0">
                          <a:latin typeface="Cambria Math"/>
                          <a:cs typeface="Calibri" pitchFamily="34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  <a:cs typeface="Calibri" pitchFamily="34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2000" b="0" i="1" baseline="-25000" smtClean="0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2000" b="0" i="1" smtClean="0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2000" b="0" i="1" baseline="-25000" smtClean="0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altLang="ko-KR" sz="20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263989"/>
                <a:ext cx="2736304" cy="8868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 flipV="1">
            <a:off x="2807531" y="2150835"/>
            <a:ext cx="540333" cy="1890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807531" y="3526007"/>
            <a:ext cx="540333" cy="1890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807531" y="4175707"/>
            <a:ext cx="540333" cy="1712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807531" y="5491577"/>
            <a:ext cx="540333" cy="1712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PageRank: Linear Algebra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990037" y="2533108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6193" y="276061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cxnSp>
        <p:nvCxnSpPr>
          <p:cNvPr id="25" name="직선 화살표 연결선 24"/>
          <p:cNvCxnSpPr>
            <a:endCxn id="43" idx="0"/>
          </p:cNvCxnSpPr>
          <p:nvPr/>
        </p:nvCxnSpPr>
        <p:spPr>
          <a:xfrm>
            <a:off x="1797293" y="2947176"/>
            <a:ext cx="14065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607473" y="3385303"/>
            <a:ext cx="0" cy="824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45" idx="2"/>
          </p:cNvCxnSpPr>
          <p:nvPr/>
        </p:nvCxnSpPr>
        <p:spPr>
          <a:xfrm flipH="1">
            <a:off x="1797293" y="4667239"/>
            <a:ext cx="1406555" cy="13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797293" y="3193986"/>
            <a:ext cx="1406554" cy="1188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한쪽 모서리가 잘린 사각형 42"/>
          <p:cNvSpPr/>
          <p:nvPr/>
        </p:nvSpPr>
        <p:spPr>
          <a:xfrm rot="10800000">
            <a:off x="3203848" y="2533108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080004" y="2760612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45" name="한쪽 모서리가 잘린 사각형 44"/>
          <p:cNvSpPr/>
          <p:nvPr/>
        </p:nvSpPr>
        <p:spPr>
          <a:xfrm rot="10800000">
            <a:off x="990037" y="4266980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66193" y="449448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47" name="한쪽 모서리가 잘린 사각형 46"/>
          <p:cNvSpPr/>
          <p:nvPr/>
        </p:nvSpPr>
        <p:spPr>
          <a:xfrm rot="10800000">
            <a:off x="3203848" y="4266980"/>
            <a:ext cx="807256" cy="828137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80004" y="4494484"/>
            <a:ext cx="1054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5724128" y="1581551"/>
                <a:ext cx="2304256" cy="551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P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=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𝑁</m:t>
                        </m:r>
                        <m:r>
                          <a:rPr lang="en-US" altLang="ko-KR" sz="2000" i="1" baseline="-25000">
                            <a:latin typeface="Cambria Math"/>
                            <a:cs typeface="Calibri" pitchFamily="34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581551"/>
                <a:ext cx="2304256" cy="551305"/>
              </a:xfrm>
              <a:prstGeom prst="rect">
                <a:avLst/>
              </a:prstGeom>
              <a:blipFill rotWithShape="1">
                <a:blip r:embed="rId3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6266136" y="3116281"/>
                <a:ext cx="1872208" cy="1703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0     0</a:t>
                </a:r>
              </a:p>
              <a:p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0  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0   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    </a:t>
                </a:r>
                <a:r>
                  <a:rPr lang="en-US" altLang="ko-KR" sz="2000" dirty="0">
                    <a:latin typeface="Calibri" pitchFamily="34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endParaRPr lang="en-US" altLang="ko-KR" sz="20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altLang="ko-KR" sz="2000" dirty="0" smtClean="0">
                    <a:latin typeface="Calibri" pitchFamily="34" charset="0"/>
                    <a:cs typeface="Calibri" pitchFamily="34" charset="0"/>
                  </a:rPr>
                  <a:t>0     0     0     </a:t>
                </a:r>
                <a:r>
                  <a:rPr lang="en-US" altLang="ko-KR" sz="20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36" y="3116281"/>
                <a:ext cx="1872208" cy="1703928"/>
              </a:xfrm>
              <a:prstGeom prst="rect">
                <a:avLst/>
              </a:prstGeom>
              <a:blipFill rotWithShape="1">
                <a:blip r:embed="rId4"/>
                <a:stretch>
                  <a:fillRect l="-3583"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양쪽 대괄호 51"/>
          <p:cNvSpPr/>
          <p:nvPr/>
        </p:nvSpPr>
        <p:spPr>
          <a:xfrm>
            <a:off x="5906096" y="3334080"/>
            <a:ext cx="2232248" cy="1368152"/>
          </a:xfrm>
          <a:prstGeom prst="bracketPair">
            <a:avLst>
              <a:gd name="adj" fmla="val 8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967311" y="2708920"/>
            <a:ext cx="212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j    1      2       3      4  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66036" y="2885280"/>
            <a:ext cx="3600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  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1    2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3      </a:t>
            </a:r>
          </a:p>
          <a:p>
            <a:pPr algn="ctr">
              <a:lnSpc>
                <a:spcPts val="3000"/>
              </a:lnSpc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4   </a:t>
            </a:r>
          </a:p>
        </p:txBody>
      </p:sp>
      <p:sp>
        <p:nvSpPr>
          <p:cNvPr id="3" name="타원 2"/>
          <p:cNvSpPr/>
          <p:nvPr/>
        </p:nvSpPr>
        <p:spPr>
          <a:xfrm>
            <a:off x="107504" y="1556792"/>
            <a:ext cx="4680520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2534157" y="2406892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3902309" y="267819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4971021" y="299816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5925335" y="223399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566606" y="335820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2030101" y="381817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 rot="10800000">
            <a:off x="4191059" y="371824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3110939" y="485822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4715474" y="509332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 rot="10800000">
            <a:off x="5374650" y="415028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 rot="10800000">
            <a:off x="4696766" y="19028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잘린 사각형 27"/>
          <p:cNvSpPr/>
          <p:nvPr/>
        </p:nvSpPr>
        <p:spPr>
          <a:xfrm rot="10800000">
            <a:off x="2952954" y="3306228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97524" y="1197962"/>
            <a:ext cx="7790899" cy="5111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 rot="10800000">
            <a:off x="6598485" y="484129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1331640" y="27892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잘린 사각형 33"/>
          <p:cNvSpPr/>
          <p:nvPr/>
        </p:nvSpPr>
        <p:spPr>
          <a:xfrm rot="10800000">
            <a:off x="3366655" y="148478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7308304" y="253724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37"/>
          <p:cNvSpPr/>
          <p:nvPr/>
        </p:nvSpPr>
        <p:spPr>
          <a:xfrm rot="10800000">
            <a:off x="1979712" y="472514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PageRank: Linear Algebra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2534157" y="2406892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3902309" y="267819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60620" y="2458865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i</a:t>
            </a: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4971021" y="299816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5925335" y="223399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566606" y="335820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34189" y="2710894"/>
            <a:ext cx="339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j</a:t>
            </a:r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2030101" y="381817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 rot="10800000">
            <a:off x="4191059" y="371824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3110939" y="485822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4715474" y="5093327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 rot="10800000">
            <a:off x="5374650" y="415028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 rot="10800000">
            <a:off x="4696766" y="1902836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잘린 사각형 27"/>
          <p:cNvSpPr/>
          <p:nvPr/>
        </p:nvSpPr>
        <p:spPr>
          <a:xfrm rot="10800000">
            <a:off x="2952954" y="3306228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97524" y="1197962"/>
            <a:ext cx="7790899" cy="5111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 rot="10800000">
            <a:off x="6598485" y="4841299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1331640" y="2789271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잘린 사각형 33"/>
          <p:cNvSpPr/>
          <p:nvPr/>
        </p:nvSpPr>
        <p:spPr>
          <a:xfrm rot="10800000">
            <a:off x="3366655" y="148478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7308304" y="2537243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37"/>
          <p:cNvSpPr/>
          <p:nvPr/>
        </p:nvSpPr>
        <p:spPr>
          <a:xfrm rot="10800000">
            <a:off x="1979712" y="4725144"/>
            <a:ext cx="403628" cy="504056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endCxn id="18" idx="0"/>
          </p:cNvCxnSpPr>
          <p:nvPr/>
        </p:nvCxnSpPr>
        <p:spPr>
          <a:xfrm>
            <a:off x="2963829" y="2682337"/>
            <a:ext cx="938480" cy="24788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98605" y="1256505"/>
            <a:ext cx="145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 smtClean="0">
                <a:solidFill>
                  <a:srgbClr val="C00000"/>
                </a:solidFill>
              </a:rPr>
              <a:t>r </a:t>
            </a:r>
            <a:r>
              <a:rPr lang="en-US" altLang="ko-KR" b="1" dirty="0">
                <a:solidFill>
                  <a:srgbClr val="C00000"/>
                </a:solidFill>
              </a:rPr>
              <a:t>= P</a:t>
            </a:r>
            <a:r>
              <a:rPr lang="en-US" altLang="ko-KR" b="1" baseline="30000" dirty="0">
                <a:solidFill>
                  <a:srgbClr val="C00000"/>
                </a:solidFill>
              </a:rPr>
              <a:t>T</a:t>
            </a:r>
            <a:r>
              <a:rPr lang="en-US" altLang="ko-KR" b="1" dirty="0">
                <a:solidFill>
                  <a:srgbClr val="C00000"/>
                </a:solidFill>
              </a:rPr>
              <a:t> ∙ </a:t>
            </a:r>
            <a:r>
              <a:rPr lang="en-US" altLang="ko-KR" b="1" dirty="0" smtClean="0">
                <a:solidFill>
                  <a:srgbClr val="C00000"/>
                </a:solidFill>
              </a:rPr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1740</Words>
  <Application>Microsoft Office PowerPoint</Application>
  <PresentationFormat>화면 슬라이드 쇼(4:3)</PresentationFormat>
  <Paragraphs>475</Paragraphs>
  <Slides>44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SNU IDB Lab.</vt:lpstr>
      <vt:lpstr>Mathematical View of PageRank &amp; HITs</vt:lpstr>
      <vt:lpstr>Outline</vt:lpstr>
      <vt:lpstr>Introduction</vt:lpstr>
      <vt:lpstr>PageRank</vt:lpstr>
      <vt:lpstr>PageRank Algorithm</vt:lpstr>
      <vt:lpstr>PageRank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PageRank: Linear Algebra</vt:lpstr>
      <vt:lpstr>Rank Sink Problem</vt:lpstr>
      <vt:lpstr>Rank Sink Problem</vt:lpstr>
      <vt:lpstr>Random Surfer Model</vt:lpstr>
      <vt:lpstr>Random Surfer Model</vt:lpstr>
      <vt:lpstr>Random Surfer Model</vt:lpstr>
      <vt:lpstr>Random Surfer Model</vt:lpstr>
      <vt:lpstr>Example</vt:lpstr>
      <vt:lpstr>Example</vt:lpstr>
      <vt:lpstr>Example</vt:lpstr>
      <vt:lpstr>Example</vt:lpstr>
      <vt:lpstr>Example</vt:lpstr>
      <vt:lpstr>Example</vt:lpstr>
      <vt:lpstr>HITs (Hyperlink Induced Topic Search)</vt:lpstr>
      <vt:lpstr>HITs (Hyperlink Induced Topic Search)</vt:lpstr>
      <vt:lpstr>HITs (Hyperlink Induced Topic Search)</vt:lpstr>
      <vt:lpstr>Example: Authority</vt:lpstr>
      <vt:lpstr>Example: Hub</vt:lpstr>
      <vt:lpstr>HITs Algorithm</vt:lpstr>
      <vt:lpstr>HITs Algorithm</vt:lpstr>
      <vt:lpstr>HITs: Linear Algebra</vt:lpstr>
      <vt:lpstr>HITs: Linear Algebra</vt:lpstr>
      <vt:lpstr>HITs: Linear Algebra</vt:lpstr>
      <vt:lpstr>Example</vt:lpstr>
      <vt:lpstr>Example</vt:lpstr>
      <vt:lpstr>Example</vt:lpstr>
      <vt:lpstr>Example</vt:lpstr>
      <vt:lpstr>Example</vt:lpstr>
      <vt:lpstr>Example</vt:lpstr>
      <vt:lpstr>Conclusion</vt:lpstr>
      <vt:lpstr>Discussion</vt:lpstr>
      <vt:lpstr>References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213</cp:revision>
  <dcterms:created xsi:type="dcterms:W3CDTF">2006-10-05T04:04:58Z</dcterms:created>
  <dcterms:modified xsi:type="dcterms:W3CDTF">2012-04-06T04:15:28Z</dcterms:modified>
</cp:coreProperties>
</file>