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2" r:id="rId4"/>
    <p:sldId id="257" r:id="rId5"/>
    <p:sldId id="260" r:id="rId6"/>
    <p:sldId id="261" r:id="rId7"/>
    <p:sldId id="264" r:id="rId8"/>
    <p:sldId id="258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660"/>
  </p:normalViewPr>
  <p:slideViewPr>
    <p:cSldViewPr>
      <p:cViewPr varScale="1">
        <p:scale>
          <a:sx n="85" d="100"/>
          <a:sy n="85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4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Introduction to NoSQL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520280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pPr algn="r"/>
            <a:r>
              <a:rPr lang="en-US" altLang="ko-KR" smtClean="0"/>
              <a:t>27 Sep 2013</a:t>
            </a:r>
          </a:p>
          <a:p>
            <a:pPr algn="r"/>
            <a:r>
              <a:rPr lang="en-US" altLang="ko-KR" smtClean="0"/>
              <a:t>SNU IDB Lab.</a:t>
            </a:r>
          </a:p>
          <a:p>
            <a:pPr algn="r"/>
            <a:r>
              <a:rPr lang="en-US" altLang="ko-KR" smtClean="0"/>
              <a:t>Min Sup Lee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NoSQL: Why</a:t>
            </a:r>
          </a:p>
          <a:p>
            <a:r>
              <a:rPr lang="en-US" altLang="ko-KR"/>
              <a:t>What is the problem with RDBMS’s</a:t>
            </a:r>
            <a:r>
              <a:rPr lang="en-US" altLang="ko-KR" smtClean="0"/>
              <a:t>?</a:t>
            </a:r>
          </a:p>
          <a:p>
            <a:r>
              <a:rPr lang="en-US" altLang="ko-KR"/>
              <a:t>Cap Theorem</a:t>
            </a:r>
            <a:endParaRPr lang="en-US" altLang="ko-KR" smtClean="0"/>
          </a:p>
          <a:p>
            <a:r>
              <a:rPr lang="en-US" altLang="ko-KR"/>
              <a:t>Some NoSQL Use </a:t>
            </a:r>
            <a:r>
              <a:rPr lang="en-US" altLang="ko-KR" smtClean="0"/>
              <a:t>Cases</a:t>
            </a:r>
          </a:p>
          <a:p>
            <a:r>
              <a:rPr lang="en-US" altLang="ko-KR"/>
              <a:t>List of NoSQL Databases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NoSQL: Why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en-US" altLang="ko-KR" b="1" smtClean="0"/>
              <a:t>N</a:t>
            </a:r>
            <a:r>
              <a:rPr lang="en-US" altLang="ko-KR" smtClean="0"/>
              <a:t>ot </a:t>
            </a:r>
            <a:r>
              <a:rPr lang="en-US" altLang="ko-KR" b="1" smtClean="0"/>
              <a:t>O</a:t>
            </a:r>
            <a:r>
              <a:rPr lang="en-US" altLang="ko-KR" smtClean="0"/>
              <a:t>nly </a:t>
            </a:r>
            <a:r>
              <a:rPr lang="en-US" altLang="ko-KR" b="1" smtClean="0"/>
              <a:t>SQL</a:t>
            </a:r>
            <a:r>
              <a:rPr lang="en-US" altLang="ko-KR" smtClean="0"/>
              <a:t>” – NoSQL</a:t>
            </a:r>
          </a:p>
          <a:p>
            <a:r>
              <a:rPr lang="en-US" altLang="ko-KR" smtClean="0"/>
              <a:t>ACID doesn’t scale well</a:t>
            </a:r>
          </a:p>
          <a:p>
            <a:r>
              <a:rPr lang="en-US" altLang="ko-KR" smtClean="0"/>
              <a:t>Web apps have different needs</a:t>
            </a:r>
          </a:p>
          <a:p>
            <a:pPr lvl="1"/>
            <a:r>
              <a:rPr lang="en-US" altLang="ko-KR" smtClean="0"/>
              <a:t>Scalability &amp; elasticity (at low cost!)</a:t>
            </a:r>
          </a:p>
          <a:p>
            <a:pPr lvl="1"/>
            <a:r>
              <a:rPr lang="en-US" altLang="ko-KR" smtClean="0"/>
              <a:t>High availability</a:t>
            </a:r>
          </a:p>
          <a:p>
            <a:pPr lvl="1"/>
            <a:r>
              <a:rPr lang="en-US" altLang="ko-KR" smtClean="0"/>
              <a:t>Flexible schemas / semi-structured data</a:t>
            </a:r>
          </a:p>
          <a:p>
            <a:pPr lvl="1"/>
            <a:r>
              <a:rPr lang="en-US" altLang="ko-KR" smtClean="0"/>
              <a:t>Geographic distribution (multiple datacenters)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5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NoSQL: Why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New Trends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 descr="C:\Users\Min Sup\Desktop\2013년 2학기\세미나\랩세미나 2013-09-26\tumblr_lucx5z1ybL1qee4l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 Sup\Desktop\2013년 2학기\세미나\랩세미나 2013-09-26\cloud-computin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38" y="1036575"/>
            <a:ext cx="2146250" cy="21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427984" y="4275657"/>
            <a:ext cx="1584176" cy="2568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427984" y="4563689"/>
            <a:ext cx="1584176" cy="2568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427984" y="4851721"/>
            <a:ext cx="1584176" cy="2568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27984" y="5139753"/>
            <a:ext cx="1584176" cy="2568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6954116" y="4005064"/>
            <a:ext cx="1152128" cy="86409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18387" y="4888694"/>
            <a:ext cx="902085" cy="902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31286" y="5204419"/>
            <a:ext cx="857738" cy="857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Min Sup\Desktop\2013년 2학기\세미나\랩세미나 2013-09-26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17625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1600" y="501317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Big Data</a:t>
            </a:r>
            <a:endParaRPr lang="ko-KR" altLang="en-US" sz="2000" b="1"/>
          </a:p>
        </p:txBody>
      </p:sp>
      <p:sp>
        <p:nvSpPr>
          <p:cNvPr id="17" name="TextBox 16"/>
          <p:cNvSpPr txBox="1"/>
          <p:nvPr/>
        </p:nvSpPr>
        <p:spPr>
          <a:xfrm>
            <a:off x="4211960" y="54051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Concurrency</a:t>
            </a:r>
            <a:endParaRPr lang="ko-KR" altLang="en-US" sz="2000" b="1"/>
          </a:p>
        </p:txBody>
      </p:sp>
      <p:sp>
        <p:nvSpPr>
          <p:cNvPr id="18" name="TextBox 17"/>
          <p:cNvSpPr txBox="1"/>
          <p:nvPr/>
        </p:nvSpPr>
        <p:spPr>
          <a:xfrm>
            <a:off x="4211960" y="306896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Connectivity</a:t>
            </a:r>
            <a:endParaRPr lang="ko-KR" altLang="en-US" sz="2000" b="1"/>
          </a:p>
        </p:txBody>
      </p:sp>
      <p:sp>
        <p:nvSpPr>
          <p:cNvPr id="19" name="TextBox 18"/>
          <p:cNvSpPr txBox="1"/>
          <p:nvPr/>
        </p:nvSpPr>
        <p:spPr>
          <a:xfrm>
            <a:off x="6804248" y="306896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Cloud Computing</a:t>
            </a:r>
            <a:endParaRPr lang="ko-KR" altLang="en-US" sz="2000" b="1"/>
          </a:p>
        </p:txBody>
      </p:sp>
      <p:sp>
        <p:nvSpPr>
          <p:cNvPr id="20" name="TextBox 19"/>
          <p:cNvSpPr txBox="1"/>
          <p:nvPr/>
        </p:nvSpPr>
        <p:spPr>
          <a:xfrm>
            <a:off x="6876256" y="605322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Diversity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1157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the problem with RDBMS’s?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The growth in database transactions and volumes</a:t>
            </a: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Large impact on response time</a:t>
            </a:r>
          </a:p>
          <a:p>
            <a:r>
              <a:rPr lang="en-US" altLang="ko-KR" smtClean="0"/>
              <a:t>Need Database Sharding </a:t>
            </a:r>
          </a:p>
          <a:p>
            <a:pPr lvl="1"/>
            <a:r>
              <a:rPr lang="en-US" altLang="ko-KR" smtClean="0"/>
              <a:t>Takes large databases and breaks them into smaller databases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050" name="Picture 2" descr="C:\Users\Min Sup\Desktop\2013년 2학기\세미나\랩세미나 2013-09-26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3113271" cy="29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2013년 2학기\세미나\랩세미나 2013-09-26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6150"/>
            <a:ext cx="3096344" cy="31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3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the problem with RDBMS’s?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ACID properties are always desirable in RDBMS</a:t>
            </a:r>
          </a:p>
          <a:p>
            <a:endParaRPr lang="en-US" altLang="ko-KR" smtClean="0"/>
          </a:p>
          <a:p>
            <a:r>
              <a:rPr lang="en-US" altLang="ko-KR" smtClean="0"/>
              <a:t>But what about:</a:t>
            </a:r>
          </a:p>
          <a:p>
            <a:pPr lvl="1"/>
            <a:r>
              <a:rPr lang="en-US" altLang="ko-KR" smtClean="0"/>
              <a:t>Latency</a:t>
            </a:r>
          </a:p>
          <a:p>
            <a:pPr lvl="1"/>
            <a:r>
              <a:rPr lang="en-US" altLang="ko-KR" smtClean="0"/>
              <a:t>Partition Tolerance</a:t>
            </a:r>
          </a:p>
          <a:p>
            <a:pPr lvl="1"/>
            <a:r>
              <a:rPr lang="en-US" altLang="ko-KR" smtClean="0"/>
              <a:t>High Availability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Cap Theorem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Consistency</a:t>
            </a:r>
          </a:p>
          <a:p>
            <a:pPr lvl="1"/>
            <a:r>
              <a:rPr lang="en-US" altLang="ko-KR" smtClean="0"/>
              <a:t>Each client always has the same view of the data</a:t>
            </a:r>
          </a:p>
          <a:p>
            <a:r>
              <a:rPr lang="en-US" altLang="ko-KR" smtClean="0"/>
              <a:t>Availability</a:t>
            </a:r>
          </a:p>
          <a:p>
            <a:pPr lvl="1"/>
            <a:r>
              <a:rPr lang="en-US" altLang="ko-KR" smtClean="0"/>
              <a:t>All clients can always read and write</a:t>
            </a:r>
          </a:p>
          <a:p>
            <a:r>
              <a:rPr lang="en-US" altLang="ko-KR" smtClean="0"/>
              <a:t>Partition tolerance</a:t>
            </a:r>
          </a:p>
          <a:p>
            <a:pPr lvl="1"/>
            <a:r>
              <a:rPr lang="en-US" altLang="ko-KR" smtClean="0"/>
              <a:t>The system works well across physical network partitions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 descr="C:\Users\Min Sup\Desktop\2013년 2학기\세미나\랩세미나 2013-09-26\media_httpfarm5static_mevIk.png.scaled1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92" y="3464704"/>
            <a:ext cx="4368884" cy="32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5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Some NoSQL Use Cases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Massive data volumes</a:t>
            </a:r>
          </a:p>
          <a:p>
            <a:pPr lvl="1"/>
            <a:r>
              <a:rPr lang="en-US" altLang="ko-KR" smtClean="0"/>
              <a:t>Massively distributed architecture required to store the data</a:t>
            </a:r>
          </a:p>
          <a:p>
            <a:pPr lvl="1"/>
            <a:r>
              <a:rPr lang="en-US" altLang="ko-KR" smtClean="0"/>
              <a:t>Google, Amazon, Yahoo, Facebook</a:t>
            </a:r>
          </a:p>
          <a:p>
            <a:endParaRPr lang="en-US" altLang="ko-KR" smtClean="0"/>
          </a:p>
          <a:p>
            <a:r>
              <a:rPr lang="en-US" altLang="ko-KR" smtClean="0"/>
              <a:t>Extreme query workload</a:t>
            </a:r>
          </a:p>
          <a:p>
            <a:pPr lvl="1"/>
            <a:r>
              <a:rPr lang="en-US" altLang="ko-KR" smtClean="0"/>
              <a:t>Impossible to efficiently do joins at that scale with an RDBMS</a:t>
            </a:r>
          </a:p>
          <a:p>
            <a:endParaRPr lang="en-US" altLang="ko-KR" smtClean="0"/>
          </a:p>
          <a:p>
            <a:r>
              <a:rPr lang="en-US" altLang="ko-KR" smtClean="0"/>
              <a:t>Schema evolution</a:t>
            </a:r>
          </a:p>
          <a:p>
            <a:pPr lvl="1"/>
            <a:r>
              <a:rPr lang="en-US" altLang="ko-KR" smtClean="0"/>
              <a:t>Schema flexibility is not trivial at large scale</a:t>
            </a:r>
          </a:p>
          <a:p>
            <a:pPr lvl="1"/>
            <a:r>
              <a:rPr lang="en-US" altLang="ko-KR" smtClean="0"/>
              <a:t>Schema changes can be gradually introduced with NoSQL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of NoSQL Databases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Wide column store / Column families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Document store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Key value / Tuple store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Graph Databases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050" name="Picture 2" descr="C:\Users\Min Sup\Desktop\2013년 2학기\세미나\랩세미나 2013-09-26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8257"/>
            <a:ext cx="10587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2013년 2학기\세미나\랩세미나 2013-09-26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11729"/>
            <a:ext cx="997026" cy="6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n Sup\Desktop\2013년 2학기\세미나\랩세미나 2013-09-26\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448272" cy="8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in Sup\Desktop\2013년 2학기\세미나\랩세미나 2013-09-26\다운로드 (1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36253"/>
            <a:ext cx="906339" cy="7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in Sup\Desktop\2013년 2학기\세미나\랩세미나 2013-09-26\다운로드 (2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1" y="3862915"/>
            <a:ext cx="1819943" cy="6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in Sup\Desktop\2013년 2학기\세미나\랩세미나 2013-09-26\다운로드 (3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3892551"/>
            <a:ext cx="1440160" cy="5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in Sup\Desktop\2013년 2학기\세미나\랩세미나 2013-09-26\다운로드 (4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87176"/>
            <a:ext cx="1573923" cy="5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Min Sup\Desktop\2013년 2학기\세미나\랩세미나 2013-09-26\다운로드 (5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1" y="5113955"/>
            <a:ext cx="3306017" cy="8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09972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253</Words>
  <Application>Microsoft Office PowerPoint</Application>
  <PresentationFormat>화면 슬라이드 쇼(4:3)</PresentationFormat>
  <Paragraphs>77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SNU IDB Lab.</vt:lpstr>
      <vt:lpstr>Introduction to NoSQL</vt:lpstr>
      <vt:lpstr>Outline</vt:lpstr>
      <vt:lpstr>NoSQL: Why</vt:lpstr>
      <vt:lpstr>NoSQL: Why</vt:lpstr>
      <vt:lpstr>What is the problem with RDBMS’s?</vt:lpstr>
      <vt:lpstr>What is the problem with RDBMS’s?</vt:lpstr>
      <vt:lpstr>Cap Theorem</vt:lpstr>
      <vt:lpstr>Some NoSQL Use Cases</vt:lpstr>
      <vt:lpstr>List of NoSQL Databases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36</cp:revision>
  <dcterms:created xsi:type="dcterms:W3CDTF">2006-10-05T04:04:58Z</dcterms:created>
  <dcterms:modified xsi:type="dcterms:W3CDTF">2013-09-27T07:19:14Z</dcterms:modified>
</cp:coreProperties>
</file>