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355" r:id="rId4"/>
    <p:sldId id="366" r:id="rId5"/>
    <p:sldId id="365" r:id="rId6"/>
    <p:sldId id="367" r:id="rId7"/>
    <p:sldId id="357" r:id="rId8"/>
    <p:sldId id="368" r:id="rId9"/>
    <p:sldId id="356" r:id="rId10"/>
    <p:sldId id="377" r:id="rId11"/>
    <p:sldId id="360" r:id="rId12"/>
    <p:sldId id="369" r:id="rId13"/>
    <p:sldId id="370" r:id="rId14"/>
    <p:sldId id="371" r:id="rId15"/>
    <p:sldId id="372" r:id="rId16"/>
    <p:sldId id="380" r:id="rId17"/>
    <p:sldId id="361" r:id="rId18"/>
    <p:sldId id="382" r:id="rId19"/>
    <p:sldId id="383" r:id="rId20"/>
    <p:sldId id="378" r:id="rId21"/>
    <p:sldId id="374" r:id="rId22"/>
    <p:sldId id="375" r:id="rId23"/>
    <p:sldId id="376" r:id="rId24"/>
    <p:sldId id="379" r:id="rId25"/>
    <p:sldId id="284" r:id="rId26"/>
    <p:sldId id="323" r:id="rId2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88298" autoAdjust="0"/>
  </p:normalViewPr>
  <p:slideViewPr>
    <p:cSldViewPr>
      <p:cViewPr varScale="1">
        <p:scale>
          <a:sx n="117" d="100"/>
          <a:sy n="11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Semantic</a:t>
            </a:r>
            <a:r>
              <a:rPr lang="en-US" altLang="ko-KR" baseline="0" smtClean="0"/>
              <a:t> web data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RDF</a:t>
            </a:r>
            <a:r>
              <a:rPr lang="ko-KR" altLang="en-US" baseline="0" smtClean="0"/>
              <a:t>로 표현된다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그런데 </a:t>
            </a:r>
            <a:r>
              <a:rPr lang="en-US" altLang="ko-KR" baseline="0" smtClean="0"/>
              <a:t>Large RDF </a:t>
            </a:r>
            <a:r>
              <a:rPr lang="ko-KR" altLang="en-US" baseline="0" smtClean="0"/>
              <a:t>그래프나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데이터는 한대의 머신으로 </a:t>
            </a:r>
            <a:r>
              <a:rPr lang="en-US" altLang="ko-KR" baseline="0" smtClean="0"/>
              <a:t>manage</a:t>
            </a:r>
            <a:r>
              <a:rPr lang="ko-KR" altLang="en-US" baseline="0" smtClean="0"/>
              <a:t>하기 힘들다</a:t>
            </a:r>
            <a:r>
              <a:rPr lang="en-US" altLang="ko-KR" baseline="0" smtClean="0"/>
              <a:t>.</a:t>
            </a:r>
            <a:endParaRPr lang="en-US" altLang="ko-KR" smtClean="0"/>
          </a:p>
          <a:p>
            <a:r>
              <a:rPr lang="en-US" altLang="ko-KR" baseline="0" smtClean="0"/>
              <a:t>RDFPath</a:t>
            </a:r>
            <a:r>
              <a:rPr lang="ko-KR" altLang="en-US" baseline="0" smtClean="0"/>
              <a:t>는 기존의 </a:t>
            </a:r>
            <a:r>
              <a:rPr lang="en-US" altLang="ko-KR" baseline="0" smtClean="0"/>
              <a:t>Query language</a:t>
            </a:r>
            <a:r>
              <a:rPr lang="ko-KR" altLang="en-US" baseline="0" smtClean="0"/>
              <a:t>보다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직관적이고 </a:t>
            </a:r>
            <a:r>
              <a:rPr lang="en-US" altLang="ko-KR" baseline="0" smtClean="0"/>
              <a:t>MapReduce</a:t>
            </a:r>
            <a:r>
              <a:rPr lang="ko-KR" altLang="en-US" baseline="0" smtClean="0"/>
              <a:t>에 적용하기 좋은 </a:t>
            </a:r>
            <a:r>
              <a:rPr lang="en-US" altLang="ko-KR" baseline="0" smtClean="0"/>
              <a:t>Query language </a:t>
            </a:r>
            <a:r>
              <a:rPr lang="ko-KR" altLang="en-US" baseline="0" smtClean="0"/>
              <a:t>이다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그러므로 편리하게 사용할 수 있고</a:t>
            </a:r>
            <a:r>
              <a:rPr lang="en-US" altLang="ko-KR" baseline="0" smtClean="0"/>
              <a:t>, MapReduce</a:t>
            </a:r>
            <a:r>
              <a:rPr lang="ko-KR" altLang="en-US" baseline="0" smtClean="0"/>
              <a:t>를 사용함으로써 </a:t>
            </a:r>
            <a:r>
              <a:rPr lang="en-US" altLang="ko-KR" baseline="0" smtClean="0"/>
              <a:t>size</a:t>
            </a:r>
            <a:r>
              <a:rPr lang="ko-KR" altLang="en-US" baseline="0" smtClean="0"/>
              <a:t>에 대한 고민도 해결하겠다</a:t>
            </a:r>
            <a:r>
              <a:rPr lang="en-US" altLang="ko-KR" baseline="0" smtClean="0"/>
              <a:t>! </a:t>
            </a:r>
            <a:r>
              <a:rPr lang="ko-KR" altLang="en-US" baseline="0" smtClean="0"/>
              <a:t>라는 의미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6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mtClean="0"/>
              <a:t>RDFPath: Path Query Processing on Large RDF Graph with 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dirty="0" smtClean="0"/>
              <a:t>Martin </a:t>
            </a:r>
            <a:r>
              <a:rPr lang="en-US" altLang="ko-KR" dirty="0" err="1" smtClean="0"/>
              <a:t>Przyjaciel-Zablocki</a:t>
            </a:r>
            <a:r>
              <a:rPr lang="en-US" altLang="ko-KR" dirty="0" smtClean="0"/>
              <a:t> et al.</a:t>
            </a:r>
          </a:p>
          <a:p>
            <a:r>
              <a:rPr lang="en-US" altLang="ko-KR" dirty="0" smtClean="0"/>
              <a:t>University of Freiburg</a:t>
            </a:r>
          </a:p>
          <a:p>
            <a:r>
              <a:rPr lang="en-US" altLang="ko-KR" dirty="0" smtClean="0"/>
              <a:t>ESWC 2011   </a:t>
            </a:r>
            <a:endParaRPr lang="en-US" altLang="ko-KR" dirty="0"/>
          </a:p>
          <a:p>
            <a:pPr algn="r"/>
            <a:r>
              <a:rPr lang="en-US" altLang="ko-KR" dirty="0" smtClean="0"/>
              <a:t>24 May 2013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b="1" u="sng" smtClean="0"/>
              <a:t>RDFPath</a:t>
            </a:r>
            <a:endParaRPr lang="en-US" altLang="ko-KR" b="1" u="sng" dirty="0" smtClean="0"/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Conclusion and Discussion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RDFPath</a:t>
            </a:r>
            <a:endParaRPr lang="ko-KR" altLang="en-US" sz="5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RDFPath</a:t>
            </a:r>
          </a:p>
          <a:p>
            <a:pPr lvl="1"/>
            <a:r>
              <a:rPr lang="en-US" altLang="ko-KR" smtClean="0"/>
              <a:t>Navigational queries on RDF graphs</a:t>
            </a:r>
          </a:p>
          <a:p>
            <a:pPr lvl="1"/>
            <a:r>
              <a:rPr lang="en-US" altLang="ko-KR" smtClean="0"/>
              <a:t>Composed by a sequence of </a:t>
            </a:r>
            <a:r>
              <a:rPr lang="en-US" altLang="ko-KR" smtClean="0">
                <a:solidFill>
                  <a:srgbClr val="C00000"/>
                </a:solidFill>
              </a:rPr>
              <a:t>location steps</a:t>
            </a:r>
          </a:p>
          <a:p>
            <a:pPr lvl="2"/>
            <a:r>
              <a:rPr lang="en-US" altLang="ko-KR" smtClean="0"/>
              <a:t>Every location step is mapped to one Mapreduce job</a:t>
            </a:r>
            <a:endParaRPr lang="en-US" altLang="ko-KR" smtClean="0">
              <a:solidFill>
                <a:srgbClr val="C00000"/>
              </a:solidFill>
            </a:endParaRPr>
          </a:p>
          <a:p>
            <a:pPr lvl="1"/>
            <a:r>
              <a:rPr lang="en-US" altLang="ko-KR" smtClean="0"/>
              <a:t>The result of a query is a set of paths</a:t>
            </a:r>
          </a:p>
          <a:p>
            <a:pPr lvl="1"/>
            <a:endParaRPr lang="en-US" altLang="ko-KR">
              <a:solidFill>
                <a:srgbClr val="C00000"/>
              </a:solidFill>
            </a:endParaRPr>
          </a:p>
          <a:p>
            <a:r>
              <a:rPr lang="en-US" altLang="ko-KR" smtClean="0"/>
              <a:t>Start Node</a:t>
            </a:r>
          </a:p>
          <a:p>
            <a:pPr lvl="1"/>
            <a:r>
              <a:rPr lang="en-US" altLang="ko-KR" smtClean="0"/>
              <a:t>The first part of a RDFPath query</a:t>
            </a:r>
          </a:p>
          <a:p>
            <a:pPr lvl="1"/>
            <a:r>
              <a:rPr lang="en-US" altLang="ko-KR" smtClean="0"/>
              <a:t>Separated by “::” from the rest of the query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The symbol “*” indicates an arbitrary start node where every subject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074" name="Picture 2" descr="C:\Users\Min Sup\Desktop\2013년 1학기\세미나\랩세미나 2013-05-24\image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4643470"/>
            <a:ext cx="1944215" cy="7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RDFPath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RDFPath By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Location Step</a:t>
            </a:r>
          </a:p>
          <a:p>
            <a:pPr lvl="1"/>
            <a:r>
              <a:rPr lang="en-US" altLang="ko-KR" smtClean="0"/>
              <a:t>The basic navigational component</a:t>
            </a:r>
          </a:p>
          <a:p>
            <a:pPr lvl="1"/>
            <a:r>
              <a:rPr lang="en-US" altLang="ko-KR" smtClean="0"/>
              <a:t>Specifying the next edge to follow in the query evaluation process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420888"/>
            <a:ext cx="3672408" cy="6463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Allen :: knows &gt; knows &gt; age</a:t>
            </a:r>
          </a:p>
          <a:p>
            <a:pPr algn="ctr"/>
            <a:r>
              <a:rPr lang="en-US" altLang="ko-KR"/>
              <a:t>Allen :: knows </a:t>
            </a:r>
            <a:r>
              <a:rPr lang="en-US" altLang="ko-KR" smtClean="0"/>
              <a:t>(2) &gt; age</a:t>
            </a:r>
          </a:p>
        </p:txBody>
      </p:sp>
      <p:pic>
        <p:nvPicPr>
          <p:cNvPr id="9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5163"/>
            <a:ext cx="5707013" cy="20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576" y="3541706"/>
            <a:ext cx="5328592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i="1" smtClean="0"/>
              <a:t>Result</a:t>
            </a:r>
          </a:p>
          <a:p>
            <a:r>
              <a:rPr lang="en-US" altLang="ko-KR" strike="sngStrike">
                <a:solidFill>
                  <a:schemeClr val="tx1">
                    <a:lumMod val="50000"/>
                    <a:lumOff val="50000"/>
                  </a:schemeClr>
                </a:solidFill>
              </a:rPr>
              <a:t>Allen (knows) </a:t>
            </a:r>
            <a:r>
              <a:rPr lang="en-US" altLang="ko-KR" strike="sngStrik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Jacob </a:t>
            </a:r>
            <a:r>
              <a:rPr lang="en-US" altLang="ko-KR" strike="sngStrike">
                <a:solidFill>
                  <a:schemeClr val="tx1">
                    <a:lumMod val="50000"/>
                    <a:lumOff val="50000"/>
                  </a:schemeClr>
                </a:solidFill>
              </a:rPr>
              <a:t>(knows) </a:t>
            </a:r>
            <a:r>
              <a:rPr lang="en-US" altLang="ko-KR" strike="sngStrik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Emily ??</a:t>
            </a:r>
          </a:p>
          <a:p>
            <a:r>
              <a:rPr lang="en-US" altLang="ko-KR" smtClean="0"/>
              <a:t>Allen (knows) Chris  (knows) Sarah (age) 26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2512" y="2489121"/>
            <a:ext cx="1431776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:: *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2483768" y="3163002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8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RDFPath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RDFPath By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Filter</a:t>
            </a:r>
          </a:p>
          <a:p>
            <a:pPr lvl="1"/>
            <a:r>
              <a:rPr lang="en-US" altLang="ko-KR" smtClean="0"/>
              <a:t>Specified within any location step using square brackets</a:t>
            </a:r>
          </a:p>
          <a:p>
            <a:pPr lvl="1"/>
            <a:r>
              <a:rPr lang="en-US" altLang="ko-KR" smtClean="0"/>
              <a:t>equals(), prefix(), suffix(), min(), max()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636912"/>
            <a:ext cx="4320480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</a:t>
            </a:r>
            <a:r>
              <a:rPr lang="en-US" altLang="ko-KR"/>
              <a:t>:: knows </a:t>
            </a:r>
            <a:r>
              <a:rPr lang="en-US" altLang="ko-KR" smtClean="0"/>
              <a:t>&gt; age [min(30)] [max(60)]</a:t>
            </a:r>
          </a:p>
        </p:txBody>
      </p:sp>
      <p:pic>
        <p:nvPicPr>
          <p:cNvPr id="9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5163"/>
            <a:ext cx="5707013" cy="20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36096" y="2564904"/>
            <a:ext cx="3312368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trike="sngStrik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Allen (knows) Sarah (age) 26</a:t>
            </a:r>
          </a:p>
          <a:p>
            <a:pPr algn="ctr"/>
            <a:r>
              <a:rPr lang="en-US" altLang="ko-KR"/>
              <a:t>Allen (knows) </a:t>
            </a:r>
            <a:r>
              <a:rPr lang="en-US" altLang="ko-KR" smtClean="0"/>
              <a:t>Jacob </a:t>
            </a:r>
            <a:r>
              <a:rPr lang="en-US" altLang="ko-KR"/>
              <a:t>(age) </a:t>
            </a:r>
            <a:r>
              <a:rPr lang="en-US" altLang="ko-KR" smtClean="0"/>
              <a:t>42</a:t>
            </a:r>
            <a:endParaRPr lang="en-US" altLang="ko-KR"/>
          </a:p>
        </p:txBody>
      </p:sp>
      <p:sp>
        <p:nvSpPr>
          <p:cNvPr id="10" name="오른쪽 화살표 9"/>
          <p:cNvSpPr/>
          <p:nvPr/>
        </p:nvSpPr>
        <p:spPr>
          <a:xfrm>
            <a:off x="4860032" y="270892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3489893"/>
            <a:ext cx="3240360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</a:t>
            </a:r>
            <a:r>
              <a:rPr lang="en-US" altLang="ko-KR"/>
              <a:t>:: *</a:t>
            </a:r>
            <a:r>
              <a:rPr lang="en-US" altLang="ko-KR" smtClean="0"/>
              <a:t> &gt; * [equals(‘Emily’)]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3497233"/>
            <a:ext cx="3744416" cy="5078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(knows) Jacob (knows) Emily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4067944" y="359055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RDFPath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RDFPath By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Bounded search</a:t>
            </a:r>
          </a:p>
          <a:p>
            <a:pPr lvl="1"/>
            <a:r>
              <a:rPr lang="en-US" altLang="ko-KR" smtClean="0"/>
              <a:t>Between the start node and all reachable nodes</a:t>
            </a:r>
          </a:p>
          <a:p>
            <a:pPr lvl="1"/>
            <a:r>
              <a:rPr lang="en-US" altLang="ko-KR" smtClean="0"/>
              <a:t>(*2), (*3)…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54971"/>
            <a:ext cx="2304256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:: knows (*2)</a:t>
            </a:r>
          </a:p>
        </p:txBody>
      </p:sp>
      <p:pic>
        <p:nvPicPr>
          <p:cNvPr id="9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5163"/>
            <a:ext cx="5707013" cy="20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11960" y="2804735"/>
            <a:ext cx="3888432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Allen (knows) Jacob</a:t>
            </a:r>
          </a:p>
          <a:p>
            <a:r>
              <a:rPr lang="en-US" altLang="ko-KR"/>
              <a:t>Allen (knows) </a:t>
            </a:r>
            <a:r>
              <a:rPr lang="en-US" altLang="ko-KR" smtClean="0"/>
              <a:t>Jacob (knows) Emily </a:t>
            </a:r>
            <a:endParaRPr lang="en-US" altLang="ko-KR"/>
          </a:p>
          <a:p>
            <a:r>
              <a:rPr lang="en-US" altLang="ko-KR" smtClean="0"/>
              <a:t>Allen </a:t>
            </a:r>
            <a:r>
              <a:rPr lang="en-US" altLang="ko-KR"/>
              <a:t>(knows) </a:t>
            </a:r>
            <a:r>
              <a:rPr lang="en-US" altLang="ko-KR" smtClean="0"/>
              <a:t>Chris</a:t>
            </a:r>
            <a:endParaRPr lang="en-US" altLang="ko-KR"/>
          </a:p>
          <a:p>
            <a:r>
              <a:rPr lang="en-US" altLang="ko-KR"/>
              <a:t>Allen (knows) </a:t>
            </a:r>
            <a:r>
              <a:rPr lang="en-US" altLang="ko-KR" smtClean="0"/>
              <a:t>Sarah</a:t>
            </a:r>
            <a:endParaRPr lang="en-US" altLang="ko-KR"/>
          </a:p>
        </p:txBody>
      </p:sp>
      <p:sp>
        <p:nvSpPr>
          <p:cNvPr id="10" name="오른쪽 화살표 9"/>
          <p:cNvSpPr/>
          <p:nvPr/>
        </p:nvSpPr>
        <p:spPr>
          <a:xfrm>
            <a:off x="3491880" y="284185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2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RDFPath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RDFPath By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Aggregation Function</a:t>
            </a:r>
          </a:p>
          <a:p>
            <a:pPr lvl="1"/>
            <a:r>
              <a:rPr lang="en-US" altLang="ko-KR" smtClean="0"/>
              <a:t>Counts the number of resulting paths</a:t>
            </a:r>
          </a:p>
          <a:p>
            <a:pPr lvl="1"/>
            <a:r>
              <a:rPr lang="en-US" altLang="ko-KR" smtClean="0"/>
              <a:t>count(), sum(), avg(), min() and max()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583373"/>
            <a:ext cx="2304256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:: *.count()</a:t>
            </a:r>
          </a:p>
        </p:txBody>
      </p:sp>
      <p:pic>
        <p:nvPicPr>
          <p:cNvPr id="9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5163"/>
            <a:ext cx="5707013" cy="20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0152" y="2636912"/>
            <a:ext cx="648072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5148064" y="267025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9672" y="3281209"/>
            <a:ext cx="3312368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:: knows &gt; age.avg()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0152" y="3375041"/>
            <a:ext cx="648072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34</a:t>
            </a:r>
            <a:endParaRPr lang="en-US" altLang="ko-KR"/>
          </a:p>
        </p:txBody>
      </p:sp>
      <p:sp>
        <p:nvSpPr>
          <p:cNvPr id="14" name="오른쪽 화살표 13"/>
          <p:cNvSpPr/>
          <p:nvPr/>
        </p:nvSpPr>
        <p:spPr>
          <a:xfrm>
            <a:off x="5148064" y="336809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RDFPath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Query Processing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  <a:p>
            <a:r>
              <a:rPr lang="en-US" altLang="ko-KR" sz="1800" smtClean="0"/>
              <a:t>Parses the query</a:t>
            </a:r>
          </a:p>
          <a:p>
            <a:r>
              <a:rPr lang="en-US" altLang="ko-KR" sz="1800" smtClean="0"/>
              <a:t>Generates a general execution plan</a:t>
            </a:r>
          </a:p>
          <a:p>
            <a:pPr lvl="1"/>
            <a:r>
              <a:rPr lang="en-US" altLang="ko-KR" sz="1600" smtClean="0"/>
              <a:t>Filter, join or aggregation function</a:t>
            </a:r>
          </a:p>
          <a:p>
            <a:r>
              <a:rPr lang="en-US" altLang="ko-KR" sz="1800" smtClean="0"/>
              <a:t>MapReduce plan </a:t>
            </a:r>
          </a:p>
          <a:p>
            <a:r>
              <a:rPr lang="en-US" altLang="ko-KR" sz="1800" smtClean="0"/>
              <a:t>Encapsulates </a:t>
            </a:r>
            <a:r>
              <a:rPr lang="en-US" altLang="ko-KR" sz="1800" smtClean="0"/>
              <a:t>the </a:t>
            </a:r>
            <a:r>
              <a:rPr lang="en-US" altLang="ko-KR" sz="1800" smtClean="0"/>
              <a:t>MapReduce job with a job configuration</a:t>
            </a:r>
          </a:p>
          <a:p>
            <a:r>
              <a:rPr lang="en-US" altLang="ko-KR" sz="1800" smtClean="0"/>
              <a:t>Runs the MapReduce jobs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026" name="Picture 2" descr="C:\Users\Min Sup\Desktop\2013년 1학기\세미나\랩세미나 2013-05-24\image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0728"/>
            <a:ext cx="446543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8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RDFPath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MapReduce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Mapping to MapReduce jobs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en-US" altLang="ko-KR" smtClean="0"/>
              <a:t>Map task</a:t>
            </a:r>
          </a:p>
          <a:p>
            <a:pPr lvl="2"/>
            <a:r>
              <a:rPr lang="en-US" altLang="ko-KR" smtClean="0"/>
              <a:t>Tagging 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intermediate paths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knows</a:t>
            </a:r>
            <a:r>
              <a:rPr lang="en-US" altLang="ko-KR" smtClean="0"/>
              <a:t> partition for join</a:t>
            </a:r>
          </a:p>
          <a:p>
            <a:pPr lvl="2"/>
            <a:r>
              <a:rPr lang="en-US" altLang="ko-KR" smtClean="0"/>
              <a:t>Applying filter condition</a:t>
            </a:r>
          </a:p>
          <a:p>
            <a:pPr lvl="1"/>
            <a:r>
              <a:rPr lang="en-US" altLang="ko-KR" smtClean="0"/>
              <a:t>Reduce task</a:t>
            </a:r>
          </a:p>
          <a:p>
            <a:pPr lvl="2"/>
            <a:r>
              <a:rPr lang="en-US" altLang="ko-KR" smtClean="0"/>
              <a:t>Perform Join and store resulting paths back to HDFS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2050" name="Picture 2" descr="C:\Users\Min Sup\Desktop\2013년 1학기\세미나\랩세미나 2013-05-24\image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76784"/>
            <a:ext cx="5225651" cy="30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 rot="5400000">
            <a:off x="4899085" y="3101916"/>
            <a:ext cx="877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mtClean="0">
                <a:solidFill>
                  <a:srgbClr val="C00000"/>
                </a:solidFill>
              </a:rPr>
              <a:t>Join</a:t>
            </a:r>
            <a:endParaRPr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11656" y="2885592"/>
            <a:ext cx="520384" cy="615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96135" y="2924943"/>
            <a:ext cx="572007" cy="773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6016" y="4397042"/>
            <a:ext cx="130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mtClean="0">
                <a:solidFill>
                  <a:schemeClr val="accent6">
                    <a:lumMod val="75000"/>
                  </a:schemeClr>
                </a:solidFill>
              </a:rPr>
              <a:t>Join keys</a:t>
            </a:r>
            <a:endParaRPr lang="ko-K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3727560">
            <a:off x="4377944" y="3842711"/>
            <a:ext cx="908211" cy="2346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7081574">
            <a:off x="5554503" y="3966846"/>
            <a:ext cx="677760" cy="2346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9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RDFPath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MapReduce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Mapping to MapReduce jobs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3074" name="Picture 2" descr="C:\Users\Min Sup\Desktop\2013년 1학기\세미나\랩세미나 2013-05-24\image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2594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51364" y="2875615"/>
            <a:ext cx="520384" cy="615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9833" y="4813480"/>
            <a:ext cx="572007" cy="773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59832" y="3892986"/>
            <a:ext cx="130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mtClean="0">
                <a:solidFill>
                  <a:schemeClr val="accent6">
                    <a:lumMod val="75000"/>
                  </a:schemeClr>
                </a:solidFill>
              </a:rPr>
              <a:t>Join keys</a:t>
            </a:r>
            <a:endParaRPr lang="ko-K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5400000">
            <a:off x="3313038" y="3605558"/>
            <a:ext cx="411080" cy="2346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8572073">
            <a:off x="2606292" y="4360126"/>
            <a:ext cx="677760" cy="2346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RDFPath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MapReduce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Mapping to MapReduce jobs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4098" name="Picture 2" descr="C:\Users\Min Sup\Desktop\2013년 1학기\세미나\랩세미나 2013-05-24\image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28698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27176" y="2888940"/>
            <a:ext cx="576064" cy="3077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19012" y="4849484"/>
            <a:ext cx="576064" cy="3077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1628800"/>
            <a:ext cx="3429144" cy="40011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 :: knows (*2) &gt; knows</a:t>
            </a:r>
            <a:endParaRPr lang="ko-KR" altLang="en-US" sz="2000" b="1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2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RDFPath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Conclusion and Discussion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RDFPath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u="sng" smtClean="0"/>
              <a:t>Evaluation</a:t>
            </a:r>
            <a:endParaRPr lang="en-US" altLang="ko-KR" b="1" u="sng" dirty="0" smtClean="0"/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Conclusion and Discussion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Environment setup</a:t>
            </a:r>
          </a:p>
          <a:p>
            <a:pPr lvl="1"/>
            <a:r>
              <a:rPr lang="en-US" altLang="ko-KR" smtClean="0"/>
              <a:t>Cluster of 10 machines (Dual Core 3GHz, 4GB RAM, 1TB HDD)</a:t>
            </a:r>
          </a:p>
          <a:p>
            <a:pPr lvl="1"/>
            <a:r>
              <a:rPr lang="en-US" altLang="ko-KR" smtClean="0"/>
              <a:t>Cloudera’s Distribution for Hadoop 3 Beta (CDH3)</a:t>
            </a:r>
          </a:p>
          <a:p>
            <a:pPr lvl="1"/>
            <a:r>
              <a:rPr lang="en-US" altLang="ko-KR" smtClean="0"/>
              <a:t>Defalult configuration with with 9 reducers (one per HDD)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Two different data sources</a:t>
            </a:r>
          </a:p>
          <a:p>
            <a:pPr lvl="1"/>
            <a:r>
              <a:rPr lang="en-US" altLang="ko-KR" smtClean="0"/>
              <a:t>Artificial data produced by the SP2Bench generator</a:t>
            </a:r>
          </a:p>
          <a:p>
            <a:pPr lvl="2"/>
            <a:r>
              <a:rPr lang="en-US" altLang="ko-KR" smtClean="0"/>
              <a:t>1.6 billion RDF triples</a:t>
            </a:r>
          </a:p>
          <a:p>
            <a:pPr lvl="1"/>
            <a:r>
              <a:rPr lang="en-US" altLang="ko-KR" smtClean="0"/>
              <a:t>Real world data from the online music service Last.fm</a:t>
            </a:r>
          </a:p>
          <a:p>
            <a:pPr lvl="2"/>
            <a:r>
              <a:rPr lang="en-US" altLang="ko-KR" smtClean="0"/>
              <a:t>225 million</a:t>
            </a:r>
            <a:r>
              <a:rPr lang="ko-KR" altLang="en-US" smtClean="0"/>
              <a:t> </a:t>
            </a:r>
            <a:r>
              <a:rPr lang="en-US" altLang="ko-KR" smtClean="0"/>
              <a:t>RDF triples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Query 1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en-US" altLang="ko-KR" smtClean="0"/>
              <a:t>From online music service</a:t>
            </a:r>
          </a:p>
          <a:p>
            <a:pPr lvl="1"/>
            <a:r>
              <a:rPr lang="en-US" altLang="ko-KR" smtClean="0"/>
              <a:t>Determines the album name for all similar tracks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7170" name="Picture 2" descr="C:\Users\Min Sup\Desktop\2013년 1학기\세미나\랩세미나 2013-05-24\image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625036" cy="320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8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Query 3</a:t>
            </a:r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en-US" altLang="ko-KR" smtClean="0"/>
              <a:t>The artificial data produced by the SP2Bench generator</a:t>
            </a:r>
          </a:p>
          <a:p>
            <a:pPr lvl="1"/>
            <a:r>
              <a:rPr lang="en-US" altLang="ko-KR" smtClean="0"/>
              <a:t>Determines the friends of Chris reached by following an increasing number of edge</a:t>
            </a:r>
          </a:p>
          <a:p>
            <a:pPr lvl="1"/>
            <a:r>
              <a:rPr lang="en-US" altLang="ko-KR" smtClean="0"/>
              <a:t>Corresponds to the </a:t>
            </a:r>
            <a:r>
              <a:rPr lang="en-US" altLang="ko-KR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six degrees of separation </a:t>
            </a:r>
            <a:r>
              <a:rPr lang="en-US" altLang="ko-KR" smtClean="0"/>
              <a:t>paradigm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8194" name="Picture 2" descr="C:\Users\Min Sup\Desktop\2013년 1학기\세미나\랩세미나 2013-05-24\image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0111"/>
            <a:ext cx="7848872" cy="299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RDFPath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u="sng" smtClean="0"/>
              <a:t>Conclusion and Discussion</a:t>
            </a:r>
            <a:endParaRPr lang="en-US" altLang="ko-KR" b="1" u="sng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 and 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Conclusion</a:t>
            </a:r>
          </a:p>
          <a:p>
            <a:pPr lvl="1"/>
            <a:r>
              <a:rPr lang="en-US" altLang="ko-KR" smtClean="0"/>
              <a:t>Intuitive syntax for path queries</a:t>
            </a:r>
          </a:p>
          <a:p>
            <a:pPr lvl="1"/>
            <a:r>
              <a:rPr lang="en-US" altLang="ko-KR" smtClean="0"/>
              <a:t>Effective execution strategy using MapReduce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Discussion</a:t>
            </a:r>
          </a:p>
          <a:p>
            <a:pPr lvl="1"/>
            <a:r>
              <a:rPr lang="en-US" altLang="ko-KR"/>
              <a:t>Strong points</a:t>
            </a:r>
          </a:p>
          <a:p>
            <a:pPr lvl="2"/>
            <a:r>
              <a:rPr lang="en-US" altLang="ko-KR" smtClean="0"/>
              <a:t>An expressive RDF path query language geared towards casual users</a:t>
            </a:r>
          </a:p>
          <a:p>
            <a:pPr lvl="2"/>
            <a:r>
              <a:rPr lang="en-US" altLang="ko-KR" smtClean="0"/>
              <a:t>Scaling properties of the MapReduce Framework</a:t>
            </a:r>
            <a:endParaRPr lang="en-US" altLang="ko-KR"/>
          </a:p>
          <a:p>
            <a:pPr lvl="1"/>
            <a:r>
              <a:rPr lang="en-US" altLang="ko-KR" smtClean="0"/>
              <a:t>Weak </a:t>
            </a:r>
            <a:r>
              <a:rPr lang="en-US" altLang="ko-KR"/>
              <a:t>points</a:t>
            </a:r>
          </a:p>
          <a:p>
            <a:pPr lvl="2"/>
            <a:r>
              <a:rPr lang="en-US" altLang="ko-KR"/>
              <a:t>Incomplete description of Query </a:t>
            </a:r>
            <a:r>
              <a:rPr lang="en-US" altLang="ko-KR" smtClean="0"/>
              <a:t>processing with Mapreduce</a:t>
            </a:r>
          </a:p>
          <a:p>
            <a:pPr lvl="2"/>
            <a:r>
              <a:rPr lang="en-US" altLang="ko-KR" smtClean="0"/>
              <a:t>Need comparisons with other RDF Query </a:t>
            </a:r>
            <a:r>
              <a:rPr lang="en-US" altLang="ko-KR" smtClean="0"/>
              <a:t>Languages</a:t>
            </a:r>
            <a:endParaRPr lang="en-US" altLang="ko-KR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Semantic Web and RDF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Semantic web</a:t>
            </a:r>
          </a:p>
          <a:p>
            <a:pPr lvl="1"/>
            <a:r>
              <a:rPr lang="en-US" altLang="ko-KR" smtClean="0"/>
              <a:t>Amount of semantic data increase steadily</a:t>
            </a:r>
          </a:p>
          <a:p>
            <a:pPr lvl="1"/>
            <a:r>
              <a:rPr lang="en-US" altLang="ko-KR" smtClean="0"/>
              <a:t>Semantic web data is typically represented as a RDF graph</a:t>
            </a:r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RDF </a:t>
            </a:r>
            <a:r>
              <a:rPr lang="en-US" altLang="ko-KR"/>
              <a:t>(Resource Description Framework)</a:t>
            </a:r>
          </a:p>
          <a:p>
            <a:pPr lvl="1"/>
            <a:r>
              <a:rPr lang="en-US" altLang="ko-KR"/>
              <a:t>The most prominent standards</a:t>
            </a:r>
          </a:p>
          <a:p>
            <a:pPr lvl="1"/>
            <a:r>
              <a:rPr lang="en-US" altLang="ko-KR"/>
              <a:t>Storing and representing data</a:t>
            </a:r>
          </a:p>
          <a:p>
            <a:pPr lvl="1"/>
            <a:r>
              <a:rPr lang="en-US" altLang="ko-KR" smtClean="0"/>
              <a:t>Management of large RDF graphs</a:t>
            </a:r>
          </a:p>
          <a:p>
            <a:pPr lvl="2"/>
            <a:r>
              <a:rPr lang="en-US" altLang="ko-KR" smtClean="0"/>
              <a:t>Non-trivial task</a:t>
            </a:r>
          </a:p>
          <a:p>
            <a:pPr lvl="2"/>
            <a:r>
              <a:rPr lang="en-US" altLang="ko-KR" smtClean="0"/>
              <a:t>Single machine approaches are challenged </a:t>
            </a:r>
          </a:p>
          <a:p>
            <a:pPr lvl="2"/>
            <a:endParaRPr lang="en-US" altLang="ko-KR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C:\Users\Min Sup\Desktop\2013년 1학기\세미나\랩세미나 2013-05-24\imag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889" y="2660063"/>
            <a:ext cx="3619615" cy="28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Expressions of RDF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RDF data and RDF graph</a:t>
            </a:r>
          </a:p>
          <a:p>
            <a:pPr lvl="1"/>
            <a:r>
              <a:rPr lang="en-US" altLang="ko-KR" smtClean="0"/>
              <a:t>RDF data set consists of a set of RDF triples</a:t>
            </a:r>
          </a:p>
          <a:p>
            <a:pPr lvl="1"/>
            <a:r>
              <a:rPr lang="en-US" altLang="ko-KR" smtClean="0"/>
              <a:t>&lt;subject, predicate, object&gt;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505" y="2924944"/>
            <a:ext cx="528898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95356"/>
              </p:ext>
            </p:extLst>
          </p:nvPr>
        </p:nvGraphicFramePr>
        <p:xfrm>
          <a:off x="251520" y="2357968"/>
          <a:ext cx="333608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Subject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Predicate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Object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26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42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5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RDF Query Processing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SPARQL </a:t>
            </a:r>
            <a:r>
              <a:rPr lang="en-US" altLang="ko-KR" smtClean="0"/>
              <a:t>Query  Processing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</a:t>
            </a:r>
            <a:r>
              <a:rPr lang="en-US" altLang="ko-KR" smtClean="0"/>
              <a:t>X WHERE{ </a:t>
            </a:r>
          </a:p>
          <a:p>
            <a:r>
              <a:rPr lang="en-US" altLang="ko-KR" smtClean="0"/>
              <a:t>Allen     Knows</a:t>
            </a:r>
            <a:r>
              <a:rPr lang="en-US" altLang="ko-KR"/>
              <a:t>	</a:t>
            </a:r>
            <a:r>
              <a:rPr lang="en-US" altLang="ko-KR" smtClean="0"/>
              <a:t>    </a:t>
            </a:r>
            <a:r>
              <a:rPr lang="en-US" altLang="ko-KR"/>
              <a:t>?</a:t>
            </a:r>
            <a:r>
              <a:rPr lang="en-US" altLang="ko-KR" smtClean="0"/>
              <a:t>X }</a:t>
            </a:r>
          </a:p>
        </p:txBody>
      </p:sp>
      <p:sp>
        <p:nvSpPr>
          <p:cNvPr id="19" name="왼쪽 화살표 18"/>
          <p:cNvSpPr/>
          <p:nvPr/>
        </p:nvSpPr>
        <p:spPr>
          <a:xfrm>
            <a:off x="3203848" y="1907755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2610952" y="4149080"/>
            <a:ext cx="360040" cy="4320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4984"/>
              </p:ext>
            </p:extLst>
          </p:nvPr>
        </p:nvGraphicFramePr>
        <p:xfrm>
          <a:off x="5268364" y="1709896"/>
          <a:ext cx="333608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Subject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Predicate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Object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26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42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292080" y="2061685"/>
            <a:ext cx="3312368" cy="9361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46433"/>
              </p:ext>
            </p:extLst>
          </p:nvPr>
        </p:nvGraphicFramePr>
        <p:xfrm>
          <a:off x="1019892" y="2924944"/>
          <a:ext cx="3336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030236" y="2925717"/>
            <a:ext cx="3312368" cy="9784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06500" y="2996952"/>
            <a:ext cx="86409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33399"/>
              </p:ext>
            </p:extLst>
          </p:nvPr>
        </p:nvGraphicFramePr>
        <p:xfrm>
          <a:off x="2254372" y="4653136"/>
          <a:ext cx="1031828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2" grpId="0" animBg="1"/>
      <p:bldP spid="3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RDF Query Processing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SPARQL </a:t>
            </a:r>
            <a:r>
              <a:rPr lang="en-US" altLang="ko-KR" smtClean="0"/>
              <a:t>Query Join Processing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?X WHERE{</a:t>
            </a:r>
          </a:p>
          <a:p>
            <a:r>
              <a:rPr lang="en-US" altLang="ko-KR"/>
              <a:t>Allen	Knows	      ?</a:t>
            </a:r>
            <a:r>
              <a:rPr lang="en-US" altLang="ko-KR" smtClean="0"/>
              <a:t>X</a:t>
            </a:r>
          </a:p>
          <a:p>
            <a:r>
              <a:rPr lang="en-US" altLang="ko-KR"/>
              <a:t>?X	Country	      CH	</a:t>
            </a:r>
            <a:r>
              <a:rPr lang="en-US" altLang="ko-KR" smtClean="0"/>
              <a:t>}  </a:t>
            </a:r>
            <a:endParaRPr lang="en-US" altLang="ko-KR" dirty="0" smtClean="0"/>
          </a:p>
        </p:txBody>
      </p:sp>
      <p:sp>
        <p:nvSpPr>
          <p:cNvPr id="19" name="왼쪽 화살표 18"/>
          <p:cNvSpPr/>
          <p:nvPr/>
        </p:nvSpPr>
        <p:spPr>
          <a:xfrm>
            <a:off x="3419872" y="1892732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3419872" y="2180764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539"/>
              </p:ext>
            </p:extLst>
          </p:nvPr>
        </p:nvGraphicFramePr>
        <p:xfrm>
          <a:off x="1883988" y="5733256"/>
          <a:ext cx="881477" cy="67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1477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172020" y="5229200"/>
            <a:ext cx="360040" cy="4320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77409"/>
              </p:ext>
            </p:extLst>
          </p:nvPr>
        </p:nvGraphicFramePr>
        <p:xfrm>
          <a:off x="5220072" y="1628800"/>
          <a:ext cx="333608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Subject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Predicate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Object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26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42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243788" y="1980589"/>
            <a:ext cx="3312368" cy="9361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43788" y="2996952"/>
            <a:ext cx="3312368" cy="2880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71568"/>
              </p:ext>
            </p:extLst>
          </p:nvPr>
        </p:nvGraphicFramePr>
        <p:xfrm>
          <a:off x="577500" y="2780928"/>
          <a:ext cx="3336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243788" y="3645024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243788" y="5336758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45180"/>
              </p:ext>
            </p:extLst>
          </p:nvPr>
        </p:nvGraphicFramePr>
        <p:xfrm>
          <a:off x="577500" y="4005064"/>
          <a:ext cx="3336084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19654"/>
              </p:ext>
            </p:extLst>
          </p:nvPr>
        </p:nvGraphicFramePr>
        <p:xfrm>
          <a:off x="587844" y="4393102"/>
          <a:ext cx="3336084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76983"/>
              </p:ext>
            </p:extLst>
          </p:nvPr>
        </p:nvGraphicFramePr>
        <p:xfrm>
          <a:off x="587844" y="4812287"/>
          <a:ext cx="3336084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87844" y="4005064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7844" y="4400654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7844" y="4806777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7844" y="2781701"/>
            <a:ext cx="3312368" cy="9784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64108" y="3097835"/>
            <a:ext cx="864096" cy="6191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59852" y="4005064"/>
            <a:ext cx="86409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9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8" grpId="0" animBg="1"/>
      <p:bldP spid="22" grpId="0" animBg="1"/>
      <p:bldP spid="24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30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MapReduce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altLang="ko-KR"/>
              <a:t>Runs on off-the-shelf hardware</a:t>
            </a:r>
          </a:p>
          <a:p>
            <a:pPr lvl="1"/>
            <a:r>
              <a:rPr lang="en-US" altLang="ko-KR"/>
              <a:t>Shows desirable scaling properties</a:t>
            </a:r>
          </a:p>
          <a:p>
            <a:pPr lvl="2"/>
            <a:r>
              <a:rPr lang="en-US" altLang="ko-KR"/>
              <a:t>New computing nodes can easily be added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Hadoop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High fault tolerance and reliability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Provide an implementation of </a:t>
            </a:r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programming model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0" name="Picture 2" descr="C:\Users\Min Sup\Desktop\had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3" y="5449376"/>
            <a:ext cx="2118863" cy="4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remote-back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80728"/>
            <a:ext cx="20162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41" y="2636912"/>
            <a:ext cx="4554219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471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364088" y="2708920"/>
            <a:ext cx="2232248" cy="33843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1772816"/>
            <a:ext cx="2448272" cy="46805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Introduction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MapReduce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Join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065510"/>
            <a:ext cx="2592288" cy="92333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SELECT ?X WHERE{</a:t>
            </a:r>
          </a:p>
          <a:p>
            <a:r>
              <a:rPr lang="en-US" altLang="ko-KR" smtClean="0"/>
              <a:t>Allen    Knows     </a:t>
            </a:r>
            <a:r>
              <a:rPr lang="en-US" altLang="ko-KR"/>
              <a:t>?X</a:t>
            </a:r>
          </a:p>
          <a:p>
            <a:r>
              <a:rPr lang="en-US" altLang="ko-KR"/>
              <a:t>?</a:t>
            </a:r>
            <a:r>
              <a:rPr lang="en-US" altLang="ko-KR" smtClean="0"/>
              <a:t>X       Country</a:t>
            </a:r>
            <a:r>
              <a:rPr lang="en-US" altLang="ko-KR"/>
              <a:t>	</a:t>
            </a:r>
            <a:r>
              <a:rPr lang="en-US" altLang="ko-KR" smtClean="0"/>
              <a:t> CH 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8104" y="14034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47654"/>
              </p:ext>
            </p:extLst>
          </p:nvPr>
        </p:nvGraphicFramePr>
        <p:xfrm>
          <a:off x="2657928" y="1985392"/>
          <a:ext cx="2088233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21577"/>
              </p:ext>
            </p:extLst>
          </p:nvPr>
        </p:nvGraphicFramePr>
        <p:xfrm>
          <a:off x="2657928" y="3670735"/>
          <a:ext cx="2088233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26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56354"/>
              </p:ext>
            </p:extLst>
          </p:nvPr>
        </p:nvGraphicFramePr>
        <p:xfrm>
          <a:off x="2657928" y="5342344"/>
          <a:ext cx="2088233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42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78541"/>
              </p:ext>
            </p:extLst>
          </p:nvPr>
        </p:nvGraphicFramePr>
        <p:xfrm>
          <a:off x="5538246" y="5314920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30"/>
                <a:gridCol w="648072"/>
                <a:gridCol w="60620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18484"/>
              </p:ext>
            </p:extLst>
          </p:nvPr>
        </p:nvGraphicFramePr>
        <p:xfrm>
          <a:off x="5538247" y="2924944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9"/>
                <a:gridCol w="648072"/>
                <a:gridCol w="6062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8" name="표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95082"/>
              </p:ext>
            </p:extLst>
          </p:nvPr>
        </p:nvGraphicFramePr>
        <p:xfrm>
          <a:off x="5538247" y="4162792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9"/>
                <a:gridCol w="648072"/>
                <a:gridCol w="6062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표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8217"/>
              </p:ext>
            </p:extLst>
          </p:nvPr>
        </p:nvGraphicFramePr>
        <p:xfrm>
          <a:off x="8261024" y="4062968"/>
          <a:ext cx="631456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4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Chris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Sarah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12160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2053" name="직선 화살표 연결선 2052"/>
          <p:cNvCxnSpPr>
            <a:endCxn id="13" idx="1"/>
          </p:cNvCxnSpPr>
          <p:nvPr/>
        </p:nvCxnSpPr>
        <p:spPr>
          <a:xfrm flipV="1">
            <a:off x="4716016" y="3395132"/>
            <a:ext cx="830961" cy="262414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오른쪽 화살표 2053"/>
          <p:cNvSpPr/>
          <p:nvPr/>
        </p:nvSpPr>
        <p:spPr>
          <a:xfrm>
            <a:off x="2339752" y="2708920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2339752" y="3933056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2339752" y="5229200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7452320" y="4509120"/>
            <a:ext cx="808704" cy="10801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7500747" y="4208594"/>
            <a:ext cx="760277" cy="1946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60072" y="2017678"/>
            <a:ext cx="2055943" cy="7632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60073" y="2823263"/>
            <a:ext cx="2055943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31840" y="1758910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1]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3131840" y="3429000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2]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3131840" y="5093068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3]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5940152" y="2636912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1]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5940152" y="3885793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2]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5940152" y="5057461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3]</a:t>
            </a:r>
            <a:endParaRPr lang="ko-KR" altLang="en-US" sz="1200" b="1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44504"/>
              </p:ext>
            </p:extLst>
          </p:nvPr>
        </p:nvGraphicFramePr>
        <p:xfrm>
          <a:off x="179513" y="2369408"/>
          <a:ext cx="201622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350"/>
                <a:gridCol w="777565"/>
                <a:gridCol w="65230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26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42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2660073" y="3958457"/>
            <a:ext cx="2055943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660073" y="5894206"/>
            <a:ext cx="2055943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44790"/>
              </p:ext>
            </p:extLst>
          </p:nvPr>
        </p:nvGraphicFramePr>
        <p:xfrm>
          <a:off x="5538345" y="5661248"/>
          <a:ext cx="1913974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831"/>
                <a:gridCol w="792088"/>
                <a:gridCol w="50405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60757"/>
              </p:ext>
            </p:extLst>
          </p:nvPr>
        </p:nvGraphicFramePr>
        <p:xfrm>
          <a:off x="5541973" y="4489800"/>
          <a:ext cx="1857976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2195"/>
                <a:gridCol w="792088"/>
                <a:gridCol w="52369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55016"/>
              </p:ext>
            </p:extLst>
          </p:nvPr>
        </p:nvGraphicFramePr>
        <p:xfrm>
          <a:off x="5546977" y="3257972"/>
          <a:ext cx="1833335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46518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곱셈 기호 62"/>
          <p:cNvSpPr/>
          <p:nvPr/>
        </p:nvSpPr>
        <p:spPr>
          <a:xfrm>
            <a:off x="7452320" y="2948331"/>
            <a:ext cx="288032" cy="48066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6893190" y="5558797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626719" y="5902673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914396" y="4403244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605513" y="4733611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30" idx="1"/>
          </p:cNvCxnSpPr>
          <p:nvPr/>
        </p:nvCxnSpPr>
        <p:spPr>
          <a:xfrm>
            <a:off x="4716016" y="2132856"/>
            <a:ext cx="822231" cy="9292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3" idx="3"/>
            <a:endCxn id="2048" idx="1"/>
          </p:cNvCxnSpPr>
          <p:nvPr/>
        </p:nvCxnSpPr>
        <p:spPr>
          <a:xfrm>
            <a:off x="4716015" y="2399303"/>
            <a:ext cx="822232" cy="190064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29" idx="1"/>
          </p:cNvCxnSpPr>
          <p:nvPr/>
        </p:nvCxnSpPr>
        <p:spPr>
          <a:xfrm>
            <a:off x="4716015" y="2636912"/>
            <a:ext cx="822231" cy="2815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" idx="1"/>
          </p:cNvCxnSpPr>
          <p:nvPr/>
        </p:nvCxnSpPr>
        <p:spPr>
          <a:xfrm>
            <a:off x="4716016" y="2948331"/>
            <a:ext cx="822329" cy="28500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1" idx="3"/>
            <a:endCxn id="12" idx="1"/>
          </p:cNvCxnSpPr>
          <p:nvPr/>
        </p:nvCxnSpPr>
        <p:spPr>
          <a:xfrm>
            <a:off x="4716016" y="4083526"/>
            <a:ext cx="825957" cy="5434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43" grpId="0" animBg="1"/>
      <p:bldP spid="44" grpId="0" animBg="1"/>
      <p:bldP spid="33" grpId="0" animBg="1"/>
      <p:bldP spid="35" grpId="0" animBg="1"/>
      <p:bldP spid="61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RDFPath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RDFPath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declarative path query language for RDF</a:t>
            </a:r>
          </a:p>
          <a:p>
            <a:pPr lvl="1"/>
            <a:r>
              <a:rPr lang="en-US" altLang="ko-KR" dirty="0" smtClean="0"/>
              <a:t>Natural mapping to </a:t>
            </a:r>
            <a:r>
              <a:rPr lang="en-US" altLang="ko-KR" smtClean="0"/>
              <a:t>the MapReduce</a:t>
            </a:r>
          </a:p>
          <a:p>
            <a:pPr lvl="1"/>
            <a:r>
              <a:rPr lang="en-US" altLang="ko-KR" smtClean="0"/>
              <a:t>Supports more diverse and powerful features than SPARQL 1.0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050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09" y="2780928"/>
            <a:ext cx="5556395" cy="196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503756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Allen :: knows [country=equals(“CH”)]</a:t>
            </a:r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5480647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Results</a:t>
            </a:r>
          </a:p>
          <a:p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Allen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(knows) 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Chris  [coutry=“CH”]</a:t>
            </a:r>
            <a:endParaRPr lang="en-US" altLang="ko-KR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Allen (knows) 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Sarah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[coutry=“CH”]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76182" y="50337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▶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6182" y="5476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▶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6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10268</TotalTime>
  <Words>1094</Words>
  <Application>Microsoft Office PowerPoint</Application>
  <PresentationFormat>화면 슬라이드 쇼(4:3)</PresentationFormat>
  <Paragraphs>501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SNU IDB Lab.</vt:lpstr>
      <vt:lpstr>RDFPath: Path Query Processing on Large RDF Graph with MapReduce</vt:lpstr>
      <vt:lpstr>Outline</vt:lpstr>
      <vt:lpstr>Introduction Semantic Web and RDF</vt:lpstr>
      <vt:lpstr>Introduction Expressions of RDF</vt:lpstr>
      <vt:lpstr>Introduction RDF Query Processing</vt:lpstr>
      <vt:lpstr>Introduction RDF Query Processing</vt:lpstr>
      <vt:lpstr>Introduction MapReduce Framework</vt:lpstr>
      <vt:lpstr>Introduction MapReduce Framework</vt:lpstr>
      <vt:lpstr>Introduction RDFPath</vt:lpstr>
      <vt:lpstr>Outline</vt:lpstr>
      <vt:lpstr>RDFPath</vt:lpstr>
      <vt:lpstr>RDFPath RDFPath By Example</vt:lpstr>
      <vt:lpstr>RDFPath RDFPath By Example</vt:lpstr>
      <vt:lpstr>RDFPath RDFPath By Example</vt:lpstr>
      <vt:lpstr>RDFPath RDFPath By Example</vt:lpstr>
      <vt:lpstr>RDFPath Query Processing</vt:lpstr>
      <vt:lpstr>RDFPath MapReduce Join</vt:lpstr>
      <vt:lpstr>RDFPath MapReduce Join</vt:lpstr>
      <vt:lpstr>RDFPath MapReduce Join</vt:lpstr>
      <vt:lpstr>Outline</vt:lpstr>
      <vt:lpstr>Evaluation</vt:lpstr>
      <vt:lpstr>Evaluation</vt:lpstr>
      <vt:lpstr>Evaluation</vt:lpstr>
      <vt:lpstr>Outline</vt:lpstr>
      <vt:lpstr>Conclusion and 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389</cp:revision>
  <cp:lastPrinted>2012-10-11T02:03:50Z</cp:lastPrinted>
  <dcterms:created xsi:type="dcterms:W3CDTF">2006-10-05T04:04:58Z</dcterms:created>
  <dcterms:modified xsi:type="dcterms:W3CDTF">2013-05-24T04:08:14Z</dcterms:modified>
</cp:coreProperties>
</file>