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60" r:id="rId2"/>
    <p:sldId id="361" r:id="rId3"/>
    <p:sldId id="479" r:id="rId4"/>
    <p:sldId id="480" r:id="rId5"/>
    <p:sldId id="482" r:id="rId6"/>
    <p:sldId id="481" r:id="rId7"/>
    <p:sldId id="483" r:id="rId8"/>
    <p:sldId id="486" r:id="rId9"/>
    <p:sldId id="485" r:id="rId10"/>
    <p:sldId id="484" r:id="rId11"/>
    <p:sldId id="487" r:id="rId12"/>
    <p:sldId id="488" r:id="rId13"/>
    <p:sldId id="490" r:id="rId14"/>
    <p:sldId id="489" r:id="rId15"/>
    <p:sldId id="492" r:id="rId16"/>
    <p:sldId id="493" r:id="rId17"/>
    <p:sldId id="49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8754" autoAdjust="0"/>
  </p:normalViewPr>
  <p:slideViewPr>
    <p:cSldViewPr>
      <p:cViewPr varScale="1">
        <p:scale>
          <a:sx n="107" d="100"/>
          <a:sy n="107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cdf</a:t>
            </a:r>
            <a:r>
              <a:rPr lang="ko-KR" altLang="en-US" dirty="0" smtClean="0"/>
              <a:t>에서 수식 </a:t>
            </a:r>
            <a:r>
              <a:rPr lang="ko-KR" altLang="en-US" dirty="0" err="1" smtClean="0"/>
              <a:t>헷갈릴거</a:t>
            </a:r>
            <a:r>
              <a:rPr lang="ko-KR" altLang="en-US" dirty="0" smtClean="0"/>
              <a:t> 같아 </a:t>
            </a:r>
            <a:r>
              <a:rPr lang="en-US" altLang="ko-KR" dirty="0" smtClean="0"/>
              <a:t>x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k </a:t>
            </a:r>
            <a:r>
              <a:rPr lang="ko-KR" altLang="en-US" dirty="0" smtClean="0"/>
              <a:t>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의미는 그대로임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2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http://www.marin.edu/~npsomas/Normal_Binomial.htm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35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http://ajourneyintodatascience.com/normal-distribution/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66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http://www.boost.org/doc/libs/1_41_0/libs/math/doc/sf_and_dist/html/math_toolkit/dist/dist_ref/dists/binomial_dist.html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6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http://www.mailund.dk/index.php/2009/08/09/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http://www.columbia.edu/~cjd11/charles_dimaggio/DIRE/styled-4/styled-11/code-4/</a:t>
            </a:r>
          </a:p>
          <a:p>
            <a:r>
              <a:rPr lang="en-US" altLang="ko-KR" dirty="0" smtClean="0"/>
              <a:t>http://www.52nlp.cn/lda-math-%E8%AE%A4%E8%AF%86betadirichlet%E5%88%86%E5%B8%833/dirichlet-distribution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2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err="1" smtClean="0"/>
              <a:t>Dirichlet</a:t>
            </a:r>
            <a:r>
              <a:rPr lang="en-US" altLang="ko-KR" sz="2800" dirty="0" smtClean="0"/>
              <a:t> Distribution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 Farrow, MAS3301 Bayesian Statistics, Newcastle University. 2013.</a:t>
            </a:r>
          </a:p>
          <a:p>
            <a:pPr latinLnBrk="0"/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A. </a:t>
            </a:r>
            <a:r>
              <a:rPr lang="en-US" altLang="ko-K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Frigyik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A. </a:t>
            </a:r>
            <a:r>
              <a:rPr lang="en-US" altLang="ko-K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Kapila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M. a R. Gupta. Introduction to the </a:t>
            </a:r>
            <a:r>
              <a:rPr lang="en-US" altLang="ko-K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Dirichlet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Distribution and Related Processes, University of Washington Department of Electrical Engineering, 2012.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 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2015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Parameters of </a:t>
            </a:r>
            <a:r>
              <a:rPr lang="en-US" altLang="ko-KR" dirty="0" smtClean="0"/>
              <a:t>Beta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3563888" y="1361860"/>
                <a:ext cx="17235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i="1">
                          <a:latin typeface="Cambria Math" pitchFamily="18" charset="0"/>
                          <a:ea typeface="Cambria Math" pitchFamily="18" charset="0"/>
                        </a:rPr>
                        <m:t>Θ</m:t>
                      </m:r>
                      <m:r>
                        <a:rPr lang="en-US" altLang="ko-KR" b="0" i="1">
                          <a:latin typeface="Cambria Math"/>
                          <a:ea typeface="Cambria Math" pitchFamily="18" charset="0"/>
                        </a:rPr>
                        <m:t> ~</m:t>
                      </m:r>
                      <m:r>
                        <a:rPr lang="en-US" altLang="ko-KR" b="0" i="1">
                          <a:latin typeface="Cambria Math"/>
                          <a:ea typeface="Cambria Math" pitchFamily="18" charset="0"/>
                        </a:rPr>
                        <m:t>𝐵𝑒𝑡𝑎</m:t>
                      </m:r>
                      <m:r>
                        <a:rPr lang="en-US" altLang="ko-KR" b="0" i="1">
                          <a:latin typeface="Cambria Math"/>
                          <a:ea typeface="Cambria Math" pitchFamily="18" charset="0"/>
                        </a:rPr>
                        <m:t>(</m:t>
                      </m:r>
                      <m:r>
                        <a:rPr lang="ko-KR" altLang="en-US" b="0" i="1">
                          <a:latin typeface="Cambria Math"/>
                          <a:ea typeface="Cambria Math" pitchFamily="18" charset="0"/>
                        </a:rPr>
                        <m:t>𝛼</m:t>
                      </m:r>
                      <m:r>
                        <a:rPr lang="en-US" altLang="ko-KR" b="0" i="1">
                          <a:latin typeface="Cambria Math"/>
                          <a:ea typeface="Cambria Math" pitchFamily="18" charset="0"/>
                        </a:rPr>
                        <m:t>,</m:t>
                      </m:r>
                      <m:r>
                        <a:rPr lang="ko-KR" altLang="en-US" b="0" i="1">
                          <a:latin typeface="Cambria Math"/>
                          <a:ea typeface="Cambria Math" pitchFamily="18" charset="0"/>
                        </a:rPr>
                        <m:t>𝛽</m:t>
                      </m:r>
                      <m:r>
                        <a:rPr lang="en-US" altLang="ko-KR" b="0" i="1"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361860"/>
                <a:ext cx="172354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C:\Users\Administrator\Desktop\beta-distribu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8"/>
            <a:ext cx="532859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6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Beta </a:t>
            </a:r>
            <a:r>
              <a:rPr lang="en-US" altLang="ko-KR" dirty="0" smtClean="0"/>
              <a:t>Distribution: Gamma Function and Beta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Gamma function</a:t>
                </a:r>
              </a:p>
              <a:p>
                <a:pPr lvl="1"/>
                <a:r>
                  <a:rPr lang="en-US" altLang="ko-KR" dirty="0" smtClean="0"/>
                  <a:t>Extension of the factorial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>
                        <a:latin typeface="Cambria Math" pitchFamily="18" charset="0"/>
                        <a:ea typeface="Cambria Math" pitchFamily="18" charset="0"/>
                      </a:rPr>
                      <m:t>Γ</m:t>
                    </m:r>
                    <m:r>
                      <m:rPr>
                        <m:nor/>
                      </m:rPr>
                      <a:rPr lang="el-GR" altLang="ko-KR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altLang="ko-KR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itchFamily="18" charset="0"/>
                        <a:ea typeface="Cambria Math" pitchFamily="18" charset="0"/>
                      </a:rPr>
                      <m:t> = (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itchFamily="18" charset="0"/>
                        <a:ea typeface="Cambria Math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itchFamily="18" charset="0"/>
                        <a:ea typeface="Cambria Math" pitchFamily="18" charset="0"/>
                      </a:rPr>
                      <m:t>−1)!</m:t>
                    </m:r>
                  </m:oMath>
                </a14:m>
                <a:endParaRPr lang="en-US" altLang="ko-KR" b="0" dirty="0" smtClean="0">
                  <a:ea typeface="Cambria Math" pitchFamily="18" charset="0"/>
                </a:endParaRPr>
              </a:p>
              <a:p>
                <a:pPr lvl="1"/>
                <a:endParaRPr lang="en-US" altLang="ko-KR" dirty="0" smtClean="0"/>
              </a:p>
              <a:p>
                <a:r>
                  <a:rPr lang="en-US" altLang="ko-KR" dirty="0" smtClean="0"/>
                  <a:t>Beta function</a:t>
                </a:r>
              </a:p>
              <a:p>
                <a:pPr lvl="1"/>
                <a:r>
                  <a:rPr lang="en-US" altLang="ko-KR" dirty="0" smtClean="0"/>
                  <a:t>Binomial coefficient after adjusting indices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  <a:ea typeface="Cambria Math" pitchFamily="18" charset="0"/>
                      </a:rPr>
                      <m:t>Beta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ea typeface="Cambria Math" pitchFamily="18" charset="0"/>
                          </a:rPr>
                          <m:t>a</m:t>
                        </m:r>
                        <m:r>
                          <a:rPr lang="en-US" altLang="ko-KR" b="0" i="0" smtClean="0">
                            <a:latin typeface="Cambria Math"/>
                            <a:ea typeface="Cambria Math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ea typeface="Cambria Math" pitchFamily="18" charset="0"/>
                          </a:rPr>
                          <m:t>b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ko-KR">
                            <a:latin typeface="Cambria Math" pitchFamily="18" charset="0"/>
                            <a:ea typeface="Cambria Math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l-GR" altLang="ko-KR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itchFamily="18" charset="0"/>
                            <a:ea typeface="Cambria Math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l-GR" altLang="ko-KR">
                            <a:latin typeface="Cambria Math" pitchFamily="18" charset="0"/>
                            <a:ea typeface="Cambria Math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l-GR" altLang="ko-KR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itchFamily="18" charset="0"/>
                            <a:ea typeface="Cambria Math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ko-KR">
                            <a:latin typeface="Cambria Math" pitchFamily="18" charset="0"/>
                            <a:ea typeface="Cambria Math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l-GR" altLang="ko-KR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itchFamily="18" charset="0"/>
                            <a:ea typeface="Cambria Math" pitchFamily="18" charset="0"/>
                          </a:rPr>
                          <m:t>a</m:t>
                        </m:r>
                        <m:r>
                          <a:rPr lang="en-US" altLang="ko-KR" b="0" i="1" smtClean="0">
                            <a:latin typeface="Cambria Math"/>
                            <a:ea typeface="Cambria Math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/>
                            <a:ea typeface="Cambria Math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  <m:r>
                          <a:rPr lang="el-GR" altLang="ko-KR" i="1" smtClean="0">
                            <a:latin typeface="Cambria Math" pitchFamily="18" charset="0"/>
                            <a:ea typeface="Cambria Math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67544" y="1362485"/>
                <a:ext cx="17235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i="1">
                          <a:latin typeface="Cambria Math" pitchFamily="18" charset="0"/>
                          <a:ea typeface="Cambria Math" pitchFamily="18" charset="0"/>
                        </a:rPr>
                        <m:t>Θ</m:t>
                      </m:r>
                      <m:r>
                        <a:rPr lang="en-US" altLang="ko-KR" b="0" i="1">
                          <a:latin typeface="Cambria Math"/>
                          <a:ea typeface="Cambria Math" pitchFamily="18" charset="0"/>
                        </a:rPr>
                        <m:t> ~</m:t>
                      </m:r>
                      <m:r>
                        <a:rPr lang="en-US" altLang="ko-KR" b="0" i="1">
                          <a:latin typeface="Cambria Math"/>
                          <a:ea typeface="Cambria Math" pitchFamily="18" charset="0"/>
                        </a:rPr>
                        <m:t>𝐵𝑒𝑡𝑎</m:t>
                      </m:r>
                      <m:r>
                        <a:rPr lang="en-US" altLang="ko-KR" b="0" i="1">
                          <a:latin typeface="Cambria Math"/>
                          <a:ea typeface="Cambria Math" pitchFamily="18" charset="0"/>
                        </a:rPr>
                        <m:t>(</m:t>
                      </m:r>
                      <m:r>
                        <a:rPr lang="ko-KR" altLang="en-US" b="0" i="1">
                          <a:latin typeface="Cambria Math"/>
                          <a:ea typeface="Cambria Math" pitchFamily="18" charset="0"/>
                        </a:rPr>
                        <m:t>𝛼</m:t>
                      </m:r>
                      <m:r>
                        <a:rPr lang="en-US" altLang="ko-KR" b="0" i="1">
                          <a:latin typeface="Cambria Math"/>
                          <a:ea typeface="Cambria Math" pitchFamily="18" charset="0"/>
                        </a:rPr>
                        <m:t>,</m:t>
                      </m:r>
                      <m:r>
                        <a:rPr lang="ko-KR" altLang="en-US" b="0" i="1">
                          <a:latin typeface="Cambria Math"/>
                          <a:ea typeface="Cambria Math" pitchFamily="18" charset="0"/>
                        </a:rPr>
                        <m:t>𝛽</m:t>
                      </m:r>
                      <m:r>
                        <a:rPr lang="en-US" altLang="ko-KR" b="0" i="1"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62485"/>
                <a:ext cx="172354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491943" y="1212604"/>
                <a:ext cx="4044825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ko-KR" altLang="en-US" b="0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  <m:r>
                            <a:rPr lang="en-US" altLang="ko-KR" b="0" i="1">
                              <a:latin typeface="Cambria Math"/>
                              <a:ea typeface="Cambria Math" pitchFamily="18" charset="0"/>
                            </a:rPr>
                            <m:t>; </m:t>
                          </m:r>
                          <m:r>
                            <a:rPr lang="ko-KR" altLang="en-US" b="0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b="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b="0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(1−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i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43" y="1212604"/>
                <a:ext cx="4044825" cy="669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11560" y="5606599"/>
                <a:ext cx="1994841" cy="508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(1−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606599"/>
                <a:ext cx="1994841" cy="508216"/>
              </a:xfrm>
              <a:prstGeom prst="rect">
                <a:avLst/>
              </a:prstGeom>
              <a:blipFill rotWithShape="1">
                <a:blip r:embed="rId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05484" y="5529751"/>
                <a:ext cx="5750484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dirty="0" smtClean="0">
                          <a:solidFill>
                            <a:srgbClr val="0070C0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ko-KR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−</m:t>
                              </m:r>
                              <m:r>
                                <a:rPr lang="en-US" altLang="ko-KR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  <m:t>!</m:t>
                          </m:r>
                          <m:r>
                            <a:rPr lang="en-US" altLang="ko-KR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ko-KR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  <m:t>!</m:t>
                          </m:r>
                        </m:den>
                      </m:f>
                      <m:r>
                        <a:rPr lang="en-US" altLang="ko-KR" b="0" i="1" dirty="0" smtClean="0">
                          <a:solidFill>
                            <a:srgbClr val="0070C0"/>
                          </a:solidFill>
                          <a:latin typeface="Cambria Math"/>
                          <a:cs typeface="Calibri" pitchFamily="34" charset="0"/>
                        </a:rPr>
                        <m:t>=…=</m:t>
                      </m:r>
                      <m:f>
                        <m:fPr>
                          <m:ctrlPr>
                            <a:rPr lang="en-US" altLang="ko-KR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ko-KR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  <m:t>𝐵𝑒𝑡𝑎</m:t>
                          </m:r>
                          <m:r>
                            <a:rPr lang="en-US" altLang="ko-KR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ko-KR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  <m:t>+1,</m:t>
                          </m:r>
                          <m:r>
                            <a:rPr lang="en-US" altLang="ko-KR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ko-KR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Calibri" pitchFamily="34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484" y="5529751"/>
                <a:ext cx="5750484" cy="6619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03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Posterior probability</a:t>
            </a:r>
          </a:p>
          <a:p>
            <a:pPr lvl="1"/>
            <a:r>
              <a:rPr lang="en-US" altLang="ko-KR" dirty="0" smtClean="0"/>
              <a:t>Consequence of two antecedents</a:t>
            </a:r>
          </a:p>
          <a:p>
            <a:pPr lvl="2"/>
            <a:r>
              <a:rPr lang="en-US" altLang="ko-KR" dirty="0" smtClean="0"/>
              <a:t>Prior probability</a:t>
            </a:r>
          </a:p>
          <a:p>
            <a:pPr lvl="2"/>
            <a:r>
              <a:rPr lang="en-US" altLang="ko-KR" dirty="0" smtClean="0"/>
              <a:t>Likelihood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43808" y="4653136"/>
                <a:ext cx="3050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    </m:t>
                      </m:r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n-US" altLang="ko-KR" b="0" i="0" smtClean="0">
                          <a:latin typeface="Cambria Math"/>
                          <a:ea typeface="Cambria Math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ea typeface="Cambria Math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ea typeface="Cambria Math" pitchFamily="18" charset="0"/>
                            </a:rPr>
                            <m:t>x</m:t>
                          </m:r>
                        </m:e>
                        <m:e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ko-KR" altLang="en-US" i="1">
                          <a:latin typeface="Cambria Math"/>
                          <a:ea typeface="Cambria Math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653136"/>
                <a:ext cx="305096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843808" y="2708920"/>
                <a:ext cx="2441373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/>
                          <a:ea typeface="Cambria Math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ea typeface="Cambria Math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  <a:ea typeface="Cambria Math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  <a:ea typeface="Cambria Math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708920"/>
                <a:ext cx="2441373" cy="679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2843808" y="4314582"/>
            <a:ext cx="1008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posterior</a:t>
            </a:r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91128" y="4314582"/>
            <a:ext cx="187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likelihood   x   prior</a:t>
            </a:r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8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inference: Intuition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we want to know</a:t>
            </a:r>
          </a:p>
          <a:p>
            <a:endParaRPr lang="en-US" altLang="ko-KR" dirty="0"/>
          </a:p>
          <a:p>
            <a:r>
              <a:rPr lang="en-US" altLang="ko-KR" dirty="0"/>
              <a:t>What we </a:t>
            </a:r>
            <a:r>
              <a:rPr lang="en-US" altLang="ko-KR" dirty="0" smtClean="0"/>
              <a:t>should know</a:t>
            </a:r>
          </a:p>
          <a:p>
            <a:endParaRPr lang="en-US" altLang="ko-KR" dirty="0"/>
          </a:p>
          <a:p>
            <a:r>
              <a:rPr lang="en-US" altLang="ko-KR" dirty="0" smtClean="0"/>
              <a:t>Background knowledge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3347864" y="1844824"/>
                <a:ext cx="2794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    </m:t>
                      </m:r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ko-KR" altLang="en-US" i="1">
                              <a:solidFill>
                                <a:schemeClr val="tx2"/>
                              </a:solidFill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ko-KR" altLang="en-US" i="1">
                          <a:solidFill>
                            <a:schemeClr val="tx2"/>
                          </a:solidFill>
                          <a:latin typeface="Cambria Math"/>
                          <a:ea typeface="Cambria Math" pitchFamily="18" charset="0"/>
                        </a:rPr>
                        <m:t>𝜃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844824"/>
                <a:ext cx="279448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6660232" y="1115452"/>
            <a:ext cx="1008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posterior</a:t>
            </a:r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0232" y="1866310"/>
            <a:ext cx="187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likelihood   x   prior</a:t>
            </a:r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3338984" y="1115452"/>
                <a:ext cx="929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84" y="1115452"/>
                <a:ext cx="92980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3347864" y="2564904"/>
                <a:ext cx="2794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    </m:t>
                      </m:r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ko-KR" altLang="en-US" i="1">
                          <a:latin typeface="Cambria Math"/>
                          <a:ea typeface="Cambria Math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564904"/>
                <a:ext cx="279448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 flipH="1">
            <a:off x="4644008" y="2934236"/>
            <a:ext cx="504056" cy="1142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684673" y="2934236"/>
            <a:ext cx="457674" cy="1142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491880" y="4149080"/>
            <a:ext cx="1962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Maximum Likelihood</a:t>
            </a:r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40994" y="4149080"/>
            <a:ext cx="12512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Assumption</a:t>
            </a:r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Conjugate prior for a binomial likelihood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Conjugate prior</a:t>
            </a:r>
          </a:p>
          <a:p>
            <a:pPr lvl="1"/>
            <a:r>
              <a:rPr lang="en-US" altLang="ko-KR" dirty="0" smtClean="0"/>
              <a:t>Posterior distributions are in the same family as the prior probability distribution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Beta distribution</a:t>
            </a:r>
          </a:p>
          <a:p>
            <a:pPr lvl="1"/>
            <a:r>
              <a:rPr lang="en-US" altLang="ko-KR" dirty="0" smtClean="0"/>
              <a:t>Conjugate prior for the binomial dist. for binomial </a:t>
            </a:r>
            <a:r>
              <a:rPr lang="en-US" altLang="ko-KR" dirty="0" smtClean="0"/>
              <a:t>likelihood</a:t>
            </a:r>
          </a:p>
          <a:p>
            <a:pPr lvl="1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43808" y="1916832"/>
                <a:ext cx="2783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 pitchFamily="18" charset="0"/>
                        </a:rPr>
                        <m:t>   </m:t>
                      </m:r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n-US" altLang="ko-KR" b="0" i="0" smtClean="0">
                          <a:latin typeface="Cambria Math"/>
                          <a:ea typeface="Cambria Math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ea typeface="Cambria Math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ea typeface="Cambria Math" pitchFamily="18" charset="0"/>
                            </a:rPr>
                            <m:t>x</m:t>
                          </m:r>
                        </m:e>
                        <m:e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</a:rPr>
                        <m:t>𝜃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916832"/>
                <a:ext cx="278326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1187624" y="4135634"/>
                <a:ext cx="2224850" cy="508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/>
                                    <a:cs typeface="Calibri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  <a:cs typeface="Calibri" pitchFamily="34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(1−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135634"/>
                <a:ext cx="2224850" cy="5082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5364088" y="4055195"/>
                <a:ext cx="2753382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(1−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i="1" dirty="0">
                  <a:latin typeface="Cambria Math" pitchFamily="18" charset="0"/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055195"/>
                <a:ext cx="2753382" cy="669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043608" y="3693309"/>
            <a:ext cx="2695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likelihood (Binomial </a:t>
            </a:r>
            <a:r>
              <a:rPr lang="en-US" altLang="ko-KR" b="1" dirty="0">
                <a:latin typeface="Calibri" pitchFamily="34" charset="0"/>
                <a:cs typeface="Calibri" pitchFamily="34" charset="0"/>
              </a:rPr>
              <a:t>D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ist.)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62573" y="3693309"/>
            <a:ext cx="2077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prior (Beta Dist.)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2601641" y="5787539"/>
                <a:ext cx="466352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/>
                              <a:ea typeface="Cambria Math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/>
                              <a:ea typeface="Cambria Math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(1−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i="1" dirty="0">
                  <a:latin typeface="Cambria Math" pitchFamily="18" charset="0"/>
                </a:endParaRP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641" y="5787539"/>
                <a:ext cx="4663521" cy="6690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오른쪽 화살표 9"/>
          <p:cNvSpPr/>
          <p:nvPr/>
        </p:nvSpPr>
        <p:spPr>
          <a:xfrm rot="1249759">
            <a:off x="3203121" y="4715405"/>
            <a:ext cx="805813" cy="14401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9557882">
            <a:off x="4369141" y="4716186"/>
            <a:ext cx="805813" cy="14401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3852140" y="5396476"/>
            <a:ext cx="622580" cy="14401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5536" y="5945014"/>
            <a:ext cx="2224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Posterior (Beta Dist.)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곱셈 기호 13"/>
          <p:cNvSpPr/>
          <p:nvPr/>
        </p:nvSpPr>
        <p:spPr>
          <a:xfrm>
            <a:off x="4031153" y="4788194"/>
            <a:ext cx="264554" cy="29699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5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Binomial Distribution vs. Multinomial Distribution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Multinomial dist. is a generalization of the binomial dist.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5536" y="4149080"/>
            <a:ext cx="8208912" cy="2376264"/>
          </a:xfrm>
          <a:prstGeom prst="roundRect">
            <a:avLst>
              <a:gd name="adj" fmla="val 508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5536" y="1556792"/>
            <a:ext cx="8208912" cy="2376264"/>
          </a:xfrm>
          <a:prstGeom prst="roundRect">
            <a:avLst>
              <a:gd name="adj" fmla="val 508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2807895" y="1871096"/>
                <a:ext cx="4536322" cy="508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cs typeface="Calibri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  <m:t>;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, </m:t>
                          </m:r>
                          <m: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</m:e>
                      </m:d>
                      <m:r>
                        <a:rPr lang="en-US" altLang="ko-KR" i="1" dirty="0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/>
                                    <a:cs typeface="Calibri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  <a:cs typeface="Calibri" pitchFamily="34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(1−</m:t>
                          </m:r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95" y="1871096"/>
                <a:ext cx="4536322" cy="508281"/>
              </a:xfrm>
              <a:prstGeom prst="rect">
                <a:avLst/>
              </a:prstGeom>
              <a:blipFill rotWithShape="1">
                <a:blip r:embed="rId2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3528063" y="4668470"/>
                <a:ext cx="4608512" cy="526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cs typeface="Calibri" pitchFamily="34" charset="0"/>
                      </a:rPr>
                      <m:t>𝑓</m:t>
                    </m:r>
                    <m:d>
                      <m:dPr>
                        <m:ctrlPr>
                          <a:rPr lang="en-US" altLang="ko-KR" i="1" dirty="0" smtClean="0"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  <a:cs typeface="Calibri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  <a:cs typeface="Calibri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/>
                            <a:cs typeface="Calibri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  <a:cs typeface="Calibri" pitchFamily="34" charset="0"/>
                              </a:rPr>
                              <m:t>…,</m:t>
                            </m:r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  <a:cs typeface="Calibri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dirty="0" smtClean="0">
                            <a:latin typeface="Cambria Math"/>
                            <a:cs typeface="Calibri" pitchFamily="34" charset="0"/>
                          </a:rPr>
                          <m:t>;</m:t>
                        </m:r>
                        <m:r>
                          <a:rPr lang="en-US" altLang="ko-KR" b="0" i="1" dirty="0" smtClean="0">
                            <a:latin typeface="Cambria Math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/>
                            <a:cs typeface="Calibri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  <a:cs typeface="Calibri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/>
                            <a:cs typeface="Calibri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…,</m:t>
                            </m:r>
                            <m:r>
                              <a:rPr lang="en-US" altLang="ko-KR" b="0" i="1" dirty="0" smtClean="0">
                                <a:latin typeface="Cambria Math"/>
                                <a:cs typeface="Calibri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dirty="0" smtClean="0">
                        <a:latin typeface="Cambria Math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 dirty="0" smtClean="0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/>
                            <a:cs typeface="Calibri" pitchFamily="34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/>
                            <a:cs typeface="Calibri" pitchFamily="34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…</m:t>
                            </m:r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/>
                            <a:cs typeface="Calibri" pitchFamily="34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ko-KR" i="1" dirty="0" smtClean="0">
                            <a:latin typeface="Cambria Math"/>
                            <a:cs typeface="Calibri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  <a:cs typeface="Calibri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  <a:cs typeface="Calibri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b="0" i="1" dirty="0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  <a:cs typeface="Calibri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  <a:cs typeface="Calibri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 smtClean="0">
                    <a:latin typeface="Calibri" pitchFamily="34" charset="0"/>
                    <a:cs typeface="Calibri" pitchFamily="34" charset="0"/>
                  </a:rPr>
                  <a:t>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/>
                            <a:cs typeface="Calibri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  <a:cs typeface="Calibri" pitchFamily="3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  <a:cs typeface="Calibri" pitchFamily="34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63" y="4668470"/>
                <a:ext cx="4608512" cy="526426"/>
              </a:xfrm>
              <a:prstGeom prst="rect">
                <a:avLst/>
              </a:prstGeom>
              <a:blipFill rotWithShape="1">
                <a:blip r:embed="rId3"/>
                <a:stretch>
                  <a:fillRect l="-397" b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812376" y="2967207"/>
            <a:ext cx="3183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    F    </a:t>
            </a:r>
            <a:r>
              <a:rPr lang="en-US" altLang="ko-K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  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ko-KR" b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   F    </a:t>
            </a:r>
            <a:r>
              <a:rPr lang="en-US" altLang="ko-KR" b="1" dirty="0" err="1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ko-KR" b="1" dirty="0" err="1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ko-K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 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   F    </a:t>
            </a:r>
            <a:r>
              <a:rPr lang="en-US" altLang="ko-K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</a:t>
            </a:r>
            <a:endParaRPr lang="ko-KR" alt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4860032" y="2874746"/>
                <a:ext cx="2808312" cy="554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/>
                                    <a:cs typeface="Calibri" pitchFamily="34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  <a:cs typeface="Calibri" pitchFamily="34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(1−</m:t>
                          </m:r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10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874746"/>
                <a:ext cx="2808312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683838" y="5559047"/>
                <a:ext cx="33636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rgbClr val="0070C0"/>
                          </a:solidFill>
                          <a:latin typeface="Cambria Math"/>
                          <a:cs typeface="Calibri" pitchFamily="34" charset="0"/>
                        </a:rPr>
                        <m:t>⇧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  </m:t>
                      </m:r>
                      <m:r>
                        <a:rPr lang="en-US" altLang="ko-KR" b="1" i="1" dirty="0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⇩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  </m:t>
                      </m:r>
                      <m:r>
                        <a:rPr lang="en-US" altLang="ko-KR" b="1" i="1" dirty="0" smtClean="0">
                          <a:solidFill>
                            <a:srgbClr val="0070C0"/>
                          </a:solidFill>
                          <a:latin typeface="Cambria Math"/>
                          <a:cs typeface="Calibri" pitchFamily="34" charset="0"/>
                        </a:rPr>
                        <m:t>⇧  ⇧  </m:t>
                      </m:r>
                      <m:r>
                        <a:rPr lang="en-US" altLang="ko-KR" b="1" i="1" dirty="0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⇩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  </m:t>
                      </m:r>
                      <m:r>
                        <a:rPr lang="en-US" altLang="ko-KR" b="1" i="1" dirty="0" smtClean="0">
                          <a:solidFill>
                            <a:schemeClr val="accent6"/>
                          </a:solidFill>
                          <a:latin typeface="Cambria Math"/>
                          <a:cs typeface="Calibri" pitchFamily="34" charset="0"/>
                        </a:rPr>
                        <m:t>⇦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  </m:t>
                      </m:r>
                      <m:r>
                        <a:rPr lang="en-US" altLang="ko-KR" b="1" i="1" dirty="0" smtClean="0">
                          <a:solidFill>
                            <a:srgbClr val="0070C0"/>
                          </a:solidFill>
                          <a:latin typeface="Cambria Math"/>
                          <a:cs typeface="Calibri" pitchFamily="34" charset="0"/>
                        </a:rPr>
                        <m:t>⇧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  </m:t>
                      </m:r>
                      <m:r>
                        <a:rPr lang="en-US" altLang="ko-KR" b="1" i="1" dirty="0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⇩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  </m:t>
                      </m:r>
                      <m:r>
                        <a:rPr lang="en-US" altLang="ko-KR" b="1" i="1" dirty="0" smtClean="0">
                          <a:solidFill>
                            <a:schemeClr val="accent5"/>
                          </a:solidFill>
                          <a:latin typeface="Cambria Math"/>
                          <a:cs typeface="Calibri" pitchFamily="34" charset="0"/>
                        </a:rPr>
                        <m:t>⇨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  </m:t>
                      </m:r>
                      <m:r>
                        <a:rPr lang="en-US" altLang="ko-KR" b="1" i="1" dirty="0" smtClean="0">
                          <a:solidFill>
                            <a:srgbClr val="0070C0"/>
                          </a:solidFill>
                          <a:latin typeface="Cambria Math"/>
                          <a:cs typeface="Calibri" pitchFamily="34" charset="0"/>
                        </a:rPr>
                        <m:t>⇧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  </m:t>
                      </m:r>
                      <m:r>
                        <a:rPr lang="en-US" altLang="ko-KR" b="1" i="1" dirty="0" smtClean="0">
                          <a:solidFill>
                            <a:schemeClr val="accent6"/>
                          </a:solidFill>
                          <a:latin typeface="Cambria Math"/>
                          <a:cs typeface="Calibri" pitchFamily="34" charset="0"/>
                        </a:rPr>
                        <m:t>⇦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  </m:t>
                      </m:r>
                      <m:r>
                        <a:rPr lang="en-US" altLang="ko-KR" b="1" i="1" dirty="0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⇩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38" y="5559047"/>
                <a:ext cx="336367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5076056" y="5480500"/>
                <a:ext cx="2376264" cy="61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10!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5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!4!2!1!</m:t>
                          </m:r>
                        </m:den>
                      </m:f>
                      <m:sSup>
                        <m:sSupPr>
                          <m:ctrlP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  <a:cs typeface="Calibri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  <a:cs typeface="Calibri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  <a:cs typeface="Calibri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480500"/>
                <a:ext cx="2376264" cy="6127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79703" y="1976611"/>
            <a:ext cx="23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Binomial </a:t>
            </a:r>
            <a:r>
              <a:rPr lang="en-US" altLang="ko-KR" dirty="0" smtClean="0"/>
              <a:t>distribution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838" y="4747017"/>
            <a:ext cx="284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Multinomial distribution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6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Beta Distribution vs. </a:t>
            </a:r>
            <a:r>
              <a:rPr lang="en-US" altLang="ko-KR" dirty="0" err="1" smtClean="0"/>
              <a:t>Dirichlet</a:t>
            </a:r>
            <a:r>
              <a:rPr lang="en-US" altLang="ko-KR" dirty="0" smtClean="0"/>
              <a:t> Distribution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Dirichlet</a:t>
            </a:r>
            <a:r>
              <a:rPr lang="en-US" altLang="ko-KR" dirty="0" smtClean="0"/>
              <a:t> dist. is a multivariate generalization </a:t>
            </a:r>
            <a:r>
              <a:rPr lang="en-US" altLang="ko-KR" dirty="0"/>
              <a:t>of the </a:t>
            </a:r>
            <a:r>
              <a:rPr lang="en-US" altLang="ko-KR" dirty="0" smtClean="0"/>
              <a:t>Beta dist.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Very often used as prior distributions in Bayesian Statistics</a:t>
            </a:r>
          </a:p>
          <a:p>
            <a:pPr lvl="1"/>
            <a:r>
              <a:rPr lang="en-US" altLang="ko-KR" dirty="0" smtClean="0"/>
              <a:t>Conjugate prior of the Multinomial dist.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619672" y="293866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𝑿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~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𝑩𝒊𝒏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  <a:latin typeface="Cambria Math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38660"/>
                <a:ext cx="15841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15616" y="3779748"/>
                <a:ext cx="3168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b="1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/>
                              <a:ea typeface="Cambria Math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  <a:ea typeface="Cambria Math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~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𝑴𝒖𝒍𝒕𝒊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latin typeface="Cambria Math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/>
                                  <a:ea typeface="Cambria Math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/>
                              <a:ea typeface="Cambria Math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latin typeface="Cambria Math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  <a:latin typeface="Cambria Math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779748"/>
                <a:ext cx="316835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652120" y="2919812"/>
                <a:ext cx="1836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b="1" i="1">
                          <a:latin typeface="Cambria Math" pitchFamily="18" charset="0"/>
                          <a:ea typeface="Cambria Math" pitchFamily="18" charset="0"/>
                        </a:rPr>
                        <m:t>Θ</m:t>
                      </m:r>
                      <m:r>
                        <a:rPr lang="en-US" altLang="ko-KR" b="1" i="1" smtClean="0"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~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𝑩𝒆𝒕𝒂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(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𝜶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,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𝜷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  <a:latin typeface="Cambria Math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919812"/>
                <a:ext cx="183620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302929" y="3730748"/>
                <a:ext cx="2880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b="1" i="1">
                              <a:latin typeface="Cambria Math" pitchFamily="18" charset="0"/>
                              <a:ea typeface="Cambria Math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/>
                          <a:ea typeface="Cambria Math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b="1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b="1" i="1">
                              <a:latin typeface="Cambria Math" pitchFamily="18" charset="0"/>
                              <a:ea typeface="Cambria Math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  <a:ea typeface="Cambria Math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~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𝑫𝒊𝒓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latin typeface="Cambria Math"/>
                                  <a:ea typeface="Cambria Math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/>
                                  <a:ea typeface="Cambria Math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/>
                              <a:ea typeface="Cambria Math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latin typeface="Cambria Math"/>
                                  <a:ea typeface="Cambria Math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  <a:ea typeface="Cambria Math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  <a:latin typeface="Cambria Math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29" y="3730748"/>
                <a:ext cx="288032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6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Beta Distribution vs. </a:t>
            </a:r>
            <a:r>
              <a:rPr lang="en-US" altLang="ko-KR" dirty="0" err="1" smtClean="0"/>
              <a:t>Dirichlet</a:t>
            </a:r>
            <a:r>
              <a:rPr lang="en-US" altLang="ko-KR" dirty="0" smtClean="0"/>
              <a:t> Distribution  Cont.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3131840" y="1196752"/>
                <a:ext cx="4044825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ko-KR" altLang="en-US" b="0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  <m:r>
                            <a:rPr lang="en-US" altLang="ko-KR" b="0" i="1">
                              <a:latin typeface="Cambria Math"/>
                              <a:ea typeface="Cambria Math" pitchFamily="18" charset="0"/>
                            </a:rPr>
                            <m:t>; </m:t>
                          </m:r>
                          <m:r>
                            <a:rPr lang="ko-KR" altLang="en-US" b="0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b="0" i="1"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b="0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l-GR" altLang="ko-KR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ko-KR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(1−</m:t>
                          </m:r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i="1" dirty="0">
                  <a:latin typeface="Cambria Math" pitchFamily="18" charset="0"/>
                </a:endParaRPr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196752"/>
                <a:ext cx="4044825" cy="669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3115065" y="2255850"/>
                <a:ext cx="5051063" cy="598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/>
                            <a:cs typeface="Calibri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…,</m:t>
                            </m:r>
                            <m:r>
                              <a:rPr lang="ko-KR" altLang="en-US" i="1"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  <a:ea typeface="Cambria Math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/>
                            <a:cs typeface="Calibri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…,</m:t>
                            </m:r>
                            <m:r>
                              <a:rPr lang="ko-KR" altLang="en-US" i="1">
                                <a:latin typeface="Cambria Math"/>
                                <a:ea typeface="Cambria Math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ko-KR">
                            <a:latin typeface="Cambria Math" pitchFamily="18" charset="0"/>
                            <a:ea typeface="Cambria Math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l-GR" altLang="ko-KR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…+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ko-KR">
                            <a:latin typeface="Cambria Math" pitchFamily="18" charset="0"/>
                            <a:ea typeface="Cambria Math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l-GR" altLang="ko-KR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itchFamily="18" charset="0"/>
                            <a:ea typeface="Cambria Math" pitchFamily="18" charset="0"/>
                          </a:rPr>
                          <m:t>...</m:t>
                        </m:r>
                        <m:r>
                          <m:rPr>
                            <m:nor/>
                          </m:rPr>
                          <a:rPr lang="el-GR" altLang="ko-KR">
                            <a:latin typeface="Cambria Math" pitchFamily="18" charset="0"/>
                            <a:ea typeface="Cambria Math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l-GR" altLang="ko-KR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  <a:cs typeface="Calibri" pitchFamily="34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altLang="ko-KR" i="1" dirty="0">
                            <a:latin typeface="Cambria Math"/>
                            <a:cs typeface="Calibri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i="1" dirty="0" smtClean="0">
                    <a:latin typeface="Cambria Math" pitchFamily="18" charset="0"/>
                  </a:rPr>
                  <a:t>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/>
                            <a:cs typeface="Calibri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i="1" dirty="0">
                  <a:latin typeface="Cambria Math" pitchFamily="18" charset="0"/>
                </a:endParaRPr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065" y="2255850"/>
                <a:ext cx="5051063" cy="5988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14813" y="1346633"/>
            <a:ext cx="23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Beta distribution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1715" y="2370593"/>
            <a:ext cx="23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Dirichlet</a:t>
            </a:r>
            <a:r>
              <a:rPr lang="en-US" altLang="ko-KR" dirty="0" smtClean="0"/>
              <a:t> distribution</a:t>
            </a:r>
            <a:endParaRPr lang="ko-KR" altLang="en-US" dirty="0"/>
          </a:p>
        </p:txBody>
      </p:sp>
      <p:pic>
        <p:nvPicPr>
          <p:cNvPr id="1026" name="Picture 2" descr="C:\Users\Administrator\Desktop\dirichlet-distribu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93544"/>
            <a:ext cx="5124945" cy="188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bigBayes1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23" y="3789040"/>
            <a:ext cx="2713682" cy="209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131238" y="5909799"/>
            <a:ext cx="832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Beta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5878" y="5913483"/>
            <a:ext cx="894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Dirichlet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60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Bernoulli Distribution </a:t>
            </a:r>
          </a:p>
          <a:p>
            <a:r>
              <a:rPr lang="en-US" altLang="ko-KR" dirty="0" smtClean="0"/>
              <a:t>Binomial Distribution</a:t>
            </a:r>
          </a:p>
          <a:p>
            <a:r>
              <a:rPr lang="en-US" altLang="ko-KR" dirty="0" smtClean="0"/>
              <a:t>Multinomial Distribution</a:t>
            </a:r>
          </a:p>
          <a:p>
            <a:r>
              <a:rPr lang="en-US" altLang="ko-KR" dirty="0" smtClean="0"/>
              <a:t>Beta Distribution</a:t>
            </a:r>
          </a:p>
          <a:p>
            <a:r>
              <a:rPr lang="en-US" altLang="ko-KR" dirty="0" err="1" smtClean="0"/>
              <a:t>Dirichlet</a:t>
            </a:r>
            <a:r>
              <a:rPr lang="en-US" altLang="ko-KR" dirty="0" smtClean="0"/>
              <a:t> Distribution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0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Distribution Function vs. Linear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844824"/>
            <a:ext cx="4248472" cy="1296144"/>
          </a:xfrm>
        </p:spPr>
        <p:txBody>
          <a:bodyPr/>
          <a:lstStyle/>
          <a:p>
            <a:r>
              <a:rPr lang="en-US" altLang="ko-KR" dirty="0" smtClean="0"/>
              <a:t>Distribution function</a:t>
            </a:r>
          </a:p>
          <a:p>
            <a:pPr lvl="1"/>
            <a:r>
              <a:rPr lang="en-US" altLang="ko-KR" dirty="0" smtClean="0"/>
              <a:t>Random variable: </a:t>
            </a:r>
            <a:r>
              <a:rPr lang="en-US" altLang="ko-KR" dirty="0" smtClean="0">
                <a:solidFill>
                  <a:srgbClr val="0070C0"/>
                </a:solidFill>
              </a:rPr>
              <a:t>x</a:t>
            </a:r>
          </a:p>
          <a:p>
            <a:pPr lvl="1"/>
            <a:r>
              <a:rPr lang="en-US" altLang="ko-KR" dirty="0" smtClean="0"/>
              <a:t>Parameter: </a:t>
            </a:r>
            <a:r>
              <a:rPr lang="en-US" altLang="ko-KR" dirty="0" smtClean="0">
                <a:solidFill>
                  <a:srgbClr val="C00000"/>
                </a:solidFill>
              </a:rPr>
              <a:t>a, b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4008" y="1063277"/>
            <a:ext cx="4248472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44008" y="1063277"/>
            <a:ext cx="4248472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203848" y="1048499"/>
                <a:ext cx="18819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𝒂𝒙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048499"/>
                <a:ext cx="1881925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내용 개체 틀 2"/>
          <p:cNvSpPr txBox="1">
            <a:spLocks/>
          </p:cNvSpPr>
          <p:nvPr/>
        </p:nvSpPr>
        <p:spPr>
          <a:xfrm>
            <a:off x="4539939" y="1874979"/>
            <a:ext cx="4248472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Linear function</a:t>
            </a:r>
          </a:p>
          <a:p>
            <a:pPr lvl="1"/>
            <a:r>
              <a:rPr lang="en-US" altLang="ko-KR" dirty="0" smtClean="0"/>
              <a:t>Variable: x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/>
              <a:t>Constant: a, b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9847" y="3459020"/>
                <a:ext cx="4786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Binomial dist. function:</a:t>
                </a:r>
                <a:r>
                  <a:rPr lang="en-US" altLang="ko-KR" b="1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altLang="ko-KR" b="1" i="1">
                        <a:latin typeface="Cambria Math"/>
                      </a:rPr>
                      <m:t>~</m:t>
                    </m:r>
                    <m:r>
                      <a:rPr lang="en-US" altLang="ko-KR" b="1" i="1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ko-KR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  <m:r>
                      <a:rPr lang="en-US" altLang="ko-KR" b="1" i="1">
                        <a:latin typeface="Cambria Math"/>
                      </a:rPr>
                      <m:t>=</m:t>
                    </m:r>
                    <m:r>
                      <a:rPr lang="en-US" altLang="ko-KR" b="1" i="1">
                        <a:latin typeface="Cambria Math"/>
                      </a:rPr>
                      <m:t>𝒇</m:t>
                    </m:r>
                    <m:r>
                      <a:rPr lang="en-US" altLang="ko-KR" b="1" i="1">
                        <a:latin typeface="Cambria Math"/>
                      </a:rPr>
                      <m:t>(</m:t>
                    </m:r>
                    <m:r>
                      <a:rPr lang="en-US" altLang="ko-KR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altLang="ko-KR" b="1" i="1">
                        <a:latin typeface="Cambria Math"/>
                      </a:rPr>
                      <m:t>;</m:t>
                    </m:r>
                    <m:r>
                      <a:rPr lang="en-US" altLang="ko-KR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r>
                      <a:rPr lang="en-US" altLang="ko-KR" b="1" i="1">
                        <a:latin typeface="Cambria Math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47" y="3459020"/>
                <a:ext cx="478670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01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0547" y="4221088"/>
                <a:ext cx="5377597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altLang="ko-KR" dirty="0" smtClean="0"/>
                  <a:t>Gaussian dist. function: 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altLang="ko-KR" b="1" i="1">
                        <a:latin typeface="Cambria Math"/>
                      </a:rPr>
                      <m:t>~</m:t>
                    </m:r>
                    <m:r>
                      <a:rPr lang="en-US" altLang="ko-KR" b="1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ko-KR" b="1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𝝁</m:t>
                        </m:r>
                        <m:r>
                          <a:rPr lang="en-US" altLang="ko-KR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ko-KR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ko-KR" b="1">
                        <a:latin typeface="Cambria Math"/>
                      </a:rPr>
                      <m:t>=</m:t>
                    </m:r>
                    <m:r>
                      <a:rPr lang="en-US" altLang="ko-KR" b="1">
                        <a:latin typeface="Cambria Math"/>
                      </a:rPr>
                      <m:t>𝐟</m:t>
                    </m:r>
                    <m:r>
                      <a:rPr lang="en-US" altLang="ko-KR" b="1">
                        <a:latin typeface="Cambria Math"/>
                      </a:rPr>
                      <m:t>(</m:t>
                    </m:r>
                    <m:r>
                      <a:rPr lang="en-US" altLang="ko-KR" b="1">
                        <a:solidFill>
                          <a:srgbClr val="0070C0"/>
                        </a:solidFill>
                        <a:latin typeface="Cambria Math"/>
                      </a:rPr>
                      <m:t>𝐱</m:t>
                    </m:r>
                    <m:r>
                      <a:rPr lang="en-US" altLang="ko-KR" b="1">
                        <a:latin typeface="Cambria Math"/>
                      </a:rPr>
                      <m:t>;</m:t>
                    </m:r>
                    <m:r>
                      <a:rPr lang="ko-KR" altLang="en-US" b="1" i="1">
                        <a:solidFill>
                          <a:srgbClr val="C00000"/>
                        </a:solidFill>
                        <a:latin typeface="Cambria Math"/>
                      </a:rPr>
                      <m:t>𝝁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𝝈</m:t>
                        </m:r>
                      </m:e>
                      <m:sup>
                        <m:r>
                          <a:rPr lang="en-US" altLang="ko-KR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47" y="4221088"/>
                <a:ext cx="5377597" cy="404983"/>
              </a:xfrm>
              <a:prstGeom prst="rect">
                <a:avLst/>
              </a:prstGeom>
              <a:blipFill rotWithShape="1">
                <a:blip r:embed="rId4"/>
                <a:stretch>
                  <a:fillRect l="-906" t="-4478"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/>
          <p:cNvGrpSpPr/>
          <p:nvPr/>
        </p:nvGrpSpPr>
        <p:grpSpPr>
          <a:xfrm>
            <a:off x="1979712" y="5013176"/>
            <a:ext cx="4855447" cy="992832"/>
            <a:chOff x="2069810" y="5301208"/>
            <a:chExt cx="4855447" cy="992832"/>
          </a:xfrm>
        </p:grpSpPr>
        <p:pic>
          <p:nvPicPr>
            <p:cNvPr id="15" name="Picture 4" descr="C:\Users\Administrator\Desktop\nn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171" y="5713221"/>
              <a:ext cx="1277359" cy="37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Administrator\Desktop\nn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2265" y="5301208"/>
              <a:ext cx="848565" cy="82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연결선 16"/>
            <p:cNvCxnSpPr/>
            <p:nvPr/>
          </p:nvCxnSpPr>
          <p:spPr>
            <a:xfrm>
              <a:off x="2081064" y="6294040"/>
              <a:ext cx="471525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2069810" y="5492094"/>
                  <a:ext cx="1109535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𝝁</m:t>
                      </m:r>
                    </m:oMath>
                  </a14:m>
                  <a:r>
                    <a:rPr lang="ko-KR" altLang="en-US" dirty="0" smtClean="0"/>
                    <a:t>↓</a:t>
                  </a:r>
                  <a:r>
                    <a:rPr lang="en-US" altLang="ko-KR" dirty="0" smtClean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𝝈</m:t>
                          </m:r>
                        </m:e>
                        <m:sup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ko-KR" altLang="en-US" dirty="0" smtClean="0"/>
                    <a:t>↑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810" y="5492094"/>
                  <a:ext cx="1109535" cy="3755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3846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/>
                <p:cNvSpPr/>
                <p:nvPr/>
              </p:nvSpPr>
              <p:spPr>
                <a:xfrm>
                  <a:off x="5652216" y="5492094"/>
                  <a:ext cx="1273041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𝝁</m:t>
                      </m:r>
                    </m:oMath>
                  </a14:m>
                  <a:r>
                    <a:rPr lang="en-US" altLang="ko-KR" dirty="0" smtClean="0"/>
                    <a:t> </a:t>
                  </a:r>
                  <a:r>
                    <a:rPr lang="ko-KR" altLang="en-US" dirty="0"/>
                    <a:t>↑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𝝈</m:t>
                          </m:r>
                        </m:e>
                        <m:sup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ko-KR" altLang="en-US" dirty="0"/>
                    <a:t> </a:t>
                  </a:r>
                  <a:r>
                    <a:rPr lang="ko-KR" altLang="en-US" dirty="0" smtClean="0"/>
                    <a:t>↓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직사각형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216" y="5492094"/>
                  <a:ext cx="1273041" cy="37555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557" r="-3828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왼쪽/오른쪽 화살표 20"/>
            <p:cNvSpPr/>
            <p:nvPr/>
          </p:nvSpPr>
          <p:spPr>
            <a:xfrm>
              <a:off x="4285238" y="5805264"/>
              <a:ext cx="536514" cy="96544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69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Bernoulli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Random variable: X = {0,1}</a:t>
                </a:r>
              </a:p>
              <a:p>
                <a:r>
                  <a:rPr lang="en-US" altLang="ko-KR" dirty="0" smtClean="0"/>
                  <a:t>Parameter: 0 &lt; p &lt; 1</a:t>
                </a:r>
              </a:p>
              <a:p>
                <a:r>
                  <a:rPr lang="en-US" altLang="ko-KR" dirty="0" smtClean="0"/>
                  <a:t>Sample space (support): x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{0,1}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55"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27177" y="2685422"/>
                <a:ext cx="29903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Calibri" pitchFamily="34" charset="0"/>
                    <a:cs typeface="Calibri" pitchFamily="34" charset="0"/>
                  </a:rPr>
                  <a:t>If success,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cs typeface="Calibri" pitchFamily="34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/>
                        <a:cs typeface="Calibri" pitchFamily="34" charset="0"/>
                      </a:rPr>
                      <m:t>(</m:t>
                    </m:r>
                    <m:r>
                      <a:rPr lang="en-US" altLang="ko-KR" i="1" dirty="0" smtClean="0">
                        <a:latin typeface="Cambria Math"/>
                        <a:cs typeface="Calibri" pitchFamily="34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/>
                        <a:cs typeface="Calibri" pitchFamily="34" charset="0"/>
                      </a:rPr>
                      <m:t>; </m:t>
                    </m:r>
                    <m:r>
                      <a:rPr lang="en-US" altLang="ko-KR" i="1" dirty="0" smtClean="0">
                        <a:latin typeface="Cambria Math"/>
                        <a:cs typeface="Calibri" pitchFamily="34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/>
                        <a:cs typeface="Calibri" pitchFamily="34" charset="0"/>
                      </a:rPr>
                      <m:t>) = </m:t>
                    </m:r>
                    <m:r>
                      <a:rPr lang="en-US" altLang="ko-KR" i="1" dirty="0" smtClean="0">
                        <a:latin typeface="Cambria Math"/>
                        <a:cs typeface="Calibri" pitchFamily="34" charset="0"/>
                      </a:rPr>
                      <m:t>𝑝</m:t>
                    </m:r>
                  </m:oMath>
                </a14:m>
                <a:endParaRPr lang="en-US" altLang="ko-KR" dirty="0" smtClean="0">
                  <a:latin typeface="Calibri" pitchFamily="34" charset="0"/>
                  <a:cs typeface="Calibri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Calibri" pitchFamily="34" charset="0"/>
                    <a:cs typeface="Calibri" pitchFamily="34" charset="0"/>
                  </a:rPr>
                  <a:t>If fail,  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cs typeface="Calibri" pitchFamily="34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/>
                        <a:cs typeface="Calibri" pitchFamily="34" charset="0"/>
                      </a:rPr>
                      <m:t>(</m:t>
                    </m:r>
                    <m:r>
                      <a:rPr lang="en-US" altLang="ko-KR" i="1" dirty="0" smtClean="0">
                        <a:latin typeface="Cambria Math"/>
                        <a:cs typeface="Calibri" pitchFamily="34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/>
                        <a:cs typeface="Calibri" pitchFamily="34" charset="0"/>
                      </a:rPr>
                      <m:t>; </m:t>
                    </m:r>
                    <m:r>
                      <a:rPr lang="en-US" altLang="ko-KR" i="1" dirty="0" smtClean="0">
                        <a:latin typeface="Cambria Math"/>
                        <a:cs typeface="Calibri" pitchFamily="34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/>
                        <a:cs typeface="Calibri" pitchFamily="34" charset="0"/>
                      </a:rPr>
                      <m:t>) = 1 − </m:t>
                    </m:r>
                    <m:r>
                      <a:rPr lang="en-US" altLang="ko-KR" i="1" dirty="0" smtClean="0">
                        <a:latin typeface="Cambria Math"/>
                        <a:cs typeface="Calibri" pitchFamily="34" charset="0"/>
                      </a:rPr>
                      <m:t>𝑝</m:t>
                    </m:r>
                  </m:oMath>
                </a14:m>
                <a:endParaRPr lang="ko-KR" altLang="en-US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7" y="2685422"/>
                <a:ext cx="2990328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629" b="-5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391949" y="3424086"/>
                <a:ext cx="29903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cs typeface="Calibri" pitchFamily="34" charset="0"/>
                        </a:rPr>
                        <m:t>𝑓</m:t>
                      </m:r>
                      <m:r>
                        <a:rPr lang="en-US" altLang="ko-KR" i="1" dirty="0" smtClean="0"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/>
                          <a:cs typeface="Calibri" pitchFamily="34" charset="0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/>
                          <a:cs typeface="Calibri" pitchFamily="34" charset="0"/>
                        </a:rPr>
                        <m:t>; </m:t>
                      </m:r>
                      <m:r>
                        <a:rPr lang="en-US" altLang="ko-KR" i="1" dirty="0" smtClean="0">
                          <a:latin typeface="Cambria Math"/>
                          <a:cs typeface="Calibri" pitchFamily="34" charset="0"/>
                        </a:rPr>
                        <m:t>𝑝</m:t>
                      </m:r>
                      <m:r>
                        <a:rPr lang="en-US" altLang="ko-KR" i="1" dirty="0" smtClean="0">
                          <a:latin typeface="Cambria Math"/>
                          <a:cs typeface="Calibri" pitchFamily="34" charset="0"/>
                        </a:rPr>
                        <m:t>) = </m:t>
                      </m:r>
                      <m:sSup>
                        <m:sSupPr>
                          <m:ctrlP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(1−</m:t>
                          </m:r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1−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949" y="3424086"/>
                <a:ext cx="299032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 5"/>
          <p:cNvSpPr/>
          <p:nvPr/>
        </p:nvSpPr>
        <p:spPr>
          <a:xfrm>
            <a:off x="3914733" y="3057140"/>
            <a:ext cx="720080" cy="18466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2500756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latin typeface="Calibri" pitchFamily="34" charset="0"/>
                <a:cs typeface="Calibri" pitchFamily="34" charset="0"/>
              </a:rPr>
              <a:t>pmf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4334555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latin typeface="Calibri" pitchFamily="34" charset="0"/>
                <a:cs typeface="Calibri" pitchFamily="34" charset="0"/>
              </a:rPr>
              <a:t>cdf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084168" y="3068741"/>
            <a:ext cx="1584176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6084168" y="1853252"/>
            <a:ext cx="9200" cy="1215489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156176" y="3087917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0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14856" y="3087917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1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048666" y="1526775"/>
                <a:ext cx="15760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0" dirty="0" smtClean="0"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600" b="0" i="0" dirty="0" smtClean="0">
                          <a:latin typeface="Cambria Math"/>
                          <a:cs typeface="Calibri" pitchFamily="34" charset="0"/>
                        </a:rPr>
                        <m:t>when</m:t>
                      </m:r>
                      <m:r>
                        <a:rPr lang="en-US" altLang="ko-KR" sz="1600" b="0" i="0" dirty="0" smtClean="0"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 b="0" i="0" dirty="0" smtClean="0">
                          <a:latin typeface="Cambria Math"/>
                          <a:cs typeface="Calibri" pitchFamily="34" charset="0"/>
                        </a:rPr>
                        <m:t>p</m:t>
                      </m:r>
                      <m:r>
                        <a:rPr lang="en-US" altLang="ko-KR" sz="1600" b="0" i="0" dirty="0" smtClean="0"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 b="0" i="0" dirty="0" smtClean="0">
                          <a:latin typeface="Cambria Math"/>
                          <a:cs typeface="Calibri" pitchFamily="34" charset="0"/>
                        </a:rPr>
                        <m:t>is</m:t>
                      </m:r>
                      <m:r>
                        <a:rPr lang="en-US" altLang="ko-KR" sz="1600" b="0" i="0" dirty="0" smtClean="0">
                          <a:latin typeface="Cambria Math"/>
                          <a:cs typeface="Calibri" pitchFamily="34" charset="0"/>
                        </a:rPr>
                        <m:t> 0.5)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666" y="1526775"/>
                <a:ext cx="1576072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5584879" y="2213292"/>
            <a:ext cx="4992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0.5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81776" y="2346865"/>
            <a:ext cx="45719" cy="721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41428" y="2346865"/>
            <a:ext cx="45719" cy="721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427177" y="4687053"/>
                <a:ext cx="2990328" cy="464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Calibri" pitchFamily="34" charset="0"/>
                    <a:cs typeface="Calibri" pitchFamily="34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/>
                            <a:cs typeface="Calibri" pitchFamily="34" charset="0"/>
                          </a:rPr>
                          <m:t>𝑥</m:t>
                        </m:r>
                        <m:r>
                          <a:rPr lang="en-US" altLang="ko-KR" b="0" i="1" dirty="0" smtClean="0">
                            <a:latin typeface="Cambria Math"/>
                            <a:cs typeface="Calibri" pitchFamily="34" charset="0"/>
                          </a:rPr>
                          <m:t>;</m:t>
                        </m:r>
                        <m:r>
                          <a:rPr lang="en-US" altLang="ko-KR" b="0" i="1" dirty="0" smtClean="0">
                            <a:latin typeface="Cambria Math"/>
                            <a:cs typeface="Calibri" pitchFamily="34" charset="0"/>
                          </a:rPr>
                          <m:t>𝑝</m:t>
                        </m:r>
                      </m:e>
                    </m:d>
                    <m:r>
                      <a:rPr lang="en-US" altLang="ko-KR" i="1" dirty="0" smtClean="0">
                        <a:latin typeface="Cambria Math"/>
                        <a:cs typeface="Calibri" pitchFamily="34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/>
                        <a:cs typeface="Calibri" pitchFamily="34" charset="0"/>
                      </a:rPr>
                      <m:t>𝑃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/>
                            <a:cs typeface="Calibri" pitchFamily="34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≤</m:t>
                        </m:r>
                        <m:r>
                          <a:rPr lang="en-US" altLang="ko-KR" b="0" i="1" dirty="0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</m:oMath>
                </a14:m>
                <a:endParaRPr lang="en-US" altLang="ko-KR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7" y="4687053"/>
                <a:ext cx="2990328" cy="464166"/>
              </a:xfrm>
              <a:prstGeom prst="rect">
                <a:avLst/>
              </a:prstGeom>
              <a:blipFill rotWithShape="1">
                <a:blip r:embed="rId6"/>
                <a:stretch>
                  <a:fillRect l="-1629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6232809" y="5982367"/>
            <a:ext cx="1584176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6232809" y="4766878"/>
            <a:ext cx="9200" cy="1215489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304817" y="6001543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0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63497" y="6001543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1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44777" y="5674590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0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40152" y="4922448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1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30900" y="5955733"/>
            <a:ext cx="1200964" cy="45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283175" y="5243196"/>
            <a:ext cx="1027094" cy="53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215755" y="5205895"/>
            <a:ext cx="127762" cy="127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215755" y="5907231"/>
            <a:ext cx="127762" cy="127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79224" y="4468610"/>
                <a:ext cx="2841098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 dirty="0">
                                    <a:latin typeface="Cambria Math"/>
                                    <a:cs typeface="Calibri" pitchFamily="34" charset="0"/>
                                  </a:rPr>
                                  <m:t>0               </m:t>
                                </m:r>
                                <m:r>
                                  <a:rPr lang="en-US" altLang="ko-KR" b="0" i="1" dirty="0" smtClean="0">
                                    <a:latin typeface="Cambria Math"/>
                                    <a:cs typeface="Calibri" pitchFamily="34" charset="0"/>
                                  </a:rPr>
                                  <m:t> </m:t>
                                </m:r>
                                <m:r>
                                  <a:rPr lang="en-US" altLang="ko-KR" i="1" dirty="0">
                                    <a:latin typeface="Cambria Math"/>
                                    <a:cs typeface="Calibri" pitchFamily="34" charset="0"/>
                                  </a:rPr>
                                  <m:t> </m:t>
                                </m:r>
                                <m:r>
                                  <a:rPr lang="en-US" altLang="ko-KR" i="1" dirty="0">
                                    <a:latin typeface="Cambria Math"/>
                                    <a:cs typeface="Calibri" pitchFamily="34" charset="0"/>
                                  </a:rPr>
                                  <m:t>𝑓𝑜𝑟</m:t>
                                </m:r>
                                <m:r>
                                  <a:rPr lang="en-US" altLang="ko-KR" i="1" dirty="0">
                                    <a:latin typeface="Cambria Math"/>
                                    <a:cs typeface="Calibri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dirty="0" smtClean="0">
                                    <a:latin typeface="Cambria Math"/>
                                    <a:cs typeface="Calibri" pitchFamily="34" charset="0"/>
                                  </a:rPr>
                                  <m:t>𝑥</m:t>
                                </m:r>
                                <m:r>
                                  <a:rPr lang="en-US" altLang="ko-KR" i="1" dirty="0">
                                    <a:latin typeface="Cambria Math"/>
                                    <a:cs typeface="Calibri" pitchFamily="34" charset="0"/>
                                  </a:rPr>
                                  <m:t>&lt;0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latin typeface="Cambria Math"/>
                                    <a:cs typeface="Calibri" pitchFamily="34" charset="0"/>
                                  </a:rPr>
                                  <m:t>1−</m:t>
                                </m:r>
                                <m:r>
                                  <a:rPr lang="en-US" altLang="ko-KR" i="1" dirty="0">
                                    <a:latin typeface="Cambria Math"/>
                                    <a:cs typeface="Calibri" pitchFamily="34" charset="0"/>
                                  </a:rPr>
                                  <m:t>𝑝</m:t>
                                </m:r>
                                <m:r>
                                  <a:rPr lang="en-US" altLang="ko-KR" i="1" dirty="0">
                                    <a:latin typeface="Cambria Math"/>
                                    <a:cs typeface="Calibri" pitchFamily="34" charset="0"/>
                                  </a:rPr>
                                  <m:t>         </m:t>
                                </m:r>
                                <m:r>
                                  <a:rPr lang="en-US" altLang="ko-KR" i="1" dirty="0">
                                    <a:latin typeface="Cambria Math"/>
                                    <a:cs typeface="Calibri" pitchFamily="34" charset="0"/>
                                  </a:rPr>
                                  <m:t>𝑓𝑜𝑟</m:t>
                                </m:r>
                                <m:r>
                                  <a:rPr lang="en-US" altLang="ko-KR" i="1" dirty="0">
                                    <a:latin typeface="Cambria Math"/>
                                    <a:cs typeface="Calibri" pitchFamily="34" charset="0"/>
                                  </a:rPr>
                                  <m:t> 0≤</m:t>
                                </m:r>
                                <m:r>
                                  <a:rPr lang="en-US" altLang="ko-KR" b="0" i="1" dirty="0" smtClean="0">
                                    <a:latin typeface="Cambria Math"/>
                                    <a:cs typeface="Calibri" pitchFamily="34" charset="0"/>
                                  </a:rPr>
                                  <m:t>𝑥</m:t>
                                </m:r>
                                <m:r>
                                  <a:rPr lang="en-US" altLang="ko-KR" i="1" dirty="0">
                                    <a:latin typeface="Cambria Math"/>
                                    <a:ea typeface="Cambria Math"/>
                                    <a:cs typeface="Calibri" pitchFamily="34" charset="0"/>
                                  </a:rPr>
                                  <m:t>≤</m:t>
                                </m:r>
                                <m:r>
                                  <a:rPr lang="en-US" altLang="ko-KR" i="1" dirty="0">
                                    <a:latin typeface="Cambria Math"/>
                                    <a:cs typeface="Calibri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latin typeface="Cambria Math"/>
                                    <a:cs typeface="Calibri" pitchFamily="34" charset="0"/>
                                  </a:rPr>
                                  <m:t>1                 </m:t>
                                </m:r>
                                <m:r>
                                  <a:rPr lang="en-US" altLang="ko-KR" i="1" dirty="0">
                                    <a:latin typeface="Cambria Math"/>
                                    <a:cs typeface="Calibri" pitchFamily="34" charset="0"/>
                                  </a:rPr>
                                  <m:t>𝑓𝑜𝑟</m:t>
                                </m:r>
                                <m:r>
                                  <a:rPr lang="en-US" altLang="ko-KR" i="1" dirty="0">
                                    <a:latin typeface="Cambria Math"/>
                                    <a:cs typeface="Calibri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dirty="0" smtClean="0">
                                    <a:latin typeface="Cambria Math"/>
                                    <a:cs typeface="Calibri" pitchFamily="34" charset="0"/>
                                  </a:rPr>
                                  <m:t>𝑥</m:t>
                                </m:r>
                                <m:r>
                                  <a:rPr lang="en-US" altLang="ko-KR" i="1" dirty="0">
                                    <a:latin typeface="Cambria Math"/>
                                    <a:cs typeface="Calibri" pitchFamily="34" charset="0"/>
                                  </a:rPr>
                                  <m:t> ≥1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>
                                    <a:latin typeface="Calibri" pitchFamily="34" charset="0"/>
                                    <a:cs typeface="Calibri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b="0" i="0" dirty="0" smtClean="0">
                                    <a:latin typeface="Calibri" pitchFamily="34" charset="0"/>
                                    <a:cs typeface="Calibri" pitchFamily="34" charset="0"/>
                                  </a:rPr>
                                  <m:t>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224" y="4468610"/>
                <a:ext cx="2841098" cy="97661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96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13" grpId="0"/>
      <p:bldP spid="14" grpId="0"/>
      <p:bldP spid="15" grpId="0"/>
      <p:bldP spid="16" grpId="0"/>
      <p:bldP spid="18" grpId="0" animBg="1"/>
      <p:bldP spid="19" grpId="0" animBg="1"/>
      <p:bldP spid="20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Binomial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Random variable: X = # of successes in n trials</a:t>
                </a:r>
              </a:p>
              <a:p>
                <a:r>
                  <a:rPr lang="en-US" altLang="ko-KR" dirty="0" smtClean="0"/>
                  <a:t>Parameter</a:t>
                </a:r>
              </a:p>
              <a:p>
                <a:pPr lvl="1"/>
                <a:r>
                  <a:rPr lang="en-US" altLang="ko-KR" dirty="0" smtClean="0"/>
                  <a:t>n: # of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trials</a:t>
                </a:r>
              </a:p>
              <a:p>
                <a:pPr lvl="1"/>
                <a:r>
                  <a:rPr lang="en-US" altLang="ko-KR" dirty="0" smtClean="0"/>
                  <a:t>p: success probability in each trial</a:t>
                </a:r>
              </a:p>
              <a:p>
                <a:r>
                  <a:rPr lang="en-US" altLang="ko-KR" dirty="0" smtClean="0"/>
                  <a:t>Sample space: x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{0,…,n}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55"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367644" y="3408941"/>
                <a:ext cx="4536322" cy="508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cs typeface="Calibri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  <m:t>;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, </m:t>
                          </m:r>
                          <m: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</m:e>
                      </m:d>
                      <m:r>
                        <a:rPr lang="en-US" altLang="ko-KR" i="1" dirty="0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/>
                          <a:cs typeface="Calibri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/>
                                    <a:cs typeface="Calibri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  <a:cs typeface="Calibri" pitchFamily="34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(1−</m:t>
                          </m:r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44" y="3408941"/>
                <a:ext cx="4536322" cy="5082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575556" y="3478415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latin typeface="Calibri" pitchFamily="34" charset="0"/>
                <a:cs typeface="Calibri" pitchFamily="34" charset="0"/>
              </a:rPr>
              <a:t>pmf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5556" y="4645305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latin typeface="Calibri" pitchFamily="34" charset="0"/>
                <a:cs typeface="Calibri" pitchFamily="34" charset="0"/>
              </a:rPr>
              <a:t>cdf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1187624" y="4000103"/>
                <a:ext cx="5112568" cy="1269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/>
                          <a:cs typeface="Calibri" pitchFamily="34" charset="0"/>
                        </a:rPr>
                        <m:t>F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;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</m:e>
                      </m:d>
                      <m:r>
                        <a:rPr lang="en-US" altLang="ko-KR" i="1" dirty="0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/>
                          <a:cs typeface="Calibri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en-US" altLang="ko-KR" b="0" i="1" dirty="0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≤</m:t>
                          </m:r>
                          <m:r>
                            <a:rPr lang="en-US" altLang="ko-KR" b="0" i="1" dirty="0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dirty="0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dirty="0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𝑖</m:t>
                          </m:r>
                          <m:r>
                            <a:rPr lang="en-US" altLang="ko-KR" b="0" i="1" dirty="0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i="1" dirty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dirty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 dirty="0">
                                        <a:latin typeface="Cambria Math"/>
                                        <a:cs typeface="Calibri" pitchFamily="34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dirty="0" smtClean="0">
                                        <a:latin typeface="Cambria Math"/>
                                        <a:cs typeface="Calibri" pitchFamily="34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ko-KR" i="1" dirty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latin typeface="Cambria Math"/>
                                  <a:cs typeface="Calibri" pitchFamily="34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latin typeface="Cambria Math"/>
                                  <a:cs typeface="Calibri" pitchFamily="34" charset="0"/>
                                </a:rPr>
                                <m:t>(1−</m:t>
                              </m:r>
                              <m:r>
                                <a:rPr lang="en-US" altLang="ko-KR" i="1" dirty="0">
                                  <a:latin typeface="Cambria Math"/>
                                  <a:cs typeface="Calibri" pitchFamily="34" charset="0"/>
                                </a:rPr>
                                <m:t>𝑝</m:t>
                              </m:r>
                              <m:r>
                                <a:rPr lang="en-US" altLang="ko-KR" i="1" dirty="0">
                                  <a:latin typeface="Cambria Math"/>
                                  <a:cs typeface="Calibri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ko-KR" i="1" dirty="0">
                                  <a:latin typeface="Cambria Math"/>
                                  <a:cs typeface="Calibri" pitchFamily="34" charset="0"/>
                                </a:rPr>
                                <m:t>−</m:t>
                              </m:r>
                              <m:r>
                                <a:rPr lang="en-US" altLang="ko-KR" b="0" i="1" dirty="0" smtClean="0">
                                  <a:latin typeface="Cambria Math"/>
                                  <a:cs typeface="Calibri" pitchFamily="3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000103"/>
                <a:ext cx="5112568" cy="12695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29515" y="5733256"/>
                <a:ext cx="4786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ko-KR" b="1" i="1">
                          <a:latin typeface="Cambria Math"/>
                        </a:rPr>
                        <m:t>~</m:t>
                      </m:r>
                      <m:r>
                        <a:rPr lang="en-US" altLang="ko-KR" b="1" i="1">
                          <a:latin typeface="Cambria Math"/>
                        </a:rPr>
                        <m:t>𝑩𝒆𝒓</m:t>
                      </m:r>
                      <m:d>
                        <m:d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altLang="ko-KR" b="1" i="1" smtClean="0">
                          <a:latin typeface="Cambria Math"/>
                        </a:rPr>
                        <m:t>      ⇔     </m:t>
                      </m:r>
                      <m:r>
                        <a:rPr lang="en-US" altLang="ko-KR" b="1" i="1">
                          <a:latin typeface="Cambria Math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~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𝑩𝒊𝒏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5" y="5733256"/>
                <a:ext cx="4786701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3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Binomial </a:t>
            </a:r>
            <a:r>
              <a:rPr lang="en-US" altLang="ko-KR" dirty="0" smtClean="0"/>
              <a:t>Distribution: the parameter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3517851"/>
          </a:xfrm>
        </p:spPr>
        <p:txBody>
          <a:bodyPr/>
          <a:lstStyle/>
          <a:p>
            <a:r>
              <a:rPr lang="en-US" altLang="ko-KR" dirty="0" smtClean="0"/>
              <a:t>Distribution’s shape is changed by the p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6" name="Picture 2" descr="C:\Users\Administrator\Desktop\imageC2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4" y="2194251"/>
            <a:ext cx="7540774" cy="212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259632" y="4335040"/>
            <a:ext cx="1584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p &lt; 0.5  skewed left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928" y="4293096"/>
            <a:ext cx="1584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p = 0.5  symmetric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00192" y="4293095"/>
            <a:ext cx="1785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p &gt; 0.5  skewed right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8503" y="5085184"/>
            <a:ext cx="5184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 </a:t>
            </a:r>
            <a:r>
              <a:rPr lang="ko-KR" altLang="en-US" sz="1600" b="1" dirty="0"/>
              <a:t>마다 </a:t>
            </a:r>
            <a:r>
              <a:rPr lang="en-US" altLang="ko-KR" sz="1600" b="1" dirty="0" err="1"/>
              <a:t>pdf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형태 달라진다 → </a:t>
            </a:r>
            <a:r>
              <a:rPr lang="en-US" altLang="ko-KR" sz="1600" b="1" dirty="0">
                <a:solidFill>
                  <a:srgbClr val="BD2F03"/>
                </a:solidFill>
              </a:rPr>
              <a:t>p </a:t>
            </a:r>
            <a:r>
              <a:rPr lang="ko-KR" altLang="en-US" sz="1600" b="1" dirty="0">
                <a:solidFill>
                  <a:srgbClr val="BD2F03"/>
                </a:solidFill>
              </a:rPr>
              <a:t>도 분포 가질 수 있다</a:t>
            </a:r>
            <a:r>
              <a:rPr lang="en-US" altLang="ko-KR" sz="1600" b="1" dirty="0">
                <a:solidFill>
                  <a:srgbClr val="BD2F03"/>
                </a:solidFill>
              </a:rPr>
              <a:t>!</a:t>
            </a:r>
            <a:endParaRPr lang="ko-KR" altLang="en-US" sz="1600" b="1" dirty="0">
              <a:solidFill>
                <a:srgbClr val="BD2F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5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Beta Distribution: distribution of probability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Beta dist. provide a family of conjugate prior probability distributions in Bayesian inference</a:t>
            </a:r>
          </a:p>
          <a:p>
            <a:r>
              <a:rPr lang="en-US" altLang="ko-KR" dirty="0" smtClean="0"/>
              <a:t>The domain of the beta dist. can be viewed as a probability, and in fact beta dist. is often used to describe the distribution of a probability value 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22239" y="3926800"/>
                <a:ext cx="3816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𝑿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~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𝑩𝒊𝒏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                  </m:t>
                      </m:r>
                      <m:r>
                        <m:rPr>
                          <m:nor/>
                        </m:rPr>
                        <a:rPr lang="el-GR" altLang="ko-KR" b="1" i="1">
                          <a:latin typeface="Cambria Math" pitchFamily="18" charset="0"/>
                          <a:ea typeface="Cambria Math" pitchFamily="18" charset="0"/>
                        </a:rPr>
                        <m:t>Θ</m:t>
                      </m:r>
                      <m:r>
                        <a:rPr lang="en-US" altLang="ko-KR" b="1" i="1" smtClean="0"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~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𝑩𝒆𝒕𝒂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(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𝜶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,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𝜷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39" y="3926800"/>
                <a:ext cx="3816424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59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22239" y="3356992"/>
                <a:ext cx="3816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𝑿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~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𝑩𝒊𝒏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𝒑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                  </m:t>
                      </m:r>
                      <m:r>
                        <m:rPr>
                          <m:nor/>
                        </m:rPr>
                        <a:rPr lang="en-US" altLang="ko-KR" b="1" i="1" smtClean="0">
                          <a:latin typeface="Cambria Math" pitchFamily="18" charset="0"/>
                          <a:ea typeface="Cambria Math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b="1" i="1" smtClean="0"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~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𝑩𝒆𝒕𝒂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(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𝜶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,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𝜷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  <a:latin typeface="Cambria Math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39" y="3356992"/>
                <a:ext cx="3816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1118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66255" y="4499828"/>
                <a:ext cx="3456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; 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                        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𝒇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(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𝜽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; 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𝜶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,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𝜷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  <a:latin typeface="Cambria Math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55" y="4499828"/>
                <a:ext cx="345638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53" r="-176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4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Parameters of Gaussian Distribution</a:t>
            </a:r>
            <a:endParaRPr lang="ko-KR" altLang="en-US" dirty="0"/>
          </a:p>
        </p:txBody>
      </p:sp>
      <p:pic>
        <p:nvPicPr>
          <p:cNvPr id="1026" name="Picture 2" descr="C:\Users\Administrator\Desktop\normal-distribution-good-look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6310559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771800" y="1196752"/>
                <a:ext cx="3022686" cy="708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;</m:t>
                          </m:r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 smtClean="0">
                              <a:solidFill>
                                <a:srgbClr val="BD2F03"/>
                              </a:solidFill>
                              <a:latin typeface="Cambria Math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ko-KR" altLang="en-US" i="1" smtClean="0">
                                          <a:solidFill>
                                            <a:srgbClr val="BD2F03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solidFill>
                                        <a:srgbClr val="BD2F03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solidFill>
                                        <a:srgbClr val="BD2F03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rgbClr val="BD2F03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196752"/>
                <a:ext cx="3022686" cy="7088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7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Parameters of </a:t>
            </a:r>
            <a:r>
              <a:rPr lang="en-US" altLang="ko-KR" dirty="0" smtClean="0"/>
              <a:t>Binomial Distribution</a:t>
            </a:r>
            <a:endParaRPr lang="ko-KR" altLang="en-US" dirty="0"/>
          </a:p>
        </p:txBody>
      </p:sp>
      <p:pic>
        <p:nvPicPr>
          <p:cNvPr id="1026" name="Picture 2" descr="C:\Users\Administrator\Desktop\binomial_pdf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89" y="1772816"/>
            <a:ext cx="472085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binomial_pdf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57" y="4293096"/>
            <a:ext cx="4707980" cy="251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2771800" y="1196752"/>
                <a:ext cx="3205621" cy="508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altLang="ko-KR" b="0" i="1" smtClean="0">
                              <a:solidFill>
                                <a:srgbClr val="BD2F03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solidFill>
                                <a:srgbClr val="BD2F03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ko-KR" i="1" smtClean="0">
                              <a:solidFill>
                                <a:srgbClr val="BD2F03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 smtClean="0">
                                    <a:solidFill>
                                      <a:srgbClr val="BD2F03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latin typeface="Cambria Math"/>
                                    <a:cs typeface="Calibri" pitchFamily="34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ko-KR" i="1" dirty="0" smtClean="0">
                              <a:solidFill>
                                <a:srgbClr val="BD2F03"/>
                              </a:solidFill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(1−</m:t>
                          </m:r>
                          <m:r>
                            <a:rPr lang="en-US" altLang="ko-KR" i="1" dirty="0" smtClean="0">
                              <a:solidFill>
                                <a:srgbClr val="BD2F03"/>
                              </a:solidFill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i="1" dirty="0" smtClean="0">
                              <a:solidFill>
                                <a:srgbClr val="BD2F03"/>
                              </a:solidFill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altLang="ko-KR" i="1" dirty="0">
                              <a:latin typeface="Cambria Math"/>
                              <a:cs typeface="Calibri" pitchFamily="3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196752"/>
                <a:ext cx="3205621" cy="5082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6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26058</TotalTime>
  <Words>1449</Words>
  <Application>Microsoft Office PowerPoint</Application>
  <PresentationFormat>화면 슬라이드 쇼(4:3)</PresentationFormat>
  <Paragraphs>167</Paragraphs>
  <Slides>17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SNU IDB Lab.</vt:lpstr>
      <vt:lpstr>Dirichlet Distribution</vt:lpstr>
      <vt:lpstr>Outline</vt:lpstr>
      <vt:lpstr>Distribution Function vs. Linear Function</vt:lpstr>
      <vt:lpstr>Bernoulli Distribution</vt:lpstr>
      <vt:lpstr>Binomial Distribution</vt:lpstr>
      <vt:lpstr>Binomial Distribution: the parameter</vt:lpstr>
      <vt:lpstr>Beta Distribution: distribution of probability</vt:lpstr>
      <vt:lpstr>Parameters of Gaussian Distribution</vt:lpstr>
      <vt:lpstr>Parameters of Binomial Distribution</vt:lpstr>
      <vt:lpstr>Parameters of Beta Distribution</vt:lpstr>
      <vt:lpstr>Beta Distribution: Gamma Function and Beta Function</vt:lpstr>
      <vt:lpstr>Bayesian inference</vt:lpstr>
      <vt:lpstr>Bayesian inference: Intuition</vt:lpstr>
      <vt:lpstr>Conjugate prior for a binomial likelihood</vt:lpstr>
      <vt:lpstr>Binomial Distribution vs. Multinomial Distribution</vt:lpstr>
      <vt:lpstr>Beta Distribution vs. Dirichlet Distribution</vt:lpstr>
      <vt:lpstr>Beta Distribution vs. Dirichlet Distribution  Cont.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803</cp:revision>
  <dcterms:created xsi:type="dcterms:W3CDTF">2006-10-05T04:04:58Z</dcterms:created>
  <dcterms:modified xsi:type="dcterms:W3CDTF">2015-02-20T19:07:22Z</dcterms:modified>
</cp:coreProperties>
</file>