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60" r:id="rId2"/>
    <p:sldId id="410" r:id="rId3"/>
    <p:sldId id="394" r:id="rId4"/>
    <p:sldId id="395" r:id="rId5"/>
    <p:sldId id="261" r:id="rId6"/>
    <p:sldId id="398" r:id="rId7"/>
    <p:sldId id="399" r:id="rId8"/>
    <p:sldId id="400" r:id="rId9"/>
    <p:sldId id="411" r:id="rId10"/>
    <p:sldId id="401" r:id="rId11"/>
    <p:sldId id="402" r:id="rId12"/>
    <p:sldId id="412" r:id="rId13"/>
    <p:sldId id="405" r:id="rId14"/>
    <p:sldId id="413" r:id="rId15"/>
    <p:sldId id="406" r:id="rId16"/>
    <p:sldId id="407" r:id="rId17"/>
    <p:sldId id="408" r:id="rId18"/>
    <p:sldId id="278" r:id="rId19"/>
    <p:sldId id="279" r:id="rId20"/>
    <p:sldId id="31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4344" autoAdjust="0"/>
  </p:normalViewPr>
  <p:slideViewPr>
    <p:cSldViewPr>
      <p:cViewPr varScale="1">
        <p:scale>
          <a:sx n="102" d="100"/>
          <a:sy n="102" d="100"/>
        </p:scale>
        <p:origin x="-18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2012-08-08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2012-08-08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20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Retrieval in Trust-Enhanced Document Networks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800" dirty="0" smtClean="0"/>
              <a:t>Klaus Stein and Claudia Hess</a:t>
            </a:r>
          </a:p>
          <a:p>
            <a:pPr latinLnBrk="0"/>
            <a:r>
              <a:rPr lang="en-US" altLang="ko-KR" sz="1800" dirty="0" smtClean="0"/>
              <a:t>Laboratory for Semantic Information Technology Bamberg University</a:t>
            </a:r>
          </a:p>
          <a:p>
            <a:r>
              <a:rPr lang="en-US" altLang="ko-KR" sz="1800" dirty="0"/>
              <a:t>European Web Mining </a:t>
            </a:r>
            <a:r>
              <a:rPr lang="en-US" altLang="ko-KR" sz="1800" dirty="0" smtClean="0"/>
              <a:t>Forum(EMWF) </a:t>
            </a:r>
            <a:r>
              <a:rPr lang="en-US" altLang="ko-KR" sz="1800" dirty="0"/>
              <a:t>2005, and Knowledge Discovery and </a:t>
            </a:r>
            <a:r>
              <a:rPr lang="en-US" altLang="ko-KR" sz="1800" dirty="0" smtClean="0"/>
              <a:t>Ontologies(KDO) 2005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 8, 2012</a:t>
            </a: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Citation influence (</a:t>
            </a:r>
            <a:r>
              <a:rPr lang="en-US" altLang="ko-KR" dirty="0" err="1" smtClean="0"/>
              <a:t>Pinski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Narin</a:t>
            </a:r>
            <a:r>
              <a:rPr lang="en-US" altLang="ko-KR" dirty="0" smtClean="0"/>
              <a:t>, 1976)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56550"/>
          </a:xfrm>
        </p:spPr>
        <p:txBody>
          <a:bodyPr/>
          <a:lstStyle/>
          <a:p>
            <a:r>
              <a:rPr lang="en-US" altLang="ko-KR" dirty="0" smtClean="0"/>
              <a:t>Compute the importance of a scientific journal </a:t>
            </a:r>
          </a:p>
          <a:p>
            <a:pPr lvl="1"/>
            <a:r>
              <a:rPr lang="en-US" altLang="ko-KR" dirty="0" smtClean="0"/>
              <a:t>By using the weighted sum of the ranks of the journals</a:t>
            </a:r>
          </a:p>
          <a:p>
            <a:pPr lvl="1"/>
            <a:endParaRPr lang="en-US" altLang="ko-KR" sz="1800" dirty="0"/>
          </a:p>
          <a:p>
            <a:r>
              <a:rPr lang="en-US" altLang="ko-KR" dirty="0" smtClean="0"/>
              <a:t>vis</a:t>
            </a:r>
            <a:r>
              <a:rPr lang="en-US" altLang="ko-KR" baseline="-25000" dirty="0" smtClean="0"/>
              <a:t>43</a:t>
            </a:r>
            <a:r>
              <a:rPr lang="en-US" altLang="ko-KR" dirty="0" smtClean="0"/>
              <a:t> = vf</a:t>
            </a:r>
            <a:r>
              <a:rPr lang="en-US" altLang="ko-KR" baseline="-25000" dirty="0" smtClean="0"/>
              <a:t>42</a:t>
            </a:r>
            <a:r>
              <a:rPr lang="en-US" altLang="ko-KR" dirty="0" smtClean="0"/>
              <a:t>(p</a:t>
            </a:r>
            <a:r>
              <a:rPr lang="en-US" altLang="ko-KR" baseline="-25000" dirty="0" smtClean="0"/>
              <a:t>11</a:t>
            </a:r>
            <a:r>
              <a:rPr lang="en-US" altLang="ko-KR" dirty="0" smtClean="0"/>
              <a:t>, p</a:t>
            </a:r>
            <a:r>
              <a:rPr lang="en-US" altLang="ko-KR" baseline="-25000" dirty="0" smtClean="0"/>
              <a:t>23</a:t>
            </a:r>
            <a:r>
              <a:rPr lang="en-US" altLang="ko-KR" dirty="0" smtClean="0"/>
              <a:t>, p</a:t>
            </a:r>
            <a:r>
              <a:rPr lang="en-US" altLang="ko-KR" baseline="-25000" dirty="0" smtClean="0"/>
              <a:t>27</a:t>
            </a:r>
            <a:r>
              <a:rPr lang="en-US" altLang="ko-KR" dirty="0" smtClean="0"/>
              <a:t>)</a:t>
            </a:r>
          </a:p>
          <a:p>
            <a:endParaRPr lang="en-US" altLang="ko-KR" sz="2600" dirty="0" smtClean="0"/>
          </a:p>
          <a:p>
            <a:endParaRPr lang="en-US" altLang="ko-KR" sz="2600" dirty="0"/>
          </a:p>
          <a:p>
            <a:endParaRPr lang="en-US" altLang="ko-KR" sz="1800" dirty="0" smtClean="0"/>
          </a:p>
          <a:p>
            <a:endParaRPr lang="ko-KR" altLang="en-US" sz="2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00339" y="449710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</a:rPr>
              <a:t>p</a:t>
            </a:r>
            <a:r>
              <a:rPr lang="en-US" altLang="ko-KR" sz="1400" b="1" baseline="-25000" dirty="0" smtClean="0">
                <a:solidFill>
                  <a:srgbClr val="C00000"/>
                </a:solidFill>
              </a:rPr>
              <a:t>42</a:t>
            </a:r>
            <a:endParaRPr lang="ko-KR" altLang="en-US" sz="1400" b="1" baseline="-25000" dirty="0">
              <a:solidFill>
                <a:srgbClr val="C0000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779912" y="3356992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33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75323" y="5733256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30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411760" y="400506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27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67744" y="508518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23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27584" y="449710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11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940152" y="3853013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45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15744" y="554671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58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596336" y="467712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76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331640" y="4213053"/>
            <a:ext cx="1008112" cy="284051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25" idx="1"/>
          </p:cNvCxnSpPr>
          <p:nvPr/>
        </p:nvCxnSpPr>
        <p:spPr>
          <a:xfrm flipV="1">
            <a:off x="1365201" y="4677124"/>
            <a:ext cx="2835138" cy="40360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2917379" y="3645024"/>
            <a:ext cx="862533" cy="390163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932088" y="4205665"/>
            <a:ext cx="1268251" cy="291439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2771800" y="4857144"/>
            <a:ext cx="1428539" cy="352350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2932087" y="4035187"/>
            <a:ext cx="2983657" cy="107694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27" idx="1"/>
          </p:cNvCxnSpPr>
          <p:nvPr/>
        </p:nvCxnSpPr>
        <p:spPr>
          <a:xfrm>
            <a:off x="2771799" y="5406957"/>
            <a:ext cx="803524" cy="506319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299967" y="3520771"/>
            <a:ext cx="1615777" cy="412285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32" idx="1"/>
          </p:cNvCxnSpPr>
          <p:nvPr/>
        </p:nvCxnSpPr>
        <p:spPr>
          <a:xfrm flipV="1">
            <a:off x="4079379" y="5726734"/>
            <a:ext cx="1836365" cy="202113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4079379" y="4857144"/>
            <a:ext cx="3444949" cy="970646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704395" y="4761747"/>
            <a:ext cx="1211349" cy="784967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704395" y="4660257"/>
            <a:ext cx="2819933" cy="101490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444208" y="4084819"/>
            <a:ext cx="1152128" cy="575438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6452989" y="3853013"/>
            <a:ext cx="2295475" cy="146509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444208" y="5671609"/>
            <a:ext cx="2295475" cy="61647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8100392" y="4697304"/>
            <a:ext cx="639291" cy="64443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8100392" y="4917188"/>
            <a:ext cx="648072" cy="119976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79512" y="4437116"/>
            <a:ext cx="648072" cy="119976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188293" y="4766872"/>
            <a:ext cx="639291" cy="64443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88293" y="3999522"/>
            <a:ext cx="2151459" cy="78923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88293" y="5209494"/>
            <a:ext cx="2079451" cy="39461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188293" y="5373782"/>
            <a:ext cx="2079451" cy="31241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0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PageRank (S. </a:t>
            </a:r>
            <a:r>
              <a:rPr lang="en-US" altLang="ko-KR" dirty="0" err="1" smtClean="0"/>
              <a:t>Brin</a:t>
            </a:r>
            <a:r>
              <a:rPr lang="en-US" altLang="ko-KR" dirty="0" smtClean="0"/>
              <a:t> and L. Page, 1998)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56550"/>
          </a:xfrm>
        </p:spPr>
        <p:txBody>
          <a:bodyPr/>
          <a:lstStyle/>
          <a:p>
            <a:r>
              <a:rPr lang="en-US" altLang="ko-KR" sz="2200" dirty="0" smtClean="0"/>
              <a:t>Slightly modified version of citation influence algorithm</a:t>
            </a:r>
            <a:endParaRPr lang="en-US" altLang="ko-KR" dirty="0" smtClean="0"/>
          </a:p>
          <a:p>
            <a:r>
              <a:rPr lang="en-US" altLang="ko-KR" sz="2200" dirty="0" smtClean="0"/>
              <a:t>It works best for networks with cyclic reference structures</a:t>
            </a:r>
            <a:endParaRPr lang="en-US" altLang="ko-KR" sz="2200" dirty="0"/>
          </a:p>
          <a:p>
            <a:endParaRPr lang="en-US" altLang="ko-KR" sz="1800" dirty="0" smtClean="0"/>
          </a:p>
          <a:p>
            <a:endParaRPr lang="ko-KR" altLang="en-US" sz="2200" dirty="0"/>
          </a:p>
        </p:txBody>
      </p:sp>
      <p:sp>
        <p:nvSpPr>
          <p:cNvPr id="13" name="한쪽 모서리가 잘린 사각형 12"/>
          <p:cNvSpPr/>
          <p:nvPr/>
        </p:nvSpPr>
        <p:spPr>
          <a:xfrm rot="10800000">
            <a:off x="971600" y="2568110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>
            <a:off x="1547664" y="2892146"/>
            <a:ext cx="1710947" cy="79849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/>
          <p:cNvSpPr/>
          <p:nvPr/>
        </p:nvSpPr>
        <p:spPr>
          <a:xfrm rot="10800000">
            <a:off x="3331757" y="3511370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971600" y="3511370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한쪽 모서리가 잘린 사각형 16"/>
          <p:cNvSpPr/>
          <p:nvPr/>
        </p:nvSpPr>
        <p:spPr>
          <a:xfrm rot="10800000">
            <a:off x="993303" y="4482732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6" idx="2"/>
          </p:cNvCxnSpPr>
          <p:nvPr/>
        </p:nvCxnSpPr>
        <p:spPr>
          <a:xfrm>
            <a:off x="1547664" y="3835406"/>
            <a:ext cx="171094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7" idx="2"/>
          </p:cNvCxnSpPr>
          <p:nvPr/>
        </p:nvCxnSpPr>
        <p:spPr>
          <a:xfrm flipV="1">
            <a:off x="1569367" y="3978676"/>
            <a:ext cx="1689244" cy="8280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349271" y="3653415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altLang="ko-KR" sz="2000" baseline="-25000" dirty="0" smtClean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45682" y="3653415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altLang="ko-KR" sz="2000" baseline="-25000" dirty="0" err="1" smtClean="0">
                <a:latin typeface="Calibri" pitchFamily="34" charset="0"/>
                <a:cs typeface="Calibri" pitchFamily="34" charset="0"/>
              </a:rPr>
              <a:t>k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547665" y="3971083"/>
            <a:ext cx="1710946" cy="10420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4770859" y="3513456"/>
                <a:ext cx="3095285" cy="638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𝑣𝑖𝑠</m:t>
                      </m:r>
                      <m:r>
                        <a:rPr lang="en-US" altLang="ko-KR" sz="1400" b="0" i="1" baseline="-25000" smtClean="0">
                          <a:latin typeface="Cambria Math"/>
                          <a:cs typeface="Calibri" pitchFamily="34" charset="0"/>
                        </a:rPr>
                        <m:t>𝑎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1−</m:t>
                          </m:r>
                          <m:r>
                            <a:rPr lang="ko-KR" altLang="en-US" sz="1400" b="0" i="1" smtClean="0">
                              <a:latin typeface="Cambria Math"/>
                              <a:cs typeface="Calibri" pitchFamily="34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+ </m:t>
                      </m:r>
                      <m:r>
                        <a:rPr lang="ko-KR" altLang="en-US" sz="1400" b="0" i="1" smtClean="0">
                          <a:latin typeface="Cambria Math"/>
                          <a:cs typeface="Calibri" pitchFamily="34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𝑝</m:t>
                          </m:r>
                          <m:r>
                            <a:rPr lang="en-US" altLang="ko-KR" sz="1400" b="0" i="1" baseline="-25000" smtClean="0">
                              <a:latin typeface="Cambria Math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ko-KR" sz="14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∈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𝑅</m:t>
                          </m:r>
                          <m:r>
                            <a:rPr lang="en-US" altLang="ko-KR" sz="1400" b="0" i="1" baseline="-25000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𝑎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|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𝐶𝑘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altLang="ko-KR" sz="14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𝑣𝑖𝑠</m:t>
                          </m:r>
                          <m:r>
                            <a:rPr lang="en-US" altLang="ko-KR" sz="1400" b="0" i="1" baseline="-25000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859" y="3513456"/>
                <a:ext cx="3095285" cy="638829"/>
              </a:xfrm>
              <a:prstGeom prst="rect">
                <a:avLst/>
              </a:prstGeom>
              <a:blipFill rotWithShape="1">
                <a:blip r:embed="rId3"/>
                <a:stretch>
                  <a:fillRect t="-111429" r="-3550" b="-15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2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Document Reference Network based Ranking</a:t>
            </a:r>
          </a:p>
          <a:p>
            <a:r>
              <a:rPr lang="en-US" altLang="ko-KR" b="1" dirty="0" smtClean="0"/>
              <a:t>A second Source of Information: The Author Trust Network</a:t>
            </a:r>
          </a:p>
          <a:p>
            <a:r>
              <a:rPr lang="en-US" altLang="ko-KR" dirty="0" smtClean="0"/>
              <a:t>Trust-based Visibility: A Two-Layer Approach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07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Author Trust Network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trusts B</a:t>
            </a:r>
          </a:p>
          <a:p>
            <a:r>
              <a:rPr lang="en-US" altLang="ko-KR" dirty="0" smtClean="0"/>
              <a:t>C distrusts D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200339" y="449710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</a:rPr>
              <a:t>p</a:t>
            </a:r>
            <a:r>
              <a:rPr lang="en-US" altLang="ko-KR" sz="1400" b="1" baseline="-25000" dirty="0" smtClean="0">
                <a:solidFill>
                  <a:srgbClr val="C00000"/>
                </a:solidFill>
              </a:rPr>
              <a:t>42</a:t>
            </a:r>
            <a:endParaRPr lang="ko-KR" altLang="en-US" sz="1400" b="1" baseline="-25000" dirty="0">
              <a:solidFill>
                <a:srgbClr val="C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79912" y="3356992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33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75323" y="5733256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30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11760" y="400506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27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67744" y="508518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23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27584" y="449710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11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40152" y="3853013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45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915744" y="554671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58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596336" y="467712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76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331640" y="4213053"/>
            <a:ext cx="1008112" cy="284051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5" idx="1"/>
          </p:cNvCxnSpPr>
          <p:nvPr/>
        </p:nvCxnSpPr>
        <p:spPr>
          <a:xfrm flipV="1">
            <a:off x="1365201" y="4677124"/>
            <a:ext cx="2835138" cy="40360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917379" y="3645024"/>
            <a:ext cx="862533" cy="390163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932088" y="4205665"/>
            <a:ext cx="1268251" cy="291439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771800" y="4857144"/>
            <a:ext cx="1428539" cy="352350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2932087" y="4035187"/>
            <a:ext cx="2983657" cy="107694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7" idx="1"/>
          </p:cNvCxnSpPr>
          <p:nvPr/>
        </p:nvCxnSpPr>
        <p:spPr>
          <a:xfrm>
            <a:off x="2771799" y="5406957"/>
            <a:ext cx="803524" cy="506319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299967" y="3520771"/>
            <a:ext cx="1615777" cy="412285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2" idx="1"/>
          </p:cNvCxnSpPr>
          <p:nvPr/>
        </p:nvCxnSpPr>
        <p:spPr>
          <a:xfrm flipV="1">
            <a:off x="4079379" y="5726734"/>
            <a:ext cx="1836365" cy="202113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4079379" y="4857144"/>
            <a:ext cx="3444949" cy="970646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704395" y="4761747"/>
            <a:ext cx="1211349" cy="784967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04395" y="4660257"/>
            <a:ext cx="2819933" cy="101490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444208" y="4084819"/>
            <a:ext cx="1152128" cy="575438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452989" y="3853013"/>
            <a:ext cx="2295475" cy="146509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444208" y="5671609"/>
            <a:ext cx="2295475" cy="61647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8100392" y="4697304"/>
            <a:ext cx="639291" cy="64443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100392" y="4917188"/>
            <a:ext cx="648072" cy="119976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9512" y="4437116"/>
            <a:ext cx="648072" cy="119976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188293" y="4766872"/>
            <a:ext cx="639291" cy="64443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88293" y="3999522"/>
            <a:ext cx="2151459" cy="78923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88293" y="5209494"/>
            <a:ext cx="2079451" cy="39461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188293" y="5373782"/>
            <a:ext cx="2079451" cy="31241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1007863" y="2530261"/>
            <a:ext cx="244524" cy="487815"/>
            <a:chOff x="1375149" y="3356992"/>
            <a:chExt cx="244524" cy="487815"/>
          </a:xfrm>
        </p:grpSpPr>
        <p:sp>
          <p:nvSpPr>
            <p:cNvPr id="36" name="사다리꼴 35"/>
            <p:cNvSpPr/>
            <p:nvPr/>
          </p:nvSpPr>
          <p:spPr>
            <a:xfrm>
              <a:off x="1375149" y="3537012"/>
              <a:ext cx="244524" cy="307795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375149" y="3356992"/>
              <a:ext cx="244524" cy="244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771800" y="2927451"/>
            <a:ext cx="244524" cy="487815"/>
            <a:chOff x="1375149" y="3356992"/>
            <a:chExt cx="244524" cy="487815"/>
          </a:xfrm>
        </p:grpSpPr>
        <p:sp>
          <p:nvSpPr>
            <p:cNvPr id="40" name="사다리꼴 39"/>
            <p:cNvSpPr/>
            <p:nvPr/>
          </p:nvSpPr>
          <p:spPr>
            <a:xfrm>
              <a:off x="1375149" y="3537012"/>
              <a:ext cx="244524" cy="307795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B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375149" y="3356992"/>
              <a:ext cx="244524" cy="244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909678" y="2439636"/>
            <a:ext cx="244524" cy="487815"/>
            <a:chOff x="1375149" y="3356992"/>
            <a:chExt cx="244524" cy="487815"/>
          </a:xfrm>
        </p:grpSpPr>
        <p:sp>
          <p:nvSpPr>
            <p:cNvPr id="43" name="사다리꼴 42"/>
            <p:cNvSpPr/>
            <p:nvPr/>
          </p:nvSpPr>
          <p:spPr>
            <a:xfrm>
              <a:off x="1375149" y="3537012"/>
              <a:ext cx="244524" cy="307795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C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375149" y="3356992"/>
              <a:ext cx="244524" cy="244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557329" y="2927451"/>
            <a:ext cx="244524" cy="487815"/>
            <a:chOff x="1375149" y="3356992"/>
            <a:chExt cx="244524" cy="487815"/>
          </a:xfrm>
        </p:grpSpPr>
        <p:sp>
          <p:nvSpPr>
            <p:cNvPr id="46" name="사다리꼴 45"/>
            <p:cNvSpPr/>
            <p:nvPr/>
          </p:nvSpPr>
          <p:spPr>
            <a:xfrm>
              <a:off x="1375149" y="3537012"/>
              <a:ext cx="244524" cy="307795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D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1375149" y="3356992"/>
              <a:ext cx="244524" cy="244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610419" y="2529645"/>
            <a:ext cx="244524" cy="487815"/>
            <a:chOff x="1375149" y="3356992"/>
            <a:chExt cx="244524" cy="487815"/>
          </a:xfrm>
        </p:grpSpPr>
        <p:sp>
          <p:nvSpPr>
            <p:cNvPr id="49" name="사다리꼴 48"/>
            <p:cNvSpPr/>
            <p:nvPr/>
          </p:nvSpPr>
          <p:spPr>
            <a:xfrm>
              <a:off x="1375149" y="3537012"/>
              <a:ext cx="244524" cy="307795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375149" y="3356992"/>
              <a:ext cx="244524" cy="244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" name="직선 연결선 50"/>
          <p:cNvCxnSpPr/>
          <p:nvPr/>
        </p:nvCxnSpPr>
        <p:spPr>
          <a:xfrm flipV="1">
            <a:off x="1331640" y="2659762"/>
            <a:ext cx="2484391" cy="1233"/>
          </a:xfrm>
          <a:prstGeom prst="line">
            <a:avLst/>
          </a:prstGeom>
          <a:ln w="15875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4338442" y="2712052"/>
            <a:ext cx="3185886" cy="1"/>
          </a:xfrm>
          <a:prstGeom prst="line">
            <a:avLst/>
          </a:prstGeom>
          <a:ln w="15875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 flipV="1">
            <a:off x="4338442" y="2604923"/>
            <a:ext cx="3185886" cy="2"/>
          </a:xfrm>
          <a:prstGeom prst="line">
            <a:avLst/>
          </a:prstGeom>
          <a:ln w="15875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342960" y="2927452"/>
            <a:ext cx="1242195" cy="244523"/>
          </a:xfrm>
          <a:prstGeom prst="line">
            <a:avLst/>
          </a:prstGeom>
          <a:ln w="15875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3059832" y="2862948"/>
            <a:ext cx="703850" cy="309027"/>
          </a:xfrm>
          <a:prstGeom prst="line">
            <a:avLst/>
          </a:prstGeom>
          <a:ln w="15875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277654" y="2895814"/>
            <a:ext cx="1242195" cy="244523"/>
          </a:xfrm>
          <a:prstGeom prst="line">
            <a:avLst/>
          </a:prstGeom>
          <a:ln w="15875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5940152" y="2895814"/>
            <a:ext cx="1584176" cy="248195"/>
          </a:xfrm>
          <a:prstGeom prst="line">
            <a:avLst/>
          </a:prstGeom>
          <a:ln w="15875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5931385" y="2987046"/>
            <a:ext cx="1573877" cy="274322"/>
          </a:xfrm>
          <a:prstGeom prst="line">
            <a:avLst/>
          </a:prstGeom>
          <a:ln w="15875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1079612" y="3107471"/>
            <a:ext cx="17945" cy="1329645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148071" y="3083790"/>
            <a:ext cx="1119673" cy="1893386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264022" y="3082719"/>
            <a:ext cx="2222047" cy="2650537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016324" y="3473824"/>
            <a:ext cx="1137878" cy="963292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endCxn id="8" idx="0"/>
          </p:cNvCxnSpPr>
          <p:nvPr/>
        </p:nvCxnSpPr>
        <p:spPr>
          <a:xfrm flipH="1">
            <a:off x="2663788" y="2933620"/>
            <a:ext cx="1185520" cy="1071444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2585155" y="2980552"/>
            <a:ext cx="1344337" cy="2052767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endCxn id="6" idx="0"/>
          </p:cNvCxnSpPr>
          <p:nvPr/>
        </p:nvCxnSpPr>
        <p:spPr>
          <a:xfrm>
            <a:off x="4031940" y="2987046"/>
            <a:ext cx="0" cy="369946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5765646" y="3460051"/>
            <a:ext cx="348715" cy="369946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5627495" y="3460051"/>
            <a:ext cx="303890" cy="2069937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>
            <a:off x="6516217" y="3107471"/>
            <a:ext cx="1084509" cy="722526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7732682" y="3098788"/>
            <a:ext cx="115682" cy="1458304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1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Author Trust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Second source of information</a:t>
                </a:r>
              </a:p>
              <a:p>
                <a:pPr lvl="1"/>
                <a:r>
                  <a:rPr lang="en-US" altLang="ko-KR" dirty="0" smtClean="0"/>
                  <a:t>Trust network between the authors of the documents</a:t>
                </a:r>
              </a:p>
              <a:p>
                <a:pPr lvl="1"/>
                <a:r>
                  <a:rPr lang="en-US" altLang="ko-KR" dirty="0" smtClean="0"/>
                  <a:t>Both networks are independent from each other</a:t>
                </a:r>
              </a:p>
              <a:p>
                <a:pPr lvl="1"/>
                <a:r>
                  <a:rPr lang="en-US" altLang="ko-KR" dirty="0" smtClean="0"/>
                  <a:t>A number of trust metrics have been proposed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Trust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ko-KR" b="0" i="1" baseline="-25000" smtClean="0">
                            <a:latin typeface="Cambria Math"/>
                            <a:ea typeface="Cambria Math"/>
                          </a:rPr>
                          <m:t>𝑚𝑖𝑛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𝑡𝑚𝑎𝑥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    </m:t>
                    </m:r>
                  </m:oMath>
                </a14:m>
                <a:endParaRPr lang="en-US" altLang="ko-KR" b="0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−1, 1</m:t>
                        </m:r>
                      </m:e>
                    </m:d>
                  </m:oMath>
                </a14:m>
                <a:r>
                  <a:rPr lang="en-US" altLang="ko-KR" dirty="0" smtClean="0"/>
                  <a:t>  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𝑛𝑜𝑟𝑚𝑎𝑙𝑙𝑦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FOAF vocabulary</a:t>
                </a:r>
              </a:p>
              <a:p>
                <a:pPr lvl="1"/>
                <a:r>
                  <a:rPr lang="en-US" altLang="ko-KR" dirty="0" smtClean="0"/>
                  <a:t>Extended to include trust statements</a:t>
                </a:r>
              </a:p>
              <a:p>
                <a:pPr lvl="1"/>
                <a:r>
                  <a:rPr lang="en-US" altLang="ko-KR" dirty="0" smtClean="0"/>
                  <a:t>Users can express in the FOAF files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2" t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0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Document Reference Network based Ranking</a:t>
            </a:r>
          </a:p>
          <a:p>
            <a:r>
              <a:rPr lang="en-US" altLang="ko-KR" dirty="0" smtClean="0"/>
              <a:t>A second Source of Information: The Author Trust Network</a:t>
            </a:r>
          </a:p>
          <a:p>
            <a:r>
              <a:rPr lang="en-US" altLang="ko-KR" b="1" dirty="0" smtClean="0"/>
              <a:t>Trust-based Visibility: A Two-Layer Approach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3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Weighted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Trust-aware visibility function</a:t>
            </a:r>
          </a:p>
          <a:p>
            <a:pPr lvl="1"/>
            <a:r>
              <a:rPr lang="en-US" altLang="ko-KR" dirty="0" smtClean="0"/>
              <a:t>PageRank + trust weight</a:t>
            </a:r>
          </a:p>
          <a:p>
            <a:pPr lvl="1"/>
            <a:r>
              <a:rPr lang="en-US" altLang="ko-KR" dirty="0" smtClean="0"/>
              <a:t>Trust value scope [-1, 1] → mapping to [0, 1]</a:t>
            </a:r>
            <a:endParaRPr lang="ko-KR" altLang="en-US" dirty="0"/>
          </a:p>
        </p:txBody>
      </p:sp>
      <p:sp>
        <p:nvSpPr>
          <p:cNvPr id="5" name="한쪽 모서리가 잘린 사각형 4"/>
          <p:cNvSpPr/>
          <p:nvPr/>
        </p:nvSpPr>
        <p:spPr>
          <a:xfrm rot="10800000">
            <a:off x="1259632" y="3555287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7" idx="0"/>
          </p:cNvCxnSpPr>
          <p:nvPr/>
        </p:nvCxnSpPr>
        <p:spPr>
          <a:xfrm>
            <a:off x="1835696" y="3879323"/>
            <a:ext cx="1123553" cy="39924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한쪽 모서리가 잘린 사각형 6"/>
          <p:cNvSpPr/>
          <p:nvPr/>
        </p:nvSpPr>
        <p:spPr>
          <a:xfrm rot="10800000">
            <a:off x="2959249" y="3954536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가 잘린 사각형 7"/>
          <p:cNvSpPr/>
          <p:nvPr/>
        </p:nvSpPr>
        <p:spPr>
          <a:xfrm rot="10800000">
            <a:off x="1259632" y="4498548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835697" y="4602608"/>
            <a:ext cx="1123551" cy="2199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976763" y="4096581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altLang="ko-KR" sz="2000" baseline="-25000" dirty="0" smtClean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33714" y="4640593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altLang="ko-KR" sz="2000" baseline="-25000" dirty="0" err="1" smtClean="0">
                <a:latin typeface="Calibri" pitchFamily="34" charset="0"/>
                <a:cs typeface="Calibri" pitchFamily="34" charset="0"/>
              </a:rPr>
              <a:t>k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835697" y="4958261"/>
            <a:ext cx="718941" cy="6559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4860032" y="4045926"/>
                <a:ext cx="3816424" cy="501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𝑣𝑖𝑠</m:t>
                      </m:r>
                      <m:r>
                        <a:rPr lang="en-US" altLang="ko-KR" sz="1400" b="0" i="1" baseline="-25000" smtClean="0">
                          <a:latin typeface="Cambria Math"/>
                          <a:cs typeface="Calibri" pitchFamily="34" charset="0"/>
                        </a:rPr>
                        <m:t>𝑎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1−</m:t>
                          </m:r>
                          <m:r>
                            <a:rPr lang="ko-KR" altLang="en-US" sz="1400" b="0" i="1" smtClean="0">
                              <a:latin typeface="Cambria Math"/>
                              <a:cs typeface="Calibri" pitchFamily="34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+ </m:t>
                      </m:r>
                      <m:r>
                        <a:rPr lang="ko-KR" altLang="en-US" sz="1400" b="0" i="1" smtClean="0">
                          <a:latin typeface="Cambria Math"/>
                          <a:cs typeface="Calibri" pitchFamily="34" charset="0"/>
                        </a:rPr>
                        <m:t>𝛼</m:t>
                      </m:r>
                      <m:r>
                        <a:rPr lang="en-US" altLang="ko-KR" sz="1400" i="1" smtClean="0">
                          <a:latin typeface="Cambria Math"/>
                          <a:cs typeface="Calibri" pitchFamily="34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1.2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1.8</m:t>
                          </m:r>
                        </m:den>
                      </m:f>
                      <m:r>
                        <a:rPr lang="en-US" altLang="ko-KR" sz="14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∙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10 +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0.5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1.5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∙20)</m:t>
                      </m:r>
                    </m:oMath>
                  </m:oMathPara>
                </a14:m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045926"/>
                <a:ext cx="3816424" cy="501419"/>
              </a:xfrm>
              <a:prstGeom prst="rect">
                <a:avLst/>
              </a:prstGeom>
              <a:blipFill rotWithShape="1"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/>
          <p:cNvSpPr/>
          <p:nvPr/>
        </p:nvSpPr>
        <p:spPr>
          <a:xfrm>
            <a:off x="2006722" y="4433331"/>
            <a:ext cx="601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1.2</a:t>
            </a:r>
            <a:endParaRPr lang="en-US" altLang="ko-KR" sz="16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35697" y="5295657"/>
            <a:ext cx="601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0.6</a:t>
            </a:r>
            <a:endParaRPr lang="en-US" altLang="ko-KR" sz="16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13994" y="3790270"/>
            <a:ext cx="601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0.5</a:t>
            </a:r>
            <a:endParaRPr lang="en-US" altLang="ko-KR" sz="1600" baseline="-25000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853210" y="3629772"/>
            <a:ext cx="1123553" cy="1271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1853210" y="2999251"/>
            <a:ext cx="1424544" cy="55603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144103" y="2999251"/>
            <a:ext cx="601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0.3</a:t>
            </a:r>
            <a:endParaRPr lang="en-US" altLang="ko-KR" sz="16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53646" y="3354789"/>
            <a:ext cx="601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0.7</a:t>
            </a:r>
            <a:endParaRPr lang="en-US" altLang="ko-KR" sz="16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3693343"/>
            <a:ext cx="601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20</a:t>
            </a:r>
            <a:endParaRPr lang="en-US" altLang="ko-KR" sz="16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9552" y="4646629"/>
            <a:ext cx="601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10</a:t>
            </a:r>
            <a:endParaRPr lang="en-US" altLang="ko-KR" sz="1600" baseline="-25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Controversial 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Assumption</a:t>
            </a:r>
          </a:p>
          <a:p>
            <a:pPr lvl="1"/>
            <a:r>
              <a:rPr lang="en-US" altLang="ko-KR" dirty="0" smtClean="0"/>
              <a:t>Controversially referenced papers are the most interesting papers</a:t>
            </a:r>
          </a:p>
          <a:p>
            <a:pPr lvl="1"/>
            <a:r>
              <a:rPr lang="en-US" altLang="ko-KR" dirty="0" smtClean="0"/>
              <a:t>In contrast to the weighted PageRank</a:t>
            </a:r>
          </a:p>
          <a:p>
            <a:pPr lvl="1"/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min</a:t>
            </a:r>
            <a:r>
              <a:rPr lang="en-US" altLang="ko-KR" dirty="0" smtClean="0"/>
              <a:t> = -1, 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max</a:t>
            </a:r>
            <a:r>
              <a:rPr lang="en-US" altLang="ko-KR" dirty="0" smtClean="0"/>
              <a:t> = 1 → squared value</a:t>
            </a:r>
          </a:p>
        </p:txBody>
      </p:sp>
      <p:sp>
        <p:nvSpPr>
          <p:cNvPr id="6" name="한쪽 모서리가 잘린 사각형 5"/>
          <p:cNvSpPr/>
          <p:nvPr/>
        </p:nvSpPr>
        <p:spPr>
          <a:xfrm rot="10800000">
            <a:off x="2555776" y="4126923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73290" y="4268968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altLang="ko-KR" sz="2000" baseline="-25000" dirty="0" smtClean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32222" y="3818813"/>
            <a:ext cx="1123553" cy="39924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039906" y="4645303"/>
            <a:ext cx="1487003" cy="50637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6" idx="0"/>
          </p:cNvCxnSpPr>
          <p:nvPr/>
        </p:nvCxnSpPr>
        <p:spPr>
          <a:xfrm>
            <a:off x="5432394" y="4450959"/>
            <a:ext cx="1515870" cy="0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한쪽 모서리가 잘린 사각형 15"/>
          <p:cNvSpPr/>
          <p:nvPr/>
        </p:nvSpPr>
        <p:spPr>
          <a:xfrm rot="10800000">
            <a:off x="6948264" y="4126923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965778" y="4268968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altLang="ko-KR" sz="2000" baseline="-25000" dirty="0" smtClean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824710" y="3818813"/>
            <a:ext cx="1123553" cy="39924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576410" y="4878200"/>
            <a:ext cx="1342988" cy="546946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432394" y="4645303"/>
            <a:ext cx="1487003" cy="50637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Author trust network</a:t>
            </a:r>
          </a:p>
          <a:p>
            <a:pPr lvl="1"/>
            <a:r>
              <a:rPr lang="en-US" altLang="ko-KR" dirty="0"/>
              <a:t>Reincorporate link semantics by using a second resource</a:t>
            </a:r>
          </a:p>
          <a:p>
            <a:pPr lvl="1"/>
            <a:r>
              <a:rPr lang="en-US" altLang="ko-KR" dirty="0"/>
              <a:t>Personalization of rankings based on user’s </a:t>
            </a:r>
            <a:r>
              <a:rPr lang="en-US" altLang="ko-KR" dirty="0" smtClean="0"/>
              <a:t>trust</a:t>
            </a:r>
          </a:p>
          <a:p>
            <a:endParaRPr lang="en-US" altLang="ko-KR" dirty="0" smtClean="0"/>
          </a:p>
          <a:p>
            <a:r>
              <a:rPr lang="en-US" altLang="ko-KR" sz="2200" dirty="0" smtClean="0"/>
              <a:t>Utilize negative trust value</a:t>
            </a:r>
          </a:p>
          <a:p>
            <a:pPr lvl="1"/>
            <a:r>
              <a:rPr lang="en-US" altLang="ko-KR" dirty="0" smtClean="0"/>
              <a:t>Controversial references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1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points</a:t>
            </a:r>
          </a:p>
          <a:p>
            <a:pPr lvl="1"/>
            <a:r>
              <a:rPr lang="en-US" altLang="ko-KR" sz="1800" dirty="0"/>
              <a:t>Reincorporate link semantics by </a:t>
            </a:r>
            <a:r>
              <a:rPr lang="en-US" altLang="ko-KR" sz="1800" dirty="0" smtClean="0"/>
              <a:t>using author trust network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Weak points</a:t>
            </a:r>
          </a:p>
          <a:p>
            <a:pPr lvl="1"/>
            <a:r>
              <a:rPr lang="en-US" altLang="ko-KR" sz="1800" dirty="0" smtClean="0"/>
              <a:t>Additional </a:t>
            </a:r>
            <a:r>
              <a:rPr lang="en-US" altLang="ko-KR" sz="1800" smtClean="0"/>
              <a:t>management overhead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New link attribute “</a:t>
            </a:r>
            <a:r>
              <a:rPr lang="en-US" altLang="ko-KR" sz="1800" dirty="0" err="1" smtClean="0"/>
              <a:t>nofollow</a:t>
            </a:r>
            <a:r>
              <a:rPr lang="en-US" altLang="ko-KR" sz="1800" dirty="0" smtClean="0"/>
              <a:t>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78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smtClean="0"/>
              <a:t>Document Reference Network based Ranking</a:t>
            </a:r>
          </a:p>
          <a:p>
            <a:r>
              <a:rPr lang="en-US" altLang="ko-KR" dirty="0" smtClean="0"/>
              <a:t>A second Source of Information: The Author Trust Network</a:t>
            </a:r>
          </a:p>
          <a:p>
            <a:r>
              <a:rPr lang="en-US" altLang="ko-KR" dirty="0" smtClean="0"/>
              <a:t>Trust-based Visibility: A Two-Layer Approach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8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Mining Categories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1285603"/>
          </a:xfrm>
        </p:spPr>
        <p:txBody>
          <a:bodyPr/>
          <a:lstStyle/>
          <a:p>
            <a:r>
              <a:rPr lang="en-US" altLang="ko-KR" sz="2200" dirty="0" smtClean="0"/>
              <a:t>Web mining is used to discover the content of the Web</a:t>
            </a:r>
            <a:r>
              <a:rPr lang="en-US" altLang="ko-KR" sz="2200" baseline="30000" dirty="0" smtClean="0"/>
              <a:t>*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30600" y="2396332"/>
            <a:ext cx="1888852" cy="611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Web Mining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522908" y="4042036"/>
            <a:ext cx="1888852" cy="611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Web Content Mining</a:t>
            </a:r>
            <a:endParaRPr lang="ko-KR" altLang="en-US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3530600" y="4042036"/>
            <a:ext cx="1888852" cy="611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Web Structure Mining</a:t>
            </a:r>
            <a:endParaRPr lang="ko-KR" altLang="en-US" sz="1600" b="1" dirty="0"/>
          </a:p>
        </p:txBody>
      </p:sp>
      <p:sp>
        <p:nvSpPr>
          <p:cNvPr id="9" name="직사각형 8"/>
          <p:cNvSpPr/>
          <p:nvPr/>
        </p:nvSpPr>
        <p:spPr>
          <a:xfrm>
            <a:off x="6643588" y="4042036"/>
            <a:ext cx="1888852" cy="611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Web Usage Mining</a:t>
            </a:r>
            <a:endParaRPr lang="ko-KR" altLang="en-US" sz="1600" b="1" dirty="0"/>
          </a:p>
        </p:txBody>
      </p:sp>
      <p:cxnSp>
        <p:nvCxnSpPr>
          <p:cNvPr id="18" name="직선 연결선 17"/>
          <p:cNvCxnSpPr>
            <a:stCxn id="5" idx="2"/>
            <a:endCxn id="8" idx="0"/>
          </p:cNvCxnSpPr>
          <p:nvPr/>
        </p:nvCxnSpPr>
        <p:spPr>
          <a:xfrm>
            <a:off x="4475026" y="3007432"/>
            <a:ext cx="0" cy="1034604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7" idx="0"/>
          </p:cNvCxnSpPr>
          <p:nvPr/>
        </p:nvCxnSpPr>
        <p:spPr>
          <a:xfrm flipH="1">
            <a:off x="1467334" y="3007432"/>
            <a:ext cx="2439950" cy="1034604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9" idx="0"/>
          </p:cNvCxnSpPr>
          <p:nvPr/>
        </p:nvCxnSpPr>
        <p:spPr>
          <a:xfrm>
            <a:off x="5131420" y="3007432"/>
            <a:ext cx="2456594" cy="1034604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6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6669980" y="5445224"/>
            <a:ext cx="1862460" cy="648072"/>
            <a:chOff x="6669980" y="3717032"/>
            <a:chExt cx="1862460" cy="648072"/>
          </a:xfrm>
        </p:grpSpPr>
        <p:sp>
          <p:nvSpPr>
            <p:cNvPr id="7" name="한쪽 모서리가 잘린 사각형 6"/>
            <p:cNvSpPr/>
            <p:nvPr/>
          </p:nvSpPr>
          <p:spPr>
            <a:xfrm rot="10800000">
              <a:off x="6669980" y="3717032"/>
              <a:ext cx="576064" cy="648072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한쪽 모서리가 잘린 사각형 7"/>
            <p:cNvSpPr/>
            <p:nvPr/>
          </p:nvSpPr>
          <p:spPr>
            <a:xfrm rot="10800000">
              <a:off x="7956376" y="3717032"/>
              <a:ext cx="576064" cy="648072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7246044" y="4042171"/>
              <a:ext cx="71033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Web Content Mining vs. Web Structure Mining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smtClean="0"/>
              <a:t>Web Content Mining</a:t>
            </a:r>
          </a:p>
          <a:p>
            <a:pPr lvl="1"/>
            <a:r>
              <a:rPr lang="en-US" altLang="ko-KR" dirty="0" smtClean="0"/>
              <a:t>Discovery of useful information from web content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Analyze web content directly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200" dirty="0" smtClean="0"/>
              <a:t>Web Structure Mining</a:t>
            </a:r>
          </a:p>
          <a:p>
            <a:pPr lvl="1"/>
            <a:r>
              <a:rPr lang="en-US" altLang="ko-KR" dirty="0" smtClean="0"/>
              <a:t>Discovers relationships between web pages by analyzing web structures</a:t>
            </a:r>
          </a:p>
          <a:p>
            <a:pPr lvl="1"/>
            <a:r>
              <a:rPr lang="en-US" altLang="ko-KR" dirty="0"/>
              <a:t>Analyze references(links) between documents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Compute the visibility(rank score) based on link analysis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669980" y="1916832"/>
            <a:ext cx="1862460" cy="648072"/>
            <a:chOff x="6669980" y="1340767"/>
            <a:chExt cx="1862460" cy="648072"/>
          </a:xfrm>
        </p:grpSpPr>
        <p:sp>
          <p:nvSpPr>
            <p:cNvPr id="5" name="한쪽 모서리가 잘린 사각형 4"/>
            <p:cNvSpPr/>
            <p:nvPr/>
          </p:nvSpPr>
          <p:spPr>
            <a:xfrm rot="10800000">
              <a:off x="6669980" y="1340767"/>
              <a:ext cx="576064" cy="648072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한쪽 모서리가 잘린 사각형 5"/>
            <p:cNvSpPr/>
            <p:nvPr/>
          </p:nvSpPr>
          <p:spPr>
            <a:xfrm rot="10800000">
              <a:off x="7956376" y="1340767"/>
              <a:ext cx="576064" cy="648072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7246044" y="1664803"/>
              <a:ext cx="7103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98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Engine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56550"/>
          </a:xfrm>
        </p:spPr>
        <p:txBody>
          <a:bodyPr/>
          <a:lstStyle/>
          <a:p>
            <a:r>
              <a:rPr lang="en-US" altLang="ko-KR" sz="2200" dirty="0" smtClean="0"/>
              <a:t>Information gathering</a:t>
            </a:r>
          </a:p>
          <a:p>
            <a:pPr lvl="1"/>
            <a:r>
              <a:rPr lang="en-US" altLang="ko-KR" dirty="0" smtClean="0"/>
              <a:t>Collect data as much as possible</a:t>
            </a:r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sz="2200" dirty="0" smtClean="0"/>
              <a:t>Information selection</a:t>
            </a:r>
          </a:p>
          <a:p>
            <a:pPr lvl="1"/>
            <a:r>
              <a:rPr lang="en-US" altLang="ko-KR" dirty="0" smtClean="0"/>
              <a:t>Select subset of pages with query</a:t>
            </a:r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sz="2200" b="1" dirty="0" smtClean="0"/>
              <a:t>Information ranking</a:t>
            </a:r>
          </a:p>
          <a:p>
            <a:pPr lvl="1"/>
            <a:r>
              <a:rPr lang="en-US" altLang="ko-KR" dirty="0" smtClean="0"/>
              <a:t>Give ranked pages to user</a:t>
            </a:r>
          </a:p>
          <a:p>
            <a:endParaRPr lang="ko-KR" altLang="en-US" sz="2200" dirty="0"/>
          </a:p>
        </p:txBody>
      </p:sp>
      <p:sp>
        <p:nvSpPr>
          <p:cNvPr id="5" name="한쪽 모서리가 잘린 사각형 4"/>
          <p:cNvSpPr/>
          <p:nvPr/>
        </p:nvSpPr>
        <p:spPr>
          <a:xfrm rot="10800000">
            <a:off x="5922150" y="1383360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잘린 사각형 5"/>
          <p:cNvSpPr/>
          <p:nvPr/>
        </p:nvSpPr>
        <p:spPr>
          <a:xfrm rot="10800000">
            <a:off x="6282190" y="1213988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잘린 사각형 6"/>
          <p:cNvSpPr/>
          <p:nvPr/>
        </p:nvSpPr>
        <p:spPr>
          <a:xfrm rot="10800000">
            <a:off x="6570222" y="1519259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가 잘린 사각형 7"/>
          <p:cNvSpPr/>
          <p:nvPr/>
        </p:nvSpPr>
        <p:spPr>
          <a:xfrm rot="10800000">
            <a:off x="6750242" y="1184571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한쪽 모서리가 잘린 사각형 8"/>
          <p:cNvSpPr/>
          <p:nvPr/>
        </p:nvSpPr>
        <p:spPr>
          <a:xfrm rot="10800000">
            <a:off x="6937210" y="1455367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한쪽 모서리가 잘린 사각형 9"/>
          <p:cNvSpPr/>
          <p:nvPr/>
        </p:nvSpPr>
        <p:spPr>
          <a:xfrm rot="10800000">
            <a:off x="7218294" y="1141980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한쪽 모서리가 잘린 사각형 10"/>
          <p:cNvSpPr/>
          <p:nvPr/>
        </p:nvSpPr>
        <p:spPr>
          <a:xfrm rot="10800000">
            <a:off x="7398314" y="1663274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한쪽 모서리가 잘린 사각형 11"/>
          <p:cNvSpPr/>
          <p:nvPr/>
        </p:nvSpPr>
        <p:spPr>
          <a:xfrm rot="10800000">
            <a:off x="7866366" y="1328586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한쪽 모서리가 잘린 사각형 12"/>
          <p:cNvSpPr/>
          <p:nvPr/>
        </p:nvSpPr>
        <p:spPr>
          <a:xfrm rot="10800000">
            <a:off x="8154398" y="2175448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한쪽 모서리가 잘린 사각형 13"/>
          <p:cNvSpPr/>
          <p:nvPr/>
        </p:nvSpPr>
        <p:spPr>
          <a:xfrm rot="10800000">
            <a:off x="6939391" y="2014393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한쪽 모서리가 잘린 사각형 14"/>
          <p:cNvSpPr/>
          <p:nvPr/>
        </p:nvSpPr>
        <p:spPr>
          <a:xfrm rot="10800000">
            <a:off x="7488324" y="2247455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5911400" y="1807289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한쪽 모서리가 잘린 사각형 16"/>
          <p:cNvSpPr/>
          <p:nvPr/>
        </p:nvSpPr>
        <p:spPr>
          <a:xfrm rot="10800000">
            <a:off x="6390202" y="2103440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한쪽 모서리가 잘린 사각형 17"/>
          <p:cNvSpPr/>
          <p:nvPr/>
        </p:nvSpPr>
        <p:spPr>
          <a:xfrm rot="10800000">
            <a:off x="5742130" y="2789046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한쪽 모서리가 잘린 사각형 18"/>
          <p:cNvSpPr/>
          <p:nvPr/>
        </p:nvSpPr>
        <p:spPr>
          <a:xfrm rot="10800000">
            <a:off x="6102170" y="2619674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한쪽 모서리가 잘린 사각형 19"/>
          <p:cNvSpPr/>
          <p:nvPr/>
        </p:nvSpPr>
        <p:spPr>
          <a:xfrm rot="10800000">
            <a:off x="6390202" y="2924945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 rot="10800000">
            <a:off x="6570222" y="2590257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한쪽 모서리가 잘린 사각형 21"/>
          <p:cNvSpPr/>
          <p:nvPr/>
        </p:nvSpPr>
        <p:spPr>
          <a:xfrm rot="10800000">
            <a:off x="6757190" y="2861053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한쪽 모서리가 잘린 사각형 22"/>
          <p:cNvSpPr/>
          <p:nvPr/>
        </p:nvSpPr>
        <p:spPr>
          <a:xfrm rot="10800000">
            <a:off x="7038274" y="2547666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한쪽 모서리가 잘린 사각형 23"/>
          <p:cNvSpPr/>
          <p:nvPr/>
        </p:nvSpPr>
        <p:spPr>
          <a:xfrm rot="10800000">
            <a:off x="7218294" y="3068960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한쪽 모서리가 잘린 사각형 24"/>
          <p:cNvSpPr/>
          <p:nvPr/>
        </p:nvSpPr>
        <p:spPr>
          <a:xfrm rot="10800000">
            <a:off x="7686346" y="2734272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한쪽 모서리가 잘린 사각형 25"/>
          <p:cNvSpPr/>
          <p:nvPr/>
        </p:nvSpPr>
        <p:spPr>
          <a:xfrm rot="10800000">
            <a:off x="7974378" y="3581134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한쪽 모서리가 잘린 사각형 26"/>
          <p:cNvSpPr/>
          <p:nvPr/>
        </p:nvSpPr>
        <p:spPr>
          <a:xfrm rot="10800000">
            <a:off x="6759371" y="3420079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한쪽 모서리가 잘린 사각형 27"/>
          <p:cNvSpPr/>
          <p:nvPr/>
        </p:nvSpPr>
        <p:spPr>
          <a:xfrm rot="10800000">
            <a:off x="7308304" y="3653141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한쪽 모서리가 잘린 사각형 28"/>
          <p:cNvSpPr/>
          <p:nvPr/>
        </p:nvSpPr>
        <p:spPr>
          <a:xfrm rot="10800000">
            <a:off x="5731380" y="3212975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한쪽 모서리가 잘린 사각형 29"/>
          <p:cNvSpPr/>
          <p:nvPr/>
        </p:nvSpPr>
        <p:spPr>
          <a:xfrm rot="10800000">
            <a:off x="6210182" y="3509126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한쪽 모서리가 잘린 사각형 30"/>
          <p:cNvSpPr/>
          <p:nvPr/>
        </p:nvSpPr>
        <p:spPr>
          <a:xfrm rot="10800000">
            <a:off x="5810132" y="5044812"/>
            <a:ext cx="472058" cy="328403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한쪽 모서리가 잘린 사각형 31"/>
          <p:cNvSpPr/>
          <p:nvPr/>
        </p:nvSpPr>
        <p:spPr>
          <a:xfrm rot="10800000">
            <a:off x="5017280" y="4616724"/>
            <a:ext cx="656794" cy="416226"/>
          </a:xfrm>
          <a:prstGeom prst="snip1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한쪽 모서리가 잘린 사각형 32"/>
          <p:cNvSpPr/>
          <p:nvPr/>
        </p:nvSpPr>
        <p:spPr>
          <a:xfrm rot="10800000">
            <a:off x="6417709" y="5397147"/>
            <a:ext cx="373275" cy="2641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한쪽 모서리가 잘린 사각형 33"/>
          <p:cNvSpPr/>
          <p:nvPr/>
        </p:nvSpPr>
        <p:spPr>
          <a:xfrm rot="10800000">
            <a:off x="7940704" y="6021288"/>
            <a:ext cx="180020" cy="144015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한쪽 모서리가 잘린 사각형 34"/>
          <p:cNvSpPr/>
          <p:nvPr/>
        </p:nvSpPr>
        <p:spPr>
          <a:xfrm rot="10800000">
            <a:off x="7488324" y="5877272"/>
            <a:ext cx="228802" cy="186409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한쪽 모서리가 잘린 사각형 35"/>
          <p:cNvSpPr/>
          <p:nvPr/>
        </p:nvSpPr>
        <p:spPr>
          <a:xfrm rot="10800000">
            <a:off x="6981352" y="5661248"/>
            <a:ext cx="293863" cy="210343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2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750"/>
                            </p:stCondLst>
                            <p:childTnLst>
                              <p:par>
                                <p:cTn id="2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500"/>
                            </p:stCondLst>
                            <p:childTnLst>
                              <p:par>
                                <p:cTn id="2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0" grpId="2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Basic 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56550"/>
          </a:xfrm>
        </p:spPr>
        <p:txBody>
          <a:bodyPr/>
          <a:lstStyle/>
          <a:p>
            <a:r>
              <a:rPr lang="en-US" altLang="ko-KR" sz="2200" dirty="0" smtClean="0"/>
              <a:t>Important web page</a:t>
            </a:r>
          </a:p>
          <a:p>
            <a:pPr lvl="1"/>
            <a:r>
              <a:rPr lang="en-US" altLang="ko-KR" sz="1800" dirty="0" smtClean="0"/>
              <a:t>Cited by many other important pages</a:t>
            </a:r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Visibility(PageRank Score)</a:t>
            </a:r>
          </a:p>
          <a:p>
            <a:pPr lvl="1"/>
            <a:r>
              <a:rPr lang="en-US" altLang="ko-KR" sz="1800" dirty="0" smtClean="0"/>
              <a:t>Depends on the number of references</a:t>
            </a:r>
          </a:p>
          <a:p>
            <a:pPr lvl="1"/>
            <a:r>
              <a:rPr lang="en-US" altLang="ko-KR" sz="1800" dirty="0" smtClean="0"/>
              <a:t>Visibility of the referencing documents</a:t>
            </a:r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But it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ignores the </a:t>
            </a:r>
            <a:r>
              <a:rPr lang="en-US" altLang="ko-KR" sz="2200" b="1" dirty="0" smtClean="0"/>
              <a:t>semantics</a:t>
            </a:r>
            <a:r>
              <a:rPr lang="en-US" altLang="ko-KR" sz="2200" dirty="0" smtClean="0"/>
              <a:t> of the reference!</a:t>
            </a:r>
            <a:endParaRPr lang="en-US" altLang="ko-KR" sz="2200" dirty="0"/>
          </a:p>
          <a:p>
            <a:endParaRPr lang="en-US" altLang="ko-KR" sz="1800" dirty="0" smtClean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659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Counter Example: </a:t>
            </a:r>
            <a:r>
              <a:rPr lang="en-US" altLang="ko-KR" dirty="0"/>
              <a:t>A </a:t>
            </a:r>
            <a:r>
              <a:rPr lang="en-US" altLang="ko-KR" dirty="0" smtClean="0"/>
              <a:t>Scientific Paper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56550"/>
          </a:xfrm>
        </p:spPr>
        <p:txBody>
          <a:bodyPr/>
          <a:lstStyle/>
          <a:p>
            <a:r>
              <a:rPr lang="en-US" altLang="ko-KR" sz="2200" dirty="0" smtClean="0"/>
              <a:t>Cite another one because the author finds it useful</a:t>
            </a:r>
          </a:p>
          <a:p>
            <a:endParaRPr lang="en-US" altLang="ko-KR" sz="2200" dirty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 smtClean="0"/>
              <a:t>But also if the author disagrees</a:t>
            </a:r>
          </a:p>
          <a:p>
            <a:pPr lvl="1"/>
            <a:r>
              <a:rPr lang="en-US" altLang="ko-KR" sz="1800" dirty="0" smtClean="0"/>
              <a:t>wants to give an opposite point of view</a:t>
            </a:r>
            <a:endParaRPr lang="en-US" altLang="ko-KR" dirty="0" smtClean="0"/>
          </a:p>
          <a:p>
            <a:endParaRPr lang="en-US" altLang="ko-KR" sz="2200" dirty="0"/>
          </a:p>
          <a:p>
            <a:endParaRPr lang="en-US" altLang="ko-KR" sz="1800" dirty="0" smtClean="0"/>
          </a:p>
          <a:p>
            <a:endParaRPr lang="ko-KR" altLang="en-US" sz="2200" dirty="0"/>
          </a:p>
        </p:txBody>
      </p:sp>
      <p:sp>
        <p:nvSpPr>
          <p:cNvPr id="5" name="한쪽 모서리가 잘린 사각형 4"/>
          <p:cNvSpPr/>
          <p:nvPr/>
        </p:nvSpPr>
        <p:spPr>
          <a:xfrm rot="10800000">
            <a:off x="6012160" y="2132856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잘린 사각형 5"/>
          <p:cNvSpPr/>
          <p:nvPr/>
        </p:nvSpPr>
        <p:spPr>
          <a:xfrm rot="10800000">
            <a:off x="2339752" y="2132856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987824" y="2456892"/>
            <a:ext cx="2952328" cy="0"/>
          </a:xfrm>
          <a:prstGeom prst="line">
            <a:avLst/>
          </a:prstGeom>
          <a:ln w="254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polls_463px_Symbol_thumbs_down.svg_2049_291203_answer_2_x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114181" y="1772815"/>
            <a:ext cx="529827" cy="68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00594" y="2596262"/>
            <a:ext cx="797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agree</a:t>
            </a:r>
            <a:endParaRPr lang="ko-KR" altLang="en-US" b="1" dirty="0"/>
          </a:p>
        </p:txBody>
      </p:sp>
      <p:sp>
        <p:nvSpPr>
          <p:cNvPr id="11" name="한쪽 모서리가 잘린 사각형 10"/>
          <p:cNvSpPr/>
          <p:nvPr/>
        </p:nvSpPr>
        <p:spPr>
          <a:xfrm rot="10800000">
            <a:off x="6012160" y="5085184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한쪽 모서리가 잘린 사각형 11"/>
          <p:cNvSpPr/>
          <p:nvPr/>
        </p:nvSpPr>
        <p:spPr>
          <a:xfrm rot="10800000">
            <a:off x="2339752" y="5085184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987824" y="5409220"/>
            <a:ext cx="2952328" cy="0"/>
          </a:xfrm>
          <a:prstGeom prst="line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851920" y="5548590"/>
            <a:ext cx="111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disagree</a:t>
            </a:r>
            <a:endParaRPr lang="ko-KR" altLang="en-US" b="1" dirty="0"/>
          </a:p>
        </p:txBody>
      </p:sp>
      <p:pic>
        <p:nvPicPr>
          <p:cNvPr id="17" name="Picture 2" descr="C:\Users\Administrator\Desktop\polls_463px_Symbol_thumbs_down.svg_2049_291203_answer_2_x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114181" y="4653136"/>
            <a:ext cx="529827" cy="68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2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Our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56550"/>
          </a:xfrm>
        </p:spPr>
        <p:txBody>
          <a:bodyPr/>
          <a:lstStyle/>
          <a:p>
            <a:r>
              <a:rPr lang="en-US" altLang="ko-KR" sz="2200" dirty="0" smtClean="0"/>
              <a:t>Current problem</a:t>
            </a:r>
          </a:p>
          <a:p>
            <a:pPr lvl="1"/>
            <a:r>
              <a:rPr lang="en-US" altLang="ko-KR" dirty="0" smtClean="0"/>
              <a:t>Search engine </a:t>
            </a:r>
            <a:r>
              <a:rPr lang="en-US" altLang="ko-KR" b="1" dirty="0" smtClean="0">
                <a:solidFill>
                  <a:srgbClr val="C00000"/>
                </a:solidFill>
              </a:rPr>
              <a:t>can’t understand the semantics </a:t>
            </a:r>
            <a:r>
              <a:rPr lang="en-US" altLang="ko-KR" dirty="0" smtClean="0"/>
              <a:t>of a reference</a:t>
            </a:r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Author trust network</a:t>
            </a:r>
            <a:endParaRPr lang="en-US" altLang="ko-KR" sz="2200" dirty="0"/>
          </a:p>
          <a:p>
            <a:pPr lvl="1"/>
            <a:r>
              <a:rPr lang="en-US" altLang="ko-KR" dirty="0" smtClean="0"/>
              <a:t>Reincorporate link semantics by using a second resource</a:t>
            </a:r>
          </a:p>
          <a:p>
            <a:pPr lvl="1"/>
            <a:r>
              <a:rPr lang="en-US" altLang="ko-KR" dirty="0" smtClean="0"/>
              <a:t>Personalization of rankings based on user’s trust</a:t>
            </a:r>
          </a:p>
          <a:p>
            <a:endParaRPr lang="en-US" altLang="ko-KR" sz="2200" dirty="0"/>
          </a:p>
          <a:p>
            <a:endParaRPr lang="en-US" altLang="ko-KR" sz="1800" dirty="0" smtClean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805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Document Reference Network based Ranking</a:t>
            </a:r>
          </a:p>
          <a:p>
            <a:r>
              <a:rPr lang="en-US" altLang="ko-KR" dirty="0" smtClean="0"/>
              <a:t>A second Source of Information: The Author Trust Network</a:t>
            </a:r>
          </a:p>
          <a:p>
            <a:r>
              <a:rPr lang="en-US" altLang="ko-KR" dirty="0" smtClean="0"/>
              <a:t>Trust-based Visibility: A Two-Layer Approach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9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5951</TotalTime>
  <Words>658</Words>
  <Application>Microsoft Office PowerPoint</Application>
  <PresentationFormat>화면 슬라이드 쇼(4:3)</PresentationFormat>
  <Paragraphs>187</Paragraphs>
  <Slides>20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SNU IDB Lab.</vt:lpstr>
      <vt:lpstr>Information Retrieval in Trust-Enhanced Document Networks</vt:lpstr>
      <vt:lpstr>Outline</vt:lpstr>
      <vt:lpstr>Web Mining Categories</vt:lpstr>
      <vt:lpstr>Web Content Mining vs. Web Structure Mining</vt:lpstr>
      <vt:lpstr>Search Engine</vt:lpstr>
      <vt:lpstr>Basic Idea</vt:lpstr>
      <vt:lpstr>Counter Example: A Scientific Paper</vt:lpstr>
      <vt:lpstr>Our approach</vt:lpstr>
      <vt:lpstr>Outline</vt:lpstr>
      <vt:lpstr>Citation influence (Pinski and Narin, 1976)</vt:lpstr>
      <vt:lpstr>PageRank (S. Brin and L. Page, 1998)</vt:lpstr>
      <vt:lpstr>Outline</vt:lpstr>
      <vt:lpstr>The Author Trust Network</vt:lpstr>
      <vt:lpstr>The Author Trust Network</vt:lpstr>
      <vt:lpstr>Outline</vt:lpstr>
      <vt:lpstr>Weighted PageRank</vt:lpstr>
      <vt:lpstr>Controversial References</vt:lpstr>
      <vt:lpstr>Conclusion</vt:lpstr>
      <vt:lpstr>Discussion</vt:lpstr>
      <vt:lpstr>Thank you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334</cp:revision>
  <dcterms:created xsi:type="dcterms:W3CDTF">2006-10-05T04:04:58Z</dcterms:created>
  <dcterms:modified xsi:type="dcterms:W3CDTF">2012-08-08T02:24:44Z</dcterms:modified>
</cp:coreProperties>
</file>