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82392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 smtClean="0"/>
              <a:t>text</a:t>
            </a:r>
            <a:r>
              <a:rPr lang="en-US" altLang="ko-KR" dirty="0" smtClean="0"/>
              <a:t> can be a name, number, date or practically anything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They</a:t>
            </a:r>
            <a:r>
              <a:rPr lang="en-US" altLang="ko-KR" baseline="0" dirty="0" smtClean="0"/>
              <a:t> can be placed just after the </a:t>
            </a:r>
            <a:r>
              <a:rPr lang="en-US" altLang="ko-KR" baseline="0" dirty="0" err="1" smtClean="0"/>
              <a:t>xs:schema</a:t>
            </a:r>
            <a:r>
              <a:rPr lang="en-US" altLang="ko-KR" baseline="0" dirty="0" smtClean="0"/>
              <a:t> root element to comment on the entire schema,</a:t>
            </a:r>
          </a:p>
          <a:p>
            <a:r>
              <a:rPr lang="en-US" altLang="ko-KR" baseline="0" dirty="0" smtClean="0"/>
              <a:t>Or just after individual element definitions to give more information about them,</a:t>
            </a:r>
          </a:p>
          <a:p>
            <a:r>
              <a:rPr lang="en-US" altLang="ko-KR" baseline="0" smtClean="0"/>
              <a:t>Or both.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9: XML Schema Basics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Schema</a:t>
            </a:r>
          </a:p>
          <a:p>
            <a:r>
              <a:rPr lang="en-US" altLang="ko-KR" dirty="0" smtClean="0"/>
              <a:t>Working with XML Schema</a:t>
            </a:r>
          </a:p>
          <a:p>
            <a:r>
              <a:rPr lang="en-US" altLang="ko-KR" dirty="0" smtClean="0"/>
              <a:t>Beginning a Simple XML Schema</a:t>
            </a:r>
          </a:p>
          <a:p>
            <a:r>
              <a:rPr lang="en-US" altLang="ko-KR" dirty="0" smtClean="0"/>
              <a:t>Associating an XML Schema with an XML Document</a:t>
            </a:r>
          </a:p>
          <a:p>
            <a:r>
              <a:rPr lang="en-US" altLang="ko-KR" dirty="0" smtClean="0"/>
              <a:t>Annotating Schemas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Schema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W3C developed it to address many of the shortcomings of DTD</a:t>
            </a:r>
          </a:p>
          <a:p>
            <a:r>
              <a:rPr lang="en-US" altLang="ko-KR" dirty="0" smtClean="0"/>
              <a:t>It is occasionally called</a:t>
            </a:r>
          </a:p>
          <a:p>
            <a:pPr lvl="1"/>
            <a:r>
              <a:rPr lang="en-US" altLang="ko-KR" dirty="0" smtClean="0"/>
              <a:t>XML Schema Definition (XSD)</a:t>
            </a:r>
          </a:p>
          <a:p>
            <a:pPr lvl="1"/>
            <a:r>
              <a:rPr lang="en-US" altLang="ko-KR" dirty="0" smtClean="0"/>
              <a:t>XML Schema Definition Language (XSDL) (with version 1.1)</a:t>
            </a:r>
          </a:p>
          <a:p>
            <a:r>
              <a:rPr lang="en-US" altLang="ko-KR" dirty="0" smtClean="0"/>
              <a:t>It is deeper and more powerful than a DTD</a:t>
            </a:r>
          </a:p>
          <a:p>
            <a:pPr lvl="1"/>
            <a:r>
              <a:rPr lang="en-US" altLang="ko-KR" dirty="0" smtClean="0"/>
              <a:t>Data types</a:t>
            </a:r>
          </a:p>
          <a:p>
            <a:pPr lvl="1"/>
            <a:r>
              <a:rPr lang="en-US" altLang="ko-KR" dirty="0" smtClean="0"/>
              <a:t>Namespaces</a:t>
            </a:r>
          </a:p>
          <a:p>
            <a:pPr lvl="1"/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It gives you much more control over the contents of an XML document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34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with XML Schema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XML Schema specifies the structure of valid XML documents by defining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lements</a:t>
            </a:r>
          </a:p>
          <a:p>
            <a:pPr lvl="1"/>
            <a:r>
              <a:rPr lang="en-US" altLang="ko-KR" dirty="0" smtClean="0"/>
              <a:t>Relationships</a:t>
            </a:r>
          </a:p>
          <a:p>
            <a:pPr lvl="1"/>
            <a:r>
              <a:rPr lang="en-US" altLang="ko-KR" dirty="0" smtClean="0"/>
              <a:t>Attributes</a:t>
            </a:r>
          </a:p>
          <a:p>
            <a:r>
              <a:rPr lang="en-US" altLang="ko-KR" dirty="0" smtClean="0"/>
              <a:t>XML elements types</a:t>
            </a:r>
          </a:p>
          <a:p>
            <a:pPr lvl="1"/>
            <a:r>
              <a:rPr lang="en-US" altLang="ko-KR" dirty="0" smtClean="0"/>
              <a:t>Simple type : describes the </a:t>
            </a:r>
            <a:r>
              <a:rPr lang="en-US" altLang="ko-KR" i="1" dirty="0" smtClean="0"/>
              <a:t>text</a:t>
            </a:r>
          </a:p>
          <a:p>
            <a:pPr lvl="2"/>
            <a:r>
              <a:rPr lang="en-US" altLang="ko-KR" dirty="0" smtClean="0"/>
              <a:t>string, integer, date, …</a:t>
            </a:r>
          </a:p>
          <a:p>
            <a:pPr lvl="1"/>
            <a:r>
              <a:rPr lang="en-US" altLang="ko-KR" dirty="0" smtClean="0"/>
              <a:t>Complex type : describes its structure</a:t>
            </a:r>
          </a:p>
          <a:p>
            <a:pPr lvl="2"/>
            <a:r>
              <a:rPr lang="en-US" altLang="ko-KR" dirty="0" smtClean="0"/>
              <a:t>Contains child elements</a:t>
            </a:r>
          </a:p>
          <a:p>
            <a:pPr lvl="2"/>
            <a:r>
              <a:rPr lang="en-US" altLang="ko-KR" dirty="0" smtClean="0"/>
              <a:t>Contains both child elements and text</a:t>
            </a:r>
          </a:p>
          <a:p>
            <a:pPr lvl="2"/>
            <a:r>
              <a:rPr lang="en-US" altLang="ko-KR" dirty="0" smtClean="0"/>
              <a:t>Contains only text</a:t>
            </a:r>
          </a:p>
          <a:p>
            <a:pPr lvl="2"/>
            <a:r>
              <a:rPr lang="en-US" altLang="ko-KR" dirty="0" smtClean="0"/>
              <a:t>Contains nothing(empty)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cs typeface="Arial"/>
              </a:rPr>
              <a:t>→ more information in Chapter 11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with XML Schema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998132"/>
            <a:ext cx="7128792" cy="28007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"?&gt;</a:t>
            </a:r>
          </a:p>
          <a:p>
            <a:pPr defTabSz="360000">
              <a:tabLst>
                <a:tab pos="0" algn="l"/>
              </a:tabLst>
            </a:pP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&lt;element name="wonder"&gt;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complexType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sequence&gt;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name="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sequence&gt;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complexType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&lt;/element&gt;</a:t>
            </a:r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6380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8" name="직선 화살표 연결선 7"/>
          <p:cNvCxnSpPr>
            <a:stCxn id="10" idx="1"/>
          </p:cNvCxnSpPr>
          <p:nvPr/>
        </p:nvCxnSpPr>
        <p:spPr>
          <a:xfrm flipH="1">
            <a:off x="3635896" y="1602378"/>
            <a:ext cx="576064" cy="46776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1960" y="134076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b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XML Schema is also an XML document</a:t>
            </a:r>
            <a:endParaRPr lang="ko-KR" altLang="en-US" sz="1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>
            <a:stCxn id="17" idx="0"/>
          </p:cNvCxnSpPr>
          <p:nvPr/>
        </p:nvCxnSpPr>
        <p:spPr>
          <a:xfrm flipH="1" flipV="1">
            <a:off x="6156176" y="4057611"/>
            <a:ext cx="378042" cy="103686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0072" y="5094476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Built-in simple data types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96721" y="4559018"/>
            <a:ext cx="603071" cy="9675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32" y="55265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Complex type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defines the wonder element as containing a sequence of elements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Beginning a Simple XML Schema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Begins with a standard XML declaration</a:t>
            </a:r>
          </a:p>
          <a:p>
            <a:r>
              <a:rPr lang="en-US" altLang="ko-KR" dirty="0" smtClean="0"/>
              <a:t>Be saved with an .</a:t>
            </a:r>
            <a:r>
              <a:rPr lang="en-US" altLang="ko-KR" dirty="0" err="1" smtClean="0"/>
              <a:t>xsd</a:t>
            </a:r>
            <a:endParaRPr lang="en-US" altLang="ko-KR" dirty="0"/>
          </a:p>
          <a:p>
            <a:r>
              <a:rPr lang="en-US" altLang="ko-KR" dirty="0" smtClean="0"/>
              <a:t>Root element must be schema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617" y="2924944"/>
            <a:ext cx="5976664" cy="33239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http://www.w3.org/2001/XMLSchema"&gt;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name="wonder"&gt;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617" y="25649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8" idx="1"/>
          </p:cNvCxnSpPr>
          <p:nvPr/>
        </p:nvCxnSpPr>
        <p:spPr>
          <a:xfrm flipH="1">
            <a:off x="3456825" y="2571001"/>
            <a:ext cx="648072" cy="36323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4897" y="240172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>
            <a:stCxn id="11" idx="1"/>
          </p:cNvCxnSpPr>
          <p:nvPr/>
        </p:nvCxnSpPr>
        <p:spPr>
          <a:xfrm flipH="1">
            <a:off x="5545057" y="3474500"/>
            <a:ext cx="730985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6042" y="3305223"/>
            <a:ext cx="132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45265" y="3170704"/>
            <a:ext cx="247386" cy="2690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2" name="직선 화살표 연결선 21"/>
          <p:cNvCxnSpPr>
            <a:stCxn id="23" idx="0"/>
            <a:endCxn id="17" idx="3"/>
          </p:cNvCxnSpPr>
          <p:nvPr/>
        </p:nvCxnSpPr>
        <p:spPr>
          <a:xfrm flipV="1">
            <a:off x="1260581" y="3400343"/>
            <a:ext cx="520913" cy="12215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497" y="35224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prefix</a:t>
            </a:r>
            <a:endParaRPr lang="ko-KR" altLang="en-US" sz="1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7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Beginning a Simple XML Schema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xmlns:xs</a:t>
            </a:r>
            <a:r>
              <a:rPr lang="en-US" altLang="ko-KR" b="1" dirty="0" smtClean="0"/>
              <a:t>=“http://www.w3.org/2001/</a:t>
            </a:r>
            <a:r>
              <a:rPr lang="en-US" altLang="ko-KR" b="1" dirty="0" err="1" smtClean="0"/>
              <a:t>XMLSchema</a:t>
            </a:r>
            <a:r>
              <a:rPr lang="en-US" altLang="ko-KR" b="1" dirty="0" smtClean="0"/>
              <a:t>”</a:t>
            </a:r>
          </a:p>
          <a:p>
            <a:pPr lvl="1"/>
            <a:r>
              <a:rPr lang="en-US" altLang="ko-KR" dirty="0" smtClean="0"/>
              <a:t>Declares the XML Schema namespace (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Namespace : a “space” in which names reside</a:t>
            </a:r>
          </a:p>
          <a:p>
            <a:pPr lvl="1"/>
            <a:r>
              <a:rPr lang="en-US" altLang="ko-KR" dirty="0" smtClean="0"/>
              <a:t>Elements &amp; data types that are part of namespace should be prefixed with</a:t>
            </a:r>
          </a:p>
          <a:p>
            <a:pPr lvl="2"/>
            <a:r>
              <a:rPr lang="en-US" altLang="ko-KR" b="1" dirty="0" err="1" smtClean="0"/>
              <a:t>xs</a:t>
            </a:r>
            <a:r>
              <a:rPr lang="en-US" altLang="ko-KR" b="1" dirty="0" smtClean="0"/>
              <a:t>:</a:t>
            </a:r>
          </a:p>
          <a:p>
            <a:pPr lvl="3"/>
            <a:r>
              <a:rPr lang="en-US" altLang="ko-KR" dirty="0" smtClean="0"/>
              <a:t>W3C created a namespace</a:t>
            </a:r>
          </a:p>
          <a:p>
            <a:pPr lvl="3"/>
            <a:r>
              <a:rPr lang="en-US" altLang="ko-KR" dirty="0" smtClean="0"/>
              <a:t>Contains all XML Schema elements and data types</a:t>
            </a:r>
          </a:p>
          <a:p>
            <a:pPr lvl="3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4149080"/>
            <a:ext cx="5976664" cy="16004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http://www.w3.org/2001/XMLSchema"&gt;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78904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0320" y="4404597"/>
            <a:ext cx="247386" cy="2690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22" name="직선 화살표 연결선 21"/>
          <p:cNvCxnSpPr>
            <a:stCxn id="23" idx="0"/>
            <a:endCxn id="17" idx="3"/>
          </p:cNvCxnSpPr>
          <p:nvPr/>
        </p:nvCxnSpPr>
        <p:spPr>
          <a:xfrm flipV="1">
            <a:off x="1295636" y="4634236"/>
            <a:ext cx="520913" cy="12215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475638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prefix</a:t>
            </a:r>
            <a:endParaRPr lang="ko-KR" altLang="en-US" sz="1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Associating an XML Schema with an XML Document</a:t>
            </a:r>
            <a:endParaRPr lang="ko-KR" altLang="en-US" sz="3000" dirty="0"/>
          </a:p>
        </p:txBody>
      </p:sp>
      <p:sp>
        <p:nvSpPr>
          <p:cNvPr id="29" name="내용 개체 틀 2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err="1" smtClean="0"/>
              <a:t>xsi</a:t>
            </a:r>
            <a:r>
              <a:rPr lang="en-US" altLang="ko-KR" b="1" dirty="0" smtClean="0"/>
              <a:t>: </a:t>
            </a:r>
          </a:p>
          <a:p>
            <a:pPr lvl="1"/>
            <a:r>
              <a:rPr lang="en-US" altLang="ko-KR" dirty="0" smtClean="0"/>
              <a:t>XML Schema Instance namespace</a:t>
            </a:r>
          </a:p>
          <a:p>
            <a:pPr lvl="1"/>
            <a:r>
              <a:rPr lang="en-US" altLang="ko-KR" dirty="0" smtClean="0"/>
              <a:t>Includes</a:t>
            </a:r>
          </a:p>
          <a:p>
            <a:pPr lvl="2"/>
            <a:r>
              <a:rPr lang="en-US" altLang="ko-KR" b="1" dirty="0" err="1" smtClean="0"/>
              <a:t>xsi:noNamespaceSchemaLocation</a:t>
            </a:r>
            <a:r>
              <a:rPr lang="en-US" altLang="ko-KR" dirty="0" smtClean="0"/>
              <a:t> attribute</a:t>
            </a:r>
          </a:p>
          <a:p>
            <a:pPr lvl="2"/>
            <a:r>
              <a:rPr lang="en-US" altLang="ko-KR" dirty="0" smtClean="0"/>
              <a:t>A few other namespace attributes</a:t>
            </a:r>
          </a:p>
          <a:p>
            <a:r>
              <a:rPr lang="en-US" altLang="ko-KR" b="1" dirty="0" err="1" smtClean="0"/>
              <a:t>xsd.uri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Can refer to a file on the Internet, local area network, or local computer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617" y="1503948"/>
            <a:ext cx="5976664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 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www.w3.org/2001/XMLSchema-instance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xsi:noNamespaceSchemaLocation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09-06.xsd"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name&gt;Colossus of Rhodes&lt;/name&gt;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location&gt;Greece&lt;/location&gt;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height&gt;107&lt;/height&gt;</a:t>
            </a:r>
          </a:p>
          <a:p>
            <a:pPr defTabSz="360000">
              <a:tabLst>
                <a:tab pos="0" algn="l"/>
              </a:tabLst>
            </a:pP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wonder&gt;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617" y="1143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xml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8" idx="1"/>
          </p:cNvCxnSpPr>
          <p:nvPr/>
        </p:nvCxnSpPr>
        <p:spPr>
          <a:xfrm flipH="1">
            <a:off x="3456825" y="1150005"/>
            <a:ext cx="648072" cy="36323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4897" y="98072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>
            <a:stCxn id="11" idx="1"/>
          </p:cNvCxnSpPr>
          <p:nvPr/>
        </p:nvCxnSpPr>
        <p:spPr>
          <a:xfrm flipH="1">
            <a:off x="4287432" y="1860390"/>
            <a:ext cx="730984" cy="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8416" y="1691113"/>
            <a:ext cx="337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Defines the location of XML Schema</a:t>
            </a:r>
            <a:endParaRPr lang="ko-KR" altLang="en-US" sz="1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5436096" y="2379663"/>
            <a:ext cx="432048" cy="13710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9405" y="3747815"/>
            <a:ext cx="3539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xsd.uri</a:t>
            </a:r>
            <a:endParaRPr lang="en-US" altLang="ko-KR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The location of the XML Schema file against which you want to validate your XML file</a:t>
            </a:r>
            <a:endParaRPr lang="ko-KR" altLang="en-US" sz="1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Standard XML comments in XML Schema documents</a:t>
            </a:r>
          </a:p>
          <a:p>
            <a:pPr lvl="1"/>
            <a:r>
              <a:rPr lang="en-US" altLang="ko-KR" i="1" dirty="0" smtClean="0"/>
              <a:t>&lt;!-- comments </a:t>
            </a:r>
            <a:r>
              <a:rPr lang="en-US" altLang="ko-KR" i="1" dirty="0" smtClean="0">
                <a:sym typeface="Wingdings" pitchFamily="2" charset="2"/>
              </a:rPr>
              <a:t>--&gt;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Since an XML Schema is an XML document</a:t>
            </a:r>
          </a:p>
          <a:p>
            <a:r>
              <a:rPr lang="en-US" altLang="ko-KR" dirty="0" smtClean="0"/>
              <a:t>More structured comments</a:t>
            </a:r>
          </a:p>
          <a:p>
            <a:pPr lvl="1"/>
            <a:r>
              <a:rPr lang="en-US" altLang="ko-KR" b="1" dirty="0" smtClean="0"/>
              <a:t>&lt;annotation&gt;</a:t>
            </a:r>
          </a:p>
          <a:p>
            <a:pPr lvl="1"/>
            <a:r>
              <a:rPr lang="en-US" altLang="ko-KR" dirty="0" smtClean="0"/>
              <a:t>Can be parsed and processed because they are XML elements</a:t>
            </a:r>
          </a:p>
          <a:p>
            <a:r>
              <a:rPr lang="en-US" altLang="ko-KR" dirty="0" smtClean="0"/>
              <a:t>Can create annotations anywhere after the root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617" y="4032354"/>
            <a:ext cx="5976664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0" algn="l"/>
              </a:tabLst>
            </a:pP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3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</a:t>
            </a: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http://www.w3.org/2001/XMLSchema"&gt;</a:t>
            </a:r>
          </a:p>
          <a:p>
            <a:pPr defTabSz="360000">
              <a:tabLst>
                <a:tab pos="0" algn="l"/>
              </a:tabLst>
            </a:pPr>
            <a:endParaRPr lang="en-US" altLang="ko-KR" sz="13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3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xs:annotation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sz="13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xs:documentation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&gt;This XML Schema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will 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be used to validate the set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of 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 documents for the Wonders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of 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 World project.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&lt;/</a:t>
            </a:r>
            <a:r>
              <a:rPr lang="en-US" altLang="ko-KR" sz="13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xs:documentation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3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xs:annotation</a:t>
            </a:r>
            <a:r>
              <a:rPr lang="en-US" altLang="ko-KR" sz="13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defTabSz="360000">
              <a:tabLst>
                <a:tab pos="0" algn="l"/>
              </a:tabLst>
            </a:pPr>
            <a:r>
              <a:rPr lang="en-US" altLang="ko-KR" sz="1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3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Annotating Schemas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9957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&lt; </a:t>
            </a:r>
            <a:r>
              <a:rPr lang="en-US" altLang="ko-KR" dirty="0" err="1" smtClean="0">
                <a:solidFill>
                  <a:schemeClr val="tx2"/>
                </a:solidFill>
                <a:latin typeface="Corbel" pitchFamily="34" charset="0"/>
              </a:rPr>
              <a:t>xsd</a:t>
            </a:r>
            <a:r>
              <a:rPr lang="en-US" altLang="ko-KR" dirty="0" smtClean="0">
                <a:solidFill>
                  <a:schemeClr val="tx2"/>
                </a:solidFill>
                <a:latin typeface="Corbel" pitchFamily="34" charset="0"/>
              </a:rPr>
              <a:t> &gt;</a:t>
            </a:r>
            <a:endParaRPr lang="ko-KR" altLang="en-US" dirty="0" smtClean="0">
              <a:solidFill>
                <a:schemeClr val="tx2"/>
              </a:solidFill>
              <a:latin typeface="Corbel" pitchFamily="34" charset="0"/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15000</TotalTime>
  <Words>504</Words>
  <Application>Microsoft Office PowerPoint</Application>
  <PresentationFormat>화면 슬라이드 쇼(4:3)</PresentationFormat>
  <Paragraphs>160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SNU IDB Lab.</vt:lpstr>
      <vt:lpstr>Ch. 9: XML Schema Basics</vt:lpstr>
      <vt:lpstr>Contents</vt:lpstr>
      <vt:lpstr>XML Schema</vt:lpstr>
      <vt:lpstr>Working with XML Schema</vt:lpstr>
      <vt:lpstr>Working with XML Schema</vt:lpstr>
      <vt:lpstr>Beginning a Simple XML Schema</vt:lpstr>
      <vt:lpstr>Beginning a Simple XML Schema</vt:lpstr>
      <vt:lpstr>Associating an XML Schema with an XML Document</vt:lpstr>
      <vt:lpstr>Annotating Schemas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Ch.9. XML Schema Basics</dc:title>
  <dc:creator>HyeChan Bae</dc:creator>
  <cp:lastModifiedBy>Ruud</cp:lastModifiedBy>
  <cp:revision>1332</cp:revision>
  <dcterms:created xsi:type="dcterms:W3CDTF">2006-10-05T04:04:58Z</dcterms:created>
  <dcterms:modified xsi:type="dcterms:W3CDTF">2011-07-11T09:44:08Z</dcterms:modified>
</cp:coreProperties>
</file>