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76" r:id="rId4"/>
    <p:sldId id="277" r:id="rId5"/>
    <p:sldId id="278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75" r:id="rId26"/>
    <p:sldId id="25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66FF"/>
    <a:srgbClr val="FFFF99"/>
    <a:srgbClr val="FFCC00"/>
    <a:srgbClr val="FF9900"/>
    <a:srgbClr val="FF00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3" autoAdjust="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E8E72-4124-458E-95CF-2B5C9CEAAA6B}" type="datetimeFigureOut">
              <a:rPr lang="ko-KR" altLang="en-US" smtClean="0"/>
              <a:t>2011-12-28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3589-876A-40F0-9DF2-5C057FE529D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35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3589-876A-40F0-9DF2-5C057FE529D3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53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Computing Semantic Similarity Using Ontologies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208937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Rajesh </a:t>
            </a:r>
            <a:r>
              <a:rPr lang="en-US" altLang="ko-KR" dirty="0" err="1"/>
              <a:t>Thiagarajan</a:t>
            </a:r>
            <a:r>
              <a:rPr lang="en-US" altLang="ko-KR" dirty="0"/>
              <a:t>, </a:t>
            </a:r>
            <a:r>
              <a:rPr lang="en-US" altLang="ko-KR" dirty="0" err="1"/>
              <a:t>Geetha</a:t>
            </a:r>
            <a:r>
              <a:rPr lang="en-US" altLang="ko-KR" dirty="0"/>
              <a:t> </a:t>
            </a:r>
            <a:r>
              <a:rPr lang="en-US" altLang="ko-KR" dirty="0" err="1"/>
              <a:t>Manjunath</a:t>
            </a:r>
            <a:r>
              <a:rPr lang="en-US" altLang="ko-KR" dirty="0"/>
              <a:t>, and Markus </a:t>
            </a:r>
            <a:r>
              <a:rPr lang="en-US" altLang="ko-KR" dirty="0" err="1" smtClean="0"/>
              <a:t>Stumptner</a:t>
            </a:r>
            <a:endParaRPr lang="en-US" altLang="ko-KR" dirty="0" smtClean="0"/>
          </a:p>
          <a:p>
            <a:r>
              <a:rPr lang="en-US" altLang="ko-KR" dirty="0" smtClean="0"/>
              <a:t>HP Laboratories</a:t>
            </a: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ISWC 2008</a:t>
            </a:r>
          </a:p>
          <a:p>
            <a:pPr algn="r"/>
            <a:r>
              <a:rPr lang="en-US" altLang="ko-KR" dirty="0" smtClean="0"/>
              <a:t>December 28, 2011</a:t>
            </a:r>
          </a:p>
          <a:p>
            <a:pPr algn="r"/>
            <a:r>
              <a:rPr lang="en-US" altLang="ko-KR" dirty="0" err="1" smtClean="0"/>
              <a:t>Sengyu</a:t>
            </a:r>
            <a:r>
              <a:rPr lang="en-US" altLang="ko-KR" dirty="0" smtClean="0"/>
              <a:t> Rim</a:t>
            </a:r>
          </a:p>
          <a:p>
            <a:pPr algn="r"/>
            <a:r>
              <a:rPr lang="en-US" altLang="ko-KR" dirty="0" smtClean="0"/>
              <a:t>SNU IDB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61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</a:t>
            </a:r>
          </a:p>
          <a:p>
            <a:r>
              <a:rPr lang="en-US" altLang="ko-KR" u="sng" dirty="0" smtClean="0"/>
              <a:t>Solution</a:t>
            </a:r>
          </a:p>
          <a:p>
            <a:r>
              <a:rPr lang="en-US" altLang="ko-KR" dirty="0" smtClean="0"/>
              <a:t>Evaluation and Results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8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1421350"/>
          </a:xfrm>
        </p:spPr>
        <p:txBody>
          <a:bodyPr/>
          <a:lstStyle/>
          <a:p>
            <a:r>
              <a:rPr lang="en-US" altLang="ko-KR" dirty="0" smtClean="0"/>
              <a:t>Spreading: the process of including the terms that are related to the original terms in an entity’s description(ED) by referring to an ontology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7" y="2780928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orbel" pitchFamily="34" charset="0"/>
              </a:rPr>
              <a:t>Example</a:t>
            </a:r>
            <a:r>
              <a:rPr lang="en-US" altLang="ko-KR" dirty="0" smtClean="0">
                <a:latin typeface="Corbel" pitchFamily="34" charset="0"/>
              </a:rPr>
              <a:t>: compute the similarity of the following EDs</a:t>
            </a:r>
          </a:p>
          <a:p>
            <a:r>
              <a:rPr lang="en-US" altLang="ko-KR" dirty="0" smtClean="0">
                <a:latin typeface="Corbel" pitchFamily="34" charset="0"/>
              </a:rPr>
              <a:t>                                              </a:t>
            </a:r>
          </a:p>
          <a:p>
            <a:r>
              <a:rPr lang="en-US" altLang="ko-KR" dirty="0">
                <a:latin typeface="Corbel" pitchFamily="34" charset="0"/>
              </a:rPr>
              <a:t>	</a:t>
            </a:r>
            <a:r>
              <a:rPr lang="en-US" altLang="ko-KR" dirty="0" smtClean="0">
                <a:latin typeface="Corbel" pitchFamily="34" charset="0"/>
              </a:rPr>
              <a:t>	</a:t>
            </a:r>
            <a:r>
              <a:rPr lang="en-US" altLang="ko-KR" dirty="0" smtClean="0"/>
              <a:t>e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{&lt;</a:t>
            </a:r>
            <a:r>
              <a:rPr lang="en-US" altLang="ko-KR" dirty="0" err="1" smtClean="0"/>
              <a:t>google</a:t>
            </a:r>
            <a:r>
              <a:rPr lang="en-US" altLang="ko-KR" dirty="0"/>
              <a:t>, </a:t>
            </a:r>
            <a:r>
              <a:rPr lang="en-US" altLang="ko-KR" dirty="0" smtClean="0"/>
              <a:t>1.0&gt;} e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=</a:t>
            </a:r>
            <a:r>
              <a:rPr lang="en-US" altLang="ko-KR" dirty="0"/>
              <a:t> </a:t>
            </a:r>
            <a:r>
              <a:rPr lang="en-US" altLang="ko-KR" dirty="0" smtClean="0"/>
              <a:t>{&lt;yahoo, </a:t>
            </a:r>
            <a:r>
              <a:rPr lang="en-US" altLang="ko-KR" dirty="0"/>
              <a:t>2</a:t>
            </a:r>
            <a:r>
              <a:rPr lang="en-US" altLang="ko-KR" dirty="0" smtClean="0"/>
              <a:t>.0</a:t>
            </a:r>
            <a:r>
              <a:rPr lang="en-US" altLang="ko-KR" dirty="0" smtClean="0"/>
              <a:t>&gt;}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   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e’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</a:t>
            </a:r>
            <a:r>
              <a:rPr lang="en-US" altLang="ko-KR" dirty="0"/>
              <a:t>= {&lt;</a:t>
            </a:r>
            <a:r>
              <a:rPr lang="en-US" altLang="ko-KR" dirty="0" err="1"/>
              <a:t>google</a:t>
            </a:r>
            <a:r>
              <a:rPr lang="en-US" altLang="ko-KR" dirty="0"/>
              <a:t>, 1.0</a:t>
            </a:r>
            <a:r>
              <a:rPr lang="en-US" altLang="ko-KR" dirty="0" smtClean="0"/>
              <a:t>&gt;, &lt;internet search engines, 0.5&gt;}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e’</a:t>
            </a:r>
            <a:r>
              <a:rPr lang="en-US" altLang="ko-KR" baseline="-25000" dirty="0" smtClean="0"/>
              <a:t>2</a:t>
            </a:r>
            <a:r>
              <a:rPr lang="en-US" altLang="ko-KR" dirty="0"/>
              <a:t>= {&lt;yahoo, </a:t>
            </a:r>
            <a:r>
              <a:rPr lang="en-US" altLang="ko-KR" dirty="0" smtClean="0"/>
              <a:t>2.0</a:t>
            </a:r>
            <a:r>
              <a:rPr lang="en-US" altLang="ko-KR" dirty="0" smtClean="0"/>
              <a:t>&gt;, </a:t>
            </a:r>
            <a:r>
              <a:rPr lang="en-US" altLang="ko-KR" dirty="0"/>
              <a:t>&lt;internet search engines, </a:t>
            </a:r>
            <a:r>
              <a:rPr lang="en-US" altLang="ko-KR" dirty="0" smtClean="0"/>
              <a:t>1.0&gt;}</a:t>
            </a:r>
          </a:p>
          <a:p>
            <a:r>
              <a:rPr lang="en-US" altLang="ko-KR" dirty="0" smtClean="0"/>
              <a:t>            </a:t>
            </a:r>
            <a:endParaRPr lang="ko-KR" altLang="en-US" dirty="0" smtClean="0">
              <a:latin typeface="Corbel" pitchFamily="34" charset="0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4130598" y="4293096"/>
            <a:ext cx="432048" cy="708319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 smtClean="0">
              <a:solidFill>
                <a:schemeClr val="accent5">
                  <a:lumMod val="60000"/>
                  <a:lumOff val="40000"/>
                </a:schemeClr>
              </a:solidFill>
              <a:latin typeface="Corbe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3717032"/>
            <a:ext cx="4896544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Spreading by referring to </a:t>
            </a:r>
          </a:p>
          <a:p>
            <a:pPr algn="ctr"/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Wiki parent category relationship</a:t>
            </a:r>
            <a:endParaRPr lang="ko-KR" altLang="en-US" dirty="0" smtClean="0">
              <a:solidFill>
                <a:schemeClr val="accent4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1133318"/>
          </a:xfrm>
        </p:spPr>
        <p:txBody>
          <a:bodyPr/>
          <a:lstStyle/>
          <a:p>
            <a:r>
              <a:rPr lang="en-US" altLang="ko-KR" dirty="0" smtClean="0"/>
              <a:t>Set spreading: the process of extending an ED such that the related terms which are determined with respect to an ontology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122" name="Picture 2" descr="C:\Users\sengyu\Desktop\what\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609548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0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Similarity computation using set spreading</a:t>
            </a:r>
          </a:p>
          <a:p>
            <a:pPr lvl="1"/>
            <a:r>
              <a:rPr lang="en-US" altLang="ko-KR" dirty="0" smtClean="0"/>
              <a:t>Apply the cosine similarity technique to compute similarity between the extended BOWs</a:t>
            </a:r>
          </a:p>
          <a:p>
            <a:pPr lvl="1"/>
            <a:r>
              <a:rPr lang="en-US" altLang="ko-KR" dirty="0" smtClean="0"/>
              <a:t>Main steps</a:t>
            </a:r>
          </a:p>
          <a:p>
            <a:pPr lvl="2"/>
            <a:r>
              <a:rPr lang="en-US" altLang="ko-KR" dirty="0"/>
              <a:t>Compute similarity between original two </a:t>
            </a:r>
            <a:r>
              <a:rPr lang="en-US" altLang="ko-KR" dirty="0" err="1" smtClean="0"/>
              <a:t>Eds</a:t>
            </a:r>
            <a:endParaRPr lang="en-US" altLang="ko-KR" dirty="0" smtClean="0"/>
          </a:p>
          <a:p>
            <a:pPr lvl="2"/>
            <a:r>
              <a:rPr lang="en-US" altLang="ko-KR" dirty="0"/>
              <a:t>Spread the two EDs if none of the termination conditions are not </a:t>
            </a:r>
            <a:r>
              <a:rPr lang="en-US" altLang="ko-KR" dirty="0" smtClean="0"/>
              <a:t>met else go to Step 5</a:t>
            </a:r>
          </a:p>
          <a:p>
            <a:pPr lvl="2"/>
            <a:r>
              <a:rPr lang="en-US" altLang="ko-KR" dirty="0"/>
              <a:t>Compute cosine similarity </a:t>
            </a:r>
            <a:r>
              <a:rPr lang="en-US" altLang="ko-KR" dirty="0" smtClean="0"/>
              <a:t>between </a:t>
            </a:r>
            <a:r>
              <a:rPr lang="en-US" altLang="ko-KR" dirty="0"/>
              <a:t>the two </a:t>
            </a:r>
            <a:r>
              <a:rPr lang="en-US" altLang="ko-KR" dirty="0" smtClean="0"/>
              <a:t>extended </a:t>
            </a:r>
            <a:r>
              <a:rPr lang="en-US" altLang="ko-KR" dirty="0" err="1" smtClean="0"/>
              <a:t>Eds</a:t>
            </a:r>
            <a:endParaRPr lang="en-US" altLang="ko-KR" dirty="0" smtClean="0"/>
          </a:p>
          <a:p>
            <a:pPr lvl="2"/>
            <a:r>
              <a:rPr lang="en-US" altLang="ko-KR" dirty="0"/>
              <a:t>Go to STEP </a:t>
            </a:r>
            <a:r>
              <a:rPr lang="en-US" altLang="ko-KR" dirty="0" smtClean="0"/>
              <a:t>2</a:t>
            </a:r>
          </a:p>
          <a:p>
            <a:pPr lvl="2"/>
            <a:r>
              <a:rPr lang="en-US" altLang="ko-KR" dirty="0"/>
              <a:t>Compute the mean of the similarity values computed in all the </a:t>
            </a:r>
            <a:r>
              <a:rPr lang="en-US" altLang="ko-KR" dirty="0" smtClean="0"/>
              <a:t>iterations</a:t>
            </a:r>
          </a:p>
          <a:p>
            <a:pPr lvl="2"/>
            <a:r>
              <a:rPr lang="en-US" altLang="ko-KR" dirty="0"/>
              <a:t>Return the mean similarity value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2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Graph spreading: the process where terms from two </a:t>
            </a:r>
            <a:r>
              <a:rPr lang="en-US" altLang="ko-KR" dirty="0" err="1" smtClean="0"/>
              <a:t>Eds</a:t>
            </a:r>
            <a:r>
              <a:rPr lang="en-US" altLang="ko-KR" dirty="0" smtClean="0"/>
              <a:t> and the related terms </a:t>
            </a:r>
            <a:r>
              <a:rPr lang="en-US" altLang="ko-KR" dirty="0"/>
              <a:t>build into </a:t>
            </a:r>
            <a:r>
              <a:rPr lang="en-US" altLang="ko-KR" dirty="0" smtClean="0"/>
              <a:t>a </a:t>
            </a:r>
            <a:r>
              <a:rPr lang="en-US" altLang="ko-KR" dirty="0"/>
              <a:t>graph </a:t>
            </a:r>
            <a:r>
              <a:rPr lang="en-US" altLang="ko-KR" dirty="0" smtClean="0"/>
              <a:t>representation(semantic network)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146" name="Picture 2" descr="C:\Users\sengyu\Desktop\what\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44410"/>
            <a:ext cx="525658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3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Similarity computation using graph spreading</a:t>
            </a:r>
          </a:p>
          <a:p>
            <a:pPr lvl="1"/>
            <a:r>
              <a:rPr lang="en-US" altLang="ko-KR" dirty="0" smtClean="0"/>
              <a:t>Semantic network can be transformed into bipartite graph by omitting the intermediate related nodes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170" name="Picture 2" descr="C:\Users\sengyu\Desktop\what\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2896"/>
            <a:ext cx="32385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70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Similarity computation using graph spreading</a:t>
            </a:r>
          </a:p>
          <a:p>
            <a:pPr lvl="1"/>
            <a:r>
              <a:rPr lang="en-US" altLang="ko-KR" dirty="0" smtClean="0"/>
              <a:t>Optimize the bipartite graph by using </a:t>
            </a:r>
            <a:r>
              <a:rPr lang="en-US" altLang="ko-KR" dirty="0"/>
              <a:t>Hungarian </a:t>
            </a:r>
            <a:r>
              <a:rPr lang="en-US" altLang="ko-KR" dirty="0" smtClean="0"/>
              <a:t>Algorithm</a:t>
            </a:r>
          </a:p>
          <a:p>
            <a:pPr lvl="2"/>
            <a:r>
              <a:rPr lang="en-US" altLang="ko-KR" dirty="0" smtClean="0"/>
              <a:t>G’=&lt;V,E’&gt; </a:t>
            </a:r>
            <a:r>
              <a:rPr lang="zh-CN" altLang="en-US" dirty="0" smtClean="0"/>
              <a:t>，</a:t>
            </a:r>
            <a:r>
              <a:rPr lang="en-US" altLang="zh-CN" dirty="0"/>
              <a:t>E</a:t>
            </a:r>
            <a:r>
              <a:rPr lang="en-US" altLang="ko-KR" dirty="0" smtClean="0"/>
              <a:t>’</a:t>
            </a:r>
            <a:r>
              <a:rPr lang="en-US" altLang="ko-KR" dirty="0" smtClean="0">
                <a:latin typeface="맑은 고딕"/>
                <a:ea typeface="맑은 고딕"/>
              </a:rPr>
              <a:t>⊆ E  such that                  is optimal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8194" name="Picture 2" descr="C:\Users\sengyu\Desktop\what\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53972"/>
            <a:ext cx="13049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engyu\Desktop\what\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51125"/>
            <a:ext cx="3987155" cy="243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9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Similarity computation using graph spreading</a:t>
                </a:r>
              </a:p>
              <a:p>
                <a:r>
                  <a:rPr lang="en-US" altLang="ko-KR" dirty="0" smtClean="0"/>
                  <a:t>Weight normalization</a:t>
                </a:r>
              </a:p>
              <a:p>
                <a:pPr lvl="1"/>
                <a:r>
                  <a:rPr lang="en-US" altLang="ko-KR" dirty="0" smtClean="0"/>
                  <a:t>W</a:t>
                </a:r>
                <a:r>
                  <a:rPr lang="en-US" altLang="ko-KR" baseline="30000" dirty="0" smtClean="0"/>
                  <a:t>12</a:t>
                </a:r>
                <a:r>
                  <a:rPr lang="en-US" altLang="ko-KR" dirty="0" smtClean="0"/>
                  <a:t>=w</a:t>
                </a:r>
                <a:r>
                  <a:rPr lang="en-US" altLang="ko-KR" baseline="-25000" dirty="0" smtClean="0"/>
                  <a:t>i</a:t>
                </a:r>
                <a:r>
                  <a:rPr lang="en-US" altLang="ko-KR" baseline="30000" dirty="0" smtClean="0"/>
                  <a:t>1</a:t>
                </a:r>
                <a:r>
                  <a:rPr lang="zh-CN" altLang="en-US" dirty="0" smtClean="0"/>
                  <a:t>∪</a:t>
                </a:r>
                <a:r>
                  <a:rPr lang="en-US" altLang="ko-KR" dirty="0" smtClean="0"/>
                  <a:t>w</a:t>
                </a:r>
                <a:r>
                  <a:rPr lang="en-US" altLang="ko-KR" baseline="-25000" dirty="0" smtClean="0"/>
                  <a:t>j</a:t>
                </a:r>
                <a:r>
                  <a:rPr lang="en-US" altLang="ko-KR" baseline="30000" dirty="0" smtClean="0"/>
                  <a:t>2</a:t>
                </a:r>
                <a:r>
                  <a:rPr lang="en-US" altLang="ko-KR" dirty="0" smtClean="0"/>
                  <a:t> </a:t>
                </a:r>
              </a:p>
              <a:p>
                <a:pPr lvl="1"/>
                <a:r>
                  <a:rPr lang="en-US" altLang="ko-KR" dirty="0" smtClean="0"/>
                  <a:t>W</a:t>
                </a:r>
                <a:r>
                  <a:rPr lang="en-US" altLang="ko-KR" baseline="30000" dirty="0" smtClean="0"/>
                  <a:t>12’</a:t>
                </a:r>
                <a:r>
                  <a:rPr lang="en-US" altLang="ko-KR" dirty="0" smtClean="0"/>
                  <a:t>=w</a:t>
                </a:r>
                <a:r>
                  <a:rPr lang="en-US" altLang="ko-KR" baseline="-25000" dirty="0" smtClean="0"/>
                  <a:t>i</a:t>
                </a:r>
                <a:r>
                  <a:rPr lang="en-US" altLang="ko-KR" baseline="30000" dirty="0" smtClean="0"/>
                  <a:t>1’</a:t>
                </a:r>
                <a:r>
                  <a:rPr lang="zh-CN" altLang="en-US" dirty="0" smtClean="0"/>
                  <a:t>∪</a:t>
                </a:r>
                <a:r>
                  <a:rPr lang="en-US" altLang="ko-KR" dirty="0" smtClean="0"/>
                  <a:t>w</a:t>
                </a:r>
                <a:r>
                  <a:rPr lang="en-US" altLang="ko-KR" baseline="-25000" dirty="0" smtClean="0"/>
                  <a:t>j</a:t>
                </a:r>
                <a:r>
                  <a:rPr lang="en-US" altLang="ko-KR" baseline="30000" dirty="0" smtClean="0"/>
                  <a:t>2’</a:t>
                </a:r>
                <a:r>
                  <a:rPr lang="en-US" altLang="ko-KR" dirty="0" smtClean="0"/>
                  <a:t> ={ w11’,…,</a:t>
                </a:r>
                <a:r>
                  <a:rPr lang="en-US" altLang="ko-KR" dirty="0"/>
                  <a:t> w</a:t>
                </a:r>
                <a:r>
                  <a:rPr lang="en-US" altLang="ko-KR" baseline="-25000" dirty="0"/>
                  <a:t>i</a:t>
                </a:r>
                <a:r>
                  <a:rPr lang="en-US" altLang="ko-KR" baseline="30000" dirty="0"/>
                  <a:t>1</a:t>
                </a:r>
                <a:r>
                  <a:rPr lang="en-US" altLang="ko-KR" baseline="30000" dirty="0" smtClean="0"/>
                  <a:t>’ </a:t>
                </a:r>
                <a:r>
                  <a:rPr lang="en-US" altLang="ko-KR" dirty="0" smtClean="0"/>
                  <a:t> ,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w</a:t>
                </a:r>
                <a:r>
                  <a:rPr lang="en-US" altLang="ko-KR" baseline="-25000" dirty="0" smtClean="0"/>
                  <a:t>i</a:t>
                </a:r>
                <a:r>
                  <a:rPr lang="en-US" altLang="ko-KR" baseline="30000" dirty="0" smtClean="0"/>
                  <a:t>2’</a:t>
                </a:r>
                <a:r>
                  <a:rPr lang="en-US" altLang="ko-KR" dirty="0" smtClean="0"/>
                  <a:t>, …, </a:t>
                </a:r>
                <a:r>
                  <a:rPr lang="en-US" altLang="ko-KR" dirty="0"/>
                  <a:t>w</a:t>
                </a:r>
                <a:r>
                  <a:rPr lang="en-US" altLang="ko-KR" baseline="-25000" dirty="0"/>
                  <a:t>j</a:t>
                </a:r>
                <a:r>
                  <a:rPr lang="en-US" altLang="ko-KR" baseline="30000" dirty="0"/>
                  <a:t>2</a:t>
                </a:r>
                <a:r>
                  <a:rPr lang="en-US" altLang="ko-KR" baseline="30000" dirty="0" smtClean="0"/>
                  <a:t>’</a:t>
                </a:r>
                <a:r>
                  <a:rPr lang="en-US" altLang="ko-KR" dirty="0" smtClean="0"/>
                  <a:t> }</a:t>
                </a:r>
              </a:p>
              <a:p>
                <a:pPr marL="1257300" lvl="4" indent="-342900"/>
                <a:r>
                  <a:rPr lang="en-US" altLang="ko-KR" dirty="0" err="1" smtClean="0"/>
                  <a:t>w</a:t>
                </a:r>
                <a:r>
                  <a:rPr lang="en-US" altLang="ko-KR" baseline="-25000" dirty="0" err="1" smtClean="0"/>
                  <a:t>l</a:t>
                </a:r>
                <a:r>
                  <a:rPr lang="en-US" altLang="ko-KR" baseline="30000" dirty="0" err="1" smtClean="0"/>
                  <a:t>k</a:t>
                </a:r>
                <a:r>
                  <a:rPr lang="en-US" altLang="ko-KR" sz="2200" dirty="0"/>
                  <a:t>’ </a:t>
                </a:r>
                <a:r>
                  <a:rPr lang="en-US" altLang="ko-KR" dirty="0" smtClean="0"/>
                  <a:t>=</a:t>
                </a:r>
                <a:r>
                  <a:rPr lang="en-US" altLang="ko-KR" sz="22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ko-KR" sz="2200" b="0" i="1" baseline="-25000" smtClean="0">
                            <a:latin typeface="Cambria Math"/>
                          </a:rPr>
                          <m:t>𝑙</m:t>
                        </m:r>
                        <m:r>
                          <a:rPr lang="en-US" altLang="ko-KR" sz="2200" b="0" i="1" baseline="30000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/>
                          </a:rPr>
                          <m:t>max</m:t>
                        </m:r>
                        <m:r>
                          <a:rPr lang="en-US" altLang="ko-KR" sz="2200" b="0" i="1" smtClean="0">
                            <a:latin typeface="Cambria Math"/>
                          </a:rPr>
                          <m:t>⁡(</m:t>
                        </m:r>
                        <m:r>
                          <a:rPr lang="en-US" altLang="ko-KR" sz="2200" b="0" i="1" smtClean="0">
                            <a:latin typeface="Cambria Math"/>
                          </a:rPr>
                          <m:t>𝑊</m:t>
                        </m:r>
                        <m:sSup>
                          <m:sSupPr>
                            <m:ctrlPr>
                              <a:rPr lang="en-US" altLang="ko-KR" sz="2200" b="0" i="1" baseline="300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200" b="0" i="1" baseline="30000" smtClean="0">
                                <a:latin typeface="Cambria Math"/>
                              </a:rPr>
                              <m:t>12</m:t>
                            </m:r>
                          </m:e>
                          <m:sup/>
                        </m:sSup>
                        <m:r>
                          <a:rPr lang="en-US" altLang="ko-KR" sz="22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200" dirty="0" smtClean="0"/>
                  <a:t>   </a:t>
                </a:r>
              </a:p>
              <a:p>
                <a:pPr marL="342900" lvl="2" indent="-342900"/>
                <a:r>
                  <a:rPr lang="en-US" altLang="ko-KR" sz="2400" dirty="0" smtClean="0"/>
                  <a:t>Aggregate path distance</a:t>
                </a:r>
              </a:p>
              <a:p>
                <a:pPr marL="800100" lvl="3" indent="-342900"/>
                <a:r>
                  <a:rPr lang="en-US" altLang="ko-KR" sz="2200" dirty="0" smtClean="0"/>
                  <a:t>Euler path distance</a:t>
                </a:r>
                <a:endParaRPr lang="en-US" altLang="ko-KR" sz="2200" dirty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0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9218" name="Picture 2" descr="C:\Users\sengyu\Desktop\what\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7" y="4168774"/>
            <a:ext cx="4060999" cy="12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5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Similarity computation using graph spreading</a:t>
            </a:r>
          </a:p>
          <a:p>
            <a:pPr lvl="1"/>
            <a:r>
              <a:rPr lang="en-US" altLang="ko-KR" dirty="0" smtClean="0"/>
              <a:t>Similarity measures: Given two entities ed1 and ed2 the similarity using aggregate path distance is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0242" name="Picture 2" descr="C:\Users\sengyu\Desktop\what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116" y="2708920"/>
            <a:ext cx="57531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0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</a:t>
            </a:r>
          </a:p>
          <a:p>
            <a:r>
              <a:rPr lang="en-US" altLang="ko-KR" dirty="0" smtClean="0"/>
              <a:t>Solution</a:t>
            </a:r>
          </a:p>
          <a:p>
            <a:r>
              <a:rPr lang="en-US" altLang="ko-KR" u="sng" dirty="0" smtClean="0"/>
              <a:t>Evaluation and Results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40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smtClean="0"/>
              <a:t>Introduction</a:t>
            </a:r>
          </a:p>
          <a:p>
            <a:r>
              <a:rPr lang="en-US" altLang="ko-KR" dirty="0" smtClean="0"/>
              <a:t>Background</a:t>
            </a:r>
          </a:p>
          <a:p>
            <a:r>
              <a:rPr lang="en-US" altLang="ko-KR" dirty="0" smtClean="0"/>
              <a:t>Solution</a:t>
            </a:r>
          </a:p>
          <a:p>
            <a:r>
              <a:rPr lang="en-US" altLang="ko-KR" dirty="0" smtClean="0"/>
              <a:t>Evaluation and Results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5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and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use user profile matching scenario as a platform to evaluate the similarity</a:t>
            </a:r>
          </a:p>
          <a:p>
            <a:pPr lvl="1"/>
            <a:r>
              <a:rPr lang="en-US" altLang="ko-KR" dirty="0" smtClean="0"/>
              <a:t>Base: the similarity measure derived from the user </a:t>
            </a:r>
            <a:r>
              <a:rPr lang="en-US" altLang="ko-KR" dirty="0" err="1" smtClean="0"/>
              <a:t>judgements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COS-Word: </a:t>
            </a:r>
            <a:r>
              <a:rPr lang="en-US" altLang="ko-KR" dirty="0"/>
              <a:t>c</a:t>
            </a:r>
            <a:r>
              <a:rPr lang="en-US" altLang="ko-KR" dirty="0" smtClean="0"/>
              <a:t>osine </a:t>
            </a:r>
            <a:r>
              <a:rPr lang="en-US" altLang="ko-KR" dirty="0"/>
              <a:t>similarity measure between words in word </a:t>
            </a:r>
            <a:r>
              <a:rPr lang="en-US" altLang="ko-KR" dirty="0" smtClean="0"/>
              <a:t>profiles</a:t>
            </a:r>
          </a:p>
          <a:p>
            <a:pPr lvl="1"/>
            <a:r>
              <a:rPr lang="en-US" altLang="ko-KR" dirty="0" smtClean="0"/>
              <a:t>Bi-EU: </a:t>
            </a:r>
            <a:r>
              <a:rPr lang="en-US" altLang="ko-KR" dirty="0"/>
              <a:t>s</a:t>
            </a:r>
            <a:r>
              <a:rPr lang="en-US" altLang="ko-KR" dirty="0" smtClean="0"/>
              <a:t>imilarity </a:t>
            </a:r>
            <a:r>
              <a:rPr lang="en-US" altLang="ko-KR" dirty="0"/>
              <a:t>measure after graph spreading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11266" name="Picture 2" descr="C:\Users\sengyu\Desktop\what\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02356"/>
            <a:ext cx="7231063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3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and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</a:p>
          <a:p>
            <a:pPr lvl="1"/>
            <a:r>
              <a:rPr lang="en-US" altLang="ko-KR" dirty="0" smtClean="0"/>
              <a:t>BI-EU approach outperforms in comparison to other 2 approaches</a:t>
            </a:r>
          </a:p>
          <a:p>
            <a:pPr lvl="1"/>
            <a:r>
              <a:rPr lang="en-US" altLang="ko-KR" dirty="0" smtClean="0"/>
              <a:t>The reason for the poor performance of COS-Word is the absence of common words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2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</a:t>
            </a:r>
          </a:p>
          <a:p>
            <a:r>
              <a:rPr lang="en-US" altLang="ko-KR" dirty="0" smtClean="0"/>
              <a:t>Solution</a:t>
            </a:r>
          </a:p>
          <a:p>
            <a:r>
              <a:rPr lang="en-US" altLang="ko-KR" dirty="0" smtClean="0"/>
              <a:t>Evaluation and Results</a:t>
            </a:r>
          </a:p>
          <a:p>
            <a:r>
              <a:rPr lang="en-US" altLang="ko-KR" u="sng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16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presented a number of computation measures that utilizes spreading </a:t>
            </a:r>
          </a:p>
          <a:p>
            <a:pPr lvl="1"/>
            <a:r>
              <a:rPr lang="en-US" altLang="ko-KR" dirty="0" smtClean="0"/>
              <a:t>Improvements in accuracy</a:t>
            </a:r>
          </a:p>
          <a:p>
            <a:endParaRPr lang="en-US" altLang="ko-KR" dirty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Take the hierarchical information into account</a:t>
            </a:r>
          </a:p>
          <a:p>
            <a:pPr lvl="1"/>
            <a:r>
              <a:rPr lang="en-US" altLang="ko-KR" dirty="0" smtClean="0"/>
              <a:t>Automatically determine the ontology to be used for spreading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3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Background</a:t>
            </a:r>
          </a:p>
          <a:p>
            <a:r>
              <a:rPr lang="en-US" altLang="ko-KR" dirty="0" smtClean="0"/>
              <a:t>Solution</a:t>
            </a:r>
          </a:p>
          <a:p>
            <a:r>
              <a:rPr lang="en-US" altLang="ko-KR" dirty="0" smtClean="0"/>
              <a:t>Evaluation and Results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u="sng" dirty="0" smtClean="0"/>
              <a:t>Discussion</a:t>
            </a:r>
            <a:endParaRPr lang="ko-KR" altLang="en-US" u="sng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37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</a:t>
            </a:r>
          </a:p>
          <a:p>
            <a:pPr lvl="1"/>
            <a:r>
              <a:rPr lang="en-US" altLang="ko-KR" dirty="0" smtClean="0"/>
              <a:t>Improvements in accuracy of  semantic similarity measure</a:t>
            </a:r>
          </a:p>
          <a:p>
            <a:pPr lvl="1"/>
            <a:r>
              <a:rPr lang="en-US" altLang="ko-KR" dirty="0" smtClean="0"/>
              <a:t>The utilization of ontology</a:t>
            </a:r>
          </a:p>
          <a:p>
            <a:endParaRPr lang="en-US" altLang="ko-KR" dirty="0"/>
          </a:p>
          <a:p>
            <a:r>
              <a:rPr lang="en-US" altLang="ko-KR" dirty="0" smtClean="0"/>
              <a:t>Weak point</a:t>
            </a:r>
          </a:p>
          <a:p>
            <a:pPr lvl="1"/>
            <a:r>
              <a:rPr lang="en-US" altLang="ko-KR" dirty="0" smtClean="0"/>
              <a:t>Not a very novel idea from current point</a:t>
            </a:r>
          </a:p>
          <a:p>
            <a:pPr lvl="2"/>
            <a:r>
              <a:rPr lang="en-US" altLang="ko-KR" dirty="0" smtClean="0"/>
              <a:t>May be because it was published more than 3 years ago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06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74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3149542"/>
          </a:xfrm>
        </p:spPr>
        <p:txBody>
          <a:bodyPr/>
          <a:lstStyle/>
          <a:p>
            <a:r>
              <a:rPr lang="en-US" altLang="ko-KR" dirty="0" smtClean="0"/>
              <a:t>Similarity: relatedness of two entities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 descr="C:\Users\sengyu\Desktop\what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511256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331640" y="4571912"/>
            <a:ext cx="1584176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rbel" pitchFamily="34" charset="0"/>
              </a:rPr>
              <a:t>search</a:t>
            </a:r>
            <a:endParaRPr lang="ko-KR" alt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491880" y="3869724"/>
            <a:ext cx="1944216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rbel" pitchFamily="34" charset="0"/>
              </a:rPr>
              <a:t>recommendation</a:t>
            </a:r>
            <a:endParaRPr lang="ko-KR" altLang="en-US" sz="1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156176" y="4602562"/>
            <a:ext cx="1584176" cy="64807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</a:rPr>
              <a:t>t</a:t>
            </a:r>
            <a:r>
              <a:rPr lang="en-US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rbel" pitchFamily="34" charset="0"/>
              </a:rPr>
              <a:t>argeted ads</a:t>
            </a:r>
            <a:endParaRPr lang="ko-KR" alt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rbel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758164" y="5188664"/>
            <a:ext cx="1724832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rbel" pitchFamily="34" charset="0"/>
              </a:rPr>
              <a:t>usages</a:t>
            </a:r>
            <a:endParaRPr lang="ko-KR" altLang="en-US" sz="28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Bag-of-words(BOW) format is used in IR to represent the entities</a:t>
            </a:r>
          </a:p>
          <a:p>
            <a:pPr lvl="1"/>
            <a:r>
              <a:rPr lang="en-US" altLang="ko-KR" dirty="0" smtClean="0"/>
              <a:t>Set of weighted terms </a:t>
            </a:r>
          </a:p>
          <a:p>
            <a:r>
              <a:rPr lang="en-US" altLang="ko-KR" dirty="0" smtClean="0"/>
              <a:t>Cosine similarity measure has been widely applied to similarity measurement using BOW</a:t>
            </a:r>
          </a:p>
          <a:p>
            <a:r>
              <a:rPr lang="en-US" altLang="ko-KR" dirty="0" smtClean="0"/>
              <a:t>Motivation</a:t>
            </a:r>
          </a:p>
          <a:p>
            <a:pPr lvl="1"/>
            <a:r>
              <a:rPr lang="en-US" altLang="ko-KR" dirty="0" smtClean="0"/>
              <a:t>Cosine similarity measure using BOW only depends on direct overlapping</a:t>
            </a:r>
          </a:p>
          <a:p>
            <a:pPr lvl="1"/>
            <a:r>
              <a:rPr lang="en-US" altLang="ko-KR" dirty="0" smtClean="0"/>
              <a:t>Polysemy(apple, jaguar)</a:t>
            </a:r>
          </a:p>
          <a:p>
            <a:pPr lvl="1"/>
            <a:r>
              <a:rPr lang="en-US" altLang="ko-KR" dirty="0" smtClean="0"/>
              <a:t>Synonymy(glad, happy)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2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050" name="Picture 2" descr="C:\Users\sengyu\Desktop\what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10" y="1772815"/>
            <a:ext cx="2547162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engyu\Desktop\what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72815"/>
            <a:ext cx="2160240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995936" y="2240867"/>
            <a:ext cx="93610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rbel" pitchFamily="34" charset="0"/>
              </a:rPr>
              <a:t>VS</a:t>
            </a:r>
            <a:endParaRPr lang="ko-KR" altLang="en-US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3941093"/>
            <a:ext cx="604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rbel" pitchFamily="34" charset="0"/>
              </a:rPr>
              <a:t>（</a:t>
            </a:r>
            <a:r>
              <a:rPr lang="en-US" altLang="ko-K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rbel" pitchFamily="34" charset="0"/>
              </a:rPr>
              <a:t>Manchester United  </a:t>
            </a: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rbel" pitchFamily="34" charset="0"/>
              </a:rPr>
              <a:t>∩  </a:t>
            </a:r>
            <a:r>
              <a:rPr lang="en-US" altLang="zh-CN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rbel" pitchFamily="34" charset="0"/>
              </a:rPr>
              <a:t>Chelsea</a:t>
            </a: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rbel" pitchFamily="34" charset="0"/>
              </a:rPr>
              <a:t>）</a:t>
            </a:r>
            <a:r>
              <a:rPr lang="en-US" altLang="zh-CN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rbel" pitchFamily="34" charset="0"/>
              </a:rPr>
              <a:t>=</a:t>
            </a:r>
            <a:r>
              <a:rPr lang="zh-CN" alt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rbel" pitchFamily="34" charset="0"/>
              </a:rPr>
              <a:t>∅</a:t>
            </a:r>
            <a:r>
              <a:rPr lang="en-US" altLang="ko-K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rbel" pitchFamily="34" charset="0"/>
              </a:rPr>
              <a:t> </a:t>
            </a:r>
            <a:endParaRPr lang="ko-KR" alt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4581128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rbel" pitchFamily="34" charset="0"/>
              </a:rPr>
              <a:t>BUT</a:t>
            </a:r>
            <a:endParaRPr lang="ko-KR" altLang="en-US" sz="3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5445224"/>
            <a:ext cx="576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5"/>
                </a:solidFill>
                <a:latin typeface="Corbel" pitchFamily="34" charset="0"/>
              </a:rPr>
              <a:t>We are all </a:t>
            </a:r>
            <a:r>
              <a:rPr lang="en-US" altLang="ko-KR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5"/>
                </a:solidFill>
                <a:latin typeface="Corbel" pitchFamily="34" charset="0"/>
              </a:rPr>
              <a:t>premier league fans!</a:t>
            </a:r>
            <a:endParaRPr lang="ko-KR" alt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5"/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407707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5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orbel" pitchFamily="34" charset="0"/>
              </a:rPr>
              <a:t>ONTOLOGY!</a:t>
            </a:r>
            <a:endParaRPr lang="ko-KR" altLang="en-US" sz="4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5"/>
              </a:solidFill>
              <a:effectLst>
                <a:outerShdw blurRad="50800" algn="tl" rotWithShape="0">
                  <a:srgbClr val="000000"/>
                </a:outerShdw>
              </a:effectLst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9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extended the notion of  semantic similarity considering the relationships</a:t>
            </a:r>
          </a:p>
          <a:p>
            <a:r>
              <a:rPr lang="en-US" altLang="ko-KR" dirty="0" smtClean="0"/>
              <a:t>Spreading is the process of including additional related terms by referring to an ontology such as </a:t>
            </a:r>
            <a:r>
              <a:rPr lang="en-US" altLang="ko-KR" dirty="0" err="1" smtClean="0"/>
              <a:t>Wordnet</a:t>
            </a:r>
            <a:r>
              <a:rPr lang="en-US" altLang="ko-KR" dirty="0" smtClean="0"/>
              <a:t> and Wikipedia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6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u="sng" dirty="0" smtClean="0"/>
              <a:t>Background</a:t>
            </a:r>
          </a:p>
          <a:p>
            <a:r>
              <a:rPr lang="en-US" altLang="ko-KR" dirty="0" smtClean="0"/>
              <a:t>Solution</a:t>
            </a:r>
          </a:p>
          <a:p>
            <a:r>
              <a:rPr lang="en-US" altLang="ko-KR" dirty="0" smtClean="0"/>
              <a:t>Evaluation and Results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17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Bag-of –words(BOW)</a:t>
            </a:r>
          </a:p>
          <a:p>
            <a:pPr lvl="1"/>
            <a:r>
              <a:rPr lang="en-US" altLang="ko-KR" dirty="0" smtClean="0"/>
              <a:t>An entity is represented by a set of pairs &lt;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i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, 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err="1"/>
              <a:t>t</a:t>
            </a:r>
            <a:r>
              <a:rPr lang="en-US" altLang="ko-KR" baseline="-25000" dirty="0" err="1" smtClean="0"/>
              <a:t>i</a:t>
            </a:r>
            <a:r>
              <a:rPr lang="en-US" altLang="ko-KR" baseline="-25000" dirty="0" smtClean="0"/>
              <a:t>  </a:t>
            </a:r>
            <a:r>
              <a:rPr lang="en-US" altLang="ko-KR" dirty="0" smtClean="0"/>
              <a:t>is a term that describes the entity,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</a:t>
            </a:r>
            <a:r>
              <a:rPr lang="en-US" altLang="ko-KR" dirty="0" smtClean="0"/>
              <a:t> is the weight of the term</a:t>
            </a:r>
          </a:p>
          <a:p>
            <a:r>
              <a:rPr lang="en-US" altLang="ko-KR" dirty="0" smtClean="0"/>
              <a:t>Cosine similarity measure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457200" lvl="1" indent="0">
              <a:buNone/>
            </a:pPr>
            <a:r>
              <a:rPr lang="en-US" altLang="ko-KR" b="1" dirty="0" smtClean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3074" name="Picture 2" descr="C:\Users\sengyu\Desktop\what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700" y="2852936"/>
            <a:ext cx="2638425" cy="7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engyu\Desktop\what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4" y="3475485"/>
            <a:ext cx="4095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1250" y="3405119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is the vector representation of an entity </a:t>
            </a:r>
            <a:r>
              <a:rPr lang="en-US" altLang="ko-KR" dirty="0" err="1" smtClean="0">
                <a:latin typeface="Corbel" pitchFamily="34" charset="0"/>
              </a:rPr>
              <a:t>e</a:t>
            </a:r>
            <a:r>
              <a:rPr lang="en-US" altLang="ko-KR" baseline="-25000" dirty="0" err="1" smtClean="0">
                <a:latin typeface="Corbel" pitchFamily="34" charset="0"/>
              </a:rPr>
              <a:t>j</a:t>
            </a:r>
            <a:endParaRPr lang="ko-KR" altLang="en-US" baseline="-25000" dirty="0" smtClean="0">
              <a:latin typeface="Corbel" pitchFamily="34" charset="0"/>
            </a:endParaRPr>
          </a:p>
        </p:txBody>
      </p:sp>
      <p:pic>
        <p:nvPicPr>
          <p:cNvPr id="3076" name="Picture 4" descr="C:\Users\sengyu\Desktop\what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112" y="3774451"/>
            <a:ext cx="6096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51525" y="372120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Euclidean length</a:t>
            </a:r>
            <a:endParaRPr lang="ko-KR" altLang="en-US" dirty="0" smtClean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4712" y="3721201"/>
            <a:ext cx="169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of an entity </a:t>
            </a:r>
            <a:r>
              <a:rPr lang="en-US" altLang="ko-KR" dirty="0" err="1" smtClean="0">
                <a:latin typeface="Corbel" pitchFamily="34" charset="0"/>
              </a:rPr>
              <a:t>e</a:t>
            </a:r>
            <a:r>
              <a:rPr lang="en-US" altLang="ko-KR" baseline="-25000" dirty="0" err="1" smtClean="0">
                <a:latin typeface="Corbel" pitchFamily="34" charset="0"/>
              </a:rPr>
              <a:t>j</a:t>
            </a:r>
            <a:r>
              <a:rPr lang="en-US" altLang="ko-KR" dirty="0" smtClean="0">
                <a:latin typeface="Corbel" pitchFamily="34" charset="0"/>
              </a:rPr>
              <a:t> is</a:t>
            </a:r>
            <a:endParaRPr lang="ko-KR" altLang="en-US" dirty="0" smtClean="0">
              <a:latin typeface="Corbel" pitchFamily="34" charset="0"/>
            </a:endParaRPr>
          </a:p>
        </p:txBody>
      </p:sp>
      <p:pic>
        <p:nvPicPr>
          <p:cNvPr id="3077" name="Picture 5" descr="C:\Users\sengyu\Desktop\what\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84600"/>
            <a:ext cx="7048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7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5725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Example of BOW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7544" y="1838477"/>
                <a:ext cx="8352928" cy="3093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e</a:t>
                </a:r>
                <a:r>
                  <a:rPr lang="en-US" altLang="ko-KR" b="1" baseline="-25000" dirty="0" smtClean="0"/>
                  <a:t>1</a:t>
                </a:r>
                <a:r>
                  <a:rPr lang="en-US" altLang="ko-KR" dirty="0" smtClean="0"/>
                  <a:t>: John </a:t>
                </a:r>
                <a:r>
                  <a:rPr lang="en-US" altLang="ko-KR" dirty="0"/>
                  <a:t>likes to watch movies. Mary likes too.</a:t>
                </a:r>
              </a:p>
              <a:p>
                <a:r>
                  <a:rPr lang="en-US" altLang="ko-KR" b="1" dirty="0"/>
                  <a:t>e</a:t>
                </a:r>
                <a:r>
                  <a:rPr lang="en-US" altLang="ko-KR" b="1" baseline="-25000" dirty="0" smtClean="0"/>
                  <a:t>2</a:t>
                </a:r>
                <a:r>
                  <a:rPr lang="en-US" altLang="ko-KR" dirty="0" smtClean="0"/>
                  <a:t>: John </a:t>
                </a:r>
                <a:r>
                  <a:rPr lang="en-US" altLang="ko-KR" dirty="0"/>
                  <a:t>also likes to watch football </a:t>
                </a:r>
                <a:r>
                  <a:rPr lang="en-US" altLang="ko-KR" dirty="0" smtClean="0"/>
                  <a:t>games.</a:t>
                </a:r>
              </a:p>
              <a:p>
                <a:endParaRPr lang="en-US" altLang="ko-KR" sz="1200" dirty="0" smtClean="0"/>
              </a:p>
              <a:p>
                <a:r>
                  <a:rPr lang="en-US" altLang="ko-KR" sz="1200" dirty="0" smtClean="0"/>
                  <a:t>dictionary</a:t>
                </a:r>
                <a:r>
                  <a:rPr lang="en-US" altLang="ko-KR" sz="1200" dirty="0"/>
                  <a:t>={1:"John", 2:"likes", 3:"to", 4:"watch", 5:"movies", 6:"also", 7:"football", 8:"games", 9:"Mary", 10:"too</a:t>
                </a:r>
                <a:r>
                  <a:rPr lang="en-US" altLang="ko-KR" sz="1200" dirty="0" smtClean="0"/>
                  <a:t>"}</a:t>
                </a:r>
                <a:endParaRPr lang="en-US" altLang="ko-KR" dirty="0"/>
              </a:p>
              <a:p>
                <a:endParaRPr lang="en-US" altLang="ko-KR" b="1" dirty="0" smtClean="0"/>
              </a:p>
              <a:p>
                <a:r>
                  <a:rPr lang="en-US" altLang="ko-KR" b="1" dirty="0" smtClean="0"/>
                  <a:t>e</a:t>
                </a:r>
                <a:r>
                  <a:rPr lang="en-US" altLang="ko-KR" b="1" baseline="-25000" dirty="0" smtClean="0"/>
                  <a:t>1  :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[(1,1), (2,2),(3,1), (4,1), (5,1),(6,0), (7,0), (8,0), (9,1), (10,1)]</a:t>
                </a:r>
              </a:p>
              <a:p>
                <a:endParaRPr lang="en-US" altLang="ko-KR" dirty="0"/>
              </a:p>
              <a:p>
                <a:r>
                  <a:rPr lang="en-US" altLang="ko-KR" b="1" dirty="0" smtClean="0"/>
                  <a:t>e</a:t>
                </a:r>
                <a:r>
                  <a:rPr lang="en-US" altLang="ko-KR" b="1" baseline="-25000" dirty="0"/>
                  <a:t>2</a:t>
                </a:r>
                <a:r>
                  <a:rPr lang="en-US" altLang="ko-KR" b="1" baseline="-25000" dirty="0" smtClean="0"/>
                  <a:t>  </a:t>
                </a:r>
                <a:r>
                  <a:rPr lang="en-US" altLang="ko-KR" b="1" baseline="-25000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[(1,1), (</a:t>
                </a:r>
                <a:r>
                  <a:rPr lang="en-US" altLang="ko-KR" dirty="0" smtClean="0"/>
                  <a:t>2,1),(</a:t>
                </a:r>
                <a:r>
                  <a:rPr lang="en-US" altLang="ko-KR" dirty="0"/>
                  <a:t>3,1), (4,1), (</a:t>
                </a:r>
                <a:r>
                  <a:rPr lang="en-US" altLang="ko-KR" dirty="0" smtClean="0"/>
                  <a:t>5,0),(6,1), </a:t>
                </a:r>
                <a:r>
                  <a:rPr lang="en-US" altLang="ko-KR" dirty="0"/>
                  <a:t>(</a:t>
                </a:r>
                <a:r>
                  <a:rPr lang="en-US" altLang="ko-KR" dirty="0" smtClean="0"/>
                  <a:t>7,1), </a:t>
                </a:r>
                <a:r>
                  <a:rPr lang="en-US" altLang="ko-KR" dirty="0"/>
                  <a:t>(</a:t>
                </a:r>
                <a:r>
                  <a:rPr lang="en-US" altLang="ko-KR" dirty="0" smtClean="0"/>
                  <a:t>8,1), </a:t>
                </a:r>
                <a:r>
                  <a:rPr lang="en-US" altLang="ko-KR" dirty="0"/>
                  <a:t>(</a:t>
                </a:r>
                <a:r>
                  <a:rPr lang="en-US" altLang="ko-KR" dirty="0" smtClean="0"/>
                  <a:t>9,0), </a:t>
                </a:r>
                <a:r>
                  <a:rPr lang="en-US" altLang="ko-KR" dirty="0"/>
                  <a:t>(</a:t>
                </a:r>
                <a:r>
                  <a:rPr lang="en-US" altLang="ko-KR" dirty="0" smtClean="0"/>
                  <a:t>10,0)]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err="1" smtClean="0"/>
                  <a:t>Sim</a:t>
                </a:r>
                <a:r>
                  <a:rPr lang="en-US" altLang="ko-KR" baseline="-25000" dirty="0" err="1" smtClean="0"/>
                  <a:t>cos</a:t>
                </a:r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1∗1+2∗1+1∗1+1∗1+1∗0+0∗1+0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1+0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1+1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0+1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+4+1+1+1+1+1+ 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+1+1+1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+1+1+1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/>
              </a:p>
              <a:p>
                <a:endParaRPr lang="ko-KR" altLang="en-US" dirty="0" smtClean="0">
                  <a:latin typeface="Corbel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38477"/>
                <a:ext cx="8352928" cy="3093860"/>
              </a:xfrm>
              <a:prstGeom prst="rect">
                <a:avLst/>
              </a:prstGeom>
              <a:blipFill rotWithShape="1">
                <a:blip r:embed="rId2"/>
                <a:stretch>
                  <a:fillRect l="-657" t="-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574641" y="306896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74641" y="364502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20110801_김현우 논문아이디어</Template>
  <TotalTime>5061</TotalTime>
  <Words>848</Words>
  <Application>Microsoft Office PowerPoint</Application>
  <PresentationFormat>화면 슬라이드 쇼(4:3)</PresentationFormat>
  <Paragraphs>200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SNU IDB Lab.</vt:lpstr>
      <vt:lpstr>Computing Semantic Similarity Using Ontologies</vt:lpstr>
      <vt:lpstr>Outline</vt:lpstr>
      <vt:lpstr>Introduction</vt:lpstr>
      <vt:lpstr>Introduction</vt:lpstr>
      <vt:lpstr>Introduction</vt:lpstr>
      <vt:lpstr>Introduction</vt:lpstr>
      <vt:lpstr>Outline</vt:lpstr>
      <vt:lpstr>Background</vt:lpstr>
      <vt:lpstr>Background</vt:lpstr>
      <vt:lpstr>Outline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 </vt:lpstr>
      <vt:lpstr>Outline</vt:lpstr>
      <vt:lpstr>Evaluation and Results</vt:lpstr>
      <vt:lpstr>Evaluation and Results</vt:lpstr>
      <vt:lpstr>Outline</vt:lpstr>
      <vt:lpstr>Conclusion</vt:lpstr>
      <vt:lpstr>Outline</vt:lpstr>
      <vt:lpstr>Discussion</vt:lpstr>
      <vt:lpstr>Thank you!!!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Rating: How difficult is It?</dc:title>
  <dc:creator>Microsoft Corporation</dc:creator>
  <cp:lastModifiedBy>sengyu</cp:lastModifiedBy>
  <cp:revision>332</cp:revision>
  <dcterms:created xsi:type="dcterms:W3CDTF">2006-10-05T04:04:58Z</dcterms:created>
  <dcterms:modified xsi:type="dcterms:W3CDTF">2011-12-28T01:07:39Z</dcterms:modified>
</cp:coreProperties>
</file>