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>
  <p:sldMasterIdLst>
    <p:sldMasterId id="2147483683" r:id="rId1"/>
  </p:sldMasterIdLst>
  <p:notesMasterIdLst>
    <p:notesMasterId r:id="rId22"/>
  </p:notesMasterIdLst>
  <p:handoutMasterIdLst>
    <p:handoutMasterId r:id="rId23"/>
  </p:handoutMasterIdLst>
  <p:sldIdLst>
    <p:sldId id="286" r:id="rId2"/>
    <p:sldId id="267" r:id="rId3"/>
    <p:sldId id="268" r:id="rId4"/>
    <p:sldId id="287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</p:sldIdLst>
  <p:sldSz cx="9144000" cy="6858000" type="screen4x3"/>
  <p:notesSz cx="9271000" cy="6997700"/>
  <p:embeddedFontLst>
    <p:embeddedFont>
      <p:font typeface="Corbel" pitchFamily="34" charset="0"/>
      <p:regular r:id="rId24"/>
      <p:bold r:id="rId25"/>
      <p:italic r:id="rId26"/>
      <p:boldItalic r:id="rId27"/>
    </p:embeddedFont>
    <p:embeddedFont>
      <p:font typeface="맑은 고딕" pitchFamily="50" charset="-127"/>
      <p:regular r:id="rId28"/>
      <p:bold r:id="rId29"/>
    </p:embeddedFont>
    <p:embeddedFont>
      <p:font typeface="Gill Sans MT" pitchFamily="34" charset="0"/>
      <p:regular r:id="rId30"/>
      <p:bold r:id="rId31"/>
      <p:italic r:id="rId32"/>
      <p:boldItalic r:id="rId33"/>
    </p:embeddedFont>
  </p:embeddedFontLst>
  <p:custDataLst>
    <p:tags r:id="rId34"/>
  </p:custData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000099"/>
    <a:srgbClr val="B2B2B2"/>
    <a:srgbClr val="CC0000"/>
    <a:srgbClr val="660066"/>
    <a:srgbClr val="66CCFF"/>
    <a:srgbClr val="EAEAEA"/>
    <a:srgbClr val="990000"/>
    <a:srgbClr val="FFFF66"/>
  </p:clrMru>
</p:presentationPr>
</file>

<file path=ppt/tableStyles.xml><?xml version="1.0" encoding="utf-8"?>
<a:tblStyleLst xmlns:a="http://schemas.openxmlformats.org/drawingml/2006/main" def="{5C22544A-7EE6-4342-B048-85BDC9FD1C3A}"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36" autoAdjust="0"/>
    <p:restoredTop sz="94622" autoAdjust="0"/>
  </p:normalViewPr>
  <p:slideViewPr>
    <p:cSldViewPr snapToGrid="0">
      <p:cViewPr varScale="1">
        <p:scale>
          <a:sx n="108" d="100"/>
          <a:sy n="108" d="100"/>
        </p:scale>
        <p:origin x="-67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-1320" y="-72"/>
      </p:cViewPr>
      <p:guideLst>
        <p:guide orient="horz" pos="2204"/>
        <p:guide pos="292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63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1" rIns="92821" bIns="46411" numCol="1" anchor="t" anchorCtr="0" compatLnSpc="1">
            <a:prstTxWarp prst="textNoShape">
              <a:avLst/>
            </a:prstTxWarp>
          </a:bodyPr>
          <a:lstStyle>
            <a:lvl1pPr algn="l" defTabSz="928688"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4625" y="0"/>
            <a:ext cx="40163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1" rIns="92821" bIns="46411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48450"/>
            <a:ext cx="40163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1" rIns="92821" bIns="46411" numCol="1" anchor="b" anchorCtr="0" compatLnSpc="1">
            <a:prstTxWarp prst="textNoShape">
              <a:avLst/>
            </a:prstTxWarp>
          </a:bodyPr>
          <a:lstStyle>
            <a:lvl1pPr algn="l" defTabSz="928688"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4625" y="6648450"/>
            <a:ext cx="40163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1" rIns="92821" bIns="46411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smtClean="0"/>
            </a:lvl1pPr>
          </a:lstStyle>
          <a:p>
            <a:pPr>
              <a:defRPr/>
            </a:pPr>
            <a:fld id="{C1A6D6B7-CB8D-41A2-8A26-F9744BF42AC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63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1" rIns="92821" bIns="46411" numCol="1" anchor="t" anchorCtr="0" compatLnSpc="1">
            <a:prstTxWarp prst="textNoShape">
              <a:avLst/>
            </a:prstTxWarp>
          </a:bodyPr>
          <a:lstStyle>
            <a:lvl1pPr algn="l" defTabSz="928688"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54625" y="0"/>
            <a:ext cx="40163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1" rIns="92821" bIns="46411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86075" y="525463"/>
            <a:ext cx="3498850" cy="26241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6663" y="3324225"/>
            <a:ext cx="6797675" cy="314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1" rIns="92821" bIns="464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0"/>
            <a:r>
              <a:rPr lang="en-US" altLang="ko-KR" noProof="0" smtClean="0"/>
              <a:t>Second level</a:t>
            </a:r>
          </a:p>
          <a:p>
            <a:pPr lvl="0"/>
            <a:r>
              <a:rPr lang="en-US" altLang="ko-KR" noProof="0" smtClean="0"/>
              <a:t>Third level</a:t>
            </a:r>
          </a:p>
          <a:p>
            <a:pPr lvl="0"/>
            <a:r>
              <a:rPr lang="en-US" altLang="ko-KR" noProof="0" smtClean="0"/>
              <a:t>Fourth level</a:t>
            </a:r>
          </a:p>
          <a:p>
            <a:pPr lvl="0"/>
            <a:r>
              <a:rPr lang="en-US" altLang="ko-KR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48450"/>
            <a:ext cx="40163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1" rIns="92821" bIns="46411" numCol="1" anchor="b" anchorCtr="0" compatLnSpc="1">
            <a:prstTxWarp prst="textNoShape">
              <a:avLst/>
            </a:prstTxWarp>
          </a:bodyPr>
          <a:lstStyle>
            <a:lvl1pPr algn="l" defTabSz="928688"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4625" y="6648450"/>
            <a:ext cx="40163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1" rIns="92821" bIns="46411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smtClean="0"/>
            </a:lvl1pPr>
          </a:lstStyle>
          <a:p>
            <a:pPr>
              <a:defRPr/>
            </a:pPr>
            <a:fld id="{3F5767C0-3B26-45BF-81DA-E2700E77D8A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098F76-12A5-42E0-BA9C-6FF661EAC700}" type="slidenum">
              <a:rPr lang="ko-KR" altLang="en-US"/>
              <a:pPr/>
              <a:t>1</a:t>
            </a:fld>
            <a:endParaRPr lang="en-US" altLang="ko-KR"/>
          </a:p>
        </p:txBody>
      </p:sp>
      <p:sp>
        <p:nvSpPr>
          <p:cNvPr id="67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Corbel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 pitchFamily="34" charset="0"/>
              </a:defRPr>
            </a:lvl1pPr>
            <a:lvl2pPr>
              <a:defRPr>
                <a:latin typeface="Corbel" pitchFamily="34" charset="0"/>
              </a:defRPr>
            </a:lvl2pPr>
            <a:lvl3pPr>
              <a:defRPr>
                <a:latin typeface="Corbel" pitchFamily="34" charset="0"/>
              </a:defRPr>
            </a:lvl3pPr>
            <a:lvl4pPr>
              <a:defRPr>
                <a:latin typeface="Corbel" pitchFamily="34" charset="0"/>
              </a:defRPr>
            </a:lvl4pPr>
            <a:lvl5pPr>
              <a:defRPr>
                <a:latin typeface="Corbel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>
              <a:defRPr/>
            </a:pPr>
            <a:fld id="{B96840A4-FC5B-4C8C-8C06-0704EE6BF9CF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8149460" y="6197600"/>
            <a:ext cx="973079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6400" y="107950"/>
            <a:ext cx="77724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178800" cy="4457700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52763" y="6240463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7E02C1-C48A-44DF-9481-CDFDB2E3BB1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132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2800" y="1600200"/>
            <a:ext cx="40132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52763" y="6240463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309CF-4AEA-40F7-9B0B-8FE79D5B4E8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pPr>
              <a:defRPr/>
            </a:pPr>
            <a:fld id="{32AB145E-4F5E-42F3-9A81-9475FD480FD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ynamicearth.com/articles/monster1.htm" TargetMode="External"/><Relationship Id="rId2" Type="http://schemas.openxmlformats.org/officeDocument/2006/relationships/hyperlink" Target="http://www.yasd.com/dynaearth/monster1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urningbird.net/articles/monster1.htm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urningbird.net/postcon/elements/1.0/bio" TargetMode="External"/><Relationship Id="rId2" Type="http://schemas.openxmlformats.org/officeDocument/2006/relationships/hyperlink" Target="http://www.w3c.org/1999/02/22-rdf-syntax-ns#typ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.org/1999/02/22-rdf-syntax-ns#type" TargetMode="External"/><Relationship Id="rId4" Type="http://schemas.openxmlformats.org/officeDocument/2006/relationships/hyperlink" Target="http://burningbird.net/postcon/elements/%0b1.0/bio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urningbird.net/postcon/elements/1.0/" TargetMode="External"/><Relationship Id="rId2" Type="http://schemas.openxmlformats.org/officeDocument/2006/relationships/hyperlink" Target="http://burningbird.net/postcon/elements/1.0/Resourc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.org/2000/01/rdf-schema#Resourc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burningbird.net/postcon/elements/1.0/" TargetMode="External"/><Relationship Id="rId2" Type="http://schemas.openxmlformats.org/officeDocument/2006/relationships/hyperlink" Target="http://burningbird.net/postcon/elements/1.0/Resourc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.org/2000/01/rdf-schema#Litera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purl.org/dc/elements/1.1/title" TargetMode="External"/><Relationship Id="rId2" Type="http://schemas.openxmlformats.org/officeDocument/2006/relationships/hyperlink" Target="http://purl.org/dc/elements/1.1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urningbird.net/articles/monster1.htm" TargetMode="External"/><Relationship Id="rId2" Type="http://schemas.openxmlformats.org/officeDocument/2006/relationships/hyperlink" Target="http://burningbird.net/postcon/elements/1.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urningbird.net/articles/" TargetMode="External"/><Relationship Id="rId5" Type="http://schemas.openxmlformats.org/officeDocument/2006/relationships/hyperlink" Target="http://burningburd.net/postcon/elements/1.0/" TargetMode="External"/><Relationship Id="rId4" Type="http://schemas.openxmlformats.org/officeDocument/2006/relationships/hyperlink" Target="http://www.w3.org/1999/02/22-rdf-syntax-n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urningbird.net/postcon/elements/%0b1.0/bio" TargetMode="External"/><Relationship Id="rId2" Type="http://schemas.openxmlformats.org/officeDocument/2006/relationships/hyperlink" Target="http://www.w3c.org/1999/02/22-rdf-syntax-ns#typ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urningbird.net/postcon/elements/1.0/resour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57364"/>
            <a:ext cx="8162778" cy="1470025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Practical RDF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Chapter 6. Creating an RDF Vocabulary</a:t>
            </a:r>
            <a:endParaRPr lang="ko-KR" alt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Shelley Powers, </a:t>
            </a:r>
            <a:r>
              <a:rPr lang="en-US" altLang="ko-KR" dirty="0" smtClean="0"/>
              <a:t>O’Reilly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SNU IDB Lab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Somin</a:t>
            </a:r>
            <a:r>
              <a:rPr lang="en-US" altLang="ko-KR" dirty="0" smtClean="0"/>
              <a:t> Kim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Defining the Vocabulary : Elements </a:t>
            </a:r>
            <a:r>
              <a:rPr lang="en-US" altLang="ko-KR" sz="2200" dirty="0" smtClean="0"/>
              <a:t>(5/8)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Adding </a:t>
            </a:r>
            <a:r>
              <a:rPr lang="en-US" altLang="ko-KR" dirty="0" smtClean="0"/>
              <a:t>Repeating Values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Web resource can move many times</a:t>
            </a:r>
          </a:p>
          <a:p>
            <a:r>
              <a:rPr lang="en-US" altLang="ko-KR" dirty="0" smtClean="0"/>
              <a:t>More than one recommended resource</a:t>
            </a:r>
          </a:p>
          <a:p>
            <a:r>
              <a:rPr lang="en-US" altLang="ko-KR" dirty="0" smtClean="0"/>
              <a:t>Use the same predicate in multiple statement</a:t>
            </a:r>
          </a:p>
          <a:p>
            <a:pPr lvl="2"/>
            <a:r>
              <a:rPr lang="en-US" altLang="ko-KR" dirty="0" smtClean="0"/>
              <a:t>Ex</a:t>
            </a:r>
            <a:r>
              <a:rPr lang="en-US" altLang="ko-KR" dirty="0" smtClean="0"/>
              <a:t>) </a:t>
            </a:r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sz="1100" dirty="0" err="1" smtClean="0">
                <a:latin typeface="Courier New" pitchFamily="49" charset="0"/>
                <a:cs typeface="Courier New" pitchFamily="49" charset="0"/>
              </a:rPr>
              <a:t>pstcn</a:t>
            </a:r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 : related </a:t>
            </a:r>
            <a:r>
              <a:rPr lang="en-US" altLang="ko-KR" sz="1100" dirty="0" err="1" smtClean="0">
                <a:latin typeface="Courier New" pitchFamily="49" charset="0"/>
                <a:cs typeface="Courier New" pitchFamily="49" charset="0"/>
              </a:rPr>
              <a:t>rdf:resource</a:t>
            </a:r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=“monster2.htm” /&gt;</a:t>
            </a:r>
          </a:p>
          <a:p>
            <a:pPr lvl="2">
              <a:buNone/>
            </a:pPr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         &lt;</a:t>
            </a:r>
            <a:r>
              <a:rPr lang="en-US" altLang="ko-KR" sz="1100" dirty="0" err="1" smtClean="0">
                <a:latin typeface="Courier New" pitchFamily="49" charset="0"/>
                <a:cs typeface="Courier New" pitchFamily="49" charset="0"/>
              </a:rPr>
              <a:t>pstcn</a:t>
            </a:r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 : related </a:t>
            </a:r>
            <a:r>
              <a:rPr lang="en-US" altLang="ko-KR" sz="1100" dirty="0" err="1" smtClean="0">
                <a:latin typeface="Courier New" pitchFamily="49" charset="0"/>
                <a:cs typeface="Courier New" pitchFamily="49" charset="0"/>
              </a:rPr>
              <a:t>rdf:resource</a:t>
            </a:r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=“monster3.htm” /&gt;</a:t>
            </a:r>
          </a:p>
          <a:p>
            <a:pPr lvl="2">
              <a:buNone/>
            </a:pPr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         &lt;</a:t>
            </a:r>
            <a:r>
              <a:rPr lang="en-US" altLang="ko-KR" sz="1100" dirty="0" err="1" smtClean="0">
                <a:latin typeface="Courier New" pitchFamily="49" charset="0"/>
                <a:cs typeface="Courier New" pitchFamily="49" charset="0"/>
              </a:rPr>
              <a:t>pstcn</a:t>
            </a:r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 : related </a:t>
            </a:r>
            <a:r>
              <a:rPr lang="en-US" altLang="ko-KR" sz="1100" dirty="0" err="1" smtClean="0">
                <a:latin typeface="Courier New" pitchFamily="49" charset="0"/>
                <a:cs typeface="Courier New" pitchFamily="49" charset="0"/>
              </a:rPr>
              <a:t>rdf:resource</a:t>
            </a:r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=“monster4.htm” /&gt;</a:t>
            </a:r>
          </a:p>
          <a:p>
            <a:pPr lvl="2"/>
            <a:r>
              <a:rPr lang="en-US" altLang="ko-KR" dirty="0" smtClean="0"/>
              <a:t>Three related resource for entity being defined</a:t>
            </a:r>
          </a:p>
          <a:p>
            <a:pPr lvl="2"/>
            <a:r>
              <a:rPr lang="en-US" altLang="ko-KR" dirty="0" smtClean="0"/>
              <a:t>No order to resources</a:t>
            </a:r>
          </a:p>
        </p:txBody>
      </p:sp>
      <p:sp>
        <p:nvSpPr>
          <p:cNvPr id="1229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3AF5-D6BB-44BB-A0D6-D8C6174AC160}" type="slidenum">
              <a:rPr lang="ko-KR" altLang="en-US" smtClean="0"/>
              <a:pPr/>
              <a:t>10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Defining the Vocabulary : Elements </a:t>
            </a:r>
            <a:r>
              <a:rPr lang="en-US" altLang="ko-KR" sz="2200" dirty="0" smtClean="0"/>
              <a:t>(6/8)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Adding </a:t>
            </a:r>
            <a:r>
              <a:rPr lang="en-US" altLang="ko-KR" dirty="0" smtClean="0"/>
              <a:t>a Container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Container </a:t>
            </a:r>
          </a:p>
          <a:p>
            <a:pPr lvl="1"/>
            <a:r>
              <a:rPr lang="en-US" altLang="ko-KR" dirty="0" smtClean="0"/>
              <a:t>A group of related items : infinite number of items</a:t>
            </a:r>
          </a:p>
          <a:p>
            <a:pPr lvl="1"/>
            <a:r>
              <a:rPr lang="en-US" altLang="ko-KR" dirty="0" err="1" smtClean="0"/>
              <a:t>Seq</a:t>
            </a:r>
            <a:r>
              <a:rPr lang="en-US" altLang="ko-KR" dirty="0" smtClean="0"/>
              <a:t>, Bag or Alt</a:t>
            </a:r>
          </a:p>
          <a:p>
            <a:r>
              <a:rPr lang="en-US" altLang="ko-KR" dirty="0" smtClean="0"/>
              <a:t>Web site movement are related to one another</a:t>
            </a:r>
          </a:p>
          <a:p>
            <a:pPr lvl="1"/>
            <a:r>
              <a:rPr lang="en-US" altLang="ko-KR" dirty="0" smtClean="0"/>
              <a:t>By date and time</a:t>
            </a:r>
          </a:p>
          <a:p>
            <a:pPr lvl="1"/>
            <a:r>
              <a:rPr lang="en-US" altLang="ko-KR" dirty="0" smtClean="0"/>
              <a:t>Infinite numbers of movements are possible</a:t>
            </a:r>
          </a:p>
          <a:p>
            <a:pPr lvl="1"/>
            <a:r>
              <a:rPr lang="en-US" altLang="ko-KR" dirty="0" smtClean="0"/>
              <a:t>The best fit is </a:t>
            </a:r>
            <a:r>
              <a:rPr lang="en-US" altLang="ko-KR" dirty="0" err="1" smtClean="0"/>
              <a:t>Seq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Ex)</a:t>
            </a:r>
          </a:p>
        </p:txBody>
      </p:sp>
      <p:sp>
        <p:nvSpPr>
          <p:cNvPr id="1331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786D-9AC2-48CA-BE95-8023C5EFB501}" type="slidenum">
              <a:rPr lang="ko-KR" altLang="en-US" smtClean="0"/>
              <a:pPr/>
              <a:t>11</a:t>
            </a:fld>
            <a:endParaRPr lang="en-US" altLang="ko-KR"/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1901362" y="3774174"/>
            <a:ext cx="6249987" cy="1378119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pstcn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: history&gt;</a:t>
            </a:r>
          </a:p>
          <a:p>
            <a:pPr algn="l"/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rdf:Seq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/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   &lt;rdf:_1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rdf:resource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=“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  <a:hlinkClick r:id="rId2"/>
              </a:rPr>
              <a:t>http://www.yasd.com/dynaearth/monster1.htm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” /&gt;</a:t>
            </a:r>
          </a:p>
          <a:p>
            <a:pPr algn="l"/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   &lt;rdf:_2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rdf:resource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  <a:hlinkClick r:id="rId3"/>
              </a:rPr>
              <a:t>http://www.dynamicearth.com/articles/monster1.htm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 algn="l"/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   &lt;rdf:_3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rdf:resource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  <a:hlinkClick r:id="rId4"/>
              </a:rPr>
              <a:t>http://burningbird.net/articles/monster1.htm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 algn="l"/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rdf:Seq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/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pstcn:history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Defining the Vocabulary : Elements </a:t>
            </a:r>
            <a:r>
              <a:rPr lang="en-US" altLang="ko-KR" sz="2200" dirty="0" smtClean="0"/>
              <a:t>(7/8)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The </a:t>
            </a:r>
            <a:r>
              <a:rPr lang="en-US" altLang="ko-KR" dirty="0" smtClean="0"/>
              <a:t>Graph of  model defined</a:t>
            </a:r>
          </a:p>
        </p:txBody>
      </p:sp>
      <p:sp>
        <p:nvSpPr>
          <p:cNvPr id="1433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4952-AC75-43F9-A20D-93EA2B2456A7}" type="slidenum">
              <a:rPr lang="ko-KR" altLang="en-US" smtClean="0"/>
              <a:pPr/>
              <a:t>12</a:t>
            </a:fld>
            <a:endParaRPr lang="en-US" altLang="ko-KR"/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103188" y="3387725"/>
            <a:ext cx="3900487" cy="10302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r>
              <a:rPr lang="en-US" altLang="ko-KR" sz="800" b="1">
                <a:latin typeface="Courier New" pitchFamily="49" charset="0"/>
                <a:cs typeface="Courier New" pitchFamily="49" charset="0"/>
              </a:rPr>
              <a:t>http://burningbird.net/articles/monster1.htm</a:t>
            </a:r>
          </a:p>
        </p:txBody>
      </p:sp>
      <p:sp>
        <p:nvSpPr>
          <p:cNvPr id="14344" name="Text Box 9"/>
          <p:cNvSpPr txBox="1">
            <a:spLocks noChangeArrowheads="1"/>
          </p:cNvSpPr>
          <p:nvPr/>
        </p:nvSpPr>
        <p:spPr bwMode="auto">
          <a:xfrm>
            <a:off x="907079" y="1548544"/>
            <a:ext cx="41306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ko-KR" sz="800" b="1" dirty="0">
                <a:latin typeface="Courier New" pitchFamily="49" charset="0"/>
                <a:cs typeface="Courier New" pitchFamily="49" charset="0"/>
                <a:hlinkClick r:id="rId2"/>
              </a:rPr>
              <a:t>http://www.w3c.org/1999/02/22-rdf-syntax-ns#type</a:t>
            </a:r>
            <a:endParaRPr kumimoji="1" lang="en-US" altLang="ko-KR" sz="800" b="1" dirty="0">
              <a:latin typeface="Courier New" pitchFamily="49" charset="0"/>
              <a:cs typeface="Courier New" pitchFamily="49" charset="0"/>
            </a:endParaRPr>
          </a:p>
          <a:p>
            <a:pPr algn="l"/>
            <a:endParaRPr kumimoji="1" lang="ko-KR" altLang="en-US" sz="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345" name="Text Box 10"/>
          <p:cNvSpPr txBox="1">
            <a:spLocks noChangeArrowheads="1"/>
          </p:cNvSpPr>
          <p:nvPr/>
        </p:nvSpPr>
        <p:spPr bwMode="auto">
          <a:xfrm>
            <a:off x="1896824" y="2639401"/>
            <a:ext cx="302687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kumimoji="1" lang="en-US" altLang="ko-KR" sz="800" b="1" dirty="0">
                <a:latin typeface="Courier New" pitchFamily="49" charset="0"/>
                <a:cs typeface="Courier New" pitchFamily="49" charset="0"/>
                <a:hlinkClick r:id="rId3"/>
              </a:rPr>
              <a:t>http://</a:t>
            </a:r>
            <a:r>
              <a:rPr kumimoji="1" lang="en-US" altLang="ko-KR" sz="800" b="1" dirty="0" smtClean="0">
                <a:latin typeface="Courier New" pitchFamily="49" charset="0"/>
                <a:cs typeface="Courier New" pitchFamily="49" charset="0"/>
                <a:hlinkClick r:id="rId3"/>
              </a:rPr>
              <a:t>burningbird.net/postcon/elements/1.0/bio</a:t>
            </a:r>
            <a:endParaRPr kumimoji="1" lang="ko-KR" altLang="en-US" sz="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346" name="Oval 11"/>
          <p:cNvSpPr>
            <a:spLocks noChangeArrowheads="1"/>
          </p:cNvSpPr>
          <p:nvPr/>
        </p:nvSpPr>
        <p:spPr bwMode="auto">
          <a:xfrm>
            <a:off x="3967163" y="1370013"/>
            <a:ext cx="4011612" cy="7556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r>
              <a:rPr lang="en-US" altLang="ko-KR" sz="800" b="1" dirty="0">
                <a:latin typeface="Courier New" pitchFamily="49" charset="0"/>
                <a:cs typeface="Courier New" pitchFamily="49" charset="0"/>
              </a:rPr>
              <a:t>http://</a:t>
            </a:r>
            <a:r>
              <a:rPr lang="en-US" altLang="ko-KR" sz="800" b="1" dirty="0" smtClean="0">
                <a:latin typeface="Courier New" pitchFamily="49" charset="0"/>
                <a:cs typeface="Courier New" pitchFamily="49" charset="0"/>
              </a:rPr>
              <a:t>www.burningbird.net/postcon/elements/1.0/resource</a:t>
            </a:r>
          </a:p>
        </p:txBody>
      </p:sp>
      <p:sp>
        <p:nvSpPr>
          <p:cNvPr id="14347" name="Line 13"/>
          <p:cNvSpPr>
            <a:spLocks noChangeShapeType="1"/>
          </p:cNvSpPr>
          <p:nvPr/>
        </p:nvSpPr>
        <p:spPr bwMode="auto">
          <a:xfrm flipV="1">
            <a:off x="3513137" y="3543300"/>
            <a:ext cx="2579931" cy="63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 sz="8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348" name="Line 14"/>
          <p:cNvSpPr>
            <a:spLocks noChangeShapeType="1"/>
          </p:cNvSpPr>
          <p:nvPr/>
        </p:nvSpPr>
        <p:spPr bwMode="auto">
          <a:xfrm flipV="1">
            <a:off x="3504346" y="4281854"/>
            <a:ext cx="2553554" cy="4396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 sz="8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349" name="Rectangle 16"/>
          <p:cNvSpPr>
            <a:spLocks noChangeArrowheads="1"/>
          </p:cNvSpPr>
          <p:nvPr/>
        </p:nvSpPr>
        <p:spPr bwMode="auto">
          <a:xfrm>
            <a:off x="6088063" y="4032250"/>
            <a:ext cx="1404937" cy="4810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altLang="ko-KR" sz="8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354" name="Rectangle 21"/>
          <p:cNvSpPr>
            <a:spLocks noChangeArrowheads="1"/>
          </p:cNvSpPr>
          <p:nvPr/>
        </p:nvSpPr>
        <p:spPr bwMode="auto">
          <a:xfrm>
            <a:off x="6088063" y="4692650"/>
            <a:ext cx="1404937" cy="4810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altLang="ko-KR" sz="8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355" name="Rectangle 22"/>
          <p:cNvSpPr>
            <a:spLocks noChangeArrowheads="1"/>
          </p:cNvSpPr>
          <p:nvPr/>
        </p:nvSpPr>
        <p:spPr bwMode="auto">
          <a:xfrm>
            <a:off x="6088063" y="5454650"/>
            <a:ext cx="1404937" cy="4810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altLang="ko-KR" sz="8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356" name="Text Box 23"/>
          <p:cNvSpPr txBox="1">
            <a:spLocks noChangeArrowheads="1"/>
          </p:cNvSpPr>
          <p:nvPr/>
        </p:nvSpPr>
        <p:spPr bwMode="auto">
          <a:xfrm>
            <a:off x="3438403" y="3189411"/>
            <a:ext cx="34163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ko-KR" sz="800" b="1" dirty="0">
                <a:latin typeface="Courier New" pitchFamily="49" charset="0"/>
                <a:cs typeface="Courier New" pitchFamily="49" charset="0"/>
                <a:hlinkClick r:id="rId4"/>
              </a:rPr>
              <a:t>http://burningbird.net/postcon/elements/</a:t>
            </a:r>
            <a:br>
              <a:rPr kumimoji="1" lang="en-US" altLang="ko-KR" sz="800" b="1" dirty="0">
                <a:latin typeface="Courier New" pitchFamily="49" charset="0"/>
                <a:cs typeface="Courier New" pitchFamily="49" charset="0"/>
                <a:hlinkClick r:id="rId4"/>
              </a:rPr>
            </a:br>
            <a:r>
              <a:rPr kumimoji="1" lang="en-US" altLang="ko-KR" sz="800" b="1" dirty="0">
                <a:latin typeface="Courier New" pitchFamily="49" charset="0"/>
                <a:cs typeface="Courier New" pitchFamily="49" charset="0"/>
                <a:hlinkClick r:id="rId4"/>
              </a:rPr>
              <a:t>1.0/relevancy</a:t>
            </a:r>
            <a:endParaRPr kumimoji="1" lang="ko-KR" altLang="en-US" sz="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357" name="Text Box 24"/>
          <p:cNvSpPr txBox="1">
            <a:spLocks noChangeArrowheads="1"/>
          </p:cNvSpPr>
          <p:nvPr/>
        </p:nvSpPr>
        <p:spPr bwMode="auto">
          <a:xfrm>
            <a:off x="3464780" y="4297240"/>
            <a:ext cx="34163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ko-KR" sz="800" b="1" dirty="0">
                <a:latin typeface="Courier New" pitchFamily="49" charset="0"/>
                <a:cs typeface="Courier New" pitchFamily="49" charset="0"/>
                <a:hlinkClick r:id="rId4"/>
              </a:rPr>
              <a:t>http://burningbird.net/postcon/elements/</a:t>
            </a:r>
            <a:br>
              <a:rPr kumimoji="1" lang="en-US" altLang="ko-KR" sz="800" b="1" dirty="0">
                <a:latin typeface="Courier New" pitchFamily="49" charset="0"/>
                <a:cs typeface="Courier New" pitchFamily="49" charset="0"/>
                <a:hlinkClick r:id="rId4"/>
              </a:rPr>
            </a:br>
            <a:r>
              <a:rPr kumimoji="1" lang="en-US" altLang="ko-KR" sz="800" b="1" dirty="0">
                <a:latin typeface="Courier New" pitchFamily="49" charset="0"/>
                <a:cs typeface="Courier New" pitchFamily="49" charset="0"/>
                <a:hlinkClick r:id="rId4"/>
              </a:rPr>
              <a:t>1.0/presentation</a:t>
            </a:r>
            <a:endParaRPr kumimoji="1" lang="ko-KR" altLang="en-US" sz="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358" name="Text Box 25"/>
          <p:cNvSpPr txBox="1">
            <a:spLocks noChangeArrowheads="1"/>
          </p:cNvSpPr>
          <p:nvPr/>
        </p:nvSpPr>
        <p:spPr bwMode="auto">
          <a:xfrm>
            <a:off x="2173288" y="4949825"/>
            <a:ext cx="34163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ko-KR" sz="800" b="1" dirty="0">
                <a:latin typeface="Courier New" pitchFamily="49" charset="0"/>
                <a:cs typeface="Courier New" pitchFamily="49" charset="0"/>
                <a:hlinkClick r:id="rId4"/>
              </a:rPr>
              <a:t>http://</a:t>
            </a:r>
            <a:r>
              <a:rPr kumimoji="1" lang="en-US" altLang="ko-KR" sz="800" b="1" dirty="0" smtClean="0">
                <a:latin typeface="Courier New" pitchFamily="49" charset="0"/>
                <a:cs typeface="Courier New" pitchFamily="49" charset="0"/>
                <a:hlinkClick r:id="rId4"/>
              </a:rPr>
              <a:t>burningbird.net/postcon/elements/1.0/history</a:t>
            </a:r>
            <a:endParaRPr kumimoji="1" lang="ko-KR" altLang="en-US" sz="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359" name="Text Box 26"/>
          <p:cNvSpPr txBox="1">
            <a:spLocks noChangeArrowheads="1"/>
          </p:cNvSpPr>
          <p:nvPr/>
        </p:nvSpPr>
        <p:spPr bwMode="auto">
          <a:xfrm>
            <a:off x="2135188" y="5711825"/>
            <a:ext cx="34163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ko-KR" sz="800" b="1" dirty="0">
                <a:latin typeface="Courier New" pitchFamily="49" charset="0"/>
                <a:cs typeface="Courier New" pitchFamily="49" charset="0"/>
                <a:hlinkClick r:id="rId4"/>
              </a:rPr>
              <a:t>http://</a:t>
            </a:r>
            <a:r>
              <a:rPr kumimoji="1" lang="en-US" altLang="ko-KR" sz="800" b="1" dirty="0" smtClean="0">
                <a:latin typeface="Courier New" pitchFamily="49" charset="0"/>
                <a:cs typeface="Courier New" pitchFamily="49" charset="0"/>
                <a:hlinkClick r:id="rId4"/>
              </a:rPr>
              <a:t>burningbird.net/postcon/elements/1.0/related</a:t>
            </a:r>
            <a:endParaRPr kumimoji="1" lang="ko-KR" altLang="en-US" sz="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360" name="Oval 27"/>
          <p:cNvSpPr>
            <a:spLocks noChangeArrowheads="1"/>
          </p:cNvSpPr>
          <p:nvPr/>
        </p:nvSpPr>
        <p:spPr bwMode="auto">
          <a:xfrm>
            <a:off x="4824413" y="2651125"/>
            <a:ext cx="1155700" cy="4032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r>
              <a:rPr lang="en-US" altLang="ko-KR" sz="800" b="1">
                <a:latin typeface="Courier New" pitchFamily="49" charset="0"/>
                <a:cs typeface="Courier New" pitchFamily="49" charset="0"/>
              </a:rPr>
              <a:t>Genid:6405</a:t>
            </a:r>
          </a:p>
        </p:txBody>
      </p:sp>
      <p:sp>
        <p:nvSpPr>
          <p:cNvPr id="14361" name="Oval 28"/>
          <p:cNvSpPr>
            <a:spLocks noChangeArrowheads="1"/>
          </p:cNvSpPr>
          <p:nvPr/>
        </p:nvSpPr>
        <p:spPr bwMode="auto">
          <a:xfrm>
            <a:off x="7561263" y="2638425"/>
            <a:ext cx="1519237" cy="4032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altLang="ko-KR" sz="8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363" name="Text Box 30"/>
          <p:cNvSpPr txBox="1">
            <a:spLocks noChangeArrowheads="1"/>
          </p:cNvSpPr>
          <p:nvPr/>
        </p:nvSpPr>
        <p:spPr bwMode="auto">
          <a:xfrm>
            <a:off x="5911973" y="2472349"/>
            <a:ext cx="23891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ko-KR" sz="800" b="1" dirty="0">
                <a:latin typeface="Courier New" pitchFamily="49" charset="0"/>
                <a:cs typeface="Courier New" pitchFamily="49" charset="0"/>
                <a:hlinkClick r:id="rId5"/>
              </a:rPr>
              <a:t>http://www.w3.org/1999/02/22-rdf-syntax-ns#type</a:t>
            </a:r>
            <a:endParaRPr kumimoji="1" lang="en-US" altLang="ko-KR" sz="800" b="1" dirty="0">
              <a:latin typeface="Courier New" pitchFamily="49" charset="0"/>
              <a:cs typeface="Courier New" pitchFamily="49" charset="0"/>
            </a:endParaRPr>
          </a:p>
          <a:p>
            <a:pPr algn="l"/>
            <a:endParaRPr kumimoji="1" lang="ko-KR" altLang="en-US" sz="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364" name="Line 31"/>
          <p:cNvSpPr>
            <a:spLocks noChangeShapeType="1"/>
          </p:cNvSpPr>
          <p:nvPr/>
        </p:nvSpPr>
        <p:spPr bwMode="auto">
          <a:xfrm>
            <a:off x="5989638" y="2825750"/>
            <a:ext cx="1547812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 sz="8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367" name="Rectangle 34"/>
          <p:cNvSpPr>
            <a:spLocks noChangeArrowheads="1"/>
          </p:cNvSpPr>
          <p:nvPr/>
        </p:nvSpPr>
        <p:spPr bwMode="auto">
          <a:xfrm>
            <a:off x="6075363" y="3321050"/>
            <a:ext cx="1404937" cy="4810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altLang="ko-KR" sz="800" b="1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5" name="꺾인 연결선 34"/>
          <p:cNvCxnSpPr>
            <a:endCxn id="14346" idx="2"/>
          </p:cNvCxnSpPr>
          <p:nvPr/>
        </p:nvCxnSpPr>
        <p:spPr>
          <a:xfrm flipV="1">
            <a:off x="1696915" y="1747838"/>
            <a:ext cx="2270248" cy="1637200"/>
          </a:xfrm>
          <a:prstGeom prst="bentConnector3">
            <a:avLst>
              <a:gd name="adj1" fmla="val -734"/>
            </a:avLst>
          </a:prstGeom>
          <a:ln w="1905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hape 37"/>
          <p:cNvCxnSpPr>
            <a:stCxn id="14340" idx="0"/>
            <a:endCxn id="14360" idx="2"/>
          </p:cNvCxnSpPr>
          <p:nvPr/>
        </p:nvCxnSpPr>
        <p:spPr>
          <a:xfrm rot="5400000" flipH="1" flipV="1">
            <a:off x="3171429" y="1734742"/>
            <a:ext cx="534987" cy="2770981"/>
          </a:xfrm>
          <a:prstGeom prst="bentConnector2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/>
          <p:nvPr/>
        </p:nvCxnSpPr>
        <p:spPr>
          <a:xfrm rot="10800000" flipV="1">
            <a:off x="2417885" y="2971800"/>
            <a:ext cx="2417884" cy="404446"/>
          </a:xfrm>
          <a:prstGeom prst="bentConnector3">
            <a:avLst>
              <a:gd name="adj1" fmla="val 99455"/>
            </a:avLst>
          </a:prstGeom>
          <a:ln w="1905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endCxn id="14355" idx="1"/>
          </p:cNvCxnSpPr>
          <p:nvPr/>
        </p:nvCxnSpPr>
        <p:spPr>
          <a:xfrm>
            <a:off x="1661746" y="4431323"/>
            <a:ext cx="4426317" cy="1263834"/>
          </a:xfrm>
          <a:prstGeom prst="bentConnector3">
            <a:avLst>
              <a:gd name="adj1" fmla="val -57"/>
            </a:avLst>
          </a:prstGeom>
          <a:ln w="1905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hape 47"/>
          <p:cNvCxnSpPr>
            <a:stCxn id="14340" idx="4"/>
            <a:endCxn id="14354" idx="1"/>
          </p:cNvCxnSpPr>
          <p:nvPr/>
        </p:nvCxnSpPr>
        <p:spPr>
          <a:xfrm rot="16200000" flipH="1">
            <a:off x="3813175" y="2658269"/>
            <a:ext cx="515144" cy="4034631"/>
          </a:xfrm>
          <a:prstGeom prst="bentConnector2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Defining the Vocabulary : Elements </a:t>
            </a:r>
            <a:r>
              <a:rPr lang="en-US" altLang="ko-KR" sz="2200" dirty="0" smtClean="0"/>
              <a:t>(8/8)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Adding </a:t>
            </a:r>
            <a:r>
              <a:rPr lang="en-US" altLang="ko-KR" dirty="0" smtClean="0"/>
              <a:t>in a Value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How the value is treated</a:t>
            </a:r>
          </a:p>
          <a:p>
            <a:pPr lvl="1"/>
            <a:r>
              <a:rPr lang="en-US" altLang="ko-KR" smtClean="0"/>
              <a:t>Rdf:value work for pstcn:requires</a:t>
            </a:r>
          </a:p>
          <a:p>
            <a:pPr lvl="1"/>
            <a:r>
              <a:rPr lang="en-US" altLang="ko-KR" smtClean="0"/>
              <a:t>References the actual value of the predicate</a:t>
            </a:r>
          </a:p>
          <a:p>
            <a:pPr lvl="1"/>
            <a:r>
              <a:rPr lang="en-US" altLang="ko-KR" smtClean="0"/>
              <a:t>Ex)</a:t>
            </a:r>
          </a:p>
        </p:txBody>
      </p:sp>
      <p:sp>
        <p:nvSpPr>
          <p:cNvPr id="1536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808AF-D901-49B8-BA24-388DE50058A7}" type="slidenum">
              <a:rPr lang="ko-KR" altLang="en-US" smtClean="0"/>
              <a:pPr/>
              <a:t>13</a:t>
            </a:fld>
            <a:endParaRPr lang="en-US" altLang="ko-KR"/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1658792" y="2325297"/>
            <a:ext cx="6249987" cy="1736749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pstcn:presentation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rdf:parseType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=“Resource”&gt;</a:t>
            </a:r>
          </a:p>
          <a:p>
            <a:pPr algn="l"/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pstcn:requires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rdf:parseType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=“Resource”&gt;</a:t>
            </a:r>
          </a:p>
          <a:p>
            <a:pPr algn="l"/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pstcn:type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pstcn:type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/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rdf:value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&gt;http://burningbird.net/de.css&lt;rdf:value&gt;</a:t>
            </a:r>
          </a:p>
          <a:p>
            <a:pPr algn="l"/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  &lt;/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pstcn:requires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/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pstcn:requires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rdf:parseType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=“Resource”&gt;</a:t>
            </a:r>
          </a:p>
          <a:p>
            <a:pPr algn="l"/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pstcn:type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&gt;logo&lt;/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pstcn:type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/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rdf:value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&gt;http://burningbird.net/mm/dynamicearth.jpg&lt;rdf:value&gt;</a:t>
            </a:r>
          </a:p>
          <a:p>
            <a:pPr algn="l"/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  &lt;/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pstcn:requires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/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pstcn:presentation</a:t>
            </a:r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altLang="ko-KR" sz="11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Formalizing the Vocabulary with </a:t>
            </a:r>
            <a:r>
              <a:rPr lang="en-US" altLang="ko-KR" dirty="0" smtClean="0"/>
              <a:t>RDFS</a:t>
            </a:r>
            <a:r>
              <a:rPr lang="en-US" altLang="ko-KR" sz="2000" dirty="0" smtClean="0"/>
              <a:t>(1/3)</a:t>
            </a:r>
            <a:endParaRPr lang="en-US" altLang="ko-KR" sz="2000" dirty="0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RDFS</a:t>
            </a:r>
          </a:p>
          <a:p>
            <a:pPr lvl="1"/>
            <a:r>
              <a:rPr lang="en-US" altLang="ko-KR" smtClean="0"/>
              <a:t>Define which vocabulary elements are classes and properties</a:t>
            </a:r>
          </a:p>
          <a:p>
            <a:pPr lvl="1"/>
            <a:r>
              <a:rPr lang="en-US" altLang="ko-KR" smtClean="0"/>
              <a:t>Define the range for each property</a:t>
            </a:r>
          </a:p>
          <a:p>
            <a:pPr lvl="1"/>
            <a:r>
              <a:rPr lang="en-US" altLang="ko-KR" smtClean="0"/>
              <a:t>Class</a:t>
            </a:r>
          </a:p>
          <a:p>
            <a:pPr lvl="2"/>
            <a:r>
              <a:rPr lang="en-US" altLang="ko-KR" smtClean="0"/>
              <a:t>Equivalent to a relational data model entity</a:t>
            </a:r>
          </a:p>
          <a:p>
            <a:pPr lvl="2"/>
            <a:r>
              <a:rPr lang="en-US" altLang="ko-KR" smtClean="0"/>
              <a:t>Any item </a:t>
            </a:r>
          </a:p>
          <a:p>
            <a:pPr lvl="3"/>
            <a:r>
              <a:rPr lang="en-US" altLang="ko-KR" smtClean="0"/>
              <a:t>Rdf:Description block with an associated rdf:type</a:t>
            </a:r>
          </a:p>
          <a:p>
            <a:pPr lvl="3"/>
            <a:r>
              <a:rPr lang="en-US" altLang="ko-KR" smtClean="0"/>
              <a:t>Ex) Movement, Resource</a:t>
            </a:r>
          </a:p>
        </p:txBody>
      </p:sp>
      <p:sp>
        <p:nvSpPr>
          <p:cNvPr id="1638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C96B-010B-4573-9EB9-5F91B7F49D68}" type="slidenum">
              <a:rPr lang="ko-KR" altLang="en-US" smtClean="0"/>
              <a:pPr/>
              <a:t>14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Formalizing the Vocabulary with </a:t>
            </a:r>
            <a:r>
              <a:rPr lang="en-US" altLang="ko-KR" dirty="0" smtClean="0"/>
              <a:t>RDFS</a:t>
            </a:r>
            <a:r>
              <a:rPr lang="en-US" altLang="ko-KR" sz="2000" dirty="0" smtClean="0"/>
              <a:t>(2/3)</a:t>
            </a:r>
            <a:endParaRPr lang="ko-KR" altLang="en-US" sz="2000" dirty="0" smtClean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Defining the vocabulary classes (Ex. Resource)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2"/>
            <a:r>
              <a:rPr lang="en-US" altLang="ko-KR" dirty="0" smtClean="0"/>
              <a:t>Subclass </a:t>
            </a:r>
            <a:r>
              <a:rPr lang="en-US" altLang="ko-KR" dirty="0" smtClean="0"/>
              <a:t>of the RDF Resource type</a:t>
            </a:r>
          </a:p>
          <a:p>
            <a:pPr lvl="2"/>
            <a:r>
              <a:rPr lang="en-US" altLang="ko-KR" dirty="0" smtClean="0"/>
              <a:t>Human-readable label is Web Resource</a:t>
            </a:r>
          </a:p>
          <a:p>
            <a:pPr lvl="2"/>
            <a:r>
              <a:rPr lang="en-US" altLang="ko-KR" dirty="0" smtClean="0"/>
              <a:t>Comments provide a brief description</a:t>
            </a:r>
          </a:p>
          <a:p>
            <a:pPr lvl="2"/>
            <a:endParaRPr lang="en-US" altLang="ko-KR" dirty="0" smtClean="0"/>
          </a:p>
        </p:txBody>
      </p:sp>
      <p:sp>
        <p:nvSpPr>
          <p:cNvPr id="174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BD39-890D-441C-9B18-D678F8041AB7}" type="slidenum">
              <a:rPr lang="ko-KR" altLang="en-US" smtClean="0"/>
              <a:pPr/>
              <a:t>15</a:t>
            </a:fld>
            <a:endParaRPr lang="en-US" altLang="ko-KR"/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1144685" y="1528325"/>
            <a:ext cx="6813550" cy="166328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rdfs:Class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rdf:about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=“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  <a:hlinkClick r:id="rId2"/>
              </a:rPr>
              <a:t>http://burningbird.net/postcon/elements/1.0/Resource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”&gt;</a:t>
            </a:r>
          </a:p>
          <a:p>
            <a:pPr algn="l"/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rdfs:isDefinedBy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rdf:resource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=“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  <a:hlinkClick r:id="rId3"/>
              </a:rPr>
              <a:t>http://burningbird.net/postcon/elements/1.0/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”&gt;</a:t>
            </a:r>
          </a:p>
          <a:p>
            <a:pPr algn="l"/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rdfs:subClass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rdf:resource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=“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  <a:hlinkClick r:id="rId4"/>
              </a:rPr>
              <a:t>http://www.w3.org/2000/01/rdf-schema#Resource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/”&gt;</a:t>
            </a:r>
          </a:p>
          <a:p>
            <a:pPr algn="l"/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rdfs:label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xml:lang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=“en”&gt; Web Resource &lt;/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rdfs:label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/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rdfs:comment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xml:lang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=“en”&gt;</a:t>
            </a:r>
          </a:p>
          <a:p>
            <a:pPr algn="l"/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       Web resource managed with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PostCon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System</a:t>
            </a:r>
          </a:p>
          <a:p>
            <a:pPr algn="l"/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rdfs:comment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/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rdfs:class</a:t>
            </a:r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altLang="ko-KR" sz="11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Formalizing the Vocabulary with </a:t>
            </a:r>
            <a:r>
              <a:rPr lang="en-US" altLang="ko-KR" dirty="0" smtClean="0"/>
              <a:t>RDFS</a:t>
            </a:r>
            <a:r>
              <a:rPr lang="en-US" altLang="ko-KR" sz="2000" dirty="0" smtClean="0"/>
              <a:t>(3/3)</a:t>
            </a:r>
            <a:endParaRPr lang="ko-KR" altLang="en-US" sz="2000" dirty="0" smtClean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Defining the Properties (Ex. Type)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2"/>
            <a:r>
              <a:rPr lang="en-US" altLang="ko-KR" dirty="0" smtClean="0"/>
              <a:t>Type </a:t>
            </a:r>
            <a:r>
              <a:rPr lang="en-US" altLang="ko-KR" dirty="0" smtClean="0"/>
              <a:t>element has a range that determines the type of value</a:t>
            </a:r>
          </a:p>
          <a:p>
            <a:pPr lvl="2"/>
            <a:r>
              <a:rPr lang="en-US" altLang="ko-KR" dirty="0" smtClean="0"/>
              <a:t>Literal : element contains literal values</a:t>
            </a:r>
          </a:p>
          <a:p>
            <a:pPr lvl="2"/>
            <a:endParaRPr lang="en-US" altLang="ko-KR" dirty="0" smtClean="0"/>
          </a:p>
        </p:txBody>
      </p:sp>
      <p:sp>
        <p:nvSpPr>
          <p:cNvPr id="1843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B612-316A-4D64-9EF8-919335E287A0}" type="slidenum">
              <a:rPr lang="ko-KR" altLang="en-US" smtClean="0"/>
              <a:pPr/>
              <a:t>16</a:t>
            </a:fld>
            <a:endParaRPr lang="en-US" altLang="ko-KR"/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1293593" y="1590018"/>
            <a:ext cx="6813550" cy="1144391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rdfs:Property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rdf:about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=“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  <a:hlinkClick r:id="rId2"/>
              </a:rPr>
              <a:t>http://burningbird.net/postcon/elements/1.0/type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”&gt;</a:t>
            </a:r>
          </a:p>
          <a:p>
            <a:pPr algn="l"/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rdfs:isDefinedBy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rdf:resource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=“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  <a:hlinkClick r:id="rId3"/>
              </a:rPr>
              <a:t>http://burningbird.net/postcon/elements/1.0/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”&gt;</a:t>
            </a:r>
          </a:p>
          <a:p>
            <a:pPr algn="l"/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rdfs:label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xml:lang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=“en”&gt;Resource Type&lt;/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rdfs:label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/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rdfs:comment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&gt;Type of Required Resource &lt;/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rdfs:comment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/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rdfs:range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rdf:resource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=“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  <a:hlinkClick r:id="rId4"/>
              </a:rPr>
              <a:t>http://www.w3.org/2000/01/rdf-schema#Literal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/”&gt;</a:t>
            </a:r>
          </a:p>
          <a:p>
            <a:pPr algn="l"/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rdfs:Property</a:t>
            </a:r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altLang="ko-KR" sz="11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Intergrating</a:t>
            </a:r>
            <a:r>
              <a:rPr lang="en-US" altLang="ko-KR" dirty="0" smtClean="0"/>
              <a:t> the Dublin </a:t>
            </a:r>
            <a:r>
              <a:rPr lang="en-US" altLang="ko-KR" dirty="0" smtClean="0"/>
              <a:t>Core </a:t>
            </a:r>
            <a:r>
              <a:rPr lang="en-US" altLang="ko-KR" sz="2000" dirty="0" smtClean="0"/>
              <a:t>(1/4)</a:t>
            </a:r>
            <a:endParaRPr lang="en-US" altLang="ko-KR" sz="2000" dirty="0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Dublin Core </a:t>
            </a:r>
          </a:p>
          <a:p>
            <a:pPr lvl="1"/>
            <a:r>
              <a:rPr lang="en-US" altLang="ko-KR" dirty="0" smtClean="0"/>
              <a:t>Open forum engaged in metadata standards</a:t>
            </a:r>
          </a:p>
          <a:p>
            <a:pPr lvl="1"/>
            <a:r>
              <a:rPr lang="en-US" altLang="ko-KR" dirty="0" smtClean="0"/>
              <a:t>purpose</a:t>
            </a:r>
          </a:p>
          <a:p>
            <a:pPr lvl="2"/>
            <a:r>
              <a:rPr lang="en-US" altLang="ko-KR" dirty="0" smtClean="0"/>
              <a:t>Metadata model  : be used intelligently</a:t>
            </a:r>
          </a:p>
          <a:p>
            <a:pPr lvl="2"/>
            <a:r>
              <a:rPr lang="en-US" altLang="ko-KR" dirty="0" smtClean="0"/>
              <a:t>More efficient and intelligent resource search</a:t>
            </a:r>
          </a:p>
          <a:p>
            <a:pPr lvl="1"/>
            <a:r>
              <a:rPr lang="en-US" altLang="ko-KR" dirty="0" err="1" smtClean="0"/>
              <a:t>MetaData</a:t>
            </a:r>
            <a:r>
              <a:rPr lang="en-US" altLang="ko-KR" dirty="0" smtClean="0"/>
              <a:t> Element set</a:t>
            </a:r>
          </a:p>
          <a:p>
            <a:pPr lvl="2"/>
            <a:r>
              <a:rPr lang="en-US" altLang="ko-KR" dirty="0" smtClean="0"/>
              <a:t>Ex)   title : a name given to the resource</a:t>
            </a:r>
          </a:p>
          <a:p>
            <a:pPr lvl="2"/>
            <a:r>
              <a:rPr lang="en-US" altLang="ko-KR" dirty="0" smtClean="0"/>
              <a:t>         creator : an entity responsible for making the content of the  resource</a:t>
            </a:r>
          </a:p>
          <a:p>
            <a:pPr lvl="2"/>
            <a:r>
              <a:rPr lang="en-US" altLang="ko-KR" dirty="0" smtClean="0"/>
              <a:t>         subject : the topic of the content of the resource</a:t>
            </a:r>
          </a:p>
        </p:txBody>
      </p:sp>
      <p:sp>
        <p:nvSpPr>
          <p:cNvPr id="1945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F131-FEE6-43B5-BA93-B5FFE61D0747}" type="slidenum">
              <a:rPr lang="ko-KR" altLang="en-US" smtClean="0"/>
              <a:pPr/>
              <a:t>17</a:t>
            </a:fld>
            <a:endParaRPr lang="en-US" altLang="ko-K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Integrating the Dublin Core (2/4)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Dublin </a:t>
            </a:r>
            <a:r>
              <a:rPr lang="en-US" altLang="ko-KR" dirty="0" smtClean="0"/>
              <a:t>Core in RDF/XML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Namespace for elements</a:t>
            </a:r>
          </a:p>
          <a:p>
            <a:pPr lvl="1"/>
            <a:r>
              <a:rPr lang="en-US" altLang="ko-KR" smtClean="0">
                <a:hlinkClick r:id="rId2"/>
              </a:rPr>
              <a:t>http://purl.org/dc/elements/1.1/</a:t>
            </a:r>
            <a:endParaRPr lang="en-US" altLang="ko-KR" smtClean="0"/>
          </a:p>
          <a:p>
            <a:pPr lvl="1"/>
            <a:r>
              <a:rPr lang="en-US" altLang="ko-KR" smtClean="0"/>
              <a:t>Ex)</a:t>
            </a:r>
          </a:p>
        </p:txBody>
      </p:sp>
      <p:sp>
        <p:nvSpPr>
          <p:cNvPr id="2048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F445D-369E-47BA-B7A7-54D3AB929513}" type="slidenum">
              <a:rPr lang="ko-KR" altLang="en-US" smtClean="0"/>
              <a:pPr/>
              <a:t>18</a:t>
            </a:fld>
            <a:endParaRPr lang="en-US" altLang="ko-KR"/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975946" y="2193169"/>
            <a:ext cx="7122404" cy="149080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rdfs:Property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rdf:about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=“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  <a:hlinkClick r:id="rId3"/>
              </a:rPr>
              <a:t>http://purl.org/dc/elements/1.1/title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”&gt;</a:t>
            </a:r>
          </a:p>
          <a:p>
            <a:pPr algn="l"/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rdfs:label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xml:lang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=“en-US”&gt; Title &lt;/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rdfs:label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/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rdfs:comment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xml:lang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=“en-US”&gt; A name given to the resource. &lt;/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rdfs:comment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/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dc:description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xml:lang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=“en-US”&gt; Typically, a title will be a name by which the resource</a:t>
            </a:r>
          </a:p>
          <a:p>
            <a:pPr algn="l"/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       is formally known. &lt;/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dc:description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/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rdfs:isDefinedBy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rdf:resource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=“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  <a:hlinkClick r:id="rId3"/>
              </a:rPr>
              <a:t>http://purl.org/dc/elements/1.1/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”&gt;</a:t>
            </a:r>
          </a:p>
          <a:p>
            <a:pPr algn="l"/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dcterms:issued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&gt; 1999-07-02 &lt;/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dcterms:issued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/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rdfs:Property</a:t>
            </a:r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altLang="ko-KR" sz="11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Integrating the Dublin Core </a:t>
            </a:r>
            <a:r>
              <a:rPr lang="en-US" altLang="ko-KR" sz="2200" dirty="0" smtClean="0"/>
              <a:t>(3/4)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Mixing </a:t>
            </a:r>
            <a:r>
              <a:rPr lang="en-US" altLang="ko-KR" dirty="0" smtClean="0"/>
              <a:t>Vocabularies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Replace the PostCon attributes with DC elements</a:t>
            </a:r>
          </a:p>
        </p:txBody>
      </p:sp>
      <p:sp>
        <p:nvSpPr>
          <p:cNvPr id="2150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8253C-A002-418E-BCE7-DD9984B787DE}" type="slidenum">
              <a:rPr lang="ko-KR" altLang="en-US" smtClean="0"/>
              <a:pPr/>
              <a:t>19</a:t>
            </a:fld>
            <a:endParaRPr lang="en-US" altLang="ko-KR"/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1384300" y="1849520"/>
            <a:ext cx="1852613" cy="5270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/>
              <a:t>Pstcn : title</a:t>
            </a:r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5054600" y="1849520"/>
            <a:ext cx="1852613" cy="5270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/>
              <a:t>dc: title</a:t>
            </a:r>
          </a:p>
        </p:txBody>
      </p:sp>
      <p:sp>
        <p:nvSpPr>
          <p:cNvPr id="21511" name="AutoShape 6"/>
          <p:cNvSpPr>
            <a:spLocks noChangeArrowheads="1"/>
          </p:cNvSpPr>
          <p:nvPr/>
        </p:nvSpPr>
        <p:spPr bwMode="auto">
          <a:xfrm>
            <a:off x="3644900" y="1976520"/>
            <a:ext cx="1003300" cy="287337"/>
          </a:xfrm>
          <a:prstGeom prst="rightArrow">
            <a:avLst>
              <a:gd name="adj1" fmla="val 50000"/>
              <a:gd name="adj2" fmla="val 87293"/>
            </a:avLst>
          </a:prstGeom>
          <a:solidFill>
            <a:schemeClr val="accent5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12" name="Rectangle 7"/>
          <p:cNvSpPr>
            <a:spLocks noChangeArrowheads="1"/>
          </p:cNvSpPr>
          <p:nvPr/>
        </p:nvSpPr>
        <p:spPr bwMode="auto">
          <a:xfrm>
            <a:off x="1384300" y="2713120"/>
            <a:ext cx="1852613" cy="5270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/>
              <a:t>Pstcn : author</a:t>
            </a:r>
          </a:p>
        </p:txBody>
      </p:sp>
      <p:sp>
        <p:nvSpPr>
          <p:cNvPr id="21513" name="Rectangle 8"/>
          <p:cNvSpPr>
            <a:spLocks noChangeArrowheads="1"/>
          </p:cNvSpPr>
          <p:nvPr/>
        </p:nvSpPr>
        <p:spPr bwMode="auto">
          <a:xfrm>
            <a:off x="5054600" y="2713120"/>
            <a:ext cx="1852613" cy="5270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/>
              <a:t>dc: creator</a:t>
            </a:r>
          </a:p>
        </p:txBody>
      </p:sp>
      <p:sp>
        <p:nvSpPr>
          <p:cNvPr id="21514" name="AutoShape 9"/>
          <p:cNvSpPr>
            <a:spLocks noChangeArrowheads="1"/>
          </p:cNvSpPr>
          <p:nvPr/>
        </p:nvSpPr>
        <p:spPr bwMode="auto">
          <a:xfrm>
            <a:off x="3632200" y="2840120"/>
            <a:ext cx="1003300" cy="287337"/>
          </a:xfrm>
          <a:prstGeom prst="rightArrow">
            <a:avLst>
              <a:gd name="adj1" fmla="val 50000"/>
              <a:gd name="adj2" fmla="val 87293"/>
            </a:avLst>
          </a:prstGeom>
          <a:solidFill>
            <a:schemeClr val="accent5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15" name="Rectangle 10"/>
          <p:cNvSpPr>
            <a:spLocks noChangeArrowheads="1"/>
          </p:cNvSpPr>
          <p:nvPr/>
        </p:nvSpPr>
        <p:spPr bwMode="auto">
          <a:xfrm>
            <a:off x="1384300" y="3602120"/>
            <a:ext cx="1852613" cy="5270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/>
              <a:t>Pstcn : owner</a:t>
            </a:r>
          </a:p>
        </p:txBody>
      </p:sp>
      <p:sp>
        <p:nvSpPr>
          <p:cNvPr id="21516" name="Rectangle 11"/>
          <p:cNvSpPr>
            <a:spLocks noChangeArrowheads="1"/>
          </p:cNvSpPr>
          <p:nvPr/>
        </p:nvSpPr>
        <p:spPr bwMode="auto">
          <a:xfrm>
            <a:off x="5054600" y="3602120"/>
            <a:ext cx="1852613" cy="5270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/>
              <a:t>dc: publisher</a:t>
            </a:r>
          </a:p>
        </p:txBody>
      </p:sp>
      <p:sp>
        <p:nvSpPr>
          <p:cNvPr id="21517" name="AutoShape 12"/>
          <p:cNvSpPr>
            <a:spLocks noChangeArrowheads="1"/>
          </p:cNvSpPr>
          <p:nvPr/>
        </p:nvSpPr>
        <p:spPr bwMode="auto">
          <a:xfrm>
            <a:off x="3644900" y="3729120"/>
            <a:ext cx="1003300" cy="287337"/>
          </a:xfrm>
          <a:prstGeom prst="rightArrow">
            <a:avLst>
              <a:gd name="adj1" fmla="val 50000"/>
              <a:gd name="adj2" fmla="val 87293"/>
            </a:avLst>
          </a:prstGeom>
          <a:solidFill>
            <a:schemeClr val="accent5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18" name="Oval 13"/>
          <p:cNvSpPr>
            <a:spLocks noChangeArrowheads="1"/>
          </p:cNvSpPr>
          <p:nvPr/>
        </p:nvSpPr>
        <p:spPr bwMode="auto">
          <a:xfrm>
            <a:off x="2266156" y="4392695"/>
            <a:ext cx="88900" cy="889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19" name="Oval 14"/>
          <p:cNvSpPr>
            <a:spLocks noChangeArrowheads="1"/>
          </p:cNvSpPr>
          <p:nvPr/>
        </p:nvSpPr>
        <p:spPr bwMode="auto">
          <a:xfrm>
            <a:off x="2266156" y="4595895"/>
            <a:ext cx="88900" cy="889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20" name="Oval 15"/>
          <p:cNvSpPr>
            <a:spLocks noChangeArrowheads="1"/>
          </p:cNvSpPr>
          <p:nvPr/>
        </p:nvSpPr>
        <p:spPr bwMode="auto">
          <a:xfrm>
            <a:off x="2266156" y="4824495"/>
            <a:ext cx="88900" cy="889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21" name="Oval 16"/>
          <p:cNvSpPr>
            <a:spLocks noChangeArrowheads="1"/>
          </p:cNvSpPr>
          <p:nvPr/>
        </p:nvSpPr>
        <p:spPr bwMode="auto">
          <a:xfrm>
            <a:off x="5936456" y="4345070"/>
            <a:ext cx="88900" cy="889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22" name="Oval 17"/>
          <p:cNvSpPr>
            <a:spLocks noChangeArrowheads="1"/>
          </p:cNvSpPr>
          <p:nvPr/>
        </p:nvSpPr>
        <p:spPr bwMode="auto">
          <a:xfrm>
            <a:off x="5936456" y="4560970"/>
            <a:ext cx="88900" cy="889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23" name="Oval 18"/>
          <p:cNvSpPr>
            <a:spLocks noChangeArrowheads="1"/>
          </p:cNvSpPr>
          <p:nvPr/>
        </p:nvSpPr>
        <p:spPr bwMode="auto">
          <a:xfrm>
            <a:off x="5936456" y="4764170"/>
            <a:ext cx="88900" cy="889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en-US" altLang="ko-KR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Defining the </a:t>
            </a:r>
            <a:r>
              <a:rPr lang="en-US" altLang="ko-KR" dirty="0" smtClean="0"/>
              <a:t>vocabulary : Business and Scope</a:t>
            </a:r>
          </a:p>
          <a:p>
            <a:r>
              <a:rPr lang="en-US" altLang="ko-KR" dirty="0" smtClean="0"/>
              <a:t>Defining the vocabulary : </a:t>
            </a:r>
            <a:r>
              <a:rPr lang="en-US" altLang="ko-KR" dirty="0" smtClean="0"/>
              <a:t>Element</a:t>
            </a:r>
            <a:endParaRPr lang="en-US" altLang="ko-KR" dirty="0" smtClean="0"/>
          </a:p>
          <a:p>
            <a:r>
              <a:rPr lang="en-US" altLang="ko-KR" dirty="0" smtClean="0"/>
              <a:t>Formalizing </a:t>
            </a:r>
            <a:r>
              <a:rPr lang="en-US" altLang="ko-KR" dirty="0" smtClean="0"/>
              <a:t>the vocabulary with RDFS</a:t>
            </a:r>
          </a:p>
          <a:p>
            <a:r>
              <a:rPr lang="en-US" altLang="ko-KR" dirty="0" smtClean="0"/>
              <a:t>Integrating the </a:t>
            </a:r>
            <a:r>
              <a:rPr lang="en-US" altLang="ko-KR" dirty="0" smtClean="0"/>
              <a:t>Dublin Core</a:t>
            </a:r>
          </a:p>
          <a:p>
            <a:endParaRPr lang="en-US" altLang="ko-KR" dirty="0" smtClean="0"/>
          </a:p>
        </p:txBody>
      </p:sp>
      <p:sp>
        <p:nvSpPr>
          <p:cNvPr id="409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CE1B-4CCC-4A67-A9C2-BBF57813FBF4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Integrating the Dublin Core </a:t>
            </a:r>
            <a:r>
              <a:rPr lang="en-US" altLang="ko-KR" sz="2200" dirty="0" smtClean="0"/>
              <a:t>(4/4)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Using </a:t>
            </a:r>
            <a:r>
              <a:rPr lang="en-US" altLang="ko-KR" dirty="0" smtClean="0"/>
              <a:t>DC-dot to Generate DC RDF</a:t>
            </a:r>
          </a:p>
        </p:txBody>
      </p:sp>
      <p:pic>
        <p:nvPicPr>
          <p:cNvPr id="22532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475" y="1071563"/>
            <a:ext cx="6870299" cy="5429250"/>
          </a:xfrm>
        </p:spPr>
      </p:pic>
      <p:sp>
        <p:nvSpPr>
          <p:cNvPr id="2253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FFB9-1AF6-4BDA-B9A5-2FB4ABE6BF42}" type="slidenum">
              <a:rPr lang="ko-KR" altLang="en-US" smtClean="0"/>
              <a:pPr/>
              <a:t>20</a:t>
            </a:fld>
            <a:endParaRPr lang="en-US" altLang="ko-KR"/>
          </a:p>
        </p:txBody>
      </p:sp>
      <p:pic>
        <p:nvPicPr>
          <p:cNvPr id="22533" name="Picture 9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4638425" y="2374900"/>
            <a:ext cx="4013200" cy="29083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en-US" altLang="ko-KR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How RDF Vocabularies Differ from XML</a:t>
            </a:r>
          </a:p>
          <a:p>
            <a:pPr lvl="1"/>
            <a:r>
              <a:rPr lang="en-US" altLang="ko-KR" dirty="0" smtClean="0"/>
              <a:t>RDF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 way of recording information about resources</a:t>
            </a:r>
          </a:p>
          <a:p>
            <a:pPr lvl="2"/>
            <a:r>
              <a:rPr lang="en-US" altLang="ko-KR" dirty="0" smtClean="0"/>
              <a:t>Serialized using XML</a:t>
            </a:r>
          </a:p>
          <a:p>
            <a:pPr lvl="2"/>
            <a:r>
              <a:rPr lang="en-US" altLang="ko-KR" dirty="0" smtClean="0"/>
              <a:t>Specific business domain </a:t>
            </a:r>
          </a:p>
          <a:p>
            <a:pPr lvl="1"/>
            <a:r>
              <a:rPr lang="en-US" altLang="ko-KR" dirty="0" smtClean="0"/>
              <a:t>Directly within XML</a:t>
            </a:r>
          </a:p>
          <a:p>
            <a:pPr lvl="2"/>
            <a:r>
              <a:rPr lang="en-US" altLang="ko-KR" dirty="0" smtClean="0"/>
              <a:t>Define the concept of “class” and “property”</a:t>
            </a:r>
          </a:p>
          <a:p>
            <a:pPr lvl="2"/>
            <a:r>
              <a:rPr lang="en-US" altLang="ko-KR" dirty="0" smtClean="0"/>
              <a:t>Ex) “Source is a property of Term”</a:t>
            </a:r>
          </a:p>
          <a:p>
            <a:pPr lvl="3"/>
            <a:r>
              <a:rPr lang="en-US" altLang="ko-KR" dirty="0" smtClean="0"/>
              <a:t>The source element is processed as a property of Term</a:t>
            </a:r>
          </a:p>
        </p:txBody>
      </p:sp>
      <p:sp>
        <p:nvSpPr>
          <p:cNvPr id="512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4FD1-48E9-4D03-8259-69DFE98F392A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Defining the Vocabulary </a:t>
            </a:r>
            <a:r>
              <a:rPr lang="en-US" altLang="ko-KR" sz="2800" dirty="0" smtClean="0"/>
              <a:t>: Business and Scope</a:t>
            </a:r>
            <a:r>
              <a:rPr lang="en-US" altLang="ko-KR" sz="2000" dirty="0" smtClean="0"/>
              <a:t>(1/2)</a:t>
            </a:r>
            <a:endParaRPr lang="en-US" altLang="ko-KR" sz="2000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Problem with maturing web site</a:t>
            </a:r>
          </a:p>
          <a:p>
            <a:pPr lvl="1"/>
            <a:r>
              <a:rPr lang="en-US" altLang="ko-KR" dirty="0" smtClean="0"/>
              <a:t>404 page not found</a:t>
            </a:r>
          </a:p>
          <a:p>
            <a:pPr lvl="2"/>
            <a:r>
              <a:rPr lang="en-US" altLang="ko-KR" dirty="0" smtClean="0"/>
              <a:t>Page missing</a:t>
            </a:r>
          </a:p>
          <a:p>
            <a:pPr lvl="2"/>
            <a:r>
              <a:rPr lang="en-US" altLang="ko-KR" dirty="0" smtClean="0"/>
              <a:t>Content’s been deleted or moved</a:t>
            </a:r>
          </a:p>
          <a:p>
            <a:pPr lvl="2"/>
            <a:r>
              <a:rPr lang="en-US" altLang="ko-KR" dirty="0" smtClean="0"/>
              <a:t>The linking site made a mistake with </a:t>
            </a:r>
          </a:p>
          <a:p>
            <a:pPr lvl="2">
              <a:buNone/>
            </a:pPr>
            <a:r>
              <a:rPr lang="en-US" altLang="ko-KR" dirty="0" smtClean="0"/>
              <a:t>      the link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Aging content that isn’t deleted</a:t>
            </a:r>
          </a:p>
          <a:p>
            <a:pPr lvl="2"/>
            <a:r>
              <a:rPr lang="en-US" altLang="ko-KR" dirty="0" smtClean="0"/>
              <a:t>Users could be halfway through reading it only to realize that it talks about something that has been obsolete for years</a:t>
            </a:r>
          </a:p>
        </p:txBody>
      </p:sp>
      <p:sp>
        <p:nvSpPr>
          <p:cNvPr id="614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2A11-CCC2-49F5-AB08-AD74CF7448FE}" type="slidenum">
              <a:rPr lang="ko-KR" altLang="en-US" smtClean="0"/>
              <a:pPr/>
              <a:t>4</a:t>
            </a:fld>
            <a:endParaRPr lang="en-US" altLang="ko-KR"/>
          </a:p>
        </p:txBody>
      </p:sp>
      <p:pic>
        <p:nvPicPr>
          <p:cNvPr id="1026" name="Picture 2" descr="http://www.webdevelopersnotes.com/hosting/error_message_displayed_by_web_server_for_non_existent_page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35696" y="1462141"/>
            <a:ext cx="3810000" cy="28765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Defining the </a:t>
            </a:r>
            <a:r>
              <a:rPr lang="en-US" altLang="ko-KR" dirty="0" smtClean="0"/>
              <a:t>Vocabulary </a:t>
            </a:r>
            <a:r>
              <a:rPr lang="en-US" altLang="ko-KR" sz="2800" dirty="0" smtClean="0"/>
              <a:t>: Business and Scope</a:t>
            </a:r>
            <a:r>
              <a:rPr lang="en-US" altLang="ko-KR" sz="2000" dirty="0" smtClean="0"/>
              <a:t>(2/2)</a:t>
            </a:r>
            <a:endParaRPr lang="ko-KR" altLang="en-US" sz="2000" dirty="0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Content management systems help with creating, posting, and managing the original contents, but</a:t>
            </a:r>
            <a:r>
              <a:rPr lang="en-US" altLang="ko-KR" dirty="0" smtClean="0">
                <a:solidFill>
                  <a:srgbClr val="7030A0"/>
                </a:solidFill>
              </a:rPr>
              <a:t> </a:t>
            </a:r>
            <a:r>
              <a:rPr lang="en-US" altLang="ko-KR" b="1" dirty="0" smtClean="0">
                <a:solidFill>
                  <a:schemeClr val="accent2"/>
                </a:solidFill>
              </a:rPr>
              <a:t>don’t help provide information about the context or the resource</a:t>
            </a:r>
          </a:p>
          <a:p>
            <a:pPr lvl="1"/>
            <a:r>
              <a:rPr lang="en-US" altLang="ko-KR" dirty="0" smtClean="0"/>
              <a:t>Such as FrontPage, Vignette, and others</a:t>
            </a:r>
          </a:p>
          <a:p>
            <a:r>
              <a:rPr lang="en-US" altLang="ko-KR" dirty="0" smtClean="0"/>
              <a:t>Meta tags can be attached</a:t>
            </a:r>
          </a:p>
          <a:p>
            <a:pPr lvl="1"/>
            <a:r>
              <a:rPr lang="en-US" altLang="ko-KR" dirty="0" smtClean="0"/>
              <a:t>Copyright information, keywords, authorship</a:t>
            </a:r>
          </a:p>
          <a:p>
            <a:pPr lvl="1"/>
            <a:r>
              <a:rPr lang="en-US" altLang="ko-KR" dirty="0" smtClean="0"/>
              <a:t>Expectancy of the resource of its move history</a:t>
            </a:r>
          </a:p>
          <a:p>
            <a:pPr lvl="1"/>
            <a:r>
              <a:rPr lang="en-US" altLang="ko-KR" dirty="0" smtClean="0"/>
              <a:t>Reasons for move</a:t>
            </a:r>
          </a:p>
          <a:p>
            <a:r>
              <a:rPr lang="en-US" altLang="ko-KR" dirty="0" smtClean="0"/>
              <a:t>Provide information</a:t>
            </a:r>
          </a:p>
          <a:p>
            <a:pPr lvl="1"/>
            <a:r>
              <a:rPr lang="en-US" altLang="ko-KR" dirty="0" smtClean="0"/>
              <a:t>Useful for humans</a:t>
            </a:r>
          </a:p>
          <a:p>
            <a:pPr lvl="1"/>
            <a:r>
              <a:rPr lang="en-US" altLang="ko-KR" dirty="0" smtClean="0"/>
              <a:t>Usable by automated process</a:t>
            </a:r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 smtClean="0"/>
          </a:p>
        </p:txBody>
      </p:sp>
      <p:sp>
        <p:nvSpPr>
          <p:cNvPr id="717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05F83-4C33-49F8-AD79-0C2E4254F409}" type="slidenum">
              <a:rPr lang="ko-KR" altLang="en-US" smtClean="0"/>
              <a:pPr/>
              <a:t>5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Defining the Vocabulary : Elements (1/8)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The </a:t>
            </a:r>
            <a:r>
              <a:rPr lang="en-US" altLang="ko-KR" dirty="0" err="1" smtClean="0"/>
              <a:t>PostCon</a:t>
            </a:r>
            <a:r>
              <a:rPr lang="en-US" altLang="ko-KR" dirty="0" smtClean="0"/>
              <a:t> Domain </a:t>
            </a:r>
            <a:r>
              <a:rPr lang="en-US" altLang="ko-KR" dirty="0" smtClean="0"/>
              <a:t>Elements</a:t>
            </a:r>
            <a:endParaRPr lang="en-US" altLang="ko-KR" sz="2000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RDF-capable </a:t>
            </a:r>
          </a:p>
          <a:p>
            <a:pPr lvl="1"/>
            <a:r>
              <a:rPr lang="en-US" altLang="ko-KR" dirty="0" smtClean="0"/>
              <a:t>Describe the major entities and properties</a:t>
            </a:r>
          </a:p>
          <a:p>
            <a:pPr lvl="1"/>
            <a:r>
              <a:rPr lang="en-US" altLang="ko-KR" dirty="0" smtClean="0"/>
              <a:t>Describe how these entities are related to one another</a:t>
            </a:r>
          </a:p>
          <a:p>
            <a:r>
              <a:rPr lang="en-US" altLang="ko-KR" dirty="0" err="1" smtClean="0"/>
              <a:t>PostCon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What is the content’s bio </a:t>
            </a:r>
          </a:p>
          <a:p>
            <a:pPr lvl="1"/>
            <a:r>
              <a:rPr lang="en-US" altLang="ko-KR" dirty="0" smtClean="0"/>
              <a:t>What is the content’s relevancy</a:t>
            </a:r>
          </a:p>
          <a:p>
            <a:pPr lvl="1"/>
            <a:r>
              <a:rPr lang="en-US" altLang="ko-KR" dirty="0" smtClean="0"/>
              <a:t>What is the content’s history of movement</a:t>
            </a:r>
          </a:p>
          <a:p>
            <a:pPr lvl="1"/>
            <a:r>
              <a:rPr lang="en-US" altLang="ko-KR" dirty="0" smtClean="0"/>
              <a:t>What are the content’s related resources</a:t>
            </a:r>
          </a:p>
          <a:p>
            <a:pPr lvl="1"/>
            <a:r>
              <a:rPr lang="en-US" altLang="ko-KR" dirty="0" smtClean="0"/>
              <a:t>If the resource no longer exists, are there replacement</a:t>
            </a:r>
          </a:p>
          <a:p>
            <a:pPr lvl="1"/>
            <a:r>
              <a:rPr lang="en-US" altLang="ko-KR" dirty="0" smtClean="0"/>
              <a:t>What are the presentation characteristics of the content</a:t>
            </a:r>
          </a:p>
          <a:p>
            <a:pPr lvl="1"/>
            <a:endParaRPr lang="en-US" altLang="ko-KR" dirty="0" smtClean="0"/>
          </a:p>
        </p:txBody>
      </p:sp>
      <p:sp>
        <p:nvSpPr>
          <p:cNvPr id="819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5C60-35C9-4695-BD18-D4B9EAF46707}" type="slidenum">
              <a:rPr lang="ko-KR" altLang="en-US" smtClean="0"/>
              <a:pPr/>
              <a:t>6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PostCon</a:t>
            </a:r>
            <a:r>
              <a:rPr kumimoji="0" lang="en-US" altLang="ko-KR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 system domain elements and their properties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Corbel" pitchFamily="34" charset="0"/>
              <a:buChar char="–"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Defining the Vocabulary : Elements </a:t>
            </a:r>
            <a:r>
              <a:rPr lang="en-US" altLang="ko-KR" sz="2200" dirty="0" smtClean="0"/>
              <a:t>(2/8)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Postcon</a:t>
            </a:r>
            <a:r>
              <a:rPr lang="en-US" altLang="ko-KR" dirty="0" smtClean="0"/>
              <a:t> </a:t>
            </a:r>
            <a:r>
              <a:rPr lang="en-US" altLang="ko-KR" dirty="0" smtClean="0"/>
              <a:t>System </a:t>
            </a:r>
            <a:r>
              <a:rPr lang="en-US" altLang="ko-KR" dirty="0" smtClean="0"/>
              <a:t>domain</a:t>
            </a:r>
            <a:endParaRPr lang="en-US" altLang="ko-KR" dirty="0" smtClean="0"/>
          </a:p>
        </p:txBody>
      </p:sp>
      <p:graphicFrame>
        <p:nvGraphicFramePr>
          <p:cNvPr id="1680429" name="Group 45"/>
          <p:cNvGraphicFramePr>
            <a:graphicFrameLocks noGrp="1"/>
          </p:cNvGraphicFramePr>
          <p:nvPr>
            <p:ph idx="1"/>
          </p:nvPr>
        </p:nvGraphicFramePr>
        <p:xfrm>
          <a:off x="565345" y="1592079"/>
          <a:ext cx="7945608" cy="2643189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612534"/>
                <a:gridCol w="2323832"/>
                <a:gridCol w="4009242"/>
              </a:tblGrid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Element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marL="111637" marR="111637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Property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marL="111637" marR="111637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Description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marL="111637" marR="111637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6238">
                <a:tc rowSpan="6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Content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marL="111637" marR="11163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Unique Content ID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marL="111637" marR="11163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To identify </a:t>
                      </a: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content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marL="111637" marR="111637" horzOverflow="overflow"/>
                </a:tc>
              </a:tr>
              <a:tr h="379413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marL="111637" marR="11163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Biography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marL="111637" marR="11163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Content biographical information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marL="111637" marR="111637" horzOverflow="overflow"/>
                </a:tc>
              </a:tr>
              <a:tr h="377825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marL="111637" marR="11163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Relevancy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marL="111637" marR="11163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Relevancy of content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marL="111637" marR="111637" horzOverflow="overflow"/>
                </a:tc>
              </a:tr>
              <a:tr h="376238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marL="111637" marR="11163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History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marL="111637" marR="11163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History of content movement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marL="111637" marR="111637" horzOverflow="overflow"/>
                </a:tc>
              </a:tr>
              <a:tr h="377825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marL="111637" marR="11163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Presentation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marL="111637" marR="11163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Content type and presentation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marL="111637" marR="111637" horzOverflow="overflow"/>
                </a:tc>
              </a:tr>
              <a:tr h="377825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marL="111637" marR="11163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Related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marL="111637" marR="11163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Related content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marL="111637" marR="111637" horzOverflow="overflow"/>
                </a:tc>
              </a:tr>
            </a:tbl>
          </a:graphicData>
        </a:graphic>
      </p:graphicFrame>
      <p:sp>
        <p:nvSpPr>
          <p:cNvPr id="921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AEC6B-3E8A-4AD4-873F-230147A3381D}" type="slidenum">
              <a:rPr lang="ko-KR" altLang="en-US" smtClean="0"/>
              <a:pPr/>
              <a:t>7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Defining the Vocabulary : Elements </a:t>
            </a:r>
            <a:r>
              <a:rPr lang="en-US" altLang="ko-KR" sz="2200" dirty="0" smtClean="0"/>
              <a:t>(3/8)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Prototyping </a:t>
            </a:r>
            <a:r>
              <a:rPr lang="en-US" altLang="ko-KR" dirty="0" smtClean="0"/>
              <a:t>the Vocabulary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When creating a new vocabulary</a:t>
            </a:r>
          </a:p>
          <a:p>
            <a:pPr lvl="1"/>
            <a:r>
              <a:rPr lang="en-US" altLang="ko-KR" dirty="0" smtClean="0"/>
              <a:t>Define the URI for the vocabulary</a:t>
            </a:r>
          </a:p>
          <a:p>
            <a:pPr lvl="2"/>
            <a:r>
              <a:rPr lang="en-US" altLang="ko-KR" dirty="0" smtClean="0"/>
              <a:t>Ex) </a:t>
            </a:r>
            <a:r>
              <a:rPr lang="en-US" altLang="ko-KR" dirty="0" smtClean="0">
                <a:hlinkClick r:id="rId2"/>
              </a:rPr>
              <a:t>http://burningbird.net/postcon/elements/1.0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Determining what the URI of the web resource is</a:t>
            </a:r>
          </a:p>
          <a:p>
            <a:pPr lvl="2"/>
            <a:r>
              <a:rPr lang="en-US" altLang="ko-KR" dirty="0" smtClean="0"/>
              <a:t>Ex) </a:t>
            </a:r>
            <a:r>
              <a:rPr lang="en-US" altLang="ko-KR" dirty="0" smtClean="0">
                <a:hlinkClick r:id="rId3"/>
              </a:rPr>
              <a:t>http://burningbird.net/articles/monster1.htm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024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F89F-508C-48D7-B6AC-729AF8E9C514}" type="slidenum">
              <a:rPr lang="ko-KR" altLang="en-US" smtClean="0"/>
              <a:pPr/>
              <a:t>8</a:t>
            </a:fld>
            <a:endParaRPr lang="en-US" altLang="ko-KR"/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1565275" y="3114926"/>
            <a:ext cx="5996110" cy="2744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&lt;?xml version=“1.0”?&gt;</a:t>
            </a:r>
          </a:p>
          <a:p>
            <a:pPr algn="l"/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rdf:RDF</a:t>
            </a:r>
            <a:endParaRPr lang="en-US" altLang="ko-KR" sz="11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xml:rdf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  <a:hlinkClick r:id="rId4"/>
              </a:rPr>
              <a:t>http://www.w3.org/1999/02/22-rdf-syntax-ns#</a:t>
            </a:r>
            <a:endParaRPr lang="en-US" altLang="ko-KR" sz="11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xml:pstcn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  <a:hlinkClick r:id="rId5"/>
              </a:rPr>
              <a:t>http:///burningburd.net/postcon/elements/1.0/</a:t>
            </a:r>
            <a:endParaRPr lang="en-US" altLang="ko-KR" sz="11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xml:base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  <a:hlinkClick r:id="rId6"/>
              </a:rPr>
              <a:t>http://burningbird.net/articles/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/>
            <a:endParaRPr lang="en-US" altLang="ko-KR" sz="11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rdf:Description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rdf:about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=“monster1.htm”&gt;</a:t>
            </a:r>
          </a:p>
          <a:p>
            <a:pPr algn="l"/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    &lt;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pstcn:bio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 algn="l"/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    &lt;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pstn:relevancy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 algn="l"/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    &lt;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pstcn:presentaion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 algn="l"/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    &lt;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pstcn:history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 algn="l"/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    &lt;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pstcn:related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 algn="l"/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rdf:Description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/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rdf:RDF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/>
            <a:endParaRPr lang="en-US" altLang="ko-KR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7042638" y="4026877"/>
            <a:ext cx="1688123" cy="949569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600" b="1" dirty="0" smtClean="0">
                <a:solidFill>
                  <a:schemeClr val="bg1"/>
                </a:solidFill>
                <a:latin typeface="Corbel" pitchFamily="34" charset="0"/>
              </a:rPr>
              <a:t>First cut of </a:t>
            </a:r>
            <a:r>
              <a:rPr kumimoji="1" lang="en-US" altLang="ko-KR" sz="1600" b="1" dirty="0" err="1" smtClean="0">
                <a:solidFill>
                  <a:schemeClr val="bg1"/>
                </a:solidFill>
                <a:latin typeface="Corbel" pitchFamily="34" charset="0"/>
              </a:rPr>
              <a:t>PostCon</a:t>
            </a:r>
            <a:r>
              <a:rPr kumimoji="1" lang="en-US" altLang="ko-KR" sz="1600" b="1" dirty="0" smtClean="0">
                <a:solidFill>
                  <a:schemeClr val="bg1"/>
                </a:solidFill>
                <a:latin typeface="Corbel" pitchFamily="34" charset="0"/>
              </a:rPr>
              <a:t> vocabulary</a:t>
            </a:r>
            <a:endParaRPr kumimoji="1" lang="en-US" altLang="ko-KR" sz="16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Defining the Vocabulary : Elements </a:t>
            </a:r>
            <a:r>
              <a:rPr lang="en-US" altLang="ko-KR" sz="2200" dirty="0" smtClean="0"/>
              <a:t>(4/8)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The </a:t>
            </a:r>
            <a:r>
              <a:rPr lang="en-US" altLang="ko-KR" dirty="0" smtClean="0"/>
              <a:t>Graph of our </a:t>
            </a:r>
            <a:r>
              <a:rPr lang="en-US" altLang="ko-KR" dirty="0" err="1" smtClean="0"/>
              <a:t>PostCon</a:t>
            </a:r>
            <a:r>
              <a:rPr lang="en-US" altLang="ko-KR" dirty="0" smtClean="0"/>
              <a:t> Example</a:t>
            </a:r>
          </a:p>
        </p:txBody>
      </p:sp>
      <p:sp>
        <p:nvSpPr>
          <p:cNvPr id="1126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F9E4-4A96-4E63-80E3-3AC394280559}" type="slidenum">
              <a:rPr lang="ko-KR" altLang="en-US" sz="800" smtClean="0">
                <a:latin typeface="Courier New" pitchFamily="49" charset="0"/>
                <a:cs typeface="Courier New" pitchFamily="49" charset="0"/>
              </a:rPr>
              <a:pPr/>
              <a:t>9</a:t>
            </a:fld>
            <a:endParaRPr lang="en-US" altLang="ko-KR" sz="8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268" name="Oval 4"/>
          <p:cNvSpPr>
            <a:spLocks noChangeArrowheads="1"/>
          </p:cNvSpPr>
          <p:nvPr/>
        </p:nvSpPr>
        <p:spPr bwMode="auto">
          <a:xfrm>
            <a:off x="103188" y="3050093"/>
            <a:ext cx="3900487" cy="10302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r>
              <a:rPr lang="en-US" altLang="ko-KR" sz="800" b="1">
                <a:latin typeface="Courier New" pitchFamily="49" charset="0"/>
                <a:cs typeface="Courier New" pitchFamily="49" charset="0"/>
              </a:rPr>
              <a:t>http://burningbird.net/articles/monster1.htm</a:t>
            </a:r>
          </a:p>
        </p:txBody>
      </p:sp>
      <p:sp>
        <p:nvSpPr>
          <p:cNvPr id="11273" name="Text Box 20"/>
          <p:cNvSpPr txBox="1">
            <a:spLocks noChangeArrowheads="1"/>
          </p:cNvSpPr>
          <p:nvPr/>
        </p:nvSpPr>
        <p:spPr bwMode="auto">
          <a:xfrm>
            <a:off x="1681772" y="1659322"/>
            <a:ext cx="41306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ko-KR" sz="800" b="1" dirty="0">
                <a:latin typeface="Courier New" pitchFamily="49" charset="0"/>
                <a:cs typeface="Courier New" pitchFamily="49" charset="0"/>
                <a:hlinkClick r:id="rId2"/>
              </a:rPr>
              <a:t>http://www.w3c.org/1999/02/22-rdf-syntax-ns#type</a:t>
            </a:r>
            <a:endParaRPr kumimoji="1" lang="en-US" altLang="ko-KR" sz="800" b="1" dirty="0">
              <a:latin typeface="Courier New" pitchFamily="49" charset="0"/>
              <a:cs typeface="Courier New" pitchFamily="49" charset="0"/>
            </a:endParaRPr>
          </a:p>
          <a:p>
            <a:pPr algn="l"/>
            <a:endParaRPr kumimoji="1" lang="ko-KR" altLang="en-US" sz="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274" name="Text Box 21"/>
          <p:cNvSpPr txBox="1">
            <a:spLocks noChangeArrowheads="1"/>
          </p:cNvSpPr>
          <p:nvPr/>
        </p:nvSpPr>
        <p:spPr bwMode="auto">
          <a:xfrm>
            <a:off x="2345226" y="2336940"/>
            <a:ext cx="34163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ko-KR" sz="800" b="1" dirty="0">
                <a:latin typeface="Courier New" pitchFamily="49" charset="0"/>
                <a:cs typeface="Courier New" pitchFamily="49" charset="0"/>
                <a:hlinkClick r:id="rId3"/>
              </a:rPr>
              <a:t>http://</a:t>
            </a:r>
            <a:r>
              <a:rPr kumimoji="1" lang="en-US" altLang="ko-KR" sz="800" b="1" dirty="0" smtClean="0">
                <a:latin typeface="Courier New" pitchFamily="49" charset="0"/>
                <a:cs typeface="Courier New" pitchFamily="49" charset="0"/>
                <a:hlinkClick r:id="rId3"/>
              </a:rPr>
              <a:t>burningbird.net/postcon/elements/1.0/bio</a:t>
            </a:r>
            <a:endParaRPr kumimoji="1" lang="ko-KR" altLang="en-US" sz="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275" name="Oval 26"/>
          <p:cNvSpPr>
            <a:spLocks noChangeArrowheads="1"/>
          </p:cNvSpPr>
          <p:nvPr/>
        </p:nvSpPr>
        <p:spPr bwMode="auto">
          <a:xfrm>
            <a:off x="4894263" y="1502281"/>
            <a:ext cx="4011612" cy="7556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r>
              <a:rPr lang="en-US" altLang="ko-KR" sz="800" b="1" dirty="0">
                <a:latin typeface="Courier New" pitchFamily="49" charset="0"/>
                <a:cs typeface="Courier New" pitchFamily="49" charset="0"/>
                <a:hlinkClick r:id="rId4"/>
              </a:rPr>
              <a:t>http://</a:t>
            </a:r>
            <a:r>
              <a:rPr lang="en-US" altLang="ko-KR" sz="800" b="1" dirty="0" smtClean="0">
                <a:latin typeface="Courier New" pitchFamily="49" charset="0"/>
                <a:cs typeface="Courier New" pitchFamily="49" charset="0"/>
                <a:hlinkClick r:id="rId4"/>
              </a:rPr>
              <a:t>www.burningbird.net/postcon/elements/1.0/resource</a:t>
            </a:r>
            <a:endParaRPr lang="en-US" altLang="ko-KR" sz="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276" name="Rectangle 27"/>
          <p:cNvSpPr>
            <a:spLocks noChangeArrowheads="1"/>
          </p:cNvSpPr>
          <p:nvPr/>
        </p:nvSpPr>
        <p:spPr bwMode="auto">
          <a:xfrm>
            <a:off x="6075363" y="2335718"/>
            <a:ext cx="1404937" cy="4810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altLang="ko-KR" sz="8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279" name="Rectangle 31"/>
          <p:cNvSpPr>
            <a:spLocks noChangeArrowheads="1"/>
          </p:cNvSpPr>
          <p:nvPr/>
        </p:nvSpPr>
        <p:spPr bwMode="auto">
          <a:xfrm>
            <a:off x="6088063" y="3021518"/>
            <a:ext cx="1404937" cy="4810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altLang="ko-KR" sz="8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280" name="Rectangle 32"/>
          <p:cNvSpPr>
            <a:spLocks noChangeArrowheads="1"/>
          </p:cNvSpPr>
          <p:nvPr/>
        </p:nvSpPr>
        <p:spPr bwMode="auto">
          <a:xfrm>
            <a:off x="6088063" y="3694618"/>
            <a:ext cx="1404937" cy="4810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altLang="ko-KR" sz="8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285" name="Rectangle 37"/>
          <p:cNvSpPr>
            <a:spLocks noChangeArrowheads="1"/>
          </p:cNvSpPr>
          <p:nvPr/>
        </p:nvSpPr>
        <p:spPr bwMode="auto">
          <a:xfrm>
            <a:off x="6088063" y="4355018"/>
            <a:ext cx="1404937" cy="4810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altLang="ko-KR" sz="8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286" name="Rectangle 38"/>
          <p:cNvSpPr>
            <a:spLocks noChangeArrowheads="1"/>
          </p:cNvSpPr>
          <p:nvPr/>
        </p:nvSpPr>
        <p:spPr bwMode="auto">
          <a:xfrm>
            <a:off x="6088063" y="5117018"/>
            <a:ext cx="1404937" cy="4810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altLang="ko-KR" sz="8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287" name="Text Box 39"/>
          <p:cNvSpPr txBox="1">
            <a:spLocks noChangeArrowheads="1"/>
          </p:cNvSpPr>
          <p:nvPr/>
        </p:nvSpPr>
        <p:spPr bwMode="auto">
          <a:xfrm>
            <a:off x="2752603" y="2922116"/>
            <a:ext cx="34163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ko-KR" sz="800" b="1" dirty="0">
                <a:latin typeface="Courier New" pitchFamily="49" charset="0"/>
                <a:cs typeface="Courier New" pitchFamily="49" charset="0"/>
                <a:hlinkClick r:id="rId3"/>
              </a:rPr>
              <a:t>http://</a:t>
            </a:r>
            <a:r>
              <a:rPr kumimoji="1" lang="en-US" altLang="ko-KR" sz="800" b="1" dirty="0" smtClean="0">
                <a:latin typeface="Courier New" pitchFamily="49" charset="0"/>
                <a:cs typeface="Courier New" pitchFamily="49" charset="0"/>
                <a:hlinkClick r:id="rId3"/>
              </a:rPr>
              <a:t>burningbird.net/postcon/elements/1.0/relevancy</a:t>
            </a:r>
            <a:endParaRPr kumimoji="1" lang="ko-KR" altLang="en-US" sz="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288" name="Text Box 40"/>
          <p:cNvSpPr txBox="1">
            <a:spLocks noChangeArrowheads="1"/>
          </p:cNvSpPr>
          <p:nvPr/>
        </p:nvSpPr>
        <p:spPr bwMode="auto">
          <a:xfrm>
            <a:off x="3455987" y="3933232"/>
            <a:ext cx="34163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ko-KR" sz="800" b="1" dirty="0">
                <a:latin typeface="Courier New" pitchFamily="49" charset="0"/>
                <a:cs typeface="Courier New" pitchFamily="49" charset="0"/>
                <a:hlinkClick r:id="rId3"/>
              </a:rPr>
              <a:t>http://burningbird.net/postcon/elements/</a:t>
            </a:r>
            <a:br>
              <a:rPr kumimoji="1" lang="en-US" altLang="ko-KR" sz="800" b="1" dirty="0">
                <a:latin typeface="Courier New" pitchFamily="49" charset="0"/>
                <a:cs typeface="Courier New" pitchFamily="49" charset="0"/>
                <a:hlinkClick r:id="rId3"/>
              </a:rPr>
            </a:br>
            <a:r>
              <a:rPr kumimoji="1" lang="en-US" altLang="ko-KR" sz="800" b="1" dirty="0">
                <a:latin typeface="Courier New" pitchFamily="49" charset="0"/>
                <a:cs typeface="Courier New" pitchFamily="49" charset="0"/>
                <a:hlinkClick r:id="rId3"/>
              </a:rPr>
              <a:t>1.0/presentation</a:t>
            </a:r>
            <a:endParaRPr kumimoji="1" lang="ko-KR" altLang="en-US" sz="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289" name="Text Box 41"/>
          <p:cNvSpPr txBox="1">
            <a:spLocks noChangeArrowheads="1"/>
          </p:cNvSpPr>
          <p:nvPr/>
        </p:nvSpPr>
        <p:spPr bwMode="auto">
          <a:xfrm>
            <a:off x="2305172" y="4603401"/>
            <a:ext cx="34163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ko-KR" sz="800" b="1" dirty="0">
                <a:latin typeface="Courier New" pitchFamily="49" charset="0"/>
                <a:cs typeface="Courier New" pitchFamily="49" charset="0"/>
                <a:hlinkClick r:id="rId3"/>
              </a:rPr>
              <a:t>http://</a:t>
            </a:r>
            <a:r>
              <a:rPr kumimoji="1" lang="en-US" altLang="ko-KR" sz="800" b="1" dirty="0" smtClean="0">
                <a:latin typeface="Courier New" pitchFamily="49" charset="0"/>
                <a:cs typeface="Courier New" pitchFamily="49" charset="0"/>
                <a:hlinkClick r:id="rId3"/>
              </a:rPr>
              <a:t>burningbird.net/postcon/elements/1.0/history</a:t>
            </a:r>
            <a:endParaRPr kumimoji="1" lang="ko-KR" altLang="en-US" sz="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290" name="Text Box 42"/>
          <p:cNvSpPr txBox="1">
            <a:spLocks noChangeArrowheads="1"/>
          </p:cNvSpPr>
          <p:nvPr/>
        </p:nvSpPr>
        <p:spPr bwMode="auto">
          <a:xfrm>
            <a:off x="2117603" y="5356606"/>
            <a:ext cx="34163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ko-KR" sz="800" b="1" dirty="0">
                <a:latin typeface="Courier New" pitchFamily="49" charset="0"/>
                <a:cs typeface="Courier New" pitchFamily="49" charset="0"/>
                <a:hlinkClick r:id="rId3"/>
              </a:rPr>
              <a:t>http://</a:t>
            </a:r>
            <a:r>
              <a:rPr kumimoji="1" lang="en-US" altLang="ko-KR" sz="800" b="1" dirty="0" smtClean="0">
                <a:latin typeface="Courier New" pitchFamily="49" charset="0"/>
                <a:cs typeface="Courier New" pitchFamily="49" charset="0"/>
                <a:hlinkClick r:id="rId3"/>
              </a:rPr>
              <a:t>burningbird.net/postcon/elements/1.0/related</a:t>
            </a:r>
            <a:endParaRPr kumimoji="1" lang="ko-KR" altLang="en-US" sz="8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1" name="Shape 30"/>
          <p:cNvCxnSpPr>
            <a:endCxn id="11286" idx="1"/>
          </p:cNvCxnSpPr>
          <p:nvPr/>
        </p:nvCxnSpPr>
        <p:spPr>
          <a:xfrm>
            <a:off x="1895170" y="4080380"/>
            <a:ext cx="4192893" cy="1277145"/>
          </a:xfrm>
          <a:prstGeom prst="bentConnector3">
            <a:avLst>
              <a:gd name="adj1" fmla="val -2214"/>
            </a:avLst>
          </a:prstGeom>
          <a:ln w="1905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hape 34"/>
          <p:cNvCxnSpPr>
            <a:stCxn id="11268" idx="4"/>
            <a:endCxn id="11285" idx="1"/>
          </p:cNvCxnSpPr>
          <p:nvPr/>
        </p:nvCxnSpPr>
        <p:spPr>
          <a:xfrm rot="16200000" flipH="1">
            <a:off x="3813175" y="2320637"/>
            <a:ext cx="515144" cy="4034631"/>
          </a:xfrm>
          <a:prstGeom prst="bentConnector2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3525716" y="3930161"/>
            <a:ext cx="2567354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3546236" y="3194569"/>
            <a:ext cx="2567354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hape 47"/>
          <p:cNvCxnSpPr>
            <a:stCxn id="11268" idx="0"/>
            <a:endCxn id="11276" idx="1"/>
          </p:cNvCxnSpPr>
          <p:nvPr/>
        </p:nvCxnSpPr>
        <p:spPr>
          <a:xfrm rot="5400000" flipH="1" flipV="1">
            <a:off x="3827463" y="802194"/>
            <a:ext cx="473868" cy="4021931"/>
          </a:xfrm>
          <a:prstGeom prst="bentConnector2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hape 49"/>
          <p:cNvCxnSpPr>
            <a:endCxn id="11275" idx="2"/>
          </p:cNvCxnSpPr>
          <p:nvPr/>
        </p:nvCxnSpPr>
        <p:spPr>
          <a:xfrm flipV="1">
            <a:off x="1833624" y="1880106"/>
            <a:ext cx="3060639" cy="1161196"/>
          </a:xfrm>
          <a:prstGeom prst="bentConnector3">
            <a:avLst>
              <a:gd name="adj1" fmla="val -847"/>
            </a:avLst>
          </a:prstGeom>
          <a:ln w="1905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FONTSIZE" val="10"/>
  <p:tag name="DEFAULTBITMAP" val="pngmono"/>
  <p:tag name="DEFAULTBLEND" val="False"/>
  <p:tag name="DEFAULTTRANSPARENT" val="False"/>
  <p:tag name="DEFAULTWORKAROUNDTRANSPARENCYBUG" val="False"/>
  <p:tag name="DEFAULTRESOLUTION" val="1200"/>
  <p:tag name="DEFAULTWIDTH" val="418"/>
  <p:tag name="DEFAULTHEIGHT" val="315"/>
  <p:tag name="DEFAULTMAGNIFICATION" val="2"/>
</p:tagLst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>
            <a:solidFill>
              <a:schemeClr val="tx1"/>
            </a:solidFill>
            <a:latin typeface="Corbel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rbe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6_xmleb_noted</Template>
  <TotalTime>15377</TotalTime>
  <Words>1187</Words>
  <Application>Microsoft PowerPoint</Application>
  <PresentationFormat>화면 슬라이드 쇼(4:3)</PresentationFormat>
  <Paragraphs>245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굴림</vt:lpstr>
      <vt:lpstr>Arial</vt:lpstr>
      <vt:lpstr>Corbel</vt:lpstr>
      <vt:lpstr>맑은 고딕</vt:lpstr>
      <vt:lpstr>Wingdings</vt:lpstr>
      <vt:lpstr>Gill Sans MT</vt:lpstr>
      <vt:lpstr>Courier New</vt:lpstr>
      <vt:lpstr>Times New Roman</vt:lpstr>
      <vt:lpstr>SNU IDB Lab.</vt:lpstr>
      <vt:lpstr>Practical RDF Chapter 6. Creating an RDF Vocabulary</vt:lpstr>
      <vt:lpstr>Outline</vt:lpstr>
      <vt:lpstr>Introduction</vt:lpstr>
      <vt:lpstr>Defining the Vocabulary : Business and Scope(1/2)</vt:lpstr>
      <vt:lpstr>Defining the Vocabulary : Business and Scope(2/2)</vt:lpstr>
      <vt:lpstr>Defining the Vocabulary : Elements (1/8) The PostCon Domain Elements</vt:lpstr>
      <vt:lpstr>Defining the Vocabulary : Elements (2/8) Postcon System domain</vt:lpstr>
      <vt:lpstr>Defining the Vocabulary : Elements (3/8) Prototyping the Vocabulary</vt:lpstr>
      <vt:lpstr>Defining the Vocabulary : Elements (4/8) The Graph of our PostCon Example</vt:lpstr>
      <vt:lpstr>Defining the Vocabulary : Elements (5/8) Adding Repeating Values</vt:lpstr>
      <vt:lpstr>Defining the Vocabulary : Elements (6/8) Adding a Container</vt:lpstr>
      <vt:lpstr>Defining the Vocabulary : Elements (7/8) The Graph of  model defined</vt:lpstr>
      <vt:lpstr>Defining the Vocabulary : Elements (8/8) Adding in a Value</vt:lpstr>
      <vt:lpstr>Formalizing the Vocabulary with RDFS(1/3)</vt:lpstr>
      <vt:lpstr>Formalizing the Vocabulary with RDFS(2/3)</vt:lpstr>
      <vt:lpstr>Formalizing the Vocabulary with RDFS(3/3)</vt:lpstr>
      <vt:lpstr>Intergrating the Dublin Core (1/4)</vt:lpstr>
      <vt:lpstr>Integrating the Dublin Core (2/4) Dublin Core in RDF/XML</vt:lpstr>
      <vt:lpstr>Integrating the Dublin Core (3/4) Mixing Vocabularies</vt:lpstr>
      <vt:lpstr>Integrating the Dublin Core (4/4) Using DC-dot to Generate DC RDF</vt:lpstr>
    </vt:vector>
  </TitlesOfParts>
  <Company>SNU OOPSLA Lab.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RDF Ch.10</dc:title>
  <dc:creator>smkim</dc:creator>
  <cp:lastModifiedBy>smkim</cp:lastModifiedBy>
  <cp:revision>1016</cp:revision>
  <cp:lastPrinted>1999-02-17T19:14:15Z</cp:lastPrinted>
  <dcterms:created xsi:type="dcterms:W3CDTF">2003-04-07T13:36:53Z</dcterms:created>
  <dcterms:modified xsi:type="dcterms:W3CDTF">2011-07-13T07:45:20Z</dcterms:modified>
</cp:coreProperties>
</file>