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6" r:id="rId3"/>
    <p:sldId id="480" r:id="rId4"/>
    <p:sldId id="491" r:id="rId5"/>
    <p:sldId id="492" r:id="rId6"/>
    <p:sldId id="494" r:id="rId7"/>
    <p:sldId id="493" r:id="rId8"/>
    <p:sldId id="499" r:id="rId9"/>
    <p:sldId id="495" r:id="rId10"/>
    <p:sldId id="500" r:id="rId11"/>
    <p:sldId id="501" r:id="rId12"/>
    <p:sldId id="502" r:id="rId13"/>
    <p:sldId id="503" r:id="rId14"/>
    <p:sldId id="504" r:id="rId15"/>
    <p:sldId id="505" r:id="rId16"/>
    <p:sldId id="496" r:id="rId17"/>
    <p:sldId id="506" r:id="rId18"/>
    <p:sldId id="497" r:id="rId19"/>
    <p:sldId id="507" r:id="rId20"/>
    <p:sldId id="26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78055" autoAdjust="0"/>
  </p:normalViewPr>
  <p:slideViewPr>
    <p:cSldViewPr>
      <p:cViewPr varScale="1">
        <p:scale>
          <a:sx n="90" d="100"/>
          <a:sy n="90" d="100"/>
        </p:scale>
        <p:origin x="-22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13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5FC2F-26B6-4963-9521-2C2231745CAF}" type="doc">
      <dgm:prSet loTypeId="urn:microsoft.com/office/officeart/2005/8/layout/equation1" loCatId="process" qsTypeId="urn:microsoft.com/office/officeart/2005/8/quickstyle/simple5" qsCatId="simple" csTypeId="urn:microsoft.com/office/officeart/2005/8/colors/accent1_3" csCatId="accent1" phldr="1"/>
      <dgm:spPr/>
    </dgm:pt>
    <dgm:pt modelId="{73C4398E-66B0-4361-82E9-AFDAA3731BE3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Times New Roman" pitchFamily="18" charset="0"/>
              <a:cs typeface="Times New Roman" pitchFamily="18" charset="0"/>
            </a:rPr>
            <a:t>Profile similarity</a:t>
          </a:r>
          <a:endParaRPr lang="ko-KR" altLang="en-US" dirty="0">
            <a:latin typeface="Times New Roman" pitchFamily="18" charset="0"/>
            <a:cs typeface="Times New Roman" pitchFamily="18" charset="0"/>
          </a:endParaRPr>
        </a:p>
      </dgm:t>
    </dgm:pt>
    <dgm:pt modelId="{04629EAD-BD62-4B77-9F3B-0BA2BB77DBC2}" type="parTrans" cxnId="{4BD9B003-E5C5-4362-91BD-495F49F06468}">
      <dgm:prSet/>
      <dgm:spPr/>
      <dgm:t>
        <a:bodyPr/>
        <a:lstStyle/>
        <a:p>
          <a:pPr latinLnBrk="1"/>
          <a:endParaRPr lang="ko-KR" altLang="en-US">
            <a:latin typeface="Times New Roman" pitchFamily="18" charset="0"/>
            <a:cs typeface="Times New Roman" pitchFamily="18" charset="0"/>
          </a:endParaRPr>
        </a:p>
      </dgm:t>
    </dgm:pt>
    <dgm:pt modelId="{3165DDE0-601B-4912-993D-75263BA50A8E}" type="sibTrans" cxnId="{4BD9B003-E5C5-4362-91BD-495F49F06468}">
      <dgm:prSet/>
      <dgm:spPr/>
      <dgm:t>
        <a:bodyPr/>
        <a:lstStyle/>
        <a:p>
          <a:pPr latinLnBrk="1"/>
          <a:endParaRPr lang="ko-KR" altLang="en-US">
            <a:latin typeface="Times New Roman" pitchFamily="18" charset="0"/>
            <a:cs typeface="Times New Roman" pitchFamily="18" charset="0"/>
          </a:endParaRPr>
        </a:p>
      </dgm:t>
    </dgm:pt>
    <dgm:pt modelId="{94C191C1-47CC-4944-AEFE-961F585A2C0D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Times New Roman" pitchFamily="18" charset="0"/>
              <a:cs typeface="Times New Roman" pitchFamily="18" charset="0"/>
            </a:rPr>
            <a:t>Interaction activity</a:t>
          </a:r>
          <a:endParaRPr lang="ko-KR" altLang="en-US" dirty="0">
            <a:latin typeface="Times New Roman" pitchFamily="18" charset="0"/>
            <a:cs typeface="Times New Roman" pitchFamily="18" charset="0"/>
          </a:endParaRPr>
        </a:p>
      </dgm:t>
    </dgm:pt>
    <dgm:pt modelId="{7E5EEBC6-74FF-4D15-B153-1A5905967C0B}" type="parTrans" cxnId="{5550286A-3616-4B3B-9E38-90E804632970}">
      <dgm:prSet/>
      <dgm:spPr/>
      <dgm:t>
        <a:bodyPr/>
        <a:lstStyle/>
        <a:p>
          <a:pPr latinLnBrk="1"/>
          <a:endParaRPr lang="ko-KR" altLang="en-US">
            <a:latin typeface="Times New Roman" pitchFamily="18" charset="0"/>
            <a:cs typeface="Times New Roman" pitchFamily="18" charset="0"/>
          </a:endParaRPr>
        </a:p>
      </dgm:t>
    </dgm:pt>
    <dgm:pt modelId="{F81606C1-FE99-40EE-B682-A2F2840CAE0B}" type="sibTrans" cxnId="{5550286A-3616-4B3B-9E38-90E804632970}">
      <dgm:prSet/>
      <dgm:spPr/>
      <dgm:t>
        <a:bodyPr/>
        <a:lstStyle/>
        <a:p>
          <a:pPr latinLnBrk="1"/>
          <a:endParaRPr lang="ko-KR" altLang="en-US">
            <a:latin typeface="Times New Roman" pitchFamily="18" charset="0"/>
            <a:cs typeface="Times New Roman" pitchFamily="18" charset="0"/>
          </a:endParaRPr>
        </a:p>
      </dgm:t>
    </dgm:pt>
    <dgm:pt modelId="{2C9E4A67-47A3-47D1-8A09-F707BD8A8AF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Times New Roman" pitchFamily="18" charset="0"/>
              <a:cs typeface="Times New Roman" pitchFamily="18" charset="0"/>
            </a:rPr>
            <a:t>Latent variable model</a:t>
          </a:r>
          <a:endParaRPr lang="ko-KR" altLang="en-US" dirty="0">
            <a:latin typeface="Times New Roman" pitchFamily="18" charset="0"/>
            <a:cs typeface="Times New Roman" pitchFamily="18" charset="0"/>
          </a:endParaRPr>
        </a:p>
      </dgm:t>
    </dgm:pt>
    <dgm:pt modelId="{E410AD2A-F954-4CD4-A494-127CD25BB760}" type="parTrans" cxnId="{F9B546F1-486D-4F5A-9ABB-BE972DF9B712}">
      <dgm:prSet/>
      <dgm:spPr/>
      <dgm:t>
        <a:bodyPr/>
        <a:lstStyle/>
        <a:p>
          <a:pPr latinLnBrk="1"/>
          <a:endParaRPr lang="ko-KR" altLang="en-US">
            <a:latin typeface="Times New Roman" pitchFamily="18" charset="0"/>
            <a:cs typeface="Times New Roman" pitchFamily="18" charset="0"/>
          </a:endParaRPr>
        </a:p>
      </dgm:t>
    </dgm:pt>
    <dgm:pt modelId="{9A40466A-5184-484D-B3AD-A78BAF41BD58}" type="sibTrans" cxnId="{F9B546F1-486D-4F5A-9ABB-BE972DF9B712}">
      <dgm:prSet/>
      <dgm:spPr/>
      <dgm:t>
        <a:bodyPr/>
        <a:lstStyle/>
        <a:p>
          <a:pPr latinLnBrk="1"/>
          <a:endParaRPr lang="ko-KR" altLang="en-US">
            <a:latin typeface="Times New Roman" pitchFamily="18" charset="0"/>
            <a:cs typeface="Times New Roman" pitchFamily="18" charset="0"/>
          </a:endParaRPr>
        </a:p>
      </dgm:t>
    </dgm:pt>
    <dgm:pt modelId="{DA847FDE-4194-49DA-AFD7-F1028A0F28DE}" type="pres">
      <dgm:prSet presAssocID="{3345FC2F-26B6-4963-9521-2C2231745CAF}" presName="linearFlow" presStyleCnt="0">
        <dgm:presLayoutVars>
          <dgm:dir/>
          <dgm:resizeHandles val="exact"/>
        </dgm:presLayoutVars>
      </dgm:prSet>
      <dgm:spPr/>
    </dgm:pt>
    <dgm:pt modelId="{1074EECB-6740-4254-8425-39BDAAFD88BE}" type="pres">
      <dgm:prSet presAssocID="{73C4398E-66B0-4361-82E9-AFDAA3731B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180C08-426E-4306-BA6E-EA0A2327D13F}" type="pres">
      <dgm:prSet presAssocID="{3165DDE0-601B-4912-993D-75263BA50A8E}" presName="spacerL" presStyleCnt="0"/>
      <dgm:spPr/>
    </dgm:pt>
    <dgm:pt modelId="{9B5D4CDF-8182-4A6F-A6BC-20A92E0BEC25}" type="pres">
      <dgm:prSet presAssocID="{3165DDE0-601B-4912-993D-75263BA50A8E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02DCB61-5ED8-4E15-8570-F9BDF397E8E2}" type="pres">
      <dgm:prSet presAssocID="{3165DDE0-601B-4912-993D-75263BA50A8E}" presName="spacerR" presStyleCnt="0"/>
      <dgm:spPr/>
    </dgm:pt>
    <dgm:pt modelId="{5A68A89F-2844-4667-93B4-24437F97F221}" type="pres">
      <dgm:prSet presAssocID="{94C191C1-47CC-4944-AEFE-961F585A2C0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278865-6FCD-44E1-9FD4-5442695127C0}" type="pres">
      <dgm:prSet presAssocID="{F81606C1-FE99-40EE-B682-A2F2840CAE0B}" presName="spacerL" presStyleCnt="0"/>
      <dgm:spPr/>
    </dgm:pt>
    <dgm:pt modelId="{069803E6-478D-4645-BF6F-C2D510F5C3FA}" type="pres">
      <dgm:prSet presAssocID="{F81606C1-FE99-40EE-B682-A2F2840CAE0B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277A863-F825-47D6-AC3E-17A78D684312}" type="pres">
      <dgm:prSet presAssocID="{F81606C1-FE99-40EE-B682-A2F2840CAE0B}" presName="spacerR" presStyleCnt="0"/>
      <dgm:spPr/>
    </dgm:pt>
    <dgm:pt modelId="{FE587764-D917-4311-9F4D-4CF8B7904958}" type="pres">
      <dgm:prSet presAssocID="{2C9E4A67-47A3-47D1-8A09-F707BD8A8AF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9B546F1-486D-4F5A-9ABB-BE972DF9B712}" srcId="{3345FC2F-26B6-4963-9521-2C2231745CAF}" destId="{2C9E4A67-47A3-47D1-8A09-F707BD8A8AF9}" srcOrd="2" destOrd="0" parTransId="{E410AD2A-F954-4CD4-A494-127CD25BB760}" sibTransId="{9A40466A-5184-484D-B3AD-A78BAF41BD58}"/>
    <dgm:cxn modelId="{04462714-A511-43B4-B56E-010F837CFC70}" type="presOf" srcId="{3165DDE0-601B-4912-993D-75263BA50A8E}" destId="{9B5D4CDF-8182-4A6F-A6BC-20A92E0BEC25}" srcOrd="0" destOrd="0" presId="urn:microsoft.com/office/officeart/2005/8/layout/equation1"/>
    <dgm:cxn modelId="{5550286A-3616-4B3B-9E38-90E804632970}" srcId="{3345FC2F-26B6-4963-9521-2C2231745CAF}" destId="{94C191C1-47CC-4944-AEFE-961F585A2C0D}" srcOrd="1" destOrd="0" parTransId="{7E5EEBC6-74FF-4D15-B153-1A5905967C0B}" sibTransId="{F81606C1-FE99-40EE-B682-A2F2840CAE0B}"/>
    <dgm:cxn modelId="{D4AF25A4-4B68-4C66-A9BA-C0A8EEA9E7D0}" type="presOf" srcId="{73C4398E-66B0-4361-82E9-AFDAA3731BE3}" destId="{1074EECB-6740-4254-8425-39BDAAFD88BE}" srcOrd="0" destOrd="0" presId="urn:microsoft.com/office/officeart/2005/8/layout/equation1"/>
    <dgm:cxn modelId="{B0B91817-D1B4-42F9-9319-BE6286386D79}" type="presOf" srcId="{F81606C1-FE99-40EE-B682-A2F2840CAE0B}" destId="{069803E6-478D-4645-BF6F-C2D510F5C3FA}" srcOrd="0" destOrd="0" presId="urn:microsoft.com/office/officeart/2005/8/layout/equation1"/>
    <dgm:cxn modelId="{D7BE912B-4D77-4CF3-B3CA-FD7E202229CB}" type="presOf" srcId="{2C9E4A67-47A3-47D1-8A09-F707BD8A8AF9}" destId="{FE587764-D917-4311-9F4D-4CF8B7904958}" srcOrd="0" destOrd="0" presId="urn:microsoft.com/office/officeart/2005/8/layout/equation1"/>
    <dgm:cxn modelId="{3CB7C59C-F291-4878-A594-11680B2DF258}" type="presOf" srcId="{3345FC2F-26B6-4963-9521-2C2231745CAF}" destId="{DA847FDE-4194-49DA-AFD7-F1028A0F28DE}" srcOrd="0" destOrd="0" presId="urn:microsoft.com/office/officeart/2005/8/layout/equation1"/>
    <dgm:cxn modelId="{4BD9B003-E5C5-4362-91BD-495F49F06468}" srcId="{3345FC2F-26B6-4963-9521-2C2231745CAF}" destId="{73C4398E-66B0-4361-82E9-AFDAA3731BE3}" srcOrd="0" destOrd="0" parTransId="{04629EAD-BD62-4B77-9F3B-0BA2BB77DBC2}" sibTransId="{3165DDE0-601B-4912-993D-75263BA50A8E}"/>
    <dgm:cxn modelId="{28BA5567-D78F-435B-BB78-A26D1EFFD0DA}" type="presOf" srcId="{94C191C1-47CC-4944-AEFE-961F585A2C0D}" destId="{5A68A89F-2844-4667-93B4-24437F97F221}" srcOrd="0" destOrd="0" presId="urn:microsoft.com/office/officeart/2005/8/layout/equation1"/>
    <dgm:cxn modelId="{2B50284F-513E-4D9C-A160-215A188F165A}" type="presParOf" srcId="{DA847FDE-4194-49DA-AFD7-F1028A0F28DE}" destId="{1074EECB-6740-4254-8425-39BDAAFD88BE}" srcOrd="0" destOrd="0" presId="urn:microsoft.com/office/officeart/2005/8/layout/equation1"/>
    <dgm:cxn modelId="{B9AF77D1-14DD-4801-85F2-8690C0A5057A}" type="presParOf" srcId="{DA847FDE-4194-49DA-AFD7-F1028A0F28DE}" destId="{CF180C08-426E-4306-BA6E-EA0A2327D13F}" srcOrd="1" destOrd="0" presId="urn:microsoft.com/office/officeart/2005/8/layout/equation1"/>
    <dgm:cxn modelId="{5174FA31-3C2F-40BB-82D4-AF188EB97580}" type="presParOf" srcId="{DA847FDE-4194-49DA-AFD7-F1028A0F28DE}" destId="{9B5D4CDF-8182-4A6F-A6BC-20A92E0BEC25}" srcOrd="2" destOrd="0" presId="urn:microsoft.com/office/officeart/2005/8/layout/equation1"/>
    <dgm:cxn modelId="{36FAB5BC-4D1B-4382-9E55-D78546F65BF2}" type="presParOf" srcId="{DA847FDE-4194-49DA-AFD7-F1028A0F28DE}" destId="{A02DCB61-5ED8-4E15-8570-F9BDF397E8E2}" srcOrd="3" destOrd="0" presId="urn:microsoft.com/office/officeart/2005/8/layout/equation1"/>
    <dgm:cxn modelId="{D50DFD43-FFEF-47D2-8543-7B7FC68E1EA2}" type="presParOf" srcId="{DA847FDE-4194-49DA-AFD7-F1028A0F28DE}" destId="{5A68A89F-2844-4667-93B4-24437F97F221}" srcOrd="4" destOrd="0" presId="urn:microsoft.com/office/officeart/2005/8/layout/equation1"/>
    <dgm:cxn modelId="{2603138D-8AFA-45A4-BFA9-5E28BC5EEDAD}" type="presParOf" srcId="{DA847FDE-4194-49DA-AFD7-F1028A0F28DE}" destId="{2E278865-6FCD-44E1-9FD4-5442695127C0}" srcOrd="5" destOrd="0" presId="urn:microsoft.com/office/officeart/2005/8/layout/equation1"/>
    <dgm:cxn modelId="{76C9DCEB-A795-499C-AF35-07F1245CEAF3}" type="presParOf" srcId="{DA847FDE-4194-49DA-AFD7-F1028A0F28DE}" destId="{069803E6-478D-4645-BF6F-C2D510F5C3FA}" srcOrd="6" destOrd="0" presId="urn:microsoft.com/office/officeart/2005/8/layout/equation1"/>
    <dgm:cxn modelId="{43F2B081-5C4C-4C24-BE3F-980C07A736AB}" type="presParOf" srcId="{DA847FDE-4194-49DA-AFD7-F1028A0F28DE}" destId="{9277A863-F825-47D6-AC3E-17A78D684312}" srcOrd="7" destOrd="0" presId="urn:microsoft.com/office/officeart/2005/8/layout/equation1"/>
    <dgm:cxn modelId="{AA6D87C0-A845-401E-ADCF-20BE171FC6ED}" type="presParOf" srcId="{DA847FDE-4194-49DA-AFD7-F1028A0F28DE}" destId="{FE587764-D917-4311-9F4D-4CF8B790495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4EECB-6740-4254-8425-39BDAAFD88BE}">
      <dsp:nvSpPr>
        <dsp:cNvPr id="0" name=""/>
        <dsp:cNvSpPr/>
      </dsp:nvSpPr>
      <dsp:spPr>
        <a:xfrm>
          <a:off x="1025" y="228587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itchFamily="18" charset="0"/>
              <a:cs typeface="Times New Roman" pitchFamily="18" charset="0"/>
            </a:rPr>
            <a:t>Profile similarity</a:t>
          </a:r>
          <a:endParaRPr lang="ko-KR" alt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0017" y="427579"/>
        <a:ext cx="960816" cy="960816"/>
      </dsp:txXfrm>
    </dsp:sp>
    <dsp:sp modelId="{9B5D4CDF-8182-4A6F-A6BC-20A92E0BEC25}">
      <dsp:nvSpPr>
        <dsp:cNvPr id="0" name=""/>
        <dsp:cNvSpPr/>
      </dsp:nvSpPr>
      <dsp:spPr>
        <a:xfrm>
          <a:off x="1470160" y="513935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>
            <a:latin typeface="Times New Roman" pitchFamily="18" charset="0"/>
            <a:cs typeface="Times New Roman" pitchFamily="18" charset="0"/>
          </a:endParaRPr>
        </a:p>
      </dsp:txBody>
      <dsp:txXfrm>
        <a:off x="1574623" y="815306"/>
        <a:ext cx="579178" cy="185362"/>
      </dsp:txXfrm>
    </dsp:sp>
    <dsp:sp modelId="{5A68A89F-2844-4667-93B4-24437F97F221}">
      <dsp:nvSpPr>
        <dsp:cNvPr id="0" name=""/>
        <dsp:cNvSpPr/>
      </dsp:nvSpPr>
      <dsp:spPr>
        <a:xfrm>
          <a:off x="2368599" y="228587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itchFamily="18" charset="0"/>
              <a:cs typeface="Times New Roman" pitchFamily="18" charset="0"/>
            </a:rPr>
            <a:t>Interaction activity</a:t>
          </a:r>
          <a:endParaRPr lang="ko-KR" alt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67591" y="427579"/>
        <a:ext cx="960816" cy="960816"/>
      </dsp:txXfrm>
    </dsp:sp>
    <dsp:sp modelId="{069803E6-478D-4645-BF6F-C2D510F5C3FA}">
      <dsp:nvSpPr>
        <dsp:cNvPr id="0" name=""/>
        <dsp:cNvSpPr/>
      </dsp:nvSpPr>
      <dsp:spPr>
        <a:xfrm>
          <a:off x="3837735" y="513935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shade val="90000"/>
                <a:hueOff val="306302"/>
                <a:satOff val="-4255"/>
                <a:lumOff val="229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6302"/>
                <a:satOff val="-4255"/>
                <a:lumOff val="229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6302"/>
                <a:satOff val="-4255"/>
                <a:lumOff val="229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>
            <a:latin typeface="Times New Roman" pitchFamily="18" charset="0"/>
            <a:cs typeface="Times New Roman" pitchFamily="18" charset="0"/>
          </a:endParaRPr>
        </a:p>
      </dsp:txBody>
      <dsp:txXfrm>
        <a:off x="3942198" y="676284"/>
        <a:ext cx="579178" cy="463406"/>
      </dsp:txXfrm>
    </dsp:sp>
    <dsp:sp modelId="{FE587764-D917-4311-9F4D-4CF8B7904958}">
      <dsp:nvSpPr>
        <dsp:cNvPr id="0" name=""/>
        <dsp:cNvSpPr/>
      </dsp:nvSpPr>
      <dsp:spPr>
        <a:xfrm>
          <a:off x="4736174" y="228587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itchFamily="18" charset="0"/>
              <a:cs typeface="Times New Roman" pitchFamily="18" charset="0"/>
            </a:rPr>
            <a:t>Latent variable model</a:t>
          </a:r>
          <a:endParaRPr lang="ko-KR" alt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935166" y="427579"/>
        <a:ext cx="960816" cy="960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0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IDB-bluelogo(shadow)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53464" y="6286520"/>
            <a:ext cx="719130" cy="4880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2346661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Modeling Relationship Strength in Online Social Networks</a:t>
            </a:r>
            <a:endParaRPr lang="ko-KR" altLang="en-US" sz="32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92938" y="3571876"/>
            <a:ext cx="7839501" cy="285752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Rongjing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Xiang, Jennifer Neville, Monica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Rogati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WWW 2010</a:t>
            </a: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18 May 2012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Jee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-bum Park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LinkedIn data</a:t>
            </a:r>
          </a:p>
          <a:p>
            <a:pPr lvl="1"/>
            <a:r>
              <a:rPr lang="en-US" altLang="ko-KR" dirty="0" smtClean="0"/>
              <a:t>Randomly selected 100 LinkedIn users as seed nodes</a:t>
            </a:r>
          </a:p>
          <a:p>
            <a:pPr lvl="1"/>
            <a:r>
              <a:rPr lang="en-US" altLang="ko-KR" dirty="0" smtClean="0"/>
              <a:t>Up to two links away in the connection graph</a:t>
            </a:r>
          </a:p>
          <a:p>
            <a:pPr lvl="1"/>
            <a:r>
              <a:rPr lang="en-US" altLang="ko-KR" dirty="0" smtClean="0"/>
              <a:t>100,000 pairs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2" y="2852936"/>
            <a:ext cx="4070064" cy="270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41352"/>
            <a:ext cx="4071796" cy="167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9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recommendation of people related to specific users</a:t>
            </a:r>
          </a:p>
          <a:p>
            <a:pPr lvl="1"/>
            <a:r>
              <a:rPr lang="en-US" altLang="ko-KR" dirty="0" smtClean="0"/>
              <a:t>Similarity features</a:t>
            </a:r>
          </a:p>
          <a:p>
            <a:pPr lvl="2"/>
            <a:r>
              <a:rPr lang="en-US" altLang="ko-KR" dirty="0" smtClean="0"/>
              <a:t>Job</a:t>
            </a:r>
          </a:p>
          <a:p>
            <a:pPr lvl="2"/>
            <a:r>
              <a:rPr lang="en-US" altLang="ko-KR" dirty="0" smtClean="0"/>
              <a:t>Functional area</a:t>
            </a:r>
          </a:p>
          <a:p>
            <a:pPr lvl="2"/>
            <a:r>
              <a:rPr lang="en-US" altLang="ko-KR" dirty="0" smtClean="0"/>
              <a:t>Geographical region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Comparing the rankings using relationship strength to several alternative rankings</a:t>
            </a:r>
          </a:p>
          <a:p>
            <a:pPr lvl="1"/>
            <a:r>
              <a:rPr lang="en-US" altLang="ko-KR" dirty="0" smtClean="0"/>
              <a:t>Recommendation links</a:t>
            </a:r>
          </a:p>
          <a:p>
            <a:pPr lvl="1"/>
            <a:r>
              <a:rPr lang="en-US" altLang="ko-KR" dirty="0" smtClean="0"/>
              <a:t>Profile-view links</a:t>
            </a:r>
          </a:p>
          <a:p>
            <a:pPr lvl="1"/>
            <a:r>
              <a:rPr lang="en-US" altLang="ko-KR" dirty="0" smtClean="0"/>
              <a:t>Address-book links</a:t>
            </a:r>
          </a:p>
          <a:p>
            <a:pPr lvl="1"/>
            <a:r>
              <a:rPr lang="en-US" altLang="ko-KR" dirty="0" smtClean="0"/>
              <a:t>Connection links</a:t>
            </a:r>
          </a:p>
          <a:p>
            <a:pPr lvl="1"/>
            <a:r>
              <a:rPr lang="en-US" altLang="ko-KR" dirty="0" smtClean="0"/>
              <a:t>Interaction count</a:t>
            </a:r>
          </a:p>
          <a:p>
            <a:pPr lvl="1"/>
            <a:r>
              <a:rPr lang="en-US" altLang="ko-KR" dirty="0" smtClean="0"/>
              <a:t>Profile similarity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023938"/>
            <a:ext cx="7743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827584" y="6021288"/>
            <a:ext cx="2520280" cy="432048"/>
          </a:xfrm>
          <a:prstGeom prst="wedgeRoundRectCallout">
            <a:avLst>
              <a:gd name="adj1" fmla="val -44042"/>
              <a:gd name="adj2" fmla="val -122073"/>
              <a:gd name="adj3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area under the ROC curve</a:t>
            </a:r>
            <a:endParaRPr lang="ko-KR" altLang="en-US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Facebook data</a:t>
            </a:r>
          </a:p>
          <a:p>
            <a:pPr lvl="1"/>
            <a:r>
              <a:rPr lang="en-US" altLang="ko-KR" dirty="0" smtClean="0"/>
              <a:t>Randomly selected five public Purdue Facebook users as seed nodes</a:t>
            </a:r>
          </a:p>
          <a:p>
            <a:pPr lvl="1"/>
            <a:r>
              <a:rPr lang="en-US" altLang="ko-KR" dirty="0" smtClean="0"/>
              <a:t>Considered all nodes within three hops of the seed nodes</a:t>
            </a:r>
          </a:p>
          <a:p>
            <a:pPr lvl="1"/>
            <a:r>
              <a:rPr lang="en-US" altLang="ko-KR" dirty="0" smtClean="0"/>
              <a:t>4500 nodes, 144,712 pairs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435599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29000"/>
            <a:ext cx="4392488" cy="80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5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Applying the weighted graph formed from relationship strength in a number of collective classification tasks</a:t>
            </a:r>
          </a:p>
          <a:p>
            <a:pPr lvl="1"/>
            <a:r>
              <a:rPr lang="en-US" altLang="ko-KR" dirty="0" smtClean="0"/>
              <a:t>Gender</a:t>
            </a:r>
          </a:p>
          <a:p>
            <a:pPr lvl="1"/>
            <a:r>
              <a:rPr lang="en-US" altLang="ko-KR" dirty="0" smtClean="0"/>
              <a:t>Relationship status</a:t>
            </a:r>
          </a:p>
          <a:p>
            <a:pPr lvl="1"/>
            <a:r>
              <a:rPr lang="en-US" altLang="ko-KR" dirty="0" smtClean="0"/>
              <a:t>Political views</a:t>
            </a:r>
          </a:p>
          <a:p>
            <a:pPr lvl="1"/>
            <a:r>
              <a:rPr lang="en-US" altLang="ko-KR" dirty="0" smtClean="0"/>
              <a:t>Religious views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Classification using the relationship strength graph is compared with the four observed Facebook graphs</a:t>
            </a:r>
          </a:p>
          <a:p>
            <a:pPr lvl="1"/>
            <a:r>
              <a:rPr lang="en-US" altLang="ko-KR" dirty="0" smtClean="0"/>
              <a:t>Friendship graph</a:t>
            </a:r>
          </a:p>
          <a:p>
            <a:pPr lvl="1"/>
            <a:r>
              <a:rPr lang="en-US" altLang="ko-KR" dirty="0" smtClean="0"/>
              <a:t>Top-friend graph</a:t>
            </a:r>
          </a:p>
          <a:p>
            <a:pPr lvl="1"/>
            <a:r>
              <a:rPr lang="en-US" altLang="ko-KR" dirty="0" smtClean="0"/>
              <a:t>Profile-similarity graph</a:t>
            </a:r>
          </a:p>
          <a:p>
            <a:pPr lvl="1"/>
            <a:r>
              <a:rPr lang="en-US" altLang="ko-KR" dirty="0" smtClean="0"/>
              <a:t>Interaction-count graph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2" y="1073882"/>
            <a:ext cx="7268616" cy="54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4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Latent Variable Model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Proposed a latent variable model for the task of relationship strength estimation in online social networks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weighted graph formed by the estimated relationship strengths gives better classification performance than the graphs formed from various aspects of the raw data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Latent Variable Model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Robust and scalable model</a:t>
            </a:r>
          </a:p>
          <a:p>
            <a:endParaRPr lang="en-US" altLang="ko-KR" dirty="0"/>
          </a:p>
          <a:p>
            <a:r>
              <a:rPr lang="en-US" altLang="ko-KR" dirty="0" smtClean="0"/>
              <a:t>The paper is generally well written and easy to follow</a:t>
            </a:r>
          </a:p>
          <a:p>
            <a:endParaRPr lang="en-US" altLang="ko-KR" dirty="0"/>
          </a:p>
          <a:p>
            <a:r>
              <a:rPr lang="en-US" altLang="ko-KR" dirty="0" smtClean="0"/>
              <a:t>Got insights about evaluation techniques for recommendation and classification using various social graphs</a:t>
            </a:r>
          </a:p>
          <a:p>
            <a:pPr lvl="1"/>
            <a:r>
              <a:rPr lang="en-US" altLang="ko-KR" dirty="0" smtClean="0"/>
              <a:t>Autocorrelation</a:t>
            </a:r>
          </a:p>
          <a:p>
            <a:pPr lvl="1"/>
            <a:r>
              <a:rPr lang="en-US" altLang="ko-KR" dirty="0" smtClean="0"/>
              <a:t>AUC; the area under the ROC curve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C00000"/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Latent Variable Model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Researchers have found that </a:t>
            </a:r>
            <a:r>
              <a:rPr lang="en-US" altLang="ko-KR" b="1" i="1" dirty="0" smtClean="0"/>
              <a:t>relational ties </a:t>
            </a:r>
            <a:r>
              <a:rPr lang="en-US" altLang="ko-KR" dirty="0" smtClean="0"/>
              <a:t>can improve behavior prediction in tasks such as </a:t>
            </a:r>
            <a:r>
              <a:rPr lang="en-US" altLang="ko-KR" b="1" i="1" dirty="0" smtClean="0"/>
              <a:t>fraud detection </a:t>
            </a:r>
            <a:r>
              <a:rPr lang="en-US" altLang="ko-KR" dirty="0" smtClean="0"/>
              <a:t>and </a:t>
            </a:r>
            <a:r>
              <a:rPr lang="en-US" altLang="ko-KR" b="1" i="1" dirty="0" smtClean="0"/>
              <a:t>viral marketing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Much of this past work has focused on social networks with </a:t>
            </a:r>
            <a:r>
              <a:rPr lang="en-US" altLang="ko-KR" b="1" i="1" dirty="0" smtClean="0"/>
              <a:t>binary </a:t>
            </a:r>
            <a:r>
              <a:rPr lang="en-US" altLang="ko-KR" dirty="0" smtClean="0"/>
              <a:t>relational ties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These binary indicators provide only a coarse indication of the nature of the relationship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1" name="Picture 6" descr="http://thecontentwrangler.com/wp-content/uploads/2011/08/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20" y="3542848"/>
            <a:ext cx="441920" cy="4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http://icons.iconarchive.com/icons/deleket/soft-scraps/256/User-Coat-Re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0" y="3542848"/>
            <a:ext cx="441920" cy="4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275856" y="3763808"/>
            <a:ext cx="2520280" cy="0"/>
          </a:xfrm>
          <a:prstGeom prst="line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3356992"/>
            <a:ext cx="279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friend or not</a:t>
            </a:r>
            <a:endParaRPr lang="ko-KR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real-world social networks often contain both </a:t>
            </a:r>
            <a:r>
              <a:rPr lang="en-US" altLang="ko-KR" b="1" i="1" dirty="0" smtClean="0"/>
              <a:t>strong </a:t>
            </a:r>
            <a:r>
              <a:rPr lang="en-US" altLang="ko-KR" dirty="0" smtClean="0"/>
              <a:t>and </a:t>
            </a:r>
            <a:r>
              <a:rPr lang="en-US" altLang="ko-KR" b="1" i="1" dirty="0" smtClean="0"/>
              <a:t>weak ties</a:t>
            </a:r>
          </a:p>
          <a:p>
            <a:pPr lvl="1"/>
            <a:r>
              <a:rPr lang="en-US" altLang="ko-KR" dirty="0" smtClean="0"/>
              <a:t>Strong ties = Close friends</a:t>
            </a:r>
          </a:p>
          <a:p>
            <a:pPr lvl="1"/>
            <a:r>
              <a:rPr lang="en-US" altLang="ko-KR" dirty="0" smtClean="0"/>
              <a:t>Weak ties = Acquaintances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Fortunately, online social networks often consist of more than just a record of social network ties</a:t>
            </a:r>
          </a:p>
          <a:p>
            <a:pPr lvl="1"/>
            <a:r>
              <a:rPr lang="en-US" altLang="ko-KR" dirty="0" smtClean="0"/>
              <a:t>User profile</a:t>
            </a:r>
          </a:p>
          <a:p>
            <a:pPr lvl="1"/>
            <a:r>
              <a:rPr lang="en-US" altLang="ko-KR" dirty="0" smtClean="0"/>
              <a:t>User interaction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Picture 6" descr="http://thecontentwrangler.com/wp-content/uploads/2011/08/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82808"/>
            <a:ext cx="441920" cy="4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icons.iconarchive.com/icons/deleket/soft-scraps/256/User-Coat-Re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25" y="3182808"/>
            <a:ext cx="441920" cy="4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846350" y="3403768"/>
            <a:ext cx="1728192" cy="0"/>
          </a:xfrm>
          <a:prstGeom prst="line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6350" y="29969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Close friend</a:t>
            </a:r>
            <a:endParaRPr lang="ko-KR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6" descr="http://thecontentwrangler.com/wp-content/uploads/2011/08/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39" y="3182808"/>
            <a:ext cx="441920" cy="4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icons.iconarchive.com/icons/deleket/soft-scraps/256/User-Coat-Re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24" y="3182808"/>
            <a:ext cx="441920" cy="4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5408449" y="3403768"/>
            <a:ext cx="1728192" cy="0"/>
          </a:xfrm>
          <a:prstGeom prst="line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08449" y="29969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Acquaintance</a:t>
            </a:r>
            <a:endParaRPr lang="ko-KR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Interaction data has been used to predict relationship strength*</a:t>
            </a:r>
          </a:p>
          <a:p>
            <a:pPr lvl="1"/>
            <a:r>
              <a:rPr lang="en-US" altLang="ko-KR" dirty="0" smtClean="0"/>
              <a:t>This work only considered two levels of relationship strength, namely weak and strong relationships</a:t>
            </a:r>
          </a:p>
          <a:p>
            <a:pPr lvl="1"/>
            <a:r>
              <a:rPr lang="en-US" altLang="ko-KR" dirty="0" smtClean="0"/>
              <a:t>Focused on supervised learning methods, which requires human annotation of link strength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We focus instead on developing a richer model that can represent the </a:t>
            </a:r>
            <a:r>
              <a:rPr lang="en-US" altLang="ko-KR" b="1" i="1" dirty="0" smtClean="0"/>
              <a:t>full spectrum </a:t>
            </a:r>
            <a:r>
              <a:rPr lang="en-US" altLang="ko-KR" dirty="0" smtClean="0"/>
              <a:t>of relationship strength, from weak to strong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propose an </a:t>
            </a:r>
            <a:r>
              <a:rPr lang="en-US" altLang="ko-KR" b="1" i="1" dirty="0" smtClean="0"/>
              <a:t>unsupervised </a:t>
            </a:r>
            <a:r>
              <a:rPr lang="en-US" altLang="ko-KR" dirty="0" smtClean="0"/>
              <a:t>method to infer a continuous-valued relationship strength for links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9512" y="6237312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latin typeface="Times New Roman" pitchFamily="18" charset="0"/>
                <a:cs typeface="Times New Roman" pitchFamily="18" charset="0"/>
              </a:rPr>
              <a:t>* I. </a:t>
            </a:r>
            <a:r>
              <a:rPr lang="en-US" altLang="ko-KR" sz="1200" i="1" dirty="0" err="1" smtClean="0">
                <a:latin typeface="Times New Roman" pitchFamily="18" charset="0"/>
                <a:cs typeface="Times New Roman" pitchFamily="18" charset="0"/>
              </a:rPr>
              <a:t>Kahanda</a:t>
            </a:r>
            <a:r>
              <a:rPr lang="en-US" altLang="ko-KR" sz="1200" i="1" dirty="0" smtClean="0">
                <a:latin typeface="Times New Roman" pitchFamily="18" charset="0"/>
                <a:cs typeface="Times New Roman" pitchFamily="18" charset="0"/>
              </a:rPr>
              <a:t> and J. Neville. </a:t>
            </a:r>
            <a:r>
              <a:rPr lang="en-US" altLang="ko-KR" sz="1200" b="1" i="1" dirty="0" smtClean="0">
                <a:latin typeface="Times New Roman" pitchFamily="18" charset="0"/>
                <a:cs typeface="Times New Roman" pitchFamily="18" charset="0"/>
              </a:rPr>
              <a:t>Using transactional information to predict link strength in online social networks</a:t>
            </a:r>
            <a:r>
              <a:rPr lang="en-US" altLang="ko-KR" sz="1200" i="1" dirty="0" smtClean="0">
                <a:latin typeface="Times New Roman" pitchFamily="18" charset="0"/>
                <a:cs typeface="Times New Roman" pitchFamily="18" charset="0"/>
              </a:rPr>
              <a:t>. ICWSM, 2009.</a:t>
            </a:r>
          </a:p>
          <a:p>
            <a:r>
              <a:rPr lang="en-US" altLang="ko-KR" sz="1200" i="1" dirty="0" smtClean="0">
                <a:latin typeface="Times New Roman" pitchFamily="18" charset="0"/>
                <a:cs typeface="Times New Roman" pitchFamily="18" charset="0"/>
              </a:rPr>
              <a:t>   E. Gilbert and K. </a:t>
            </a:r>
            <a:r>
              <a:rPr lang="en-US" altLang="ko-KR" sz="1200" i="1" dirty="0" err="1" smtClean="0">
                <a:latin typeface="Times New Roman" pitchFamily="18" charset="0"/>
                <a:cs typeface="Times New Roman" pitchFamily="18" charset="0"/>
              </a:rPr>
              <a:t>Karahalios</a:t>
            </a:r>
            <a:r>
              <a:rPr lang="en-US" altLang="ko-KR" sz="12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200" b="1" i="1" dirty="0" smtClean="0">
                <a:latin typeface="Times New Roman" pitchFamily="18" charset="0"/>
                <a:cs typeface="Times New Roman" pitchFamily="18" charset="0"/>
              </a:rPr>
              <a:t>Predicting tie strength with social media</a:t>
            </a:r>
            <a:r>
              <a:rPr lang="en-US" altLang="ko-KR" sz="1200" i="1" dirty="0" smtClean="0">
                <a:latin typeface="Times New Roman" pitchFamily="18" charset="0"/>
                <a:cs typeface="Times New Roman" pitchFamily="18" charset="0"/>
              </a:rPr>
              <a:t>. CHI, 2009.</a:t>
            </a:r>
            <a:endParaRPr lang="ko-KR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Latent Variable Model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Latent Variable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Two key assumptions</a:t>
            </a:r>
          </a:p>
          <a:p>
            <a:pPr lvl="1"/>
            <a:r>
              <a:rPr lang="en-US" altLang="ko-KR" dirty="0" smtClean="0"/>
              <a:t>The theory of </a:t>
            </a:r>
            <a:r>
              <a:rPr lang="en-US" altLang="ko-KR" b="1" i="1" dirty="0" err="1" smtClean="0"/>
              <a:t>homophily</a:t>
            </a:r>
            <a:endParaRPr lang="en-US" altLang="ko-KR" b="1" i="1" dirty="0"/>
          </a:p>
          <a:p>
            <a:pPr lvl="1"/>
            <a:r>
              <a:rPr lang="en-US" altLang="ko-KR" dirty="0" smtClean="0"/>
              <a:t>The relationship strength directly impacts frequency of online interactions between a pair of users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b="1" i="1" dirty="0" err="1" smtClean="0"/>
              <a:t>homophily</a:t>
            </a:r>
            <a:r>
              <a:rPr lang="en-US" altLang="ko-KR" b="1" i="1" dirty="0" smtClean="0"/>
              <a:t> </a:t>
            </a:r>
            <a:r>
              <a:rPr lang="en-US" altLang="ko-KR" dirty="0" smtClean="0"/>
              <a:t>principle postulates that people tend to form ties with other people who have </a:t>
            </a:r>
            <a:r>
              <a:rPr lang="en-US" altLang="ko-KR" b="1" i="1" dirty="0" smtClean="0"/>
              <a:t>similar characteristics</a:t>
            </a:r>
          </a:p>
          <a:p>
            <a:pPr lvl="1"/>
            <a:r>
              <a:rPr lang="en-US" altLang="ko-KR" dirty="0" smtClean="0"/>
              <a:t>Such profile attributes include, for instance, the schools and companies, online groups that they joined, the geographic locations, etc.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stronger the relationship, the higher </a:t>
            </a:r>
            <a:r>
              <a:rPr lang="en-US" altLang="ko-KR" b="1" i="1" dirty="0" smtClean="0"/>
              <a:t>likelihood </a:t>
            </a:r>
            <a:r>
              <a:rPr lang="en-US" altLang="ko-KR" dirty="0" smtClean="0"/>
              <a:t>that a certain type of </a:t>
            </a:r>
            <a:r>
              <a:rPr lang="en-US" altLang="ko-KR" b="1" i="1" dirty="0" smtClean="0"/>
              <a:t>interaction </a:t>
            </a:r>
            <a:r>
              <a:rPr lang="en-US" altLang="ko-KR" dirty="0" smtClean="0"/>
              <a:t>will take place between the pair of users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Latent Variable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509593597"/>
              </p:ext>
            </p:extLst>
          </p:nvPr>
        </p:nvGraphicFramePr>
        <p:xfrm>
          <a:off x="1524000" y="1196752"/>
          <a:ext cx="6096000" cy="181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2996952"/>
            <a:ext cx="31337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899592" y="3717032"/>
            <a:ext cx="2376264" cy="432048"/>
          </a:xfrm>
          <a:prstGeom prst="wedgeRoundRectCallout">
            <a:avLst>
              <a:gd name="adj1" fmla="val 57069"/>
              <a:gd name="adj2" fmla="val -43322"/>
              <a:gd name="adj3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profile vector of user </a:t>
            </a:r>
            <a:r>
              <a:rPr lang="en-US" altLang="ko-K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ko-KR" altLang="en-US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18626" y="4797152"/>
            <a:ext cx="2629838" cy="864096"/>
          </a:xfrm>
          <a:prstGeom prst="wedgeRoundRectCallout">
            <a:avLst>
              <a:gd name="adj1" fmla="val -55666"/>
              <a:gd name="adj2" fmla="val 36660"/>
              <a:gd name="adj3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occurrences of m different interactions considered between </a:t>
            </a:r>
            <a:r>
              <a:rPr lang="en-US" altLang="ko-K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j</a:t>
            </a:r>
            <a:endParaRPr lang="ko-KR" altLang="en-US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01693" y="4949552"/>
            <a:ext cx="2629838" cy="864096"/>
          </a:xfrm>
          <a:prstGeom prst="wedgeRoundRectCallout">
            <a:avLst>
              <a:gd name="adj1" fmla="val 91097"/>
              <a:gd name="adj2" fmla="val -77775"/>
              <a:gd name="adj3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latent relationship strength between </a:t>
            </a:r>
            <a:r>
              <a:rPr lang="en-US" altLang="ko-K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j</a:t>
            </a:r>
            <a:endParaRPr lang="ko-KR" altLang="en-US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Latent Variable Model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Experiments</a:t>
            </a:r>
            <a:endParaRPr lang="en-US" altLang="ko-KR" b="1" u="sng" dirty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9507</TotalTime>
  <Words>662</Words>
  <Application>Microsoft Office PowerPoint</Application>
  <PresentationFormat>화면 슬라이드 쇼(4:3)</PresentationFormat>
  <Paragraphs>172</Paragraphs>
  <Slides>20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Modeling Relationship Strength in Online Social Networks</vt:lpstr>
      <vt:lpstr>Outline </vt:lpstr>
      <vt:lpstr>Introduction</vt:lpstr>
      <vt:lpstr>Introduction</vt:lpstr>
      <vt:lpstr>Introduction</vt:lpstr>
      <vt:lpstr>Outline </vt:lpstr>
      <vt:lpstr>Latent Variable Model</vt:lpstr>
      <vt:lpstr>Latent Variable Model</vt:lpstr>
      <vt:lpstr>Outline </vt:lpstr>
      <vt:lpstr>Experiments</vt:lpstr>
      <vt:lpstr>Experiments</vt:lpstr>
      <vt:lpstr>Experiments</vt:lpstr>
      <vt:lpstr>Experiments</vt:lpstr>
      <vt:lpstr>Experiments</vt:lpstr>
      <vt:lpstr>Experiments</vt:lpstr>
      <vt:lpstr>Outline </vt:lpstr>
      <vt:lpstr>Conclusion</vt:lpstr>
      <vt:lpstr>Outline </vt:lpstr>
      <vt:lpstr>Discussion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Relationship Strength in Online Social Networks</dc:title>
  <cp:lastModifiedBy>idb</cp:lastModifiedBy>
  <cp:revision>14</cp:revision>
  <dcterms:created xsi:type="dcterms:W3CDTF">2006-10-05T04:04:58Z</dcterms:created>
  <dcterms:modified xsi:type="dcterms:W3CDTF">2012-05-17T10:40:31Z</dcterms:modified>
</cp:coreProperties>
</file>