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3" r:id="rId6"/>
    <p:sldId id="264" r:id="rId7"/>
    <p:sldId id="278" r:id="rId8"/>
    <p:sldId id="277" r:id="rId9"/>
    <p:sldId id="279" r:id="rId10"/>
    <p:sldId id="269" r:id="rId11"/>
    <p:sldId id="265" r:id="rId12"/>
    <p:sldId id="266" r:id="rId13"/>
    <p:sldId id="273" r:id="rId14"/>
    <p:sldId id="270" r:id="rId15"/>
    <p:sldId id="268" r:id="rId16"/>
    <p:sldId id="274" r:id="rId17"/>
    <p:sldId id="275" r:id="rId18"/>
    <p:sldId id="276" r:id="rId19"/>
    <p:sldId id="271" r:id="rId20"/>
    <p:sldId id="259" r:id="rId21"/>
    <p:sldId id="272" r:id="rId22"/>
    <p:sldId id="260" r:id="rId23"/>
    <p:sldId id="26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42EA8-77A3-4059-9F84-9F1074F22787}" type="datetimeFigureOut">
              <a:rPr lang="ko-KR" altLang="en-US" smtClean="0"/>
              <a:t>2012-06-15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BAE1B-C5EA-44C4-85DD-78E521241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3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Tagging Might not be Slower </a:t>
            </a:r>
            <a:br>
              <a:rPr lang="en-US" altLang="ko-KR" dirty="0" smtClean="0"/>
            </a:br>
            <a:r>
              <a:rPr lang="en-US" altLang="ko-KR" dirty="0" smtClean="0"/>
              <a:t>than Filing in Folders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K. </a:t>
            </a:r>
            <a:r>
              <a:rPr lang="en-US" altLang="ko-KR" dirty="0" err="1" smtClean="0"/>
              <a:t>Voit</a:t>
            </a:r>
            <a:r>
              <a:rPr lang="en-US" altLang="ko-KR" dirty="0" smtClean="0"/>
              <a:t>, K. Andrews, and W. </a:t>
            </a:r>
            <a:r>
              <a:rPr lang="en-US" altLang="ko-KR" dirty="0" err="1" smtClean="0"/>
              <a:t>Slany</a:t>
            </a:r>
            <a:endParaRPr lang="en-US" altLang="ko-KR" dirty="0" smtClean="0"/>
          </a:p>
          <a:p>
            <a:r>
              <a:rPr lang="en-US" altLang="ko-KR" dirty="0" smtClean="0"/>
              <a:t>Graz University of Technology, Austria</a:t>
            </a:r>
          </a:p>
          <a:p>
            <a:r>
              <a:rPr lang="en-US" altLang="ko-KR" dirty="0" smtClean="0"/>
              <a:t>CHI Extended Abstract 2012</a:t>
            </a:r>
          </a:p>
          <a:p>
            <a:pPr algn="r"/>
            <a:r>
              <a:rPr lang="en-US" altLang="ko-KR" dirty="0" smtClean="0"/>
              <a:t>20 June 2012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7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  <a:endParaRPr lang="en-US" altLang="ko-KR" dirty="0" smtClean="0"/>
          </a:p>
          <a:p>
            <a:r>
              <a:rPr lang="en-US" altLang="ko-KR" b="1" u="sng" dirty="0" err="1" smtClean="0"/>
              <a:t>Tagstore</a:t>
            </a:r>
            <a:r>
              <a:rPr lang="en-US" altLang="ko-KR" b="1" u="sng" dirty="0" smtClean="0"/>
              <a:t> and </a:t>
            </a:r>
            <a:r>
              <a:rPr lang="en-US" altLang="ko-KR" b="1" u="sng" dirty="0" err="1" smtClean="0"/>
              <a:t>TagTrees</a:t>
            </a:r>
            <a:endParaRPr lang="en-US" altLang="ko-KR" b="1" u="sng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TagTrees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9000"/>
            <a:ext cx="36428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8" y="3171468"/>
            <a:ext cx="720000" cy="720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195736" y="3113248"/>
            <a:ext cx="1224136" cy="8364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Corbel" pitchFamily="34" charset="0"/>
              </a:rPr>
              <a:t>Tagstore</a:t>
            </a:r>
            <a:endParaRPr lang="en-US" altLang="ko-KR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rbel" pitchFamily="34" charset="0"/>
              </a:rPr>
              <a:t>storage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>
            <a:off x="1173298" y="3531468"/>
            <a:ext cx="1022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23" y="2121768"/>
            <a:ext cx="4581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>
            <a:stCxn id="5" idx="3"/>
            <a:endCxn id="4099" idx="1"/>
          </p:cNvCxnSpPr>
          <p:nvPr/>
        </p:nvCxnSpPr>
        <p:spPr>
          <a:xfrm>
            <a:off x="3419872" y="3531468"/>
            <a:ext cx="603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5" y="39496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14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5493" y="27611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4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Framework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7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TagTrees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sample </a:t>
            </a:r>
            <a:r>
              <a:rPr lang="en-US" altLang="ko-KR" dirty="0" err="1" smtClean="0"/>
              <a:t>tagstore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TagTree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single item tagged with the three tags </a:t>
            </a:r>
            <a:r>
              <a:rPr lang="en-US" altLang="ko-KR" dirty="0" smtClean="0">
                <a:solidFill>
                  <a:srgbClr val="7030A0"/>
                </a:solidFill>
              </a:rPr>
              <a:t>2010-10,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demo</a:t>
            </a:r>
            <a:r>
              <a:rPr lang="en-US" altLang="ko-KR" dirty="0" smtClean="0"/>
              <a:t>, and </a:t>
            </a:r>
            <a:r>
              <a:rPr lang="en-US" altLang="ko-KR" dirty="0" err="1" smtClean="0">
                <a:solidFill>
                  <a:srgbClr val="7030A0"/>
                </a:solidFill>
              </a:rPr>
              <a:t>Textfile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29" y="2144613"/>
            <a:ext cx="22098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21" y="3861128"/>
            <a:ext cx="72857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3987445" y="3068960"/>
            <a:ext cx="1512168" cy="761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5437" y="3602174"/>
            <a:ext cx="1584176" cy="3808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87445" y="4082950"/>
            <a:ext cx="1512168" cy="1381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59453" y="4221088"/>
            <a:ext cx="144016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915437" y="4365104"/>
            <a:ext cx="1584176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059453" y="4581128"/>
            <a:ext cx="1440160" cy="1224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Tagstore</a:t>
            </a:r>
            <a:r>
              <a:rPr lang="en-US" altLang="ko-KR" dirty="0"/>
              <a:t> and </a:t>
            </a:r>
            <a:r>
              <a:rPr lang="en-US" altLang="ko-KR" dirty="0" err="1"/>
              <a:t>TagTrees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37"/>
          <a:stretch/>
        </p:blipFill>
        <p:spPr bwMode="auto">
          <a:xfrm>
            <a:off x="2171700" y="2359144"/>
            <a:ext cx="4800600" cy="30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Folder hierarch and </a:t>
            </a:r>
            <a:r>
              <a:rPr lang="en-US" altLang="ko-KR" dirty="0" err="1" smtClean="0"/>
              <a:t>TagTree</a:t>
            </a:r>
            <a:r>
              <a:rPr lang="en-US" altLang="ko-KR" dirty="0" smtClean="0"/>
              <a:t> concept</a:t>
            </a:r>
          </a:p>
          <a:p>
            <a:pPr lvl="1"/>
            <a:r>
              <a:rPr lang="en-US" altLang="ko-KR" dirty="0" smtClean="0"/>
              <a:t>Using an example file </a:t>
            </a:r>
            <a:r>
              <a:rPr lang="en-US" altLang="ko-KR" dirty="0" smtClean="0">
                <a:solidFill>
                  <a:srgbClr val="7030A0"/>
                </a:solidFill>
              </a:rPr>
              <a:t>Bobs_ideas_about_MyProject.txt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  <a:endParaRPr lang="en-US" altLang="ko-KR" dirty="0" smtClean="0"/>
          </a:p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TagTrees</a:t>
            </a:r>
            <a:endParaRPr lang="en-US" altLang="ko-KR" dirty="0" smtClean="0"/>
          </a:p>
          <a:p>
            <a:r>
              <a:rPr lang="en-US" altLang="ko-KR" b="1" u="sng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572000" y="1844824"/>
            <a:ext cx="2664296" cy="1584176"/>
          </a:xfrm>
          <a:prstGeom prst="rect">
            <a:avLst/>
          </a:prstGeom>
          <a:solidFill>
            <a:srgbClr val="CC99FF">
              <a:alpha val="3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Formal experiment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054699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18 test persons</a:t>
            </a:r>
            <a:endParaRPr lang="ko-KR" altLang="en-US" sz="14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24188" y="1988840"/>
            <a:ext cx="906187" cy="958220"/>
            <a:chOff x="353405" y="2991468"/>
            <a:chExt cx="906187" cy="958220"/>
          </a:xfrm>
        </p:grpSpPr>
        <p:pic>
          <p:nvPicPr>
            <p:cNvPr id="9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98" y="2991468"/>
              <a:ext cx="360000" cy="360000"/>
            </a:xfrm>
            <a:prstGeom prst="rect">
              <a:avLst/>
            </a:prstGeom>
          </p:spPr>
        </p:pic>
        <p:pic>
          <p:nvPicPr>
            <p:cNvPr id="8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10" y="3319656"/>
              <a:ext cx="360000" cy="360000"/>
            </a:xfrm>
            <a:prstGeom prst="rect">
              <a:avLst/>
            </a:prstGeom>
          </p:spPr>
        </p:pic>
        <p:pic>
          <p:nvPicPr>
            <p:cNvPr id="5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98" y="3531468"/>
              <a:ext cx="360000" cy="360000"/>
            </a:xfrm>
            <a:prstGeom prst="rect">
              <a:avLst/>
            </a:prstGeom>
          </p:spPr>
        </p:pic>
        <p:pic>
          <p:nvPicPr>
            <p:cNvPr id="7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05" y="3171468"/>
              <a:ext cx="360000" cy="360000"/>
            </a:xfrm>
            <a:prstGeom prst="rect">
              <a:avLst/>
            </a:prstGeom>
          </p:spPr>
        </p:pic>
        <p:pic>
          <p:nvPicPr>
            <p:cNvPr id="10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94" y="3589688"/>
              <a:ext cx="360000" cy="360000"/>
            </a:xfrm>
            <a:prstGeom prst="rect">
              <a:avLst/>
            </a:prstGeom>
          </p:spPr>
        </p:pic>
        <p:pic>
          <p:nvPicPr>
            <p:cNvPr id="11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212976"/>
              <a:ext cx="360000" cy="360000"/>
            </a:xfrm>
            <a:prstGeom prst="rect">
              <a:avLst/>
            </a:prstGeom>
          </p:spPr>
        </p:pic>
      </p:grpSp>
      <p:sp>
        <p:nvSpPr>
          <p:cNvPr id="13" name="모서리가 둥근 직사각형 12"/>
          <p:cNvSpPr/>
          <p:nvPr/>
        </p:nvSpPr>
        <p:spPr>
          <a:xfrm>
            <a:off x="2447764" y="2276912"/>
            <a:ext cx="1728192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Familiarization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1979712" y="2456912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644008" y="2033160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Folder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직선 화살표 연결선 23"/>
          <p:cNvCxnSpPr>
            <a:stCxn id="13" idx="3"/>
            <a:endCxn id="23" idx="1"/>
          </p:cNvCxnSpPr>
          <p:nvPr/>
        </p:nvCxnSpPr>
        <p:spPr>
          <a:xfrm flipV="1">
            <a:off x="4175956" y="2213160"/>
            <a:ext cx="468052" cy="243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644008" y="2531652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Tagging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직선 화살표 연결선 25"/>
          <p:cNvCxnSpPr>
            <a:stCxn id="13" idx="3"/>
            <a:endCxn id="25" idx="1"/>
          </p:cNvCxnSpPr>
          <p:nvPr/>
        </p:nvCxnSpPr>
        <p:spPr>
          <a:xfrm>
            <a:off x="4175956" y="2456912"/>
            <a:ext cx="468052" cy="254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012160" y="2033160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Tagging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12160" y="2531652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Folder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직선 화살표 연결선 31"/>
          <p:cNvCxnSpPr>
            <a:stCxn id="23" idx="3"/>
            <a:endCxn id="30" idx="1"/>
          </p:cNvCxnSpPr>
          <p:nvPr/>
        </p:nvCxnSpPr>
        <p:spPr>
          <a:xfrm>
            <a:off x="5724008" y="2213160"/>
            <a:ext cx="28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3"/>
            <a:endCxn id="31" idx="1"/>
          </p:cNvCxnSpPr>
          <p:nvPr/>
        </p:nvCxnSpPr>
        <p:spPr>
          <a:xfrm>
            <a:off x="5724008" y="2711652"/>
            <a:ext cx="28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7560432" y="2276912"/>
            <a:ext cx="90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Break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직선 화살표 연결선 38"/>
          <p:cNvCxnSpPr>
            <a:stCxn id="30" idx="3"/>
            <a:endCxn id="38" idx="1"/>
          </p:cNvCxnSpPr>
          <p:nvPr/>
        </p:nvCxnSpPr>
        <p:spPr>
          <a:xfrm>
            <a:off x="7092160" y="2213160"/>
            <a:ext cx="468272" cy="243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38" idx="1"/>
          </p:cNvCxnSpPr>
          <p:nvPr/>
        </p:nvCxnSpPr>
        <p:spPr>
          <a:xfrm flipV="1">
            <a:off x="7092160" y="2456912"/>
            <a:ext cx="468272" cy="254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88008" y="298932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Storing</a:t>
            </a:r>
            <a:endParaRPr lang="ko-KR" altLang="en-US" b="1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33345" y="4653136"/>
            <a:ext cx="1440000" cy="36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Experiment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8" name="직선 화살표 연결선 47"/>
          <p:cNvCxnSpPr>
            <a:endCxn id="47" idx="1"/>
          </p:cNvCxnSpPr>
          <p:nvPr/>
        </p:nvCxnSpPr>
        <p:spPr>
          <a:xfrm>
            <a:off x="798214" y="4833136"/>
            <a:ext cx="435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72" y="4221048"/>
            <a:ext cx="26642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131880" y="4409384"/>
            <a:ext cx="1080000" cy="36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Folder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2" name="직선 화살표 연결선 51"/>
          <p:cNvCxnSpPr>
            <a:stCxn id="47" idx="3"/>
            <a:endCxn id="51" idx="1"/>
          </p:cNvCxnSpPr>
          <p:nvPr/>
        </p:nvCxnSpPr>
        <p:spPr>
          <a:xfrm flipV="1">
            <a:off x="2673345" y="4589384"/>
            <a:ext cx="458535" cy="243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131880" y="4907876"/>
            <a:ext cx="1080000" cy="36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Tagging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4" name="직선 화살표 연결선 53"/>
          <p:cNvCxnSpPr>
            <a:stCxn id="47" idx="3"/>
            <a:endCxn id="53" idx="1"/>
          </p:cNvCxnSpPr>
          <p:nvPr/>
        </p:nvCxnSpPr>
        <p:spPr>
          <a:xfrm>
            <a:off x="2673345" y="4833136"/>
            <a:ext cx="458535" cy="254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500032" y="4409384"/>
            <a:ext cx="1080000" cy="36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Tagging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500032" y="4907876"/>
            <a:ext cx="1080000" cy="36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Folder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7" name="직선 화살표 연결선 56"/>
          <p:cNvCxnSpPr>
            <a:stCxn id="51" idx="3"/>
            <a:endCxn id="55" idx="1"/>
          </p:cNvCxnSpPr>
          <p:nvPr/>
        </p:nvCxnSpPr>
        <p:spPr>
          <a:xfrm>
            <a:off x="4211880" y="4589384"/>
            <a:ext cx="28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56" idx="1"/>
          </p:cNvCxnSpPr>
          <p:nvPr/>
        </p:nvCxnSpPr>
        <p:spPr>
          <a:xfrm>
            <a:off x="4211880" y="5087876"/>
            <a:ext cx="28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048304" y="4653136"/>
            <a:ext cx="1260000" cy="36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Interview</a:t>
            </a:r>
            <a:endParaRPr lang="ko-KR" alt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0" name="직선 화살표 연결선 59"/>
          <p:cNvCxnSpPr>
            <a:stCxn id="55" idx="3"/>
            <a:endCxn id="59" idx="1"/>
          </p:cNvCxnSpPr>
          <p:nvPr/>
        </p:nvCxnSpPr>
        <p:spPr>
          <a:xfrm>
            <a:off x="5580032" y="4589384"/>
            <a:ext cx="468272" cy="243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6" idx="3"/>
            <a:endCxn id="59" idx="1"/>
          </p:cNvCxnSpPr>
          <p:nvPr/>
        </p:nvCxnSpPr>
        <p:spPr>
          <a:xfrm flipV="1">
            <a:off x="5580032" y="4833136"/>
            <a:ext cx="468272" cy="254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75880" y="5365548"/>
            <a:ext cx="87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Re-find</a:t>
            </a:r>
            <a:endParaRPr lang="ko-KR" altLang="en-US" b="1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4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Feedback questionnaire results</a:t>
            </a:r>
          </a:p>
          <a:p>
            <a:pPr lvl="1"/>
            <a:r>
              <a:rPr lang="en-US" altLang="ko-KR" b="1" dirty="0" smtClean="0"/>
              <a:t>78%</a:t>
            </a:r>
            <a:r>
              <a:rPr lang="en-US" altLang="ko-KR" dirty="0" smtClean="0"/>
              <a:t> of TPs preferred </a:t>
            </a:r>
            <a:r>
              <a:rPr lang="en-US" altLang="ko-KR" i="1" dirty="0" err="1" smtClean="0"/>
              <a:t>tagstore</a:t>
            </a:r>
            <a:r>
              <a:rPr lang="en-US" altLang="ko-KR" dirty="0" smtClean="0"/>
              <a:t> over hierarchy of folders</a:t>
            </a:r>
          </a:p>
          <a:p>
            <a:pPr lvl="1"/>
            <a:r>
              <a:rPr lang="en-US" altLang="ko-KR" dirty="0" smtClean="0"/>
              <a:t>Both storing and re-finding items with </a:t>
            </a:r>
            <a:r>
              <a:rPr lang="en-US" altLang="ko-KR" i="1" dirty="0" err="1" smtClean="0"/>
              <a:t>tagstore</a:t>
            </a:r>
            <a:r>
              <a:rPr lang="en-US" altLang="ko-KR" dirty="0" smtClean="0"/>
              <a:t> was </a:t>
            </a:r>
            <a:r>
              <a:rPr lang="en-US" altLang="ko-KR" b="1" dirty="0" smtClean="0"/>
              <a:t>faster</a:t>
            </a:r>
          </a:p>
          <a:p>
            <a:pPr lvl="1"/>
            <a:r>
              <a:rPr lang="en-US" altLang="ko-KR" i="1" dirty="0" err="1" smtClean="0"/>
              <a:t>Tagstore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supports users </a:t>
            </a:r>
            <a:r>
              <a:rPr lang="en-US" altLang="ko-KR" b="1" dirty="0" smtClean="0"/>
              <a:t>better</a:t>
            </a:r>
            <a:r>
              <a:rPr lang="en-US" altLang="ko-KR" dirty="0" smtClean="0"/>
              <a:t> than traditional folders</a:t>
            </a:r>
          </a:p>
          <a:p>
            <a:pPr lvl="1"/>
            <a:endParaRPr lang="en-US" altLang="ko-KR" i="1" dirty="0"/>
          </a:p>
          <a:p>
            <a:r>
              <a:rPr lang="en-US" altLang="ko-KR" dirty="0" smtClean="0"/>
              <a:t>Objective measures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98"/>
          <a:stretch/>
        </p:blipFill>
        <p:spPr bwMode="auto">
          <a:xfrm>
            <a:off x="2981325" y="3528020"/>
            <a:ext cx="3181350" cy="166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471" y="5374957"/>
            <a:ext cx="529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Mean and standard deviation of the results for all TPs</a:t>
            </a:r>
          </a:p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folder hierarchies (F) and tagging(T)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Objective measures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Slower TPs might dilute a clearer result</a:t>
            </a:r>
          </a:p>
          <a:p>
            <a:pPr lvl="1"/>
            <a:r>
              <a:rPr lang="en-US" altLang="ko-KR" dirty="0" smtClean="0"/>
              <a:t>A distinct sub-group comprised of the fastest TPs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/>
          <a:stretch/>
        </p:blipFill>
        <p:spPr bwMode="auto">
          <a:xfrm>
            <a:off x="107504" y="1628801"/>
            <a:ext cx="4320000" cy="193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3429000"/>
            <a:ext cx="4254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Filing performance into </a:t>
            </a:r>
          </a:p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folder hierarchy (black) and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tagstore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(grey)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51" y="1636216"/>
            <a:ext cx="4342429" cy="19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82062" y="3429000"/>
            <a:ext cx="4254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Re-finding performance within</a:t>
            </a:r>
          </a:p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folder hierarchy (black) and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tagstore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(grey)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7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Fast performers</a:t>
            </a:r>
          </a:p>
          <a:p>
            <a:pPr lvl="1"/>
            <a:r>
              <a:rPr lang="en-US" altLang="ko-KR" dirty="0" smtClean="0"/>
              <a:t>Used </a:t>
            </a:r>
            <a:r>
              <a:rPr lang="en-US" altLang="ko-KR" b="1" dirty="0" smtClean="0"/>
              <a:t>more file moving actions</a:t>
            </a:r>
            <a:r>
              <a:rPr lang="en-US" altLang="ko-KR" dirty="0" smtClean="0"/>
              <a:t> when filing into folder hierarchies</a:t>
            </a:r>
          </a:p>
          <a:p>
            <a:pPr lvl="1"/>
            <a:r>
              <a:rPr lang="en-US" altLang="ko-KR" dirty="0" smtClean="0"/>
              <a:t>Used </a:t>
            </a:r>
            <a:r>
              <a:rPr lang="en-US" altLang="ko-KR" b="1" dirty="0" smtClean="0"/>
              <a:t>fewer tags</a:t>
            </a:r>
            <a:r>
              <a:rPr lang="en-US" altLang="ko-KR" dirty="0" smtClean="0"/>
              <a:t> within </a:t>
            </a:r>
            <a:r>
              <a:rPr lang="en-US" altLang="ko-KR" i="1" dirty="0" err="1" smtClean="0"/>
              <a:t>tagstore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Were </a:t>
            </a:r>
            <a:r>
              <a:rPr lang="en-US" altLang="ko-KR" b="1" dirty="0" smtClean="0"/>
              <a:t>distracted much less</a:t>
            </a:r>
          </a:p>
          <a:p>
            <a:pPr lvl="1"/>
            <a:r>
              <a:rPr lang="en-US" altLang="ko-KR" b="1" dirty="0" smtClean="0"/>
              <a:t>Did not re-inspect</a:t>
            </a:r>
            <a:r>
              <a:rPr lang="en-US" altLang="ko-KR" dirty="0" smtClean="0"/>
              <a:t> the test items that often</a:t>
            </a:r>
          </a:p>
          <a:p>
            <a:pPr lvl="1"/>
            <a:r>
              <a:rPr lang="en-US" altLang="ko-KR" dirty="0" smtClean="0"/>
              <a:t>Used much </a:t>
            </a:r>
            <a:r>
              <a:rPr lang="en-US" altLang="ko-KR" b="1" dirty="0" smtClean="0"/>
              <a:t>less file move actions</a:t>
            </a:r>
            <a:r>
              <a:rPr lang="en-US" altLang="ko-KR" dirty="0" smtClean="0"/>
              <a:t> to file into </a:t>
            </a:r>
            <a:r>
              <a:rPr lang="en-US" altLang="ko-KR" i="1" dirty="0" err="1" smtClean="0"/>
              <a:t>tagstore</a:t>
            </a:r>
            <a:endParaRPr lang="ko-KR" altLang="en-US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31242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726" y="5517232"/>
            <a:ext cx="309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Results for the fast performers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981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79" y="3789040"/>
            <a:ext cx="29051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5548476"/>
            <a:ext cx="342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Filing and re-finding performance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TagTrees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b="1" u="sng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TagTrees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7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 smtClean="0"/>
              <a:t>Tagstore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A new software framework</a:t>
            </a:r>
          </a:p>
          <a:p>
            <a:pPr lvl="1"/>
            <a:r>
              <a:rPr lang="en-US" altLang="ko-KR" dirty="0" smtClean="0"/>
              <a:t>Studies of filing and re-finding in hierarchies compared to within tagging systems</a:t>
            </a:r>
          </a:p>
          <a:p>
            <a:pPr lvl="1"/>
            <a:r>
              <a:rPr lang="en-US" altLang="ko-KR" dirty="0" smtClean="0"/>
              <a:t>A fairer experimental setup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a future experiment</a:t>
            </a:r>
          </a:p>
          <a:p>
            <a:pPr lvl="1"/>
            <a:r>
              <a:rPr lang="en-US" altLang="ko-KR" dirty="0" smtClean="0"/>
              <a:t>The advantages of </a:t>
            </a:r>
            <a:r>
              <a:rPr lang="en-US" altLang="ko-KR" i="1" dirty="0" err="1" smtClean="0"/>
              <a:t>tagstore</a:t>
            </a:r>
            <a:r>
              <a:rPr lang="en-US" altLang="ko-KR" dirty="0" smtClean="0"/>
              <a:t> might become even more apparent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8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TagTrees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b="1" u="sng" dirty="0" smtClean="0"/>
              <a:t>Discussion</a:t>
            </a:r>
            <a:endParaRPr lang="ko-KR" altLang="en-US" b="1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Comparing tagging mechanisms to organizing information in folder hierarchies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/>
              <a:t>fairer experiment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No significant results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63849"/>
            <a:ext cx="61055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Filing in folders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260054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WWW 2012 papers</a:t>
            </a:r>
            <a:endParaRPr lang="ko-KR" altLang="en-US" sz="14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6"/>
          <a:stretch/>
        </p:blipFill>
        <p:spPr bwMode="auto">
          <a:xfrm>
            <a:off x="827584" y="3998150"/>
            <a:ext cx="1800200" cy="16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7"/>
          <a:stretch/>
        </p:blipFill>
        <p:spPr bwMode="auto">
          <a:xfrm>
            <a:off x="3078251" y="3998150"/>
            <a:ext cx="1800200" cy="137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917" y="3998150"/>
            <a:ext cx="2987499" cy="130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Tagging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988840"/>
            <a:ext cx="2371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WWW, 2012, papers, </a:t>
            </a:r>
          </a:p>
          <a:p>
            <a:endParaRPr lang="en-US" altLang="ko-KR" sz="14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Recommendation, Music,</a:t>
            </a:r>
          </a:p>
          <a:p>
            <a:endParaRPr lang="en-US" altLang="ko-KR" sz="14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News, Radio</a:t>
            </a:r>
            <a:endParaRPr lang="ko-KR" altLang="en-US" sz="14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63849"/>
            <a:ext cx="61055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7160"/>
            <a:ext cx="790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9" y="4149080"/>
            <a:ext cx="85439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116335" y="3593926"/>
            <a:ext cx="3095625" cy="3219450"/>
            <a:chOff x="1116335" y="3593926"/>
            <a:chExt cx="3095625" cy="32194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335" y="3593926"/>
              <a:ext cx="3095625" cy="321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1260351" y="6597352"/>
              <a:ext cx="262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>
            <a:off x="7164288" y="4349864"/>
            <a:ext cx="1548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access methods</a:t>
            </a:r>
          </a:p>
          <a:p>
            <a:pPr lvl="1"/>
            <a:r>
              <a:rPr lang="en-US" altLang="ko-KR" dirty="0" smtClean="0"/>
              <a:t>Navigation (or browsing) methods</a:t>
            </a:r>
          </a:p>
          <a:p>
            <a:pPr lvl="2"/>
            <a:r>
              <a:rPr lang="en-US" altLang="ko-KR" dirty="0" smtClean="0"/>
              <a:t>No change from the 1960s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Search (or teleporting) methods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932040" y="1619250"/>
            <a:ext cx="10858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3"/>
          <a:stretch/>
        </p:blipFill>
        <p:spPr bwMode="auto">
          <a:xfrm>
            <a:off x="2610594" y="4361110"/>
            <a:ext cx="3257550" cy="128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2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err="1" smtClean="0"/>
              <a:t>Tagstore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A new software framework</a:t>
            </a:r>
          </a:p>
          <a:p>
            <a:pPr lvl="1"/>
            <a:r>
              <a:rPr lang="en-US" altLang="ko-KR" dirty="0" smtClean="0"/>
              <a:t>For testing issues related to </a:t>
            </a:r>
            <a:r>
              <a:rPr lang="en-US" altLang="ko-KR" b="1" dirty="0" smtClean="0"/>
              <a:t>tagging files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folders</a:t>
            </a:r>
            <a:r>
              <a:rPr lang="en-US" altLang="ko-KR" dirty="0" smtClean="0"/>
              <a:t> on the local hard disk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1499063" cy="6371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Related Work</a:t>
            </a:r>
          </a:p>
          <a:p>
            <a:r>
              <a:rPr lang="en-US" altLang="ko-KR" dirty="0" err="1" smtClean="0"/>
              <a:t>Tagstore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TagTrees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25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Tagging </a:t>
            </a:r>
            <a:r>
              <a:rPr lang="en-US" altLang="ko-KR" i="1" dirty="0" smtClean="0"/>
              <a:t>vs</a:t>
            </a:r>
            <a:r>
              <a:rPr lang="en-US" altLang="ko-KR" dirty="0" smtClean="0"/>
              <a:t>. on a desk without any computer </a:t>
            </a:r>
            <a:r>
              <a:rPr lang="en-US" altLang="ko-KR" sz="1600" dirty="0" smtClean="0">
                <a:solidFill>
                  <a:srgbClr val="7030A0"/>
                </a:solidFill>
              </a:rPr>
              <a:t>[Pak, Cognitive Technology 2007]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Organizing by assigning tags was significantly faster</a:t>
            </a:r>
          </a:p>
          <a:p>
            <a:pPr lvl="1"/>
            <a:r>
              <a:rPr lang="en-US" altLang="ko-KR" dirty="0" smtClean="0"/>
              <a:t>A serious drawback is that a </a:t>
            </a:r>
            <a:r>
              <a:rPr lang="en-US" altLang="ko-KR" b="1" dirty="0" smtClean="0"/>
              <a:t>non-standard interface (web form)</a:t>
            </a:r>
            <a:r>
              <a:rPr lang="en-US" altLang="ko-KR" dirty="0" smtClean="0"/>
              <a:t> was used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Hotmail </a:t>
            </a:r>
            <a:r>
              <a:rPr lang="en-US" altLang="ko-KR" i="1" dirty="0" smtClean="0"/>
              <a:t>vs.</a:t>
            </a:r>
            <a:r>
              <a:rPr lang="en-US" altLang="ko-KR" dirty="0" smtClean="0"/>
              <a:t> Google </a:t>
            </a:r>
            <a:r>
              <a:rPr lang="en-US" altLang="ko-KR" sz="1600" dirty="0" smtClean="0">
                <a:solidFill>
                  <a:srgbClr val="7030A0"/>
                </a:solidFill>
              </a:rPr>
              <a:t>[</a:t>
            </a:r>
            <a:r>
              <a:rPr lang="en-US" altLang="ko-KR" sz="1600" dirty="0" err="1" smtClean="0">
                <a:solidFill>
                  <a:srgbClr val="7030A0"/>
                </a:solidFill>
              </a:rPr>
              <a:t>Civan</a:t>
            </a:r>
            <a:r>
              <a:rPr lang="en-US" altLang="ko-KR" sz="1600" dirty="0" smtClean="0">
                <a:solidFill>
                  <a:srgbClr val="7030A0"/>
                </a:solidFill>
              </a:rPr>
              <a:t>, American Society for Information Science and Technology 2008]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Web interfaces (folders) and Google Gmail (tagging)</a:t>
            </a:r>
          </a:p>
          <a:p>
            <a:pPr lvl="1"/>
            <a:r>
              <a:rPr lang="en-US" altLang="ko-KR" dirty="0" smtClean="0"/>
              <a:t>No significant differences were found in re-finding performance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Tagging </a:t>
            </a:r>
            <a:r>
              <a:rPr lang="en-US" altLang="ko-KR" i="1" dirty="0" smtClean="0"/>
              <a:t>vs.</a:t>
            </a:r>
            <a:r>
              <a:rPr lang="en-US" altLang="ko-KR" dirty="0" smtClean="0"/>
              <a:t> folder structures </a:t>
            </a:r>
            <a:r>
              <a:rPr lang="en-US" altLang="ko-KR" sz="1600" dirty="0" smtClean="0">
                <a:solidFill>
                  <a:srgbClr val="7030A0"/>
                </a:solidFill>
              </a:rPr>
              <a:t>[Ma, CHI 2009]</a:t>
            </a:r>
          </a:p>
          <a:p>
            <a:pPr lvl="1"/>
            <a:r>
              <a:rPr lang="en-US" altLang="ko-KR" dirty="0" smtClean="0"/>
              <a:t>No significant differences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New Google Gmail interface </a:t>
            </a:r>
            <a:r>
              <a:rPr lang="en-US" altLang="ko-KR" sz="1600" dirty="0" smtClean="0">
                <a:solidFill>
                  <a:srgbClr val="7030A0"/>
                </a:solidFill>
              </a:rPr>
              <a:t>[</a:t>
            </a:r>
            <a:r>
              <a:rPr lang="en-US" altLang="ko-KR" sz="1600" dirty="0" err="1" smtClean="0">
                <a:solidFill>
                  <a:srgbClr val="7030A0"/>
                </a:solidFill>
              </a:rPr>
              <a:t>Rodden</a:t>
            </a:r>
            <a:r>
              <a:rPr lang="en-US" altLang="ko-KR" sz="1600" dirty="0" smtClean="0">
                <a:solidFill>
                  <a:srgbClr val="7030A0"/>
                </a:solidFill>
              </a:rPr>
              <a:t>, CHI 2010]</a:t>
            </a:r>
          </a:p>
          <a:p>
            <a:pPr lvl="1"/>
            <a:r>
              <a:rPr lang="en-US" altLang="ko-KR" dirty="0" smtClean="0"/>
              <a:t>Labels and a limited form of folders</a:t>
            </a:r>
          </a:p>
          <a:p>
            <a:pPr lvl="1"/>
            <a:r>
              <a:rPr lang="en-US" altLang="ko-KR" dirty="0"/>
              <a:t>No comparative </a:t>
            </a:r>
            <a:r>
              <a:rPr lang="en-US" altLang="ko-KR" dirty="0" smtClean="0"/>
              <a:t>evaluation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Issues</a:t>
            </a:r>
          </a:p>
          <a:p>
            <a:pPr lvl="1"/>
            <a:r>
              <a:rPr lang="en-US" altLang="ko-KR" dirty="0" smtClean="0"/>
              <a:t>Most studies organized only </a:t>
            </a:r>
            <a:r>
              <a:rPr lang="en-US" altLang="ko-KR" b="1" dirty="0" smtClean="0"/>
              <a:t>one specific item type</a:t>
            </a:r>
          </a:p>
          <a:p>
            <a:pPr lvl="1"/>
            <a:r>
              <a:rPr lang="en-US" altLang="ko-KR" dirty="0" smtClean="0"/>
              <a:t>Not allowing a </a:t>
            </a:r>
            <a:r>
              <a:rPr lang="en-US" altLang="ko-KR" b="1" dirty="0" smtClean="0"/>
              <a:t>browsing/navigation</a:t>
            </a:r>
            <a:r>
              <a:rPr lang="en-US" altLang="ko-KR" dirty="0" smtClean="0"/>
              <a:t> process at all</a:t>
            </a:r>
          </a:p>
          <a:p>
            <a:pPr lvl="1"/>
            <a:r>
              <a:rPr lang="en-US" altLang="ko-KR" dirty="0" smtClean="0"/>
              <a:t>Neglecting the essential aspect of hierarchy</a:t>
            </a:r>
          </a:p>
          <a:p>
            <a:pPr lvl="1"/>
            <a:r>
              <a:rPr lang="en-US" altLang="ko-KR" b="1" dirty="0" smtClean="0"/>
              <a:t>No tag completion</a:t>
            </a:r>
            <a:r>
              <a:rPr lang="en-US" altLang="ko-KR" dirty="0" smtClean="0"/>
              <a:t> mechanism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331" y="3034630"/>
            <a:ext cx="32289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11760" y="5939988"/>
            <a:ext cx="435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Overview of systems used in related studies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u="sng" dirty="0" smtClean="0">
            <a:solidFill>
              <a:srgbClr val="0070C0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450</TotalTime>
  <Words>624</Words>
  <Application>Microsoft Office PowerPoint</Application>
  <PresentationFormat>화면 슬라이드 쇼(4:3)</PresentationFormat>
  <Paragraphs>192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Tagging Might not be Slower  than Filing in Folders</vt:lpstr>
      <vt:lpstr>Outline</vt:lpstr>
      <vt:lpstr>Introduction</vt:lpstr>
      <vt:lpstr>Introduction</vt:lpstr>
      <vt:lpstr>Introduction</vt:lpstr>
      <vt:lpstr>Introduction</vt:lpstr>
      <vt:lpstr>Outline</vt:lpstr>
      <vt:lpstr>Related Work</vt:lpstr>
      <vt:lpstr>Related Work</vt:lpstr>
      <vt:lpstr>Outline</vt:lpstr>
      <vt:lpstr>Tagstore and TagTrees</vt:lpstr>
      <vt:lpstr>Tagstore and TagTrees</vt:lpstr>
      <vt:lpstr>Tagstore and TagTrees</vt:lpstr>
      <vt:lpstr>Outline</vt:lpstr>
      <vt:lpstr>Evaluation</vt:lpstr>
      <vt:lpstr>Evaluation</vt:lpstr>
      <vt:lpstr>Evaluation</vt:lpstr>
      <vt:lpstr>Evaluation</vt:lpstr>
      <vt:lpstr>Outline</vt:lpstr>
      <vt:lpstr>Conclusion</vt:lpstr>
      <vt:lpstr>Outline</vt:lpstr>
      <vt:lpstr>Discussion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Tagging Might not be Slower  than Filing in Folders</dc:title>
  <dc:creator>Ruud</dc:creator>
  <cp:keywords>tag; folder; ppt; seminar</cp:keywords>
  <cp:lastModifiedBy>Ruud</cp:lastModifiedBy>
  <cp:revision>66</cp:revision>
  <dcterms:created xsi:type="dcterms:W3CDTF">2012-06-14T01:24:14Z</dcterms:created>
  <dcterms:modified xsi:type="dcterms:W3CDTF">2012-06-15T01:52:47Z</dcterms:modified>
</cp:coreProperties>
</file>