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84" r:id="rId3"/>
    <p:sldId id="285" r:id="rId4"/>
    <p:sldId id="286" r:id="rId5"/>
    <p:sldId id="293" r:id="rId6"/>
    <p:sldId id="294" r:id="rId7"/>
    <p:sldId id="295" r:id="rId8"/>
    <p:sldId id="292" r:id="rId9"/>
    <p:sldId id="296" r:id="rId10"/>
    <p:sldId id="297" r:id="rId11"/>
    <p:sldId id="298" r:id="rId12"/>
    <p:sldId id="299" r:id="rId13"/>
    <p:sldId id="300" r:id="rId14"/>
    <p:sldId id="302" r:id="rId15"/>
    <p:sldId id="310" r:id="rId16"/>
    <p:sldId id="301" r:id="rId17"/>
    <p:sldId id="311" r:id="rId18"/>
    <p:sldId id="308" r:id="rId19"/>
    <p:sldId id="304" r:id="rId20"/>
    <p:sldId id="305" r:id="rId21"/>
    <p:sldId id="306" r:id="rId22"/>
    <p:sldId id="307" r:id="rId23"/>
    <p:sldId id="27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9" autoAdjust="0"/>
    <p:restoredTop sz="83682" autoAdjust="0"/>
  </p:normalViewPr>
  <p:slideViewPr>
    <p:cSldViewPr>
      <p:cViewPr>
        <p:scale>
          <a:sx n="100" d="100"/>
          <a:sy n="100" d="100"/>
        </p:scale>
        <p:origin x="-174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172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3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F9F0-06D3-49E4-BD21-D5BCC31DFCF5}" type="datetimeFigureOut">
              <a:rPr lang="ko-KR" altLang="en-US" smtClean="0"/>
              <a:t>2014-04-24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1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계산이론특강에서 발표하는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 논문 중에 한 개로 </a:t>
            </a:r>
            <a:endParaRPr lang="en-US" altLang="ko-KR" dirty="0" smtClean="0"/>
          </a:p>
          <a:p>
            <a:r>
              <a:rPr lang="ko-KR" altLang="en-US" dirty="0" smtClean="0"/>
              <a:t>박근수 교수님이 중요하다고 한 논문이기에 준비해보았습니다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76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 answering times in sec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expected, as the number of triples increased, the time to answer a query also increased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Q2, it does not take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thrice the time of query 1 answering time because of our storage schema.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99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38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Scalability: System can handle addition of large number of users, data, tasks etc. without affecting its performance significantly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>provides high fault tolerance and reliability</a:t>
            </a:r>
          </a:p>
          <a:p>
            <a:r>
              <a:rPr lang="en-GB" altLang="ko-KR" dirty="0" smtClean="0"/>
              <a:t>provides an </a:t>
            </a:r>
            <a:r>
              <a:rPr lang="en-US" altLang="ko-KR" dirty="0" smtClean="0"/>
              <a:t>implementation of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programming model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42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load only 10 million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611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reduces the space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by the data by a significant amount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332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 1 which determines the number of jobs needed</a:t>
            </a:r>
          </a:p>
          <a:p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|V |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equal to the number of triple patterns in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edge </a:t>
            </a:r>
            <a:r>
              <a:rPr lang="en-GB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and only if their corresponding triple patterns share at least one variable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edge represents as many joins as the number of variables it has in its label.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Hence, total number of joins present in the graph is the total number of variables mentioned in the labels of all edges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170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 1 which determines the number of jobs needed</a:t>
            </a:r>
          </a:p>
          <a:p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|V |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equal to the number of triple patterns in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edge </a:t>
            </a:r>
            <a:r>
              <a:rPr lang="en-GB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and only if their corresponding triple patterns share at least one variable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edge represents as many joins as the number of variables it has in its label.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Hence, total number of joins present in the graph is the total number of variables mentioned in the labels of all edges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170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ko-K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1 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550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55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342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B98C-308B-435C-8F66-72B8D7852B7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1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2014-04-24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14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university0.ed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university0.edu/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Storage and Retrieval of Large RDF Graph Using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r>
              <a:rPr lang="en-US" altLang="ko-KR" dirty="0" smtClean="0"/>
              <a:t>Mohammad </a:t>
            </a:r>
            <a:r>
              <a:rPr lang="en-US" altLang="ko-KR" dirty="0" err="1" smtClean="0"/>
              <a:t>Farhan</a:t>
            </a:r>
            <a:r>
              <a:rPr lang="en-US" altLang="ko-KR" dirty="0" smtClean="0"/>
              <a:t> Husain, </a:t>
            </a:r>
            <a:r>
              <a:rPr lang="en-US" altLang="ko-KR" dirty="0" err="1" smtClean="0"/>
              <a:t>Pankil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Doshi</a:t>
            </a:r>
            <a:r>
              <a:rPr lang="en-US" altLang="ko-KR" dirty="0" smtClean="0"/>
              <a:t>, </a:t>
            </a:r>
          </a:p>
          <a:p>
            <a:r>
              <a:rPr lang="en-US" altLang="ko-KR" dirty="0" err="1" smtClean="0"/>
              <a:t>Latifur</a:t>
            </a:r>
            <a:r>
              <a:rPr lang="en-US" altLang="ko-KR" dirty="0" smtClean="0"/>
              <a:t> Khan, </a:t>
            </a:r>
            <a:r>
              <a:rPr lang="en-US" altLang="ko-KR" dirty="0" err="1" smtClean="0"/>
              <a:t>Bhavani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Thuraisingham</a:t>
            </a:r>
            <a:endParaRPr lang="en-US" altLang="ko-KR" dirty="0" smtClean="0"/>
          </a:p>
          <a:p>
            <a:r>
              <a:rPr lang="en-US" altLang="ko-KR" dirty="0" smtClean="0"/>
              <a:t>University of Texas at Dallas</a:t>
            </a:r>
          </a:p>
          <a:p>
            <a:r>
              <a:rPr lang="en-US" altLang="ko-KR" dirty="0" err="1" smtClean="0"/>
              <a:t>CloudCom</a:t>
            </a:r>
            <a:r>
              <a:rPr lang="en-US" altLang="ko-KR" dirty="0" smtClean="0"/>
              <a:t> 2009   </a:t>
            </a:r>
            <a:endParaRPr lang="en-US" altLang="ko-KR" dirty="0"/>
          </a:p>
          <a:p>
            <a:pPr algn="r"/>
            <a:r>
              <a:rPr lang="en-US" altLang="ko-KR" dirty="0" smtClean="0"/>
              <a:t>24 April 2014</a:t>
            </a:r>
          </a:p>
          <a:p>
            <a:pPr algn="r"/>
            <a:r>
              <a:rPr lang="en-US" altLang="ko-KR" dirty="0" smtClean="0"/>
              <a:t>SNU IDB Lab.</a:t>
            </a:r>
          </a:p>
          <a:p>
            <a:pPr algn="r"/>
            <a:r>
              <a:rPr lang="en-US" altLang="ko-KR" dirty="0" err="1" smtClean="0"/>
              <a:t>Inhoe</a:t>
            </a:r>
            <a:r>
              <a:rPr lang="en-US" altLang="ko-KR" dirty="0" smtClean="0"/>
              <a:t> Lee</a:t>
            </a:r>
          </a:p>
        </p:txBody>
      </p:sp>
    </p:spTree>
    <p:extLst>
      <p:ext uri="{BB962C8B-B14F-4D97-AF65-F5344CB8AC3E}">
        <p14:creationId xmlns:p14="http://schemas.microsoft.com/office/powerpoint/2010/main" val="42291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Predicate Split (PS)</a:t>
            </a:r>
          </a:p>
          <a:p>
            <a:pPr lvl="1"/>
            <a:r>
              <a:rPr lang="en-US" altLang="ko-KR" dirty="0"/>
              <a:t>Divide the data according to the predicates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EC846E16-0A34-4B5B-B9ED-68320E1D9E1A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10</a:t>
            </a:fld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/25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9250"/>
              </p:ext>
            </p:extLst>
          </p:nvPr>
        </p:nvGraphicFramePr>
        <p:xfrm>
          <a:off x="6444208" y="1112912"/>
          <a:ext cx="172819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worksFor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E.E.</a:t>
                      </a:r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C.B.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532664"/>
              </p:ext>
            </p:extLst>
          </p:nvPr>
        </p:nvGraphicFramePr>
        <p:xfrm>
          <a:off x="6300192" y="3035424"/>
          <a:ext cx="21602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subOrganizationOf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62536"/>
              </p:ext>
            </p:extLst>
          </p:nvPr>
        </p:nvGraphicFramePr>
        <p:xfrm>
          <a:off x="6516216" y="4086944"/>
          <a:ext cx="172819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08112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P(type)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Chair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Dept.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Univ.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E.E.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Dept.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4355976" y="3212976"/>
            <a:ext cx="1440160" cy="108012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69600"/>
              </p:ext>
            </p:extLst>
          </p:nvPr>
        </p:nvGraphicFramePr>
        <p:xfrm>
          <a:off x="210344" y="1986756"/>
          <a:ext cx="396044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213298"/>
                <a:gridCol w="1027062"/>
              </a:tblGrid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</a:tr>
              <a:tr h="272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Chair</a:t>
                      </a:r>
                      <a:endParaRPr lang="ko-KR" altLang="en-US" sz="1400" dirty="0"/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  <a:endParaRPr lang="ko-KR" altLang="en-US" sz="1400" dirty="0"/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subOrganizationOf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Dept.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Univ.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Dept.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E.E.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C.B.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Chair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36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Predicate Object Split (POS)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EC846E16-0A34-4B5B-B9ED-68320E1D9E1A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11</a:t>
            </a:fld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/25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3"/>
          <p:cNvSpPr txBox="1">
            <a:spLocks/>
          </p:cNvSpPr>
          <p:nvPr/>
        </p:nvSpPr>
        <p:spPr>
          <a:xfrm>
            <a:off x="4170784" y="6453337"/>
            <a:ext cx="802432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211B80-7C79-41F7-9946-37F518A5652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15179"/>
              </p:ext>
            </p:extLst>
          </p:nvPr>
        </p:nvGraphicFramePr>
        <p:xfrm>
          <a:off x="3923928" y="2780928"/>
          <a:ext cx="172819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08112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PO(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type.Chair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Chair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612188"/>
              </p:ext>
            </p:extLst>
          </p:nvPr>
        </p:nvGraphicFramePr>
        <p:xfrm>
          <a:off x="3923928" y="3573016"/>
          <a:ext cx="172819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08112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PO(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type.Univ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Univ.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09450"/>
              </p:ext>
            </p:extLst>
          </p:nvPr>
        </p:nvGraphicFramePr>
        <p:xfrm>
          <a:off x="3923928" y="4437112"/>
          <a:ext cx="172819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08112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PO(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type.Dept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Dept.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E.E.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Dept.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23013"/>
              </p:ext>
            </p:extLst>
          </p:nvPr>
        </p:nvGraphicFramePr>
        <p:xfrm>
          <a:off x="3923928" y="5466928"/>
          <a:ext cx="172819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08112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PO(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type.Professor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 flipV="1">
            <a:off x="2195736" y="3284984"/>
            <a:ext cx="1566174" cy="1880592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2195736" y="3999315"/>
            <a:ext cx="1584176" cy="131866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195736" y="4941168"/>
            <a:ext cx="1584176" cy="529208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195736" y="5614392"/>
            <a:ext cx="1584176" cy="550912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/>
          <p:cNvSpPr txBox="1">
            <a:spLocks/>
          </p:cNvSpPr>
          <p:nvPr/>
        </p:nvSpPr>
        <p:spPr>
          <a:xfrm>
            <a:off x="5292080" y="1783357"/>
            <a:ext cx="3744416" cy="474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Reduce the execution time</a:t>
            </a: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Reduce the amount of space</a:t>
            </a:r>
          </a:p>
          <a:p>
            <a:pPr marL="457200" lvl="1" indent="0">
              <a:buNone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70.42% space gain after PS steps</a:t>
            </a: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88333"/>
              </p:ext>
            </p:extLst>
          </p:nvPr>
        </p:nvGraphicFramePr>
        <p:xfrm>
          <a:off x="395536" y="1472952"/>
          <a:ext cx="172819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worksFor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E.E.</a:t>
                      </a:r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C.B.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75430"/>
              </p:ext>
            </p:extLst>
          </p:nvPr>
        </p:nvGraphicFramePr>
        <p:xfrm>
          <a:off x="251520" y="3323456"/>
          <a:ext cx="216024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subOrganizationOf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0840"/>
              </p:ext>
            </p:extLst>
          </p:nvPr>
        </p:nvGraphicFramePr>
        <p:xfrm>
          <a:off x="467544" y="4251176"/>
          <a:ext cx="172819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008112"/>
              </a:tblGrid>
              <a:tr h="12601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P(type)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Chair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C.S.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Dept.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Univ.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E.E.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Dept.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  <a:endParaRPr lang="ko-KR" altLang="en-US" sz="1400" dirty="0"/>
                    </a:p>
                  </a:txBody>
                  <a:tcPr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36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Architecture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 Organization</a:t>
            </a:r>
          </a:p>
          <a:p>
            <a:r>
              <a:rPr lang="en-US" altLang="ko-KR" dirty="0" err="1"/>
              <a:t>MapReduce</a:t>
            </a:r>
            <a:r>
              <a:rPr lang="en-US" altLang="ko-KR" dirty="0"/>
              <a:t> Framework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 err="1"/>
              <a:t>DetermineJobs</a:t>
            </a:r>
            <a:r>
              <a:rPr lang="en-US" altLang="ko-KR" dirty="0"/>
              <a:t> Algorithm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EC846E16-0A34-4B5B-B9ED-68320E1D9E1A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12</a:t>
            </a:fld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/25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4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DetermineJobs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EC846E16-0A34-4B5B-B9ED-68320E1D9E1A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13</a:t>
            </a:fld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/25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Naïve model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98123"/>
              </p:ext>
            </p:extLst>
          </p:nvPr>
        </p:nvGraphicFramePr>
        <p:xfrm>
          <a:off x="467544" y="3028528"/>
          <a:ext cx="407819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728192"/>
                <a:gridCol w="1845950"/>
              </a:tblGrid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</a:tr>
              <a:tr h="272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Chair</a:t>
                      </a:r>
                      <a:endParaRPr lang="ko-KR" altLang="en-US" sz="1400" dirty="0"/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Chair</a:t>
                      </a:r>
                      <a:endParaRPr lang="ko-KR" altLang="en-US" sz="1400" dirty="0"/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Department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Department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EE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subOrganizationOf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hlinkClick r:id="rId2"/>
                        </a:rPr>
                        <a:t>www.University0.edu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subOrganizationOf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4" descr="C:\Users\Min Sup\Desktop\LUBM query 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53" y="1445729"/>
            <a:ext cx="5718683" cy="133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4860032" y="5733256"/>
            <a:ext cx="421630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Need three join operations </a:t>
            </a:r>
          </a:p>
          <a:p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5157192"/>
            <a:ext cx="4080335" cy="6340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4544290"/>
            <a:ext cx="4080335" cy="612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" name="꺾인 연결선 10"/>
          <p:cNvCxnSpPr>
            <a:stCxn id="10" idx="3"/>
            <a:endCxn id="9" idx="3"/>
          </p:cNvCxnSpPr>
          <p:nvPr/>
        </p:nvCxnSpPr>
        <p:spPr>
          <a:xfrm>
            <a:off x="4547879" y="4850741"/>
            <a:ext cx="12700" cy="623455"/>
          </a:xfrm>
          <a:prstGeom prst="bentConnector3">
            <a:avLst>
              <a:gd name="adj1" fmla="val 2963638"/>
            </a:avLst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7544" y="3933055"/>
            <a:ext cx="4080335" cy="6112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꺾인 연결선 12"/>
          <p:cNvCxnSpPr>
            <a:stCxn id="12" idx="3"/>
          </p:cNvCxnSpPr>
          <p:nvPr/>
        </p:nvCxnSpPr>
        <p:spPr>
          <a:xfrm>
            <a:off x="4547879" y="4238673"/>
            <a:ext cx="768322" cy="918518"/>
          </a:xfrm>
          <a:prstGeom prst="bentConnector2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4932040" y="5157850"/>
            <a:ext cx="384161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67544" y="3321928"/>
            <a:ext cx="4080335" cy="6112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 flipV="1">
            <a:off x="4560580" y="3627545"/>
            <a:ext cx="1210732" cy="3513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5316201" y="4672495"/>
            <a:ext cx="455111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5771312" y="3631058"/>
            <a:ext cx="0" cy="104143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30957"/>
              </p:ext>
            </p:extLst>
          </p:nvPr>
        </p:nvGraphicFramePr>
        <p:xfrm>
          <a:off x="5868144" y="3988296"/>
          <a:ext cx="50405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</a:tblGrid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528263" y="5185046"/>
            <a:ext cx="360040" cy="256198"/>
          </a:xfrm>
          <a:prstGeom prst="roundRect">
            <a:avLst/>
          </a:prstGeom>
          <a:solidFill>
            <a:srgbClr val="92D05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42450" y="4569839"/>
            <a:ext cx="360040" cy="570788"/>
          </a:xfrm>
          <a:prstGeom prst="roundRect">
            <a:avLst/>
          </a:prstGeom>
          <a:solidFill>
            <a:srgbClr val="92D05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9552" y="3955634"/>
            <a:ext cx="360040" cy="255122"/>
          </a:xfrm>
          <a:prstGeom prst="roundRect">
            <a:avLst/>
          </a:prstGeom>
          <a:solidFill>
            <a:srgbClr val="92D05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2537" y="3344746"/>
            <a:ext cx="360040" cy="255122"/>
          </a:xfrm>
          <a:prstGeom prst="roundRect">
            <a:avLst/>
          </a:prstGeom>
          <a:solidFill>
            <a:srgbClr val="92D05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39552" y="4568882"/>
            <a:ext cx="360040" cy="255122"/>
          </a:xfrm>
          <a:prstGeom prst="roundRect">
            <a:avLst/>
          </a:prstGeom>
          <a:solidFill>
            <a:srgbClr val="92D05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619672" y="2447637"/>
            <a:ext cx="257981" cy="236171"/>
            <a:chOff x="1619672" y="2447637"/>
            <a:chExt cx="257981" cy="236171"/>
          </a:xfrm>
        </p:grpSpPr>
        <p:cxnSp>
          <p:nvCxnSpPr>
            <p:cNvPr id="26" name="직선 연결선 25"/>
            <p:cNvCxnSpPr/>
            <p:nvPr/>
          </p:nvCxnSpPr>
          <p:spPr>
            <a:xfrm flipH="1">
              <a:off x="1619672" y="2671976"/>
              <a:ext cx="257981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1619672" y="2455952"/>
              <a:ext cx="257981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619673" y="2447637"/>
              <a:ext cx="0" cy="236171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1361691" y="2237014"/>
            <a:ext cx="515963" cy="346259"/>
            <a:chOff x="1361691" y="2237014"/>
            <a:chExt cx="515963" cy="346259"/>
          </a:xfrm>
        </p:grpSpPr>
        <p:cxnSp>
          <p:nvCxnSpPr>
            <p:cNvPr id="30" name="직선 연결선 29"/>
            <p:cNvCxnSpPr/>
            <p:nvPr/>
          </p:nvCxnSpPr>
          <p:spPr>
            <a:xfrm flipH="1">
              <a:off x="1361691" y="2251044"/>
              <a:ext cx="515963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1361691" y="2567711"/>
              <a:ext cx="257981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361691" y="2237014"/>
              <a:ext cx="0" cy="346259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1103710" y="2016579"/>
            <a:ext cx="773944" cy="407594"/>
            <a:chOff x="1103710" y="2016579"/>
            <a:chExt cx="773944" cy="407594"/>
          </a:xfrm>
        </p:grpSpPr>
        <p:cxnSp>
          <p:nvCxnSpPr>
            <p:cNvPr id="34" name="직선 연결선 33"/>
            <p:cNvCxnSpPr/>
            <p:nvPr/>
          </p:nvCxnSpPr>
          <p:spPr>
            <a:xfrm flipH="1">
              <a:off x="1107408" y="2035020"/>
              <a:ext cx="770246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1103710" y="2417158"/>
              <a:ext cx="257981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107408" y="2016579"/>
              <a:ext cx="0" cy="407594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90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 animBg="1"/>
      <p:bldP spid="15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DetermineJobs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Devised Algorithm 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2"/>
            <a:ext cx="802432" cy="216023"/>
          </a:xfrm>
        </p:spPr>
        <p:txBody>
          <a:bodyPr/>
          <a:lstStyle/>
          <a:p>
            <a:fld id="{EC846E16-0A34-4B5B-B9ED-68320E1D9E1A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14</a:t>
            </a:fld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/25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4" descr="C:\Users\Min Sup\Desktop\LUBM query 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3740"/>
            <a:ext cx="6460679" cy="15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7376" y="20515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7376" y="229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208" y="25266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0392" y="27716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④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27984" y="3284984"/>
            <a:ext cx="3528392" cy="401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267744" y="3633109"/>
            <a:ext cx="822770" cy="678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</a:p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016599" y="3645024"/>
            <a:ext cx="822770" cy="678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4025156" y="4705999"/>
            <a:ext cx="822770" cy="678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X,Y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2267744" y="4705999"/>
            <a:ext cx="822770" cy="678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</a:p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18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4" grpId="0" animBg="1"/>
      <p:bldP spid="25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DetermineJobs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Devised Algorithm 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2"/>
            <a:ext cx="802432" cy="216023"/>
          </a:xfrm>
        </p:spPr>
        <p:txBody>
          <a:bodyPr/>
          <a:lstStyle/>
          <a:p>
            <a:fld id="{EC846E16-0A34-4B5B-B9ED-68320E1D9E1A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15</a:t>
            </a:fld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/25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512" y="5815805"/>
            <a:ext cx="8784976" cy="637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/>
              <a:t>Sort the </a:t>
            </a:r>
            <a:r>
              <a:rPr lang="en-US" altLang="ko-KR" sz="2000" smtClean="0">
                <a:solidFill>
                  <a:srgbClr val="C00000"/>
                </a:solidFill>
              </a:rPr>
              <a:t>variables in descending order </a:t>
            </a:r>
            <a:r>
              <a:rPr lang="en-US" altLang="ko-KR" sz="2000" smtClean="0"/>
              <a:t>according to the number of joins</a:t>
            </a:r>
            <a:endParaRPr lang="en-US" altLang="ko-KR" dirty="0"/>
          </a:p>
        </p:txBody>
      </p:sp>
      <p:pic>
        <p:nvPicPr>
          <p:cNvPr id="7" name="Picture 2" descr="C:\Users\Min Sup\Desktop\fi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50" y="3149062"/>
            <a:ext cx="3724086" cy="23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Min Sup\Desktop\LUBM query 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3740"/>
            <a:ext cx="6460679" cy="15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4211960" y="3356992"/>
            <a:ext cx="3960440" cy="1450927"/>
            <a:chOff x="4572000" y="4282329"/>
            <a:chExt cx="3960440" cy="1450927"/>
          </a:xfrm>
        </p:grpSpPr>
        <p:pic>
          <p:nvPicPr>
            <p:cNvPr id="14" name="Picture 5" descr="C:\Users\Min Sup\Desktop\table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282329"/>
              <a:ext cx="3960440" cy="1450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5992495" y="5415229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000607" y="5415229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7807" y="5353053"/>
              <a:ext cx="34037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>
                  <a:solidFill>
                    <a:prstClr val="black"/>
                  </a:solidFill>
                  <a:latin typeface="Vani" pitchFamily="34" charset="0"/>
                  <a:ea typeface="Arial Unicode MS" pitchFamily="50" charset="-127"/>
                  <a:cs typeface="Vani" pitchFamily="34" charset="0"/>
                </a:rPr>
                <a:t>3</a:t>
              </a:r>
              <a:endParaRPr lang="ko-KR" altLang="en-US" sz="1700" dirty="0">
                <a:solidFill>
                  <a:prstClr val="black"/>
                </a:solidFill>
                <a:latin typeface="Vani" pitchFamily="34" charset="0"/>
                <a:ea typeface="Arial Unicode MS" pitchFamily="50" charset="-127"/>
                <a:cs typeface="Van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95919" y="5353053"/>
              <a:ext cx="34037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700" dirty="0">
                  <a:solidFill>
                    <a:prstClr val="black"/>
                  </a:solidFill>
                  <a:latin typeface="Vani" pitchFamily="34" charset="0"/>
                  <a:ea typeface="Arial Unicode MS" pitchFamily="50" charset="-127"/>
                  <a:cs typeface="Vani" pitchFamily="34" charset="0"/>
                </a:rPr>
                <a:t>3</a:t>
              </a:r>
              <a:endParaRPr lang="ko-KR" altLang="en-US" sz="1700" dirty="0">
                <a:solidFill>
                  <a:prstClr val="black"/>
                </a:solidFill>
                <a:latin typeface="Vani" pitchFamily="34" charset="0"/>
                <a:ea typeface="Arial Unicode MS" pitchFamily="50" charset="-127"/>
                <a:cs typeface="Vani" pitchFamily="34" charset="0"/>
              </a:endParaRPr>
            </a:p>
          </p:txBody>
        </p:sp>
      </p:grpSp>
      <p:cxnSp>
        <p:nvCxnSpPr>
          <p:cNvPr id="19" name="직선 연결선 18"/>
          <p:cNvCxnSpPr/>
          <p:nvPr/>
        </p:nvCxnSpPr>
        <p:spPr>
          <a:xfrm flipH="1">
            <a:off x="1643223" y="3686836"/>
            <a:ext cx="933722" cy="841663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1721884" y="4721308"/>
            <a:ext cx="808880" cy="3836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773934" y="3791079"/>
            <a:ext cx="9833" cy="668594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427984" y="3284984"/>
            <a:ext cx="3528392" cy="401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8244408" y="4159789"/>
            <a:ext cx="0" cy="599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4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DetermineJobs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EC846E16-0A34-4B5B-B9ED-68320E1D9E1A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16</a:t>
            </a:fld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/25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606083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Nodes 2, 3 and 4 </a:t>
            </a:r>
            <a:r>
              <a:rPr lang="en-US" altLang="ko-KR" dirty="0" smtClean="0">
                <a:solidFill>
                  <a:srgbClr val="C00000"/>
                </a:solidFill>
              </a:rPr>
              <a:t>collapse and form a single node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Calculates the number of joins </a:t>
            </a:r>
            <a:r>
              <a:rPr lang="en-US" altLang="ko-KR" dirty="0"/>
              <a:t>still left in the graph</a:t>
            </a: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/>
              <a:t>Determine that no more job is need </a:t>
            </a:r>
          </a:p>
          <a:p>
            <a:pPr lvl="1"/>
            <a:r>
              <a:rPr lang="en-US" altLang="ko-KR" dirty="0" smtClean="0"/>
              <a:t>Return the job collection</a:t>
            </a:r>
          </a:p>
        </p:txBody>
      </p:sp>
      <p:pic>
        <p:nvPicPr>
          <p:cNvPr id="26" name="Picture 2" descr="C:\Users\Min Sup\Desktop\fi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150980"/>
            <a:ext cx="3944831" cy="165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1043608" y="2021934"/>
            <a:ext cx="3231826" cy="2055138"/>
            <a:chOff x="5205481" y="1884478"/>
            <a:chExt cx="2808312" cy="1785823"/>
          </a:xfrm>
        </p:grpSpPr>
        <p:pic>
          <p:nvPicPr>
            <p:cNvPr id="36" name="Picture 2" descr="C:\Users\Min Sup\Desktop\fig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5481" y="1884478"/>
              <a:ext cx="2808312" cy="1785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직선 연결선 36"/>
            <p:cNvCxnSpPr/>
            <p:nvPr/>
          </p:nvCxnSpPr>
          <p:spPr>
            <a:xfrm flipH="1">
              <a:off x="6213987" y="2269007"/>
              <a:ext cx="735224" cy="661006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6302477" y="3067665"/>
              <a:ext cx="586919" cy="2024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092280" y="2359618"/>
              <a:ext cx="7415" cy="479783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449" y="2320840"/>
            <a:ext cx="37338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21088"/>
            <a:ext cx="31527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18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DetermineJobs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EC846E16-0A34-4B5B-B9ED-68320E1D9E1A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17</a:t>
            </a:fld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/25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606083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Nodes 2, 3 and 4 </a:t>
            </a:r>
            <a:r>
              <a:rPr lang="en-US" altLang="ko-KR" dirty="0" smtClean="0">
                <a:solidFill>
                  <a:srgbClr val="C00000"/>
                </a:solidFill>
              </a:rPr>
              <a:t>collapse and form a single node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Calculates the number of joins </a:t>
            </a:r>
            <a:r>
              <a:rPr lang="en-US" altLang="ko-KR" dirty="0"/>
              <a:t>still left in the graph</a:t>
            </a: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/>
              <a:t>Determine that no more job is need </a:t>
            </a:r>
          </a:p>
          <a:p>
            <a:pPr lvl="1"/>
            <a:r>
              <a:rPr lang="en-US" altLang="ko-KR" dirty="0" smtClean="0"/>
              <a:t>Return the job collection</a:t>
            </a:r>
          </a:p>
        </p:txBody>
      </p:sp>
      <p:pic>
        <p:nvPicPr>
          <p:cNvPr id="26" name="Picture 2" descr="C:\Users\Min Sup\Desktop\fi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150980"/>
            <a:ext cx="3944831" cy="165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1043608" y="2021934"/>
            <a:ext cx="3231826" cy="2055138"/>
            <a:chOff x="5205481" y="1884478"/>
            <a:chExt cx="2808312" cy="1785823"/>
          </a:xfrm>
        </p:grpSpPr>
        <p:pic>
          <p:nvPicPr>
            <p:cNvPr id="36" name="Picture 2" descr="C:\Users\Min Sup\Desktop\fig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5481" y="1884478"/>
              <a:ext cx="2808312" cy="1785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직선 연결선 36"/>
            <p:cNvCxnSpPr/>
            <p:nvPr/>
          </p:nvCxnSpPr>
          <p:spPr>
            <a:xfrm flipH="1">
              <a:off x="6213987" y="2269007"/>
              <a:ext cx="735224" cy="661006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6302477" y="3067665"/>
              <a:ext cx="586919" cy="2024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092280" y="2359618"/>
              <a:ext cx="7415" cy="479783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4716016" y="4179276"/>
            <a:ext cx="3528392" cy="401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33260"/>
              </p:ext>
            </p:extLst>
          </p:nvPr>
        </p:nvGraphicFramePr>
        <p:xfrm>
          <a:off x="4886290" y="1844824"/>
          <a:ext cx="3862174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7356"/>
                <a:gridCol w="1636649"/>
                <a:gridCol w="1748169"/>
              </a:tblGrid>
              <a:tr h="158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Department</a:t>
                      </a:r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Department</a:t>
                      </a:r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worksFor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CS</a:t>
                      </a:r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worksFor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EE</a:t>
                      </a:r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subOrganizationOf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5"/>
                        </a:rPr>
                        <a:t>www.University0.edu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39219"/>
              </p:ext>
            </p:extLst>
          </p:nvPr>
        </p:nvGraphicFramePr>
        <p:xfrm>
          <a:off x="4860032" y="3686160"/>
          <a:ext cx="3862174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7356"/>
                <a:gridCol w="1636649"/>
                <a:gridCol w="1748169"/>
              </a:tblGrid>
              <a:tr h="158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Department</a:t>
                      </a:r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worksFor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CS</a:t>
                      </a:r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subOrganizationOf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hlinkClick r:id="rId5"/>
                        </a:rPr>
                        <a:t>www.University0.edu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아래쪽 화살표 42"/>
          <p:cNvSpPr/>
          <p:nvPr/>
        </p:nvSpPr>
        <p:spPr>
          <a:xfrm>
            <a:off x="6542388" y="3297151"/>
            <a:ext cx="693908" cy="347873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6296" y="32756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CS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0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Architecture</a:t>
            </a:r>
          </a:p>
          <a:p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MapReduce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Framework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DetermineJobs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Algorithm</a:t>
            </a:r>
          </a:p>
          <a:p>
            <a:r>
              <a:rPr lang="en-US" altLang="ko-KR" dirty="0"/>
              <a:t>Result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EC846E16-0A34-4B5B-B9ED-68320E1D9E1A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18</a:t>
            </a:fld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/25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EC846E16-0A34-4B5B-B9ED-68320E1D9E1A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19</a:t>
            </a:fld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/25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512" y="1063277"/>
            <a:ext cx="8784976" cy="546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Q. 1</a:t>
            </a:r>
            <a:r>
              <a:rPr lang="en-US" altLang="ko-KR" dirty="0" smtClean="0">
                <a:sym typeface="Wingdings" pitchFamily="2" charset="2"/>
              </a:rPr>
              <a:t>: Only one join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Q. 2: Three times more triple patterns than Q. 1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Q. 4: One less triple pattern than Q. 2 and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ko-KR" dirty="0" smtClean="0">
                <a:sym typeface="Wingdings" pitchFamily="2" charset="2"/>
              </a:rPr>
              <a:t>                          </a:t>
            </a:r>
            <a:r>
              <a:rPr lang="en-US" altLang="ko-KR" dirty="0" err="1" smtClean="0">
                <a:sym typeface="Wingdings" pitchFamily="2" charset="2"/>
              </a:rPr>
              <a:t>inferencing</a:t>
            </a:r>
            <a:r>
              <a:rPr lang="en-US" altLang="ko-KR" dirty="0" smtClean="0">
                <a:sym typeface="Wingdings" pitchFamily="2" charset="2"/>
              </a:rPr>
              <a:t> to bind 1 triple pattern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Q. 9 and 12: Also require </a:t>
            </a:r>
            <a:r>
              <a:rPr lang="en-US" altLang="ko-KR" dirty="0" err="1" smtClean="0">
                <a:sym typeface="Wingdings" pitchFamily="2" charset="2"/>
              </a:rPr>
              <a:t>inferencing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Q. 13: Has an Inverse property</a:t>
            </a:r>
            <a:endParaRPr lang="en-US" altLang="ko-KR" dirty="0">
              <a:sym typeface="Wingdings" pitchFamily="2" charset="2"/>
            </a:endParaRPr>
          </a:p>
        </p:txBody>
      </p:sp>
      <p:pic>
        <p:nvPicPr>
          <p:cNvPr id="6" name="Picture 2" descr="C:\Users\Min Sup\Desktop\tabl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23" y="1004670"/>
            <a:ext cx="7086061" cy="307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433156" y="1412776"/>
            <a:ext cx="1354868" cy="259228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23740" y="1412776"/>
            <a:ext cx="1451150" cy="259228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69121" y="1412776"/>
            <a:ext cx="1637923" cy="259228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07045" y="1412776"/>
            <a:ext cx="766916" cy="259228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6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Proposed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</a:p>
          <a:p>
            <a:pPr lvl="1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File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Organization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MapReduce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</a:p>
          <a:p>
            <a:pPr lvl="1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DetermineJobs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Algorithm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Result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EC846E16-0A34-4B5B-B9ED-68320E1D9E1A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</a:t>
            </a:fld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/25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EC846E16-0A34-4B5B-B9ED-68320E1D9E1A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</a:t>
            </a:fld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/25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10000 universities dataset has ten times triples than 1000 universities</a:t>
            </a:r>
          </a:p>
          <a:p>
            <a:pPr lvl="1"/>
            <a:r>
              <a:rPr lang="en-US" altLang="ko-KR" dirty="0" smtClean="0"/>
              <a:t>For Q. 1,</a:t>
            </a:r>
          </a:p>
          <a:p>
            <a:pPr lvl="2"/>
            <a:r>
              <a:rPr lang="en-US" altLang="ko-KR" dirty="0" smtClean="0"/>
              <a:t>Increase by 4.12 times</a:t>
            </a:r>
          </a:p>
          <a:p>
            <a:pPr lvl="1"/>
            <a:r>
              <a:rPr lang="en-US" altLang="ko-KR" dirty="0" smtClean="0"/>
              <a:t>For Q. 9,</a:t>
            </a:r>
          </a:p>
          <a:p>
            <a:pPr lvl="2"/>
            <a:r>
              <a:rPr lang="en-US" altLang="ko-KR" dirty="0" smtClean="0"/>
              <a:t>Increase by 8.23 times </a:t>
            </a:r>
          </a:p>
          <a:p>
            <a:pPr lvl="2"/>
            <a:r>
              <a:rPr lang="en-US" altLang="ko-KR" dirty="0" smtClean="0"/>
              <a:t>Still less than the increase in dataset size</a:t>
            </a: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pic>
        <p:nvPicPr>
          <p:cNvPr id="6" name="Picture 2" descr="C:\Users\Min Sup\Desktop\tabl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23" y="1004670"/>
            <a:ext cx="7086061" cy="307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433156" y="1412776"/>
            <a:ext cx="686560" cy="259228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65057" y="1412776"/>
            <a:ext cx="884903" cy="259228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8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Architecture</a:t>
            </a:r>
          </a:p>
          <a:p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MapReduce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Framework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</a:t>
            </a:r>
          </a:p>
          <a:p>
            <a:r>
              <a:rPr lang="en-US" altLang="ko-KR" dirty="0"/>
              <a:t>Conclusion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EC846E16-0A34-4B5B-B9ED-68320E1D9E1A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21</a:t>
            </a:fld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/25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48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Devised efficient file organization</a:t>
            </a:r>
          </a:p>
          <a:p>
            <a:endParaRPr lang="en-US" altLang="ko-KR" dirty="0"/>
          </a:p>
          <a:p>
            <a:r>
              <a:rPr lang="en-US" altLang="ko-KR" dirty="0"/>
              <a:t>Made the algorithm which determines the number of jobs, sequence and inputs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Weak points</a:t>
            </a:r>
          </a:p>
          <a:p>
            <a:pPr lvl="1"/>
            <a:r>
              <a:rPr lang="en-US" altLang="ko-KR" dirty="0"/>
              <a:t>Lack of comparison with the result on previous framework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EC846E16-0A34-4B5B-B9ED-68320E1D9E1A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22</a:t>
            </a:fld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/22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021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Scalability </a:t>
            </a:r>
            <a:r>
              <a:rPr lang="en-US" altLang="ko-KR" dirty="0"/>
              <a:t>is a major issue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Storing </a:t>
            </a:r>
            <a:r>
              <a:rPr lang="en-US" altLang="ko-KR" dirty="0"/>
              <a:t>huge number of RDF triples and the ability </a:t>
            </a:r>
            <a:r>
              <a:rPr lang="en-US" altLang="ko-KR" dirty="0" smtClean="0"/>
              <a:t>to efficiently </a:t>
            </a:r>
            <a:r>
              <a:rPr lang="en-US" altLang="ko-KR" dirty="0"/>
              <a:t>query them is a challenging </a:t>
            </a:r>
            <a:r>
              <a:rPr lang="en-US" altLang="ko-KR" dirty="0" smtClean="0"/>
              <a:t>problem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Hadoop is a distributed file </a:t>
            </a:r>
            <a:r>
              <a:rPr lang="en-US" altLang="ko-KR" dirty="0" smtClean="0"/>
              <a:t>system</a:t>
            </a:r>
          </a:p>
          <a:p>
            <a:pPr lvl="1"/>
            <a:r>
              <a:rPr lang="en-US" altLang="ko-KR" dirty="0" smtClean="0"/>
              <a:t>High </a:t>
            </a:r>
            <a:r>
              <a:rPr lang="en-US" altLang="ko-KR" dirty="0"/>
              <a:t>fault tolerance and </a:t>
            </a:r>
            <a:r>
              <a:rPr lang="en-US" altLang="ko-KR" dirty="0" smtClean="0"/>
              <a:t>reliability</a:t>
            </a:r>
          </a:p>
          <a:p>
            <a:pPr lvl="1"/>
            <a:r>
              <a:rPr lang="en-US" altLang="ko-KR" dirty="0" smtClean="0"/>
              <a:t>Implementation </a:t>
            </a:r>
            <a:r>
              <a:rPr lang="en-US" altLang="ko-KR" dirty="0"/>
              <a:t>of </a:t>
            </a:r>
            <a:r>
              <a:rPr lang="en-US" altLang="ko-KR" dirty="0" err="1"/>
              <a:t>MapReduce</a:t>
            </a:r>
            <a:r>
              <a:rPr lang="en-US" altLang="ko-KR" dirty="0"/>
              <a:t> programming </a:t>
            </a:r>
            <a:r>
              <a:rPr lang="en-US" altLang="ko-KR" dirty="0" smtClean="0"/>
              <a:t>model</a:t>
            </a:r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pPr lvl="1"/>
            <a:r>
              <a:rPr lang="en-US" altLang="ko-KR" dirty="0"/>
              <a:t>Google uses it for web indexing, data storage, </a:t>
            </a:r>
            <a:r>
              <a:rPr lang="en-US" altLang="ko-KR" dirty="0" smtClean="0"/>
              <a:t>social </a:t>
            </a:r>
            <a:r>
              <a:rPr lang="en-GB" altLang="ko-KR" dirty="0" smtClean="0"/>
              <a:t>networking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EC846E16-0A34-4B5B-B9ED-68320E1D9E1A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3</a:t>
            </a:fld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/25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/>
              <a:t>Current semantic web </a:t>
            </a:r>
            <a:r>
              <a:rPr lang="en-GB" altLang="ko-KR" dirty="0" smtClean="0"/>
              <a:t>frameworks Jena</a:t>
            </a:r>
          </a:p>
          <a:p>
            <a:pPr lvl="1"/>
            <a:r>
              <a:rPr lang="en-GB" altLang="ko-KR" dirty="0" smtClean="0"/>
              <a:t>Do </a:t>
            </a:r>
            <a:r>
              <a:rPr lang="en-GB" altLang="ko-KR" dirty="0"/>
              <a:t>not scale </a:t>
            </a:r>
            <a:r>
              <a:rPr lang="en-GB" altLang="ko-KR" dirty="0" smtClean="0"/>
              <a:t>well</a:t>
            </a:r>
          </a:p>
          <a:p>
            <a:pPr lvl="1"/>
            <a:r>
              <a:rPr lang="en-GB" altLang="ko-KR" dirty="0" smtClean="0"/>
              <a:t>Run </a:t>
            </a:r>
            <a:r>
              <a:rPr lang="en-GB" altLang="ko-KR" dirty="0"/>
              <a:t>on single </a:t>
            </a:r>
            <a:r>
              <a:rPr lang="en-GB" altLang="ko-KR" dirty="0" smtClean="0"/>
              <a:t>machine</a:t>
            </a:r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annot </a:t>
            </a:r>
            <a:r>
              <a:rPr lang="en-US" altLang="ko-KR" dirty="0"/>
              <a:t>handle huge amount of </a:t>
            </a:r>
            <a:r>
              <a:rPr lang="en-US" altLang="ko-KR" dirty="0" smtClean="0"/>
              <a:t>triples</a:t>
            </a:r>
          </a:p>
          <a:p>
            <a:pPr lvl="1"/>
            <a:r>
              <a:rPr lang="en-US" altLang="ko-KR" dirty="0"/>
              <a:t>O</a:t>
            </a:r>
            <a:r>
              <a:rPr lang="en-US" altLang="ko-KR" dirty="0" smtClean="0"/>
              <a:t>nly </a:t>
            </a:r>
            <a:r>
              <a:rPr lang="en-US" altLang="ko-KR" dirty="0"/>
              <a:t>10 million triples in a Jena in-memory </a:t>
            </a:r>
            <a:r>
              <a:rPr lang="en-US" altLang="ko-KR" dirty="0" smtClean="0"/>
              <a:t>model running </a:t>
            </a:r>
            <a:r>
              <a:rPr lang="en-US" altLang="ko-KR" dirty="0"/>
              <a:t>in a machine having 2 GB of main </a:t>
            </a:r>
            <a:r>
              <a:rPr lang="en-US" altLang="ko-KR" dirty="0" smtClean="0"/>
              <a:t>memory</a:t>
            </a:r>
            <a:endParaRPr lang="en-GB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EC846E16-0A34-4B5B-B9ED-68320E1D9E1A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4</a:t>
            </a:fld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/25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RDF Query Processing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Where does he live who teaches ADB in Spring 2014?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EC846E16-0A34-4B5B-B9ED-68320E1D9E1A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5</a:t>
            </a:fld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/25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054660" y="1857027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prstClr val="white"/>
                </a:solidFill>
              </a:rPr>
              <a:t>bkmoon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31611" y="3284984"/>
            <a:ext cx="129614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ADB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868144" y="3284984"/>
            <a:ext cx="129614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Seoul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10" name="직선 연결선 9"/>
          <p:cNvCxnSpPr>
            <a:stCxn id="7" idx="3"/>
            <a:endCxn id="8" idx="0"/>
          </p:cNvCxnSpPr>
          <p:nvPr/>
        </p:nvCxnSpPr>
        <p:spPr>
          <a:xfrm flipH="1">
            <a:off x="2079683" y="2594579"/>
            <a:ext cx="1301882" cy="690405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5"/>
            <a:endCxn id="9" idx="0"/>
          </p:cNvCxnSpPr>
          <p:nvPr/>
        </p:nvCxnSpPr>
        <p:spPr>
          <a:xfrm>
            <a:off x="4960003" y="2594579"/>
            <a:ext cx="1556213" cy="690405"/>
          </a:xfrm>
          <a:prstGeom prst="line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98683" y="253645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eaches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97194" y="245979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Lives in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8396" y="4941168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smtClean="0">
                <a:solidFill>
                  <a:prstClr val="black"/>
                </a:solidFill>
              </a:rPr>
              <a:t>SELECT ?Y </a:t>
            </a:r>
            <a:r>
              <a:rPr lang="en-US" altLang="ko-KR" dirty="0">
                <a:solidFill>
                  <a:prstClr val="black"/>
                </a:solidFill>
              </a:rPr>
              <a:t>WHERE{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?X  </a:t>
            </a:r>
            <a:r>
              <a:rPr lang="en-US" altLang="ko-KR" dirty="0" smtClean="0">
                <a:solidFill>
                  <a:prstClr val="black"/>
                </a:solidFill>
              </a:rPr>
              <a:t>&lt;http://cse.snu.ac.kr/Spring2014&gt;“ADB” .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?X  </a:t>
            </a:r>
            <a:r>
              <a:rPr lang="en-US" altLang="ko-KR" dirty="0" smtClean="0">
                <a:solidFill>
                  <a:prstClr val="black"/>
                </a:solidFill>
              </a:rPr>
              <a:t>&lt;http://www.live.or.kr/livesIn&gt; </a:t>
            </a:r>
            <a:r>
              <a:rPr lang="en-US" altLang="ko-KR" dirty="0">
                <a:solidFill>
                  <a:prstClr val="black"/>
                </a:solidFill>
              </a:rPr>
              <a:t>?Y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}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Devise a schema to store RDF data in Hadoop</a:t>
            </a:r>
          </a:p>
          <a:p>
            <a:pPr lvl="1"/>
            <a:r>
              <a:rPr lang="en-US" altLang="ko-KR" dirty="0"/>
              <a:t>Lehigh University Benchmark (LUBM) data</a:t>
            </a:r>
          </a:p>
          <a:p>
            <a:endParaRPr lang="en-US" altLang="ko-KR" dirty="0"/>
          </a:p>
          <a:p>
            <a:r>
              <a:rPr lang="en-US" altLang="ko-KR" dirty="0"/>
              <a:t>Devise an algorithm</a:t>
            </a:r>
          </a:p>
          <a:p>
            <a:pPr lvl="1"/>
            <a:r>
              <a:rPr lang="en-US" altLang="ko-KR" dirty="0"/>
              <a:t>Determine the </a:t>
            </a:r>
            <a:r>
              <a:rPr lang="en-US" altLang="ko-KR" dirty="0">
                <a:solidFill>
                  <a:srgbClr val="C00000"/>
                </a:solidFill>
              </a:rPr>
              <a:t>number of jobs</a:t>
            </a:r>
          </a:p>
          <a:p>
            <a:pPr lvl="1"/>
            <a:r>
              <a:rPr lang="en-US" altLang="ko-KR" dirty="0"/>
              <a:t>Determine their </a:t>
            </a:r>
            <a:r>
              <a:rPr lang="en-US" altLang="ko-KR" dirty="0">
                <a:solidFill>
                  <a:srgbClr val="C00000"/>
                </a:solidFill>
              </a:rPr>
              <a:t>sequence and inputs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EC846E16-0A34-4B5B-B9ED-68320E1D9E1A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6</a:t>
            </a:fld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/25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6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/>
              <a:t>Proposed Architecture</a:t>
            </a:r>
          </a:p>
          <a:p>
            <a:pPr lvl="1"/>
            <a:r>
              <a:rPr lang="en-US" altLang="ko-KR" dirty="0"/>
              <a:t>File Organization</a:t>
            </a:r>
          </a:p>
          <a:p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MapReduce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Framework</a:t>
            </a:r>
          </a:p>
          <a:p>
            <a:pPr lvl="1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DetermineJobs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Algorithm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EC846E16-0A34-4B5B-B9ED-68320E1D9E1A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7</a:t>
            </a:fld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/25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49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minimize the amount of space</a:t>
            </a:r>
          </a:p>
          <a:p>
            <a:pPr lvl="1"/>
            <a:r>
              <a:rPr lang="en-US" altLang="ko-KR" dirty="0" smtClean="0"/>
              <a:t>Replace the common prefixes in URIs with much smaller prefix string</a:t>
            </a:r>
          </a:p>
          <a:p>
            <a:pPr lvl="1"/>
            <a:r>
              <a:rPr lang="en-US" altLang="ko-KR" dirty="0" smtClean="0"/>
              <a:t>Separate prefix file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No caching in Hadoop</a:t>
            </a:r>
          </a:p>
          <a:p>
            <a:pPr lvl="1"/>
            <a:r>
              <a:rPr lang="en-US" altLang="ko-KR" dirty="0" smtClean="0"/>
              <a:t>SPARQL query needs reading files from HDFS -&gt; high latency</a:t>
            </a:r>
          </a:p>
          <a:p>
            <a:pPr lvl="1"/>
            <a:r>
              <a:rPr lang="en-US" altLang="ko-KR" dirty="0" smtClean="0"/>
              <a:t>Organization of files</a:t>
            </a:r>
          </a:p>
          <a:p>
            <a:pPr lvl="2"/>
            <a:r>
              <a:rPr lang="en-US" altLang="ko-KR" dirty="0" smtClean="0"/>
              <a:t>Determine the files need to search in for a SPARQL query</a:t>
            </a:r>
          </a:p>
          <a:p>
            <a:pPr lvl="2"/>
            <a:r>
              <a:rPr lang="en-US" altLang="ko-KR" dirty="0" smtClean="0"/>
              <a:t>Fraction of entire data set -&gt; execution much faster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EC846E16-0A34-4B5B-B9ED-68320E1D9E1A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8</a:t>
            </a:fld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/25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Naïve model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EC846E16-0A34-4B5B-B9ED-68320E1D9E1A}" type="slidenum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9</a:t>
            </a:fld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/25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293472"/>
              </p:ext>
            </p:extLst>
          </p:nvPr>
        </p:nvGraphicFramePr>
        <p:xfrm>
          <a:off x="179512" y="1556793"/>
          <a:ext cx="396044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213298"/>
                <a:gridCol w="1027062"/>
              </a:tblGrid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</a:tr>
              <a:tr h="272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Chair</a:t>
                      </a:r>
                      <a:endParaRPr lang="ko-KR" altLang="en-US" sz="1400" dirty="0"/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</a:t>
                      </a:r>
                      <a:endParaRPr lang="ko-KR" altLang="en-US" sz="1400" dirty="0"/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subOrganizationOf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Dept.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SNU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Univ.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Dept.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EE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worksFor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CB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Chair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Professor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  <a:tr h="241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>
          <a:xfrm>
            <a:off x="4067944" y="1279301"/>
            <a:ext cx="4968552" cy="416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/>
              <a:t>Do</a:t>
            </a:r>
            <a:r>
              <a:rPr lang="en-US" altLang="ko-KR" b="1" dirty="0"/>
              <a:t> not </a:t>
            </a:r>
            <a:r>
              <a:rPr lang="en-US" altLang="ko-KR" dirty="0"/>
              <a:t>store the data in a single file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Not suitable for </a:t>
            </a:r>
            <a:r>
              <a:rPr lang="en-US" altLang="ko-KR" dirty="0" err="1" smtClean="0">
                <a:solidFill>
                  <a:prstClr val="black"/>
                </a:solidFill>
              </a:rPr>
              <a:t>MapReduce</a:t>
            </a:r>
            <a:r>
              <a:rPr lang="en-US" altLang="ko-KR" dirty="0" smtClean="0">
                <a:solidFill>
                  <a:prstClr val="black"/>
                </a:solidFill>
              </a:rPr>
              <a:t> framework</a:t>
            </a: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A </a:t>
            </a:r>
            <a:r>
              <a:rPr lang="en-US" altLang="ko-KR" dirty="0">
                <a:solidFill>
                  <a:prstClr val="black"/>
                </a:solidFill>
              </a:rPr>
              <a:t>file is the smallest unit of input to a </a:t>
            </a:r>
            <a:r>
              <a:rPr lang="en-US" altLang="ko-KR" dirty="0" err="1">
                <a:solidFill>
                  <a:prstClr val="black"/>
                </a:solidFill>
              </a:rPr>
              <a:t>MapReduce</a:t>
            </a:r>
            <a:r>
              <a:rPr lang="en-US" altLang="ko-KR" dirty="0">
                <a:solidFill>
                  <a:prstClr val="black"/>
                </a:solidFill>
              </a:rPr>
              <a:t> job in </a:t>
            </a:r>
            <a:r>
              <a:rPr lang="en-US" altLang="ko-KR" dirty="0" err="1">
                <a:solidFill>
                  <a:prstClr val="black"/>
                </a:solidFill>
              </a:rPr>
              <a:t>Hadoop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6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1193</Words>
  <Application>Microsoft Office PowerPoint</Application>
  <PresentationFormat>화면 슬라이드 쇼(4:3)</PresentationFormat>
  <Paragraphs>480</Paragraphs>
  <Slides>23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SNU IDB Lab.</vt:lpstr>
      <vt:lpstr>Storage and Retrieval of Large RDF Graph Using Hadoop and MapReduce</vt:lpstr>
      <vt:lpstr>Outline</vt:lpstr>
      <vt:lpstr>Introduction</vt:lpstr>
      <vt:lpstr>Introduction</vt:lpstr>
      <vt:lpstr>Introduction</vt:lpstr>
      <vt:lpstr>Introduction</vt:lpstr>
      <vt:lpstr>Outline</vt:lpstr>
      <vt:lpstr>File Organization</vt:lpstr>
      <vt:lpstr>File Organization</vt:lpstr>
      <vt:lpstr>File Organization</vt:lpstr>
      <vt:lpstr>File Organization</vt:lpstr>
      <vt:lpstr>Outline</vt:lpstr>
      <vt:lpstr>The DetermineJobs Algorithm</vt:lpstr>
      <vt:lpstr>The DetermineJobs Algorithm</vt:lpstr>
      <vt:lpstr>The DetermineJobs Algorithm</vt:lpstr>
      <vt:lpstr>The DetermineJobs Algorithm</vt:lpstr>
      <vt:lpstr>The DetermineJobs Algorithm</vt:lpstr>
      <vt:lpstr>Outline</vt:lpstr>
      <vt:lpstr>Result</vt:lpstr>
      <vt:lpstr>Result</vt:lpstr>
      <vt:lpstr>Outline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and Retrieval of Large RDF Graph Using Hadoop and MapReduce</dc:title>
  <dc:creator>InhoeLee</dc:creator>
  <cp:lastModifiedBy>InhoeLee</cp:lastModifiedBy>
  <cp:revision>61</cp:revision>
  <dcterms:created xsi:type="dcterms:W3CDTF">2014-04-09T13:16:41Z</dcterms:created>
  <dcterms:modified xsi:type="dcterms:W3CDTF">2014-04-24T05:00:05Z</dcterms:modified>
</cp:coreProperties>
</file>