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60" r:id="rId2"/>
    <p:sldId id="454" r:id="rId3"/>
    <p:sldId id="414" r:id="rId4"/>
    <p:sldId id="455" r:id="rId5"/>
    <p:sldId id="457" r:id="rId6"/>
    <p:sldId id="456" r:id="rId7"/>
    <p:sldId id="459" r:id="rId8"/>
    <p:sldId id="460" r:id="rId9"/>
    <p:sldId id="461" r:id="rId10"/>
    <p:sldId id="462" r:id="rId11"/>
    <p:sldId id="464" r:id="rId12"/>
    <p:sldId id="463" r:id="rId13"/>
    <p:sldId id="466" r:id="rId14"/>
    <p:sldId id="467" r:id="rId15"/>
    <p:sldId id="469" r:id="rId16"/>
    <p:sldId id="468" r:id="rId17"/>
    <p:sldId id="470" r:id="rId18"/>
    <p:sldId id="471" r:id="rId19"/>
    <p:sldId id="472" r:id="rId20"/>
    <p:sldId id="278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BD2F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5" autoAdjust="0"/>
    <p:restoredTop sz="84344" autoAdjust="0"/>
  </p:normalViewPr>
  <p:slideViewPr>
    <p:cSldViewPr>
      <p:cViewPr>
        <p:scale>
          <a:sx n="75" d="100"/>
          <a:sy n="75" d="100"/>
        </p:scale>
        <p:origin x="-8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37E5-44EA-4E71-A92B-2E9F1EC527FB}" type="datetimeFigureOut">
              <a:rPr lang="ko-KR" altLang="en-US" smtClean="0"/>
              <a:t>2013-05-24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469EF-598E-4249-A037-3BA4333F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869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2013-05-24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11263" y="214313"/>
            <a:ext cx="4573587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5"/>
            <a:ext cx="2971800" cy="457201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6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27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2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2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196330" y="6573907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446ACE9-6805-41E3-8C4E-7096CD0B5227}" type="slidenum"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928694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CREAM: </a:t>
            </a:r>
            <a:r>
              <a:rPr lang="en-US" altLang="ko-KR" sz="2800" dirty="0" smtClean="0"/>
              <a:t>Semantic </a:t>
            </a:r>
            <a:r>
              <a:rPr lang="en-US" altLang="ko-KR" sz="2800" dirty="0" smtClean="0"/>
              <a:t>annotation system</a:t>
            </a:r>
            <a:endParaRPr lang="ko-KR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3000396"/>
          </a:xfrm>
        </p:spPr>
        <p:txBody>
          <a:bodyPr>
            <a:normAutofit/>
          </a:bodyPr>
          <a:lstStyle/>
          <a:p>
            <a:pPr algn="r"/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24, 2013</a:t>
            </a:r>
          </a:p>
          <a:p>
            <a:pPr algn="r"/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Hee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-gook Jun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8191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CREAM: Ontology-driven annotation framework [2]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Basic idea: Avoid error-prone and syntactic mistakes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Challenges</a:t>
            </a:r>
          </a:p>
          <a:p>
            <a:pPr lvl="1"/>
            <a:r>
              <a:rPr lang="en-US" altLang="ko-KR" b="1" dirty="0" smtClean="0"/>
              <a:t>Consistency</a:t>
            </a:r>
          </a:p>
          <a:p>
            <a:pPr lvl="1"/>
            <a:r>
              <a:rPr lang="en-US" altLang="ko-KR" b="1" dirty="0" smtClean="0"/>
              <a:t>Proper Reference</a:t>
            </a:r>
          </a:p>
          <a:p>
            <a:pPr lvl="1"/>
            <a:r>
              <a:rPr lang="en-US" altLang="ko-KR" b="1" dirty="0" smtClean="0"/>
              <a:t>Avoid Redundancy</a:t>
            </a:r>
          </a:p>
          <a:p>
            <a:pPr lvl="1"/>
            <a:r>
              <a:rPr lang="en-US" altLang="ko-KR" dirty="0" smtClean="0"/>
              <a:t>Relational Metadata</a:t>
            </a:r>
          </a:p>
          <a:p>
            <a:pPr lvl="1"/>
            <a:r>
              <a:rPr lang="en-US" altLang="ko-KR" dirty="0" smtClean="0"/>
              <a:t>Maintenance</a:t>
            </a:r>
          </a:p>
          <a:p>
            <a:pPr lvl="1"/>
            <a:r>
              <a:rPr lang="en-US" altLang="ko-KR" dirty="0" smtClean="0"/>
              <a:t>Ease of Use</a:t>
            </a:r>
          </a:p>
          <a:p>
            <a:pPr lvl="1"/>
            <a:r>
              <a:rPr lang="en-US" altLang="ko-KR" dirty="0" smtClean="0"/>
              <a:t>Efficiency</a:t>
            </a:r>
            <a:endParaRPr lang="en-US" altLang="ko-KR" dirty="0"/>
          </a:p>
        </p:txBody>
      </p:sp>
      <p:pic>
        <p:nvPicPr>
          <p:cNvPr id="3074" name="Picture 2" descr="C:\Users\Administrator\Desktop\user-info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286" y="2132856"/>
            <a:ext cx="657076" cy="65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dministrator\Desktop\user-info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274" y="3356992"/>
            <a:ext cx="657076" cy="65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dministrator\Desktop\user-info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224" y="4250751"/>
            <a:ext cx="657076" cy="65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39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2.22222E-6 0.1831 " pathEditMode="relative" rAng="0" ptsTypes="AA">
                                      <p:cBhvr>
                                        <p:cTn id="21" dur="12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14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.14531 -3.33333E-6 " pathEditMode="relative" rAng="0" ptsTypes="AA">
                                      <p:cBhvr>
                                        <p:cTn id="23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57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-0.1224 -0.12754 " pathEditMode="relative" rAng="0" ptsTypes="AA">
                                      <p:cBhvr>
                                        <p:cTn id="25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8" y="-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CREAM: Architecture [2]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Document Viewer and Ontology Guidance</a:t>
            </a:r>
          </a:p>
          <a:p>
            <a:pPr lvl="1"/>
            <a:r>
              <a:rPr lang="en-US" altLang="ko-KR" dirty="0" smtClean="0"/>
              <a:t>Browsing Knowledge database</a:t>
            </a:r>
          </a:p>
          <a:p>
            <a:endParaRPr lang="en-US" altLang="ko-KR" dirty="0"/>
          </a:p>
          <a:p>
            <a:r>
              <a:rPr lang="en-US" altLang="ko-KR" dirty="0" smtClean="0"/>
              <a:t>Document management</a:t>
            </a:r>
          </a:p>
          <a:p>
            <a:pPr lvl="1"/>
            <a:r>
              <a:rPr lang="en-US" altLang="ko-KR" dirty="0" smtClean="0"/>
              <a:t>Avoid duplicate annotations and existing semantic annotations</a:t>
            </a:r>
          </a:p>
          <a:p>
            <a:endParaRPr lang="en-US" altLang="ko-KR" dirty="0"/>
          </a:p>
          <a:p>
            <a:r>
              <a:rPr lang="en-US" altLang="ko-KR" dirty="0" smtClean="0"/>
              <a:t>Annotation Inference Server</a:t>
            </a:r>
          </a:p>
          <a:p>
            <a:pPr lvl="1"/>
            <a:r>
              <a:rPr lang="en-US" altLang="ko-KR" dirty="0" smtClean="0"/>
              <a:t>Reasons on crawled and newly annotated ontology instances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Information Extraction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98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CREAM: Architecture [2]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Ont</a:t>
            </a:r>
            <a:r>
              <a:rPr lang="en-US" altLang="ko-KR" dirty="0" smtClean="0"/>
              <a:t>-O-Mat: the implementation of CREAM framework</a:t>
            </a:r>
            <a:endParaRPr lang="ko-KR" altLang="en-US" dirty="0"/>
          </a:p>
        </p:txBody>
      </p:sp>
      <p:pic>
        <p:nvPicPr>
          <p:cNvPr id="4" name="그림 3" descr="C:\Users\Administrator\Desktop\3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6"/>
          <a:stretch/>
        </p:blipFill>
        <p:spPr bwMode="auto">
          <a:xfrm>
            <a:off x="179512" y="1700808"/>
            <a:ext cx="8640960" cy="4752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874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CREAM: Meta Ontology [3]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smtClean="0"/>
              <a:t>Define the ontology rather independently of the purpose of creation of metadata by web and annotation</a:t>
            </a:r>
            <a:endParaRPr lang="ko-KR" altLang="en-US" dirty="0"/>
          </a:p>
        </p:txBody>
      </p:sp>
      <p:pic>
        <p:nvPicPr>
          <p:cNvPr id="4" name="Picture 2" descr="C:\Users\Administrator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2553"/>
            <a:ext cx="7632848" cy="4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47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CREAM: Annotation by Typing [3]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Working almost exclusively within the ontology guidance/fact browser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84" y="2161034"/>
            <a:ext cx="5868144" cy="4131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403648" y="1578278"/>
            <a:ext cx="64807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1600" dirty="0" smtClean="0">
                <a:latin typeface="Calibri" pitchFamily="34" charset="0"/>
                <a:cs typeface="Calibri" pitchFamily="34" charset="0"/>
              </a:rPr>
              <a:t>&lt;A onto=“O:C”&gt;&lt;/A&gt;    where O is instance(or global URI) and C is Concept</a:t>
            </a:r>
            <a:endParaRPr lang="pt-BR" altLang="ko-KR" sz="16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98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CREAM: Annotation by Markup [3]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Reuse of data from the document editor/viewer in the ontology guidance/fact browser</a:t>
            </a:r>
            <a:endParaRPr lang="ko-KR" altLang="en-US" dirty="0"/>
          </a:p>
        </p:txBody>
      </p:sp>
      <p:pic>
        <p:nvPicPr>
          <p:cNvPr id="2051" name="Picture 3" descr="C:\Users\Administrator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44824"/>
            <a:ext cx="60213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747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CREAM: Annotation by Authoring [3]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Reuse of data from the fact browser in the document editor.</a:t>
            </a:r>
            <a:endParaRPr lang="ko-KR" altLang="en-US" dirty="0"/>
          </a:p>
        </p:txBody>
      </p:sp>
      <p:pic>
        <p:nvPicPr>
          <p:cNvPr id="3074" name="Picture 2" descr="C:\Users\Administrator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72816"/>
            <a:ext cx="6002338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657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S-CREAM: Semi-automatic </a:t>
            </a:r>
            <a:r>
              <a:rPr lang="en-US" altLang="ko-KR" sz="2800" dirty="0" err="1" smtClean="0"/>
              <a:t>CREation</a:t>
            </a:r>
            <a:r>
              <a:rPr lang="en-US" altLang="ko-KR" sz="2800" dirty="0" smtClean="0"/>
              <a:t> of Metadata [4]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Aligns conceptual markup</a:t>
            </a:r>
          </a:p>
          <a:p>
            <a:pPr lvl="1"/>
            <a:r>
              <a:rPr lang="en-US" altLang="ko-KR" dirty="0" smtClean="0"/>
              <a:t>From Tag-like annotation to structured annotation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Discourse representation</a:t>
            </a:r>
            <a:endParaRPr lang="ko-KR" altLang="en-US" dirty="0"/>
          </a:p>
        </p:txBody>
      </p:sp>
      <p:sp>
        <p:nvSpPr>
          <p:cNvPr id="4" name="한쪽 모서리가 잘린 사각형 3"/>
          <p:cNvSpPr/>
          <p:nvPr/>
        </p:nvSpPr>
        <p:spPr>
          <a:xfrm flipV="1">
            <a:off x="527868" y="3498333"/>
            <a:ext cx="864096" cy="864096"/>
          </a:xfrm>
          <a:prstGeom prst="snip1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4471" y="3693218"/>
            <a:ext cx="7723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dirty="0" smtClean="0">
                <a:latin typeface="Calibri" pitchFamily="34" charset="0"/>
                <a:cs typeface="Calibri" pitchFamily="34" charset="0"/>
              </a:rPr>
              <a:t>Docs</a:t>
            </a:r>
            <a:endParaRPr lang="ko-KR" altLang="en-US" b="1" dirty="0"/>
          </a:p>
        </p:txBody>
      </p:sp>
      <p:sp>
        <p:nvSpPr>
          <p:cNvPr id="6" name="오른쪽 화살표 5"/>
          <p:cNvSpPr/>
          <p:nvPr/>
        </p:nvSpPr>
        <p:spPr>
          <a:xfrm>
            <a:off x="1619672" y="3842118"/>
            <a:ext cx="1584176" cy="2349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03589" y="3485249"/>
            <a:ext cx="14163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1600" dirty="0" smtClean="0">
                <a:latin typeface="Calibri" pitchFamily="34" charset="0"/>
                <a:cs typeface="Calibri" pitchFamily="34" charset="0"/>
              </a:rPr>
              <a:t>Tagged output</a:t>
            </a:r>
            <a:endParaRPr lang="ko-KR" altLang="en-US" sz="1600" b="1" dirty="0"/>
          </a:p>
        </p:txBody>
      </p:sp>
      <p:sp>
        <p:nvSpPr>
          <p:cNvPr id="12" name="직사각형 11"/>
          <p:cNvSpPr/>
          <p:nvPr/>
        </p:nvSpPr>
        <p:spPr>
          <a:xfrm>
            <a:off x="3493409" y="3555462"/>
            <a:ext cx="1224136" cy="864096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858394" y="3806441"/>
            <a:ext cx="4941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1600" b="1" dirty="0" smtClean="0">
                <a:latin typeface="Calibri" pitchFamily="34" charset="0"/>
                <a:cs typeface="Calibri" pitchFamily="34" charset="0"/>
              </a:rPr>
              <a:t>DR</a:t>
            </a:r>
            <a:endParaRPr lang="ko-KR" altLang="en-US" sz="1600" b="1" dirty="0"/>
          </a:p>
        </p:txBody>
      </p:sp>
      <p:sp>
        <p:nvSpPr>
          <p:cNvPr id="15" name="타원 14"/>
          <p:cNvSpPr/>
          <p:nvPr/>
        </p:nvSpPr>
        <p:spPr>
          <a:xfrm>
            <a:off x="7100750" y="2755667"/>
            <a:ext cx="720080" cy="573389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107596" y="2873084"/>
            <a:ext cx="792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1600" dirty="0" smtClean="0">
                <a:latin typeface="Calibri" pitchFamily="34" charset="0"/>
                <a:cs typeface="Calibri" pitchFamily="34" charset="0"/>
              </a:rPr>
              <a:t>Thing</a:t>
            </a:r>
            <a:endParaRPr lang="ko-KR" altLang="en-US" sz="1600" b="1" dirty="0"/>
          </a:p>
        </p:txBody>
      </p:sp>
      <p:sp>
        <p:nvSpPr>
          <p:cNvPr id="16" name="타원 15"/>
          <p:cNvSpPr/>
          <p:nvPr/>
        </p:nvSpPr>
        <p:spPr>
          <a:xfrm>
            <a:off x="6397860" y="3624062"/>
            <a:ext cx="720080" cy="573389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694004" y="3625682"/>
            <a:ext cx="720080" cy="573389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011502" y="4804172"/>
            <a:ext cx="720080" cy="573389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054044" y="4804172"/>
            <a:ext cx="720080" cy="573389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5025094" y="3842118"/>
            <a:ext cx="1008112" cy="2349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>
            <a:stCxn id="15" idx="3"/>
            <a:endCxn id="16" idx="0"/>
          </p:cNvCxnSpPr>
          <p:nvPr/>
        </p:nvCxnSpPr>
        <p:spPr>
          <a:xfrm flipH="1">
            <a:off x="6757900" y="3245085"/>
            <a:ext cx="448303" cy="378977"/>
          </a:xfrm>
          <a:prstGeom prst="line">
            <a:avLst/>
          </a:prstGeom>
          <a:solidFill>
            <a:schemeClr val="bg1"/>
          </a:solidFill>
          <a:ln w="15875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>
            <a:stCxn id="15" idx="5"/>
            <a:endCxn id="17" idx="0"/>
          </p:cNvCxnSpPr>
          <p:nvPr/>
        </p:nvCxnSpPr>
        <p:spPr>
          <a:xfrm>
            <a:off x="7715377" y="3245085"/>
            <a:ext cx="338667" cy="380597"/>
          </a:xfrm>
          <a:prstGeom prst="line">
            <a:avLst/>
          </a:prstGeom>
          <a:solidFill>
            <a:schemeClr val="bg1"/>
          </a:solidFill>
          <a:ln w="15875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직선 연결선 23"/>
          <p:cNvCxnSpPr>
            <a:stCxn id="16" idx="4"/>
            <a:endCxn id="18" idx="0"/>
          </p:cNvCxnSpPr>
          <p:nvPr/>
        </p:nvCxnSpPr>
        <p:spPr>
          <a:xfrm flipH="1">
            <a:off x="6371542" y="4197451"/>
            <a:ext cx="386358" cy="606721"/>
          </a:xfrm>
          <a:prstGeom prst="line">
            <a:avLst/>
          </a:prstGeom>
          <a:solidFill>
            <a:schemeClr val="bg1"/>
          </a:solidFill>
          <a:ln w="15875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/>
          <p:cNvCxnSpPr>
            <a:stCxn id="17" idx="4"/>
            <a:endCxn id="19" idx="0"/>
          </p:cNvCxnSpPr>
          <p:nvPr/>
        </p:nvCxnSpPr>
        <p:spPr>
          <a:xfrm>
            <a:off x="8054044" y="4199071"/>
            <a:ext cx="360040" cy="605101"/>
          </a:xfrm>
          <a:prstGeom prst="line">
            <a:avLst/>
          </a:prstGeom>
          <a:solidFill>
            <a:schemeClr val="bg1"/>
          </a:solidFill>
          <a:ln w="15875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93042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S-CREAM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Ont</a:t>
            </a:r>
            <a:r>
              <a:rPr lang="en-US" altLang="ko-KR" dirty="0" smtClean="0"/>
              <a:t>-O-Mat and </a:t>
            </a:r>
            <a:r>
              <a:rPr lang="en-US" altLang="ko-KR" dirty="0" err="1" smtClean="0"/>
              <a:t>Amilcare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Producing XML tagged document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3528" y="2748259"/>
            <a:ext cx="38164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Zwei</a:t>
            </a:r>
            <a:r>
              <a:rPr lang="en-US" altLang="ko-KR" sz="1600" dirty="0"/>
              <a:t> Linden </a:t>
            </a:r>
            <a:r>
              <a:rPr lang="en-US" altLang="ko-KR" sz="1600" dirty="0" err="1"/>
              <a:t>instOf</a:t>
            </a:r>
            <a:r>
              <a:rPr lang="en-US" altLang="ko-KR" sz="1600" dirty="0"/>
              <a:t> Hotel</a:t>
            </a:r>
          </a:p>
          <a:p>
            <a:r>
              <a:rPr lang="en-US" altLang="ko-KR" sz="1600" dirty="0" err="1"/>
              <a:t>Zwei</a:t>
            </a:r>
            <a:r>
              <a:rPr lang="en-US" altLang="ko-KR" sz="1600" dirty="0"/>
              <a:t> Linden is located at </a:t>
            </a:r>
            <a:r>
              <a:rPr lang="en-US" altLang="ko-KR" sz="1600" dirty="0" err="1"/>
              <a:t>Dobbertin</a:t>
            </a:r>
            <a:endParaRPr lang="en-US" altLang="ko-KR" sz="1600" dirty="0"/>
          </a:p>
          <a:p>
            <a:r>
              <a:rPr lang="en-US" altLang="ko-KR" sz="1600" dirty="0" err="1"/>
              <a:t>Dobbertin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instOf</a:t>
            </a:r>
            <a:r>
              <a:rPr lang="en-US" altLang="ko-KR" sz="1600" dirty="0"/>
              <a:t> City</a:t>
            </a:r>
          </a:p>
          <a:p>
            <a:r>
              <a:rPr lang="en-US" altLang="ko-KR" sz="1600" dirty="0" err="1"/>
              <a:t>Zwei</a:t>
            </a:r>
            <a:r>
              <a:rPr lang="en-US" altLang="ko-KR" sz="1600" dirty="0"/>
              <a:t> Linden has room single room </a:t>
            </a:r>
            <a:r>
              <a:rPr lang="en-US" altLang="ko-KR" sz="1600" dirty="0" smtClean="0"/>
              <a:t>1</a:t>
            </a:r>
            <a:endParaRPr lang="en-US" altLang="ko-KR" sz="1600" dirty="0"/>
          </a:p>
        </p:txBody>
      </p:sp>
      <p:sp>
        <p:nvSpPr>
          <p:cNvPr id="5" name="직사각형 4"/>
          <p:cNvSpPr/>
          <p:nvPr/>
        </p:nvSpPr>
        <p:spPr>
          <a:xfrm>
            <a:off x="4860032" y="2948522"/>
            <a:ext cx="417646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&lt;hotel&gt;</a:t>
            </a:r>
            <a:r>
              <a:rPr lang="en-US" altLang="ko-KR" sz="1600" dirty="0" err="1"/>
              <a:t>Zwei</a:t>
            </a:r>
            <a:r>
              <a:rPr lang="en-US" altLang="ko-KR" sz="1600" dirty="0"/>
              <a:t> Linden&lt;/hotel&gt;</a:t>
            </a:r>
          </a:p>
          <a:p>
            <a:r>
              <a:rPr lang="en-US" altLang="ko-KR" sz="1600" dirty="0"/>
              <a:t>&lt;city&gt;</a:t>
            </a:r>
            <a:r>
              <a:rPr lang="en-US" altLang="ko-KR" sz="1600" dirty="0" err="1"/>
              <a:t>Dobbertin</a:t>
            </a:r>
            <a:r>
              <a:rPr lang="en-US" altLang="ko-KR" sz="1600" dirty="0"/>
              <a:t>&lt;/city&gt;</a:t>
            </a:r>
          </a:p>
          <a:p>
            <a:r>
              <a:rPr lang="en-US" altLang="ko-KR" sz="1600" dirty="0"/>
              <a:t>&lt;</a:t>
            </a:r>
            <a:r>
              <a:rPr lang="en-US" altLang="ko-KR" sz="1600" dirty="0" err="1"/>
              <a:t>singleroom</a:t>
            </a:r>
            <a:r>
              <a:rPr lang="en-US" altLang="ko-KR" sz="1600" dirty="0"/>
              <a:t>&gt;Single room&lt;/</a:t>
            </a:r>
            <a:r>
              <a:rPr lang="en-US" altLang="ko-KR" sz="1600" dirty="0" err="1"/>
              <a:t>singleroom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251520" y="2516474"/>
            <a:ext cx="3816424" cy="177662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60032" y="2516474"/>
            <a:ext cx="3960440" cy="177662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4355976" y="3287308"/>
            <a:ext cx="266986" cy="2349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085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Comprehensive framework for creating annotations</a:t>
            </a:r>
          </a:p>
          <a:p>
            <a:pPr lvl="1"/>
            <a:r>
              <a:rPr lang="en-US" altLang="ko-KR" dirty="0" smtClean="0"/>
              <a:t>Ontology guidance/fact browser</a:t>
            </a:r>
          </a:p>
          <a:p>
            <a:pPr lvl="1"/>
            <a:r>
              <a:rPr lang="en-US" altLang="ko-KR" dirty="0" smtClean="0"/>
              <a:t>Document management system</a:t>
            </a:r>
          </a:p>
          <a:p>
            <a:pPr lvl="1"/>
            <a:r>
              <a:rPr lang="en-US" altLang="ko-KR" dirty="0" smtClean="0"/>
              <a:t>Meta ontology</a:t>
            </a:r>
          </a:p>
          <a:p>
            <a:pPr lvl="1"/>
            <a:r>
              <a:rPr lang="en-US" altLang="ko-KR" dirty="0" smtClean="0"/>
              <a:t>Inference service</a:t>
            </a:r>
          </a:p>
          <a:p>
            <a:pPr lvl="1"/>
            <a:r>
              <a:rPr lang="en-US" altLang="ko-KR" dirty="0" smtClean="0"/>
              <a:t>Information extraction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 foundation of the future semantic web</a:t>
            </a:r>
          </a:p>
        </p:txBody>
      </p:sp>
    </p:spTree>
    <p:extLst>
      <p:ext uri="{BB962C8B-B14F-4D97-AF65-F5344CB8AC3E}">
        <p14:creationId xmlns:p14="http://schemas.microsoft.com/office/powerpoint/2010/main" val="143398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b="1" dirty="0" smtClean="0"/>
              <a:t>[1] From </a:t>
            </a:r>
            <a:r>
              <a:rPr lang="en-US" altLang="ko-KR" b="1" dirty="0"/>
              <a:t>manual to semi-automatic semantic annotation: about ontology-based </a:t>
            </a:r>
            <a:r>
              <a:rPr lang="en-US" altLang="ko-KR" b="1" dirty="0" smtClean="0"/>
              <a:t>  </a:t>
            </a:r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  </a:t>
            </a:r>
            <a:r>
              <a:rPr lang="en-US" altLang="ko-KR" b="1" dirty="0" smtClean="0"/>
              <a:t>text </a:t>
            </a:r>
            <a:r>
              <a:rPr lang="en-US" altLang="ko-KR" b="1" dirty="0"/>
              <a:t>annotation </a:t>
            </a:r>
            <a:r>
              <a:rPr lang="en-US" altLang="ko-KR" b="1" dirty="0" smtClean="0"/>
              <a:t>tools</a:t>
            </a:r>
          </a:p>
          <a:p>
            <a:pPr lvl="1"/>
            <a:r>
              <a:rPr lang="en-US" altLang="ko-KR" sz="1700" dirty="0" smtClean="0"/>
              <a:t>COLING 2000 (Semantic </a:t>
            </a:r>
            <a:r>
              <a:rPr lang="en-US" altLang="ko-KR" sz="1700" dirty="0"/>
              <a:t>Annotation and Intelligent </a:t>
            </a:r>
            <a:r>
              <a:rPr lang="en-US" altLang="ko-KR" sz="1700" dirty="0" smtClean="0"/>
              <a:t>Content)</a:t>
            </a:r>
          </a:p>
          <a:p>
            <a:pPr lvl="1"/>
            <a:r>
              <a:rPr lang="en-US" altLang="ko-KR" sz="1700" dirty="0"/>
              <a:t>M. Erdmann, A. </a:t>
            </a:r>
            <a:r>
              <a:rPr lang="en-US" altLang="ko-KR" sz="1700" dirty="0" err="1"/>
              <a:t>Maedche</a:t>
            </a:r>
            <a:r>
              <a:rPr lang="en-US" altLang="ko-KR" sz="1700" dirty="0"/>
              <a:t>, H.-P. </a:t>
            </a:r>
            <a:r>
              <a:rPr lang="en-US" altLang="ko-KR" sz="1700" dirty="0" err="1"/>
              <a:t>Schnurr</a:t>
            </a:r>
            <a:r>
              <a:rPr lang="en-US" altLang="ko-KR" sz="1700" dirty="0"/>
              <a:t>, S. </a:t>
            </a:r>
            <a:r>
              <a:rPr lang="en-US" altLang="ko-KR" sz="1700" dirty="0" err="1" smtClean="0"/>
              <a:t>Staab</a:t>
            </a:r>
            <a:endParaRPr lang="en-US" altLang="ko-KR" sz="1700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smtClean="0"/>
              <a:t>[2] CREAM</a:t>
            </a:r>
            <a:r>
              <a:rPr lang="en-US" altLang="ko-KR" b="1" dirty="0"/>
              <a:t>: creating relational metadata with a component-based, </a:t>
            </a:r>
            <a:r>
              <a:rPr lang="en-US" altLang="ko-KR" b="1" dirty="0" smtClean="0"/>
              <a:t>ontology-</a:t>
            </a:r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  </a:t>
            </a:r>
            <a:r>
              <a:rPr lang="en-US" altLang="ko-KR" b="1" dirty="0" smtClean="0"/>
              <a:t>driven </a:t>
            </a:r>
            <a:r>
              <a:rPr lang="en-US" altLang="ko-KR" b="1" dirty="0"/>
              <a:t>annotation </a:t>
            </a:r>
            <a:r>
              <a:rPr lang="en-US" altLang="ko-KR" b="1" dirty="0" smtClean="0"/>
              <a:t>framework</a:t>
            </a:r>
          </a:p>
          <a:p>
            <a:pPr lvl="1"/>
            <a:r>
              <a:rPr lang="en-US" altLang="ko-KR" sz="1700" dirty="0"/>
              <a:t>K-CAP </a:t>
            </a:r>
            <a:r>
              <a:rPr lang="en-US" altLang="ko-KR" sz="1700" dirty="0" smtClean="0"/>
              <a:t>2001 (</a:t>
            </a:r>
            <a:r>
              <a:rPr lang="en-US" altLang="ko-KR" sz="1700" dirty="0"/>
              <a:t>Knowledge </a:t>
            </a:r>
            <a:r>
              <a:rPr lang="en-US" altLang="ko-KR" sz="1700" dirty="0" smtClean="0"/>
              <a:t>capture)</a:t>
            </a:r>
            <a:endParaRPr lang="en-US" altLang="ko-KR" sz="1700" dirty="0"/>
          </a:p>
          <a:p>
            <a:pPr lvl="1"/>
            <a:r>
              <a:rPr lang="en-US" altLang="ko-KR" sz="1700" dirty="0"/>
              <a:t>Siegfried </a:t>
            </a:r>
            <a:r>
              <a:rPr lang="en-US" altLang="ko-KR" sz="1700" dirty="0" err="1"/>
              <a:t>Handschuh</a:t>
            </a:r>
            <a:r>
              <a:rPr lang="en-US" altLang="ko-KR" sz="1700" dirty="0"/>
              <a:t>, Steffen </a:t>
            </a:r>
            <a:r>
              <a:rPr lang="en-US" altLang="ko-KR" sz="1700" dirty="0" err="1"/>
              <a:t>Staab</a:t>
            </a:r>
            <a:r>
              <a:rPr lang="en-US" altLang="ko-KR" sz="1700" dirty="0"/>
              <a:t>, Alexander </a:t>
            </a:r>
            <a:r>
              <a:rPr lang="en-US" altLang="ko-KR" sz="1700" dirty="0" err="1" smtClean="0"/>
              <a:t>Maedche</a:t>
            </a:r>
            <a:endParaRPr lang="en-US" altLang="ko-KR" sz="1700" dirty="0" smtClean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b="1" dirty="0" smtClean="0"/>
              <a:t>[3] Authoring </a:t>
            </a:r>
            <a:r>
              <a:rPr lang="en-US" altLang="ko-KR" b="1" dirty="0"/>
              <a:t>and annotation of web pages in </a:t>
            </a:r>
            <a:r>
              <a:rPr lang="en-US" altLang="ko-KR" b="1" dirty="0" smtClean="0"/>
              <a:t>CREAM</a:t>
            </a:r>
          </a:p>
          <a:p>
            <a:pPr lvl="1"/>
            <a:r>
              <a:rPr lang="en-US" altLang="ko-KR" sz="1700" dirty="0"/>
              <a:t>WWW 2002</a:t>
            </a:r>
          </a:p>
          <a:p>
            <a:pPr lvl="1"/>
            <a:r>
              <a:rPr lang="en-US" altLang="ko-KR" sz="1700" dirty="0"/>
              <a:t>Siegfried </a:t>
            </a:r>
            <a:r>
              <a:rPr lang="en-US" altLang="ko-KR" sz="1700" dirty="0" err="1"/>
              <a:t>Handschuh</a:t>
            </a:r>
            <a:r>
              <a:rPr lang="en-US" altLang="ko-KR" sz="1700" dirty="0"/>
              <a:t>, Steffen </a:t>
            </a:r>
            <a:r>
              <a:rPr lang="en-US" altLang="ko-KR" sz="1700" dirty="0" err="1" smtClean="0"/>
              <a:t>Staab</a:t>
            </a:r>
            <a:endParaRPr lang="en-US" altLang="ko-KR" sz="1700" dirty="0" smtClean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b="1" dirty="0" smtClean="0"/>
              <a:t>[4] S-CREAM </a:t>
            </a:r>
            <a:r>
              <a:rPr lang="en-US" altLang="ko-KR" b="1" dirty="0"/>
              <a:t>- Semi-automatic </a:t>
            </a:r>
            <a:r>
              <a:rPr lang="en-US" altLang="ko-KR" b="1" dirty="0" err="1"/>
              <a:t>CREAtion</a:t>
            </a:r>
            <a:r>
              <a:rPr lang="en-US" altLang="ko-KR" b="1" dirty="0"/>
              <a:t> of </a:t>
            </a:r>
            <a:r>
              <a:rPr lang="en-US" altLang="ko-KR" b="1" dirty="0" smtClean="0"/>
              <a:t>Metadata</a:t>
            </a:r>
          </a:p>
          <a:p>
            <a:pPr lvl="1"/>
            <a:r>
              <a:rPr lang="en-US" altLang="ko-KR" sz="1700" dirty="0"/>
              <a:t>EKAW </a:t>
            </a:r>
            <a:r>
              <a:rPr lang="en-US" altLang="ko-KR" sz="1700" dirty="0" smtClean="0"/>
              <a:t>2002 (</a:t>
            </a:r>
            <a:r>
              <a:rPr lang="en-US" altLang="ko-KR" sz="1700" dirty="0"/>
              <a:t>Knowledge Engineering and Knowledge Management. Ontologies and the Semantic </a:t>
            </a:r>
            <a:r>
              <a:rPr lang="en-US" altLang="ko-KR" sz="1700" dirty="0" smtClean="0"/>
              <a:t>Web)</a:t>
            </a:r>
            <a:endParaRPr lang="en-US" altLang="ko-KR" sz="1700" dirty="0"/>
          </a:p>
          <a:p>
            <a:pPr lvl="1"/>
            <a:r>
              <a:rPr lang="en-US" altLang="ko-KR" sz="1700" dirty="0"/>
              <a:t>Siegfried </a:t>
            </a:r>
            <a:r>
              <a:rPr lang="en-US" altLang="ko-KR" sz="1700" dirty="0" err="1"/>
              <a:t>Handschuh</a:t>
            </a:r>
            <a:r>
              <a:rPr lang="en-US" altLang="ko-KR" sz="1700" dirty="0"/>
              <a:t>, Steffen </a:t>
            </a:r>
            <a:r>
              <a:rPr lang="en-US" altLang="ko-KR" sz="1700" dirty="0" err="1"/>
              <a:t>Staab</a:t>
            </a:r>
            <a:r>
              <a:rPr lang="en-US" altLang="ko-KR" sz="1700" dirty="0"/>
              <a:t>, Fabio </a:t>
            </a:r>
            <a:r>
              <a:rPr lang="en-US" altLang="ko-KR" sz="1700" dirty="0" err="1" smtClean="0"/>
              <a:t>Ciravegna</a:t>
            </a:r>
            <a:endParaRPr lang="en-US" altLang="ko-KR" sz="1700" dirty="0" smtClean="0"/>
          </a:p>
          <a:p>
            <a:pPr marL="0" indent="0">
              <a:buNone/>
            </a:pPr>
            <a:r>
              <a:rPr lang="en-US" altLang="ko-KR" sz="1300" dirty="0" smtClean="0"/>
              <a:t>      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2771800" y="6320353"/>
            <a:ext cx="34563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University of Karlsruhe, Karlsruhe, Germany</a:t>
            </a:r>
          </a:p>
        </p:txBody>
      </p:sp>
    </p:spTree>
    <p:extLst>
      <p:ext uri="{BB962C8B-B14F-4D97-AF65-F5344CB8AC3E}">
        <p14:creationId xmlns:p14="http://schemas.microsoft.com/office/powerpoint/2010/main" val="161059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Strong point</a:t>
            </a:r>
          </a:p>
          <a:p>
            <a:pPr lvl="1"/>
            <a:r>
              <a:rPr lang="en-US" altLang="ko-KR" dirty="0" smtClean="0"/>
              <a:t>Referenced paper</a:t>
            </a:r>
          </a:p>
          <a:p>
            <a:pPr lvl="1"/>
            <a:r>
              <a:rPr lang="en-US" altLang="ko-KR" dirty="0" smtClean="0"/>
              <a:t>Providing an annotation tool</a:t>
            </a:r>
          </a:p>
          <a:p>
            <a:endParaRPr lang="en-US" altLang="ko-KR" dirty="0"/>
          </a:p>
          <a:p>
            <a:r>
              <a:rPr lang="en-US" altLang="ko-KR" dirty="0" smtClean="0"/>
              <a:t>Weak point</a:t>
            </a:r>
          </a:p>
          <a:p>
            <a:pPr lvl="1"/>
            <a:r>
              <a:rPr lang="en-US" altLang="ko-KR" dirty="0" smtClean="0"/>
              <a:t>Not well-organized paper</a:t>
            </a:r>
          </a:p>
          <a:p>
            <a:pPr lvl="1"/>
            <a:r>
              <a:rPr lang="en-US" altLang="ko-KR" dirty="0" smtClean="0"/>
              <a:t>Legacy ontology model (DAML +OIL)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116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Web Annotations</a:t>
            </a:r>
            <a:endParaRPr lang="en-US" altLang="ko-KR" b="1" dirty="0" smtClean="0"/>
          </a:p>
          <a:p>
            <a:r>
              <a:rPr lang="en-US" altLang="ko-KR" dirty="0" smtClean="0"/>
              <a:t>Manual Annotation</a:t>
            </a:r>
            <a:endParaRPr lang="en-US" altLang="ko-KR" dirty="0" smtClean="0"/>
          </a:p>
          <a:p>
            <a:r>
              <a:rPr lang="en-US" altLang="ko-KR" dirty="0"/>
              <a:t>CREAM: Ontology-driven annotation framework </a:t>
            </a:r>
            <a:endParaRPr lang="en-US" altLang="ko-KR" dirty="0" smtClean="0"/>
          </a:p>
          <a:p>
            <a:r>
              <a:rPr lang="en-US" altLang="ko-KR" dirty="0"/>
              <a:t>S-CREAM: Semi-automatic </a:t>
            </a:r>
            <a:r>
              <a:rPr lang="en-US" altLang="ko-KR" dirty="0" err="1"/>
              <a:t>CREation</a:t>
            </a:r>
            <a:r>
              <a:rPr lang="en-US" altLang="ko-KR" dirty="0"/>
              <a:t> of Metadata</a:t>
            </a:r>
            <a:endParaRPr lang="en-US" altLang="ko-KR" dirty="0" smtClean="0"/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Discussion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1366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 Annotations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Statements by </a:t>
            </a:r>
            <a:r>
              <a:rPr lang="en-US" altLang="ko-KR" dirty="0"/>
              <a:t>an author about a Web </a:t>
            </a:r>
            <a:r>
              <a:rPr lang="en-US" altLang="ko-KR" dirty="0" smtClean="0"/>
              <a:t>document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External </a:t>
            </a:r>
            <a:r>
              <a:rPr lang="en-US" altLang="ko-KR" dirty="0"/>
              <a:t>to the </a:t>
            </a:r>
            <a:r>
              <a:rPr lang="en-US" altLang="ko-KR" dirty="0" smtClean="0"/>
              <a:t>documents</a:t>
            </a:r>
          </a:p>
          <a:p>
            <a:pPr lvl="1"/>
            <a:r>
              <a:rPr lang="en-US" altLang="ko-KR" dirty="0" smtClean="0"/>
              <a:t>Stored </a:t>
            </a:r>
            <a:r>
              <a:rPr lang="en-US" altLang="ko-KR" dirty="0"/>
              <a:t>in one or more annotation </a:t>
            </a:r>
            <a:r>
              <a:rPr lang="en-US" altLang="ko-KR" dirty="0" smtClean="0"/>
              <a:t>servers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Annotation </a:t>
            </a:r>
            <a:r>
              <a:rPr lang="en-US" altLang="ko-KR" dirty="0"/>
              <a:t>server should be able </a:t>
            </a:r>
            <a:r>
              <a:rPr lang="en-US" altLang="ko-KR" dirty="0" smtClean="0"/>
              <a:t>to</a:t>
            </a:r>
          </a:p>
          <a:p>
            <a:pPr lvl="1"/>
            <a:r>
              <a:rPr lang="en-US" altLang="ko-KR" dirty="0" smtClean="0"/>
              <a:t>consult </a:t>
            </a:r>
            <a:r>
              <a:rPr lang="en-US" altLang="ko-KR" dirty="0"/>
              <a:t>the </a:t>
            </a:r>
            <a:r>
              <a:rPr lang="en-US" altLang="ko-KR" dirty="0" smtClean="0"/>
              <a:t>annotations with </a:t>
            </a:r>
            <a:r>
              <a:rPr lang="en-US" altLang="ko-KR" dirty="0"/>
              <a:t>a given </a:t>
            </a:r>
            <a:r>
              <a:rPr lang="en-US" altLang="ko-KR" dirty="0" smtClean="0"/>
              <a:t>document</a:t>
            </a:r>
          </a:p>
          <a:p>
            <a:pPr lvl="1"/>
            <a:r>
              <a:rPr lang="en-US" altLang="ko-KR" dirty="0" smtClean="0"/>
              <a:t>add </a:t>
            </a:r>
            <a:r>
              <a:rPr lang="en-US" altLang="ko-KR" dirty="0"/>
              <a:t>their own </a:t>
            </a:r>
            <a:r>
              <a:rPr lang="en-US" altLang="ko-KR" dirty="0" smtClean="0"/>
              <a:t>annotations</a:t>
            </a:r>
          </a:p>
          <a:p>
            <a:endParaRPr lang="en-US" altLang="ko-KR" dirty="0"/>
          </a:p>
          <a:p>
            <a:r>
              <a:rPr lang="en-US" altLang="ko-KR" dirty="0"/>
              <a:t>Tools: </a:t>
            </a:r>
            <a:r>
              <a:rPr lang="en-US" altLang="ko-KR" dirty="0" err="1"/>
              <a:t>Annotea</a:t>
            </a:r>
            <a:r>
              <a:rPr lang="en-US" altLang="ko-KR" dirty="0"/>
              <a:t>, SHOE, </a:t>
            </a:r>
            <a:r>
              <a:rPr lang="en-US" altLang="ko-KR" dirty="0" err="1"/>
              <a:t>Ont</a:t>
            </a:r>
            <a:r>
              <a:rPr lang="en-US" altLang="ko-KR" dirty="0"/>
              <a:t>-O-Mat</a:t>
            </a:r>
          </a:p>
          <a:p>
            <a:endParaRPr lang="ko-KR" altLang="en-US" dirty="0"/>
          </a:p>
        </p:txBody>
      </p:sp>
      <p:sp>
        <p:nvSpPr>
          <p:cNvPr id="5" name="한쪽 모서리가 잘린 사각형 4"/>
          <p:cNvSpPr/>
          <p:nvPr/>
        </p:nvSpPr>
        <p:spPr>
          <a:xfrm flipV="1">
            <a:off x="7272300" y="1124744"/>
            <a:ext cx="864096" cy="864096"/>
          </a:xfrm>
          <a:prstGeom prst="snip1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원통 5"/>
          <p:cNvSpPr/>
          <p:nvPr/>
        </p:nvSpPr>
        <p:spPr>
          <a:xfrm>
            <a:off x="6876256" y="2708920"/>
            <a:ext cx="648072" cy="792088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원통 7"/>
          <p:cNvSpPr/>
          <p:nvPr/>
        </p:nvSpPr>
        <p:spPr>
          <a:xfrm>
            <a:off x="7776356" y="2708920"/>
            <a:ext cx="648072" cy="792088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336297" y="1196752"/>
            <a:ext cx="72008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Administrator\Desktop\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221088"/>
            <a:ext cx="522229" cy="52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dministrator\Desktop\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672" y="4585406"/>
            <a:ext cx="522229" cy="52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Administrator\Desktop\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635" y="4585406"/>
            <a:ext cx="522229" cy="52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Administrator\Desktop\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864" y="4221087"/>
            <a:ext cx="522229" cy="52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58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759624" y="1782108"/>
            <a:ext cx="3060848" cy="4095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95536" y="1782108"/>
            <a:ext cx="3168352" cy="40951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원통 5"/>
          <p:cNvSpPr/>
          <p:nvPr/>
        </p:nvSpPr>
        <p:spPr>
          <a:xfrm>
            <a:off x="6948264" y="2643637"/>
            <a:ext cx="1520332" cy="1577451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Architecture of </a:t>
            </a:r>
            <a:r>
              <a:rPr lang="en-US" altLang="ko-KR" dirty="0" err="1" smtClean="0"/>
              <a:t>Annotea</a:t>
            </a:r>
            <a:endParaRPr lang="ko-KR" altLang="en-US" dirty="0"/>
          </a:p>
        </p:txBody>
      </p:sp>
      <p:sp>
        <p:nvSpPr>
          <p:cNvPr id="4" name="원통 3"/>
          <p:cNvSpPr/>
          <p:nvPr/>
        </p:nvSpPr>
        <p:spPr>
          <a:xfrm>
            <a:off x="6139899" y="3317622"/>
            <a:ext cx="1520332" cy="1577451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RDF database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301663" y="1412776"/>
            <a:ext cx="2014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dirty="0" smtClean="0">
                <a:latin typeface="Calibri" pitchFamily="34" charset="0"/>
                <a:cs typeface="Calibri" pitchFamily="34" charset="0"/>
              </a:rPr>
              <a:t>Annotation Servers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4211960" y="2555612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dirty="0" smtClean="0">
                <a:latin typeface="Calibri" pitchFamily="34" charset="0"/>
                <a:cs typeface="Calibri" pitchFamily="34" charset="0"/>
              </a:rPr>
              <a:t>Get RDF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4139952" y="3779748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dirty="0" smtClean="0">
                <a:latin typeface="Calibri" pitchFamily="34" charset="0"/>
                <a:cs typeface="Calibri" pitchFamily="34" charset="0"/>
              </a:rPr>
              <a:t>Store RDF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1125097" y="1412776"/>
            <a:ext cx="1709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dirty="0" smtClean="0">
                <a:latin typeface="Calibri" pitchFamily="34" charset="0"/>
                <a:cs typeface="Calibri" pitchFamily="34" charset="0"/>
              </a:rPr>
              <a:t>Browser/Editor</a:t>
            </a:r>
            <a:endParaRPr lang="ko-KR" altLang="en-US" b="1" dirty="0"/>
          </a:p>
        </p:txBody>
      </p:sp>
      <p:sp>
        <p:nvSpPr>
          <p:cNvPr id="14" name="한쪽 모서리가 잘린 사각형 13"/>
          <p:cNvSpPr/>
          <p:nvPr/>
        </p:nvSpPr>
        <p:spPr>
          <a:xfrm rot="5400000">
            <a:off x="825609" y="2166885"/>
            <a:ext cx="1548172" cy="2056178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12173" y="2744183"/>
            <a:ext cx="1624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dirty="0" smtClean="0">
                <a:latin typeface="Calibri" pitchFamily="34" charset="0"/>
                <a:cs typeface="Calibri" pitchFamily="34" charset="0"/>
              </a:rPr>
              <a:t>Web document</a:t>
            </a:r>
            <a:endParaRPr lang="ko-KR" altLang="en-US" b="1" dirty="0"/>
          </a:p>
        </p:txBody>
      </p:sp>
      <p:sp>
        <p:nvSpPr>
          <p:cNvPr id="17" name="한쪽 모서리가 잘린 사각형 16"/>
          <p:cNvSpPr/>
          <p:nvPr/>
        </p:nvSpPr>
        <p:spPr>
          <a:xfrm rot="5400000">
            <a:off x="1545689" y="3268968"/>
            <a:ext cx="1548172" cy="2056178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624238" y="3873905"/>
            <a:ext cx="1408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b="1" dirty="0" smtClean="0">
                <a:latin typeface="Calibri" pitchFamily="34" charset="0"/>
                <a:cs typeface="Calibri" pitchFamily="34" charset="0"/>
              </a:rPr>
              <a:t>Annotations</a:t>
            </a:r>
            <a:endParaRPr lang="ko-KR" altLang="en-US" b="1" dirty="0"/>
          </a:p>
        </p:txBody>
      </p:sp>
      <p:sp>
        <p:nvSpPr>
          <p:cNvPr id="15" name="오른쪽 화살표 14"/>
          <p:cNvSpPr/>
          <p:nvPr/>
        </p:nvSpPr>
        <p:spPr>
          <a:xfrm>
            <a:off x="3851920" y="4216338"/>
            <a:ext cx="1800200" cy="29278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3779912" y="3024839"/>
            <a:ext cx="1800200" cy="29278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49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Manual Annotation [1]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1069579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KA2 initiative</a:t>
            </a:r>
          </a:p>
          <a:p>
            <a:pPr lvl="1"/>
            <a:r>
              <a:rPr lang="en-US" altLang="ko-KR" sz="1800" dirty="0" smtClean="0"/>
              <a:t>The main source of information for the KA portal stems from distributed web pages maintained by members of the KA community</a:t>
            </a:r>
            <a:endParaRPr lang="ko-KR" altLang="en-US" sz="1800" dirty="0"/>
          </a:p>
        </p:txBody>
      </p:sp>
      <p:pic>
        <p:nvPicPr>
          <p:cNvPr id="2050" name="Picture 2" descr="C:\Users\Administrator\Desktop\programmer-ic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22" y="4221087"/>
            <a:ext cx="468201" cy="46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한쪽 모서리가 잘린 사각형 4"/>
          <p:cNvSpPr/>
          <p:nvPr/>
        </p:nvSpPr>
        <p:spPr>
          <a:xfrm flipV="1">
            <a:off x="539552" y="2708920"/>
            <a:ext cx="864096" cy="864096"/>
          </a:xfrm>
          <a:prstGeom prst="snip1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한쪽 모서리가 잘린 사각형 5"/>
          <p:cNvSpPr/>
          <p:nvPr/>
        </p:nvSpPr>
        <p:spPr>
          <a:xfrm flipV="1">
            <a:off x="683568" y="2885995"/>
            <a:ext cx="864096" cy="864096"/>
          </a:xfrm>
          <a:prstGeom prst="snip1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한쪽 모서리가 잘린 사각형 6"/>
          <p:cNvSpPr/>
          <p:nvPr/>
        </p:nvSpPr>
        <p:spPr>
          <a:xfrm flipV="1">
            <a:off x="827584" y="3013788"/>
            <a:ext cx="864096" cy="864096"/>
          </a:xfrm>
          <a:prstGeom prst="snip1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한쪽 모서리가 잘린 사각형 7"/>
          <p:cNvSpPr/>
          <p:nvPr/>
        </p:nvSpPr>
        <p:spPr>
          <a:xfrm flipV="1">
            <a:off x="7020272" y="2708920"/>
            <a:ext cx="1008112" cy="864096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한쪽 모서리가 잘린 사각형 8"/>
          <p:cNvSpPr/>
          <p:nvPr/>
        </p:nvSpPr>
        <p:spPr>
          <a:xfrm flipV="1">
            <a:off x="7164288" y="2885995"/>
            <a:ext cx="1008112" cy="864096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한쪽 모서리가 잘린 사각형 9"/>
          <p:cNvSpPr/>
          <p:nvPr/>
        </p:nvSpPr>
        <p:spPr>
          <a:xfrm flipV="1">
            <a:off x="7308303" y="3013788"/>
            <a:ext cx="1008113" cy="864096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80630" y="2510987"/>
            <a:ext cx="7723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dirty="0" smtClean="0">
                <a:latin typeface="Calibri" pitchFamily="34" charset="0"/>
                <a:cs typeface="Calibri" pitchFamily="34" charset="0"/>
              </a:rPr>
              <a:t>Editor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3594935" y="2929057"/>
            <a:ext cx="1584176" cy="75143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764606" y="2994877"/>
            <a:ext cx="12137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900" dirty="0" smtClean="0">
                <a:latin typeface="Calibri" pitchFamily="34" charset="0"/>
                <a:cs typeface="Calibri" pitchFamily="34" charset="0"/>
              </a:rPr>
              <a:t>aslkdfjlksjdfafdasdjflkjsdlkfjlaskdjflkjaslkdfjlasjdfkadfklsjafsasfasdfsafasdfdasfdsfasdf</a:t>
            </a:r>
            <a:endParaRPr lang="ko-KR" altLang="en-US" sz="900" b="1" dirty="0"/>
          </a:p>
        </p:txBody>
      </p:sp>
      <p:sp>
        <p:nvSpPr>
          <p:cNvPr id="15" name="직사각형 14"/>
          <p:cNvSpPr/>
          <p:nvPr/>
        </p:nvSpPr>
        <p:spPr>
          <a:xfrm>
            <a:off x="924187" y="3208673"/>
            <a:ext cx="7723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dirty="0" smtClean="0">
                <a:latin typeface="Calibri" pitchFamily="34" charset="0"/>
                <a:cs typeface="Calibri" pitchFamily="34" charset="0"/>
              </a:rPr>
              <a:t>Docs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7264289" y="3132257"/>
            <a:ext cx="1093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1600" dirty="0" smtClean="0">
                <a:latin typeface="Calibri" pitchFamily="34" charset="0"/>
                <a:cs typeface="Calibri" pitchFamily="34" charset="0"/>
              </a:rPr>
              <a:t>Annotated</a:t>
            </a:r>
          </a:p>
          <a:p>
            <a:r>
              <a:rPr lang="pt-BR" altLang="ko-KR" sz="1600" dirty="0" smtClean="0">
                <a:latin typeface="Calibri" pitchFamily="34" charset="0"/>
                <a:cs typeface="Calibri" pitchFamily="34" charset="0"/>
              </a:rPr>
              <a:t>Docs</a:t>
            </a:r>
            <a:endParaRPr lang="ko-KR" altLang="en-US" sz="1600" dirty="0"/>
          </a:p>
        </p:txBody>
      </p:sp>
      <p:sp>
        <p:nvSpPr>
          <p:cNvPr id="17" name="오른쪽 화살표 16"/>
          <p:cNvSpPr/>
          <p:nvPr/>
        </p:nvSpPr>
        <p:spPr>
          <a:xfrm>
            <a:off x="1919388" y="3158385"/>
            <a:ext cx="1284460" cy="2349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5364088" y="3158385"/>
            <a:ext cx="1284460" cy="2349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16200000">
            <a:off x="4226532" y="3843383"/>
            <a:ext cx="320985" cy="1463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통 19"/>
          <p:cNvSpPr/>
          <p:nvPr/>
        </p:nvSpPr>
        <p:spPr>
          <a:xfrm>
            <a:off x="3173071" y="5143274"/>
            <a:ext cx="1219175" cy="855232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Knowledge Base</a:t>
            </a:r>
            <a:endParaRPr lang="ko-KR" altLang="en-US" sz="1600" dirty="0"/>
          </a:p>
        </p:txBody>
      </p:sp>
      <p:grpSp>
        <p:nvGrpSpPr>
          <p:cNvPr id="52" name="그룹 51"/>
          <p:cNvGrpSpPr/>
          <p:nvPr/>
        </p:nvGrpSpPr>
        <p:grpSpPr>
          <a:xfrm>
            <a:off x="4650690" y="4941859"/>
            <a:ext cx="1234050" cy="1234050"/>
            <a:chOff x="4820950" y="5097574"/>
            <a:chExt cx="1234050" cy="1234050"/>
          </a:xfrm>
        </p:grpSpPr>
        <p:sp>
          <p:nvSpPr>
            <p:cNvPr id="13" name="타원 12"/>
            <p:cNvSpPr/>
            <p:nvPr/>
          </p:nvSpPr>
          <p:spPr>
            <a:xfrm>
              <a:off x="4820950" y="5097574"/>
              <a:ext cx="1234050" cy="123405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5252058" y="5576066"/>
              <a:ext cx="325346" cy="3253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4918264" y="5672214"/>
              <a:ext cx="181330" cy="18133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5724128" y="5672214"/>
              <a:ext cx="181330" cy="18133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5456181" y="5981113"/>
              <a:ext cx="181330" cy="18133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5294920" y="5298989"/>
              <a:ext cx="181330" cy="18133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 flipH="1">
              <a:off x="5587418" y="5339561"/>
              <a:ext cx="100186" cy="10018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 flipH="1">
              <a:off x="5104162" y="5289468"/>
              <a:ext cx="100186" cy="10018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>
              <a:stCxn id="21" idx="6"/>
              <a:endCxn id="24" idx="2"/>
            </p:cNvCxnSpPr>
            <p:nvPr/>
          </p:nvCxnSpPr>
          <p:spPr>
            <a:xfrm>
              <a:off x="5577404" y="5738739"/>
              <a:ext cx="146724" cy="24140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3" idx="6"/>
              <a:endCxn id="21" idx="2"/>
            </p:cNvCxnSpPr>
            <p:nvPr/>
          </p:nvCxnSpPr>
          <p:spPr>
            <a:xfrm flipV="1">
              <a:off x="5099594" y="5738739"/>
              <a:ext cx="152464" cy="24140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25" idx="1"/>
              <a:endCxn id="21" idx="4"/>
            </p:cNvCxnSpPr>
            <p:nvPr/>
          </p:nvCxnSpPr>
          <p:spPr>
            <a:xfrm flipH="1" flipV="1">
              <a:off x="5414731" y="5901412"/>
              <a:ext cx="68005" cy="106256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21" idx="0"/>
              <a:endCxn id="26" idx="4"/>
            </p:cNvCxnSpPr>
            <p:nvPr/>
          </p:nvCxnSpPr>
          <p:spPr>
            <a:xfrm flipH="1" flipV="1">
              <a:off x="5385585" y="5480319"/>
              <a:ext cx="29146" cy="95747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26" idx="6"/>
              <a:endCxn id="27" idx="6"/>
            </p:cNvCxnSpPr>
            <p:nvPr/>
          </p:nvCxnSpPr>
          <p:spPr>
            <a:xfrm>
              <a:off x="5476250" y="5389654"/>
              <a:ext cx="111168" cy="0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26" idx="2"/>
              <a:endCxn id="28" idx="2"/>
            </p:cNvCxnSpPr>
            <p:nvPr/>
          </p:nvCxnSpPr>
          <p:spPr>
            <a:xfrm flipH="1" flipV="1">
              <a:off x="5204348" y="5339561"/>
              <a:ext cx="90572" cy="5009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/>
          <p:cNvSpPr/>
          <p:nvPr/>
        </p:nvSpPr>
        <p:spPr>
          <a:xfrm>
            <a:off x="5599992" y="5875216"/>
            <a:ext cx="1199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dirty="0" smtClean="0">
                <a:latin typeface="Calibri" pitchFamily="34" charset="0"/>
                <a:cs typeface="Calibri" pitchFamily="34" charset="0"/>
              </a:rPr>
              <a:t>Ontology</a:t>
            </a:r>
            <a:endParaRPr lang="ko-KR" altLang="en-US" b="1" dirty="0"/>
          </a:p>
        </p:txBody>
      </p:sp>
      <p:sp>
        <p:nvSpPr>
          <p:cNvPr id="55" name="오른쪽 화살표 54"/>
          <p:cNvSpPr/>
          <p:nvPr/>
        </p:nvSpPr>
        <p:spPr>
          <a:xfrm rot="18229035">
            <a:off x="3870283" y="4868662"/>
            <a:ext cx="320985" cy="1463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오른쪽 화살표 55"/>
          <p:cNvSpPr/>
          <p:nvPr/>
        </p:nvSpPr>
        <p:spPr>
          <a:xfrm rot="13767536">
            <a:off x="4490198" y="4832249"/>
            <a:ext cx="320985" cy="1463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오른쪽 화살표 56"/>
          <p:cNvSpPr/>
          <p:nvPr/>
        </p:nvSpPr>
        <p:spPr>
          <a:xfrm rot="16200000">
            <a:off x="3604113" y="6236022"/>
            <a:ext cx="320985" cy="1463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726952" y="6448425"/>
            <a:ext cx="4119763" cy="67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810877" y="3983974"/>
            <a:ext cx="59154" cy="25318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873231" y="4689288"/>
            <a:ext cx="1199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dirty="0" smtClean="0">
                <a:latin typeface="Calibri" pitchFamily="34" charset="0"/>
                <a:cs typeface="Calibri" pitchFamily="34" charset="0"/>
              </a:rPr>
              <a:t>Crawler</a:t>
            </a:r>
            <a:endParaRPr lang="ko-KR" altLang="en-US" b="1" dirty="0"/>
          </a:p>
        </p:txBody>
      </p:sp>
      <p:sp>
        <p:nvSpPr>
          <p:cNvPr id="61" name="직사각형 60"/>
          <p:cNvSpPr/>
          <p:nvPr/>
        </p:nvSpPr>
        <p:spPr>
          <a:xfrm>
            <a:off x="4621123" y="4228775"/>
            <a:ext cx="1199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dirty="0" smtClean="0">
                <a:latin typeface="Calibri" pitchFamily="34" charset="0"/>
                <a:cs typeface="Calibri" pitchFamily="34" charset="0"/>
              </a:rPr>
              <a:t>Annotator</a:t>
            </a:r>
          </a:p>
        </p:txBody>
      </p:sp>
    </p:spTree>
    <p:extLst>
      <p:ext uri="{BB962C8B-B14F-4D97-AF65-F5344CB8AC3E}">
        <p14:creationId xmlns:p14="http://schemas.microsoft.com/office/powerpoint/2010/main" val="275162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Manual Annotation [1]: Problems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Syntax errors and typos of ontological entities</a:t>
            </a:r>
          </a:p>
          <a:p>
            <a:r>
              <a:rPr lang="en-US" altLang="ko-KR" dirty="0" smtClean="0"/>
              <a:t>False references</a:t>
            </a:r>
          </a:p>
          <a:p>
            <a:r>
              <a:rPr lang="en-US" altLang="ko-KR" dirty="0" smtClean="0"/>
              <a:t>Lack of deep domain knowledge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775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Inference-supported Annotation [1]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1069579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CREAM</a:t>
            </a:r>
          </a:p>
          <a:p>
            <a:pPr lvl="1"/>
            <a:r>
              <a:rPr lang="en-US" altLang="ko-KR" sz="1800" dirty="0" smtClean="0"/>
              <a:t>Integrates the ontology and the knowledge base into the editing </a:t>
            </a:r>
            <a:r>
              <a:rPr lang="en-US" altLang="ko-KR" sz="1800" dirty="0" err="1" smtClean="0"/>
              <a:t>evnironment</a:t>
            </a:r>
            <a:endParaRPr lang="ko-KR" altLang="en-US" sz="1800" dirty="0"/>
          </a:p>
        </p:txBody>
      </p:sp>
      <p:pic>
        <p:nvPicPr>
          <p:cNvPr id="2050" name="Picture 2" descr="C:\Users\Administrator\Desktop\programmer-ic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22" y="4221087"/>
            <a:ext cx="468201" cy="46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한쪽 모서리가 잘린 사각형 4"/>
          <p:cNvSpPr/>
          <p:nvPr/>
        </p:nvSpPr>
        <p:spPr>
          <a:xfrm flipV="1">
            <a:off x="539552" y="2708920"/>
            <a:ext cx="864096" cy="864096"/>
          </a:xfrm>
          <a:prstGeom prst="snip1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한쪽 모서리가 잘린 사각형 5"/>
          <p:cNvSpPr/>
          <p:nvPr/>
        </p:nvSpPr>
        <p:spPr>
          <a:xfrm flipV="1">
            <a:off x="683568" y="2885995"/>
            <a:ext cx="864096" cy="864096"/>
          </a:xfrm>
          <a:prstGeom prst="snip1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한쪽 모서리가 잘린 사각형 6"/>
          <p:cNvSpPr/>
          <p:nvPr/>
        </p:nvSpPr>
        <p:spPr>
          <a:xfrm flipV="1">
            <a:off x="827584" y="3013788"/>
            <a:ext cx="864096" cy="864096"/>
          </a:xfrm>
          <a:prstGeom prst="snip1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한쪽 모서리가 잘린 사각형 7"/>
          <p:cNvSpPr/>
          <p:nvPr/>
        </p:nvSpPr>
        <p:spPr>
          <a:xfrm flipV="1">
            <a:off x="7020272" y="2708920"/>
            <a:ext cx="1008112" cy="864096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한쪽 모서리가 잘린 사각형 8"/>
          <p:cNvSpPr/>
          <p:nvPr/>
        </p:nvSpPr>
        <p:spPr>
          <a:xfrm flipV="1">
            <a:off x="7164288" y="2885995"/>
            <a:ext cx="1008112" cy="864096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한쪽 모서리가 잘린 사각형 9"/>
          <p:cNvSpPr/>
          <p:nvPr/>
        </p:nvSpPr>
        <p:spPr>
          <a:xfrm flipV="1">
            <a:off x="7308303" y="3013788"/>
            <a:ext cx="1008113" cy="864096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80630" y="2510987"/>
            <a:ext cx="7723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dirty="0" smtClean="0">
                <a:latin typeface="Calibri" pitchFamily="34" charset="0"/>
                <a:cs typeface="Calibri" pitchFamily="34" charset="0"/>
              </a:rPr>
              <a:t>Editor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3594935" y="2929057"/>
            <a:ext cx="1584176" cy="75143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764606" y="2994877"/>
            <a:ext cx="12137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900" dirty="0" smtClean="0">
                <a:latin typeface="Calibri" pitchFamily="34" charset="0"/>
                <a:cs typeface="Calibri" pitchFamily="34" charset="0"/>
              </a:rPr>
              <a:t>aslkdfjlksjdfafdasdjflkjsdlkfjlaskdjflkjaslkdfjlasjdfkadfklsjafsasfasdfsafasdfdasfdsfasdf</a:t>
            </a:r>
            <a:endParaRPr lang="ko-KR" altLang="en-US" sz="900" b="1" dirty="0"/>
          </a:p>
        </p:txBody>
      </p:sp>
      <p:sp>
        <p:nvSpPr>
          <p:cNvPr id="15" name="직사각형 14"/>
          <p:cNvSpPr/>
          <p:nvPr/>
        </p:nvSpPr>
        <p:spPr>
          <a:xfrm>
            <a:off x="924187" y="3208673"/>
            <a:ext cx="7723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dirty="0" smtClean="0">
                <a:latin typeface="Calibri" pitchFamily="34" charset="0"/>
                <a:cs typeface="Calibri" pitchFamily="34" charset="0"/>
              </a:rPr>
              <a:t>Docs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7264289" y="3132257"/>
            <a:ext cx="1093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1600" dirty="0" smtClean="0">
                <a:latin typeface="Calibri" pitchFamily="34" charset="0"/>
                <a:cs typeface="Calibri" pitchFamily="34" charset="0"/>
              </a:rPr>
              <a:t>Annotated</a:t>
            </a:r>
          </a:p>
          <a:p>
            <a:r>
              <a:rPr lang="pt-BR" altLang="ko-KR" sz="1600" dirty="0" smtClean="0">
                <a:latin typeface="Calibri" pitchFamily="34" charset="0"/>
                <a:cs typeface="Calibri" pitchFamily="34" charset="0"/>
              </a:rPr>
              <a:t>Docs</a:t>
            </a:r>
            <a:endParaRPr lang="ko-KR" altLang="en-US" sz="1600" dirty="0"/>
          </a:p>
        </p:txBody>
      </p:sp>
      <p:sp>
        <p:nvSpPr>
          <p:cNvPr id="17" name="오른쪽 화살표 16"/>
          <p:cNvSpPr/>
          <p:nvPr/>
        </p:nvSpPr>
        <p:spPr>
          <a:xfrm>
            <a:off x="1919388" y="3158385"/>
            <a:ext cx="1284460" cy="2349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5364088" y="3158385"/>
            <a:ext cx="1284460" cy="2349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16200000">
            <a:off x="4226532" y="3843383"/>
            <a:ext cx="320985" cy="1463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통 19"/>
          <p:cNvSpPr/>
          <p:nvPr/>
        </p:nvSpPr>
        <p:spPr>
          <a:xfrm>
            <a:off x="3173071" y="5143274"/>
            <a:ext cx="1219175" cy="855232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Knowledge Base</a:t>
            </a:r>
            <a:endParaRPr lang="ko-KR" altLang="en-US" sz="1600" dirty="0"/>
          </a:p>
        </p:txBody>
      </p:sp>
      <p:grpSp>
        <p:nvGrpSpPr>
          <p:cNvPr id="52" name="그룹 51"/>
          <p:cNvGrpSpPr/>
          <p:nvPr/>
        </p:nvGrpSpPr>
        <p:grpSpPr>
          <a:xfrm>
            <a:off x="4650690" y="4941859"/>
            <a:ext cx="1234050" cy="1234050"/>
            <a:chOff x="4820950" y="5097574"/>
            <a:chExt cx="1234050" cy="1234050"/>
          </a:xfrm>
        </p:grpSpPr>
        <p:sp>
          <p:nvSpPr>
            <p:cNvPr id="13" name="타원 12"/>
            <p:cNvSpPr/>
            <p:nvPr/>
          </p:nvSpPr>
          <p:spPr>
            <a:xfrm>
              <a:off x="4820950" y="5097574"/>
              <a:ext cx="1234050" cy="123405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5252058" y="5576066"/>
              <a:ext cx="325346" cy="3253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4918264" y="5672214"/>
              <a:ext cx="181330" cy="18133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5724128" y="5672214"/>
              <a:ext cx="181330" cy="18133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5456181" y="5981113"/>
              <a:ext cx="181330" cy="18133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5294920" y="5298989"/>
              <a:ext cx="181330" cy="18133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 flipH="1">
              <a:off x="5587418" y="5339561"/>
              <a:ext cx="100186" cy="10018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 flipH="1">
              <a:off x="5104162" y="5289468"/>
              <a:ext cx="100186" cy="10018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>
              <a:stCxn id="21" idx="6"/>
              <a:endCxn id="24" idx="2"/>
            </p:cNvCxnSpPr>
            <p:nvPr/>
          </p:nvCxnSpPr>
          <p:spPr>
            <a:xfrm>
              <a:off x="5577404" y="5738739"/>
              <a:ext cx="146724" cy="24140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3" idx="6"/>
              <a:endCxn id="21" idx="2"/>
            </p:cNvCxnSpPr>
            <p:nvPr/>
          </p:nvCxnSpPr>
          <p:spPr>
            <a:xfrm flipV="1">
              <a:off x="5099594" y="5738739"/>
              <a:ext cx="152464" cy="24140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25" idx="1"/>
              <a:endCxn id="21" idx="4"/>
            </p:cNvCxnSpPr>
            <p:nvPr/>
          </p:nvCxnSpPr>
          <p:spPr>
            <a:xfrm flipH="1" flipV="1">
              <a:off x="5414731" y="5901412"/>
              <a:ext cx="68005" cy="106256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21" idx="0"/>
              <a:endCxn id="26" idx="4"/>
            </p:cNvCxnSpPr>
            <p:nvPr/>
          </p:nvCxnSpPr>
          <p:spPr>
            <a:xfrm flipH="1" flipV="1">
              <a:off x="5385585" y="5480319"/>
              <a:ext cx="29146" cy="95747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26" idx="6"/>
              <a:endCxn id="27" idx="6"/>
            </p:cNvCxnSpPr>
            <p:nvPr/>
          </p:nvCxnSpPr>
          <p:spPr>
            <a:xfrm>
              <a:off x="5476250" y="5389654"/>
              <a:ext cx="111168" cy="0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26" idx="2"/>
              <a:endCxn id="28" idx="2"/>
            </p:cNvCxnSpPr>
            <p:nvPr/>
          </p:nvCxnSpPr>
          <p:spPr>
            <a:xfrm flipH="1" flipV="1">
              <a:off x="5204348" y="5339561"/>
              <a:ext cx="90572" cy="5009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/>
          <p:cNvSpPr/>
          <p:nvPr/>
        </p:nvSpPr>
        <p:spPr>
          <a:xfrm>
            <a:off x="5599992" y="5875216"/>
            <a:ext cx="1199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dirty="0" smtClean="0">
                <a:latin typeface="Calibri" pitchFamily="34" charset="0"/>
                <a:cs typeface="Calibri" pitchFamily="34" charset="0"/>
              </a:rPr>
              <a:t>Ontology</a:t>
            </a:r>
            <a:endParaRPr lang="ko-KR" altLang="en-US" b="1" dirty="0"/>
          </a:p>
        </p:txBody>
      </p:sp>
      <p:sp>
        <p:nvSpPr>
          <p:cNvPr id="55" name="오른쪽 화살표 54"/>
          <p:cNvSpPr/>
          <p:nvPr/>
        </p:nvSpPr>
        <p:spPr>
          <a:xfrm rot="18229035">
            <a:off x="3870283" y="4868662"/>
            <a:ext cx="320985" cy="1463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오른쪽 화살표 55"/>
          <p:cNvSpPr/>
          <p:nvPr/>
        </p:nvSpPr>
        <p:spPr>
          <a:xfrm rot="13767536">
            <a:off x="4490198" y="4832249"/>
            <a:ext cx="320985" cy="1463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오른쪽 화살표 56"/>
          <p:cNvSpPr/>
          <p:nvPr/>
        </p:nvSpPr>
        <p:spPr>
          <a:xfrm rot="16200000">
            <a:off x="3604113" y="6236022"/>
            <a:ext cx="320985" cy="1463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726952" y="6448425"/>
            <a:ext cx="4119763" cy="67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810877" y="3983974"/>
            <a:ext cx="59154" cy="25318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873231" y="4689288"/>
            <a:ext cx="1199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dirty="0" smtClean="0">
                <a:latin typeface="Calibri" pitchFamily="34" charset="0"/>
                <a:cs typeface="Calibri" pitchFamily="34" charset="0"/>
              </a:rPr>
              <a:t>Crawler</a:t>
            </a:r>
            <a:endParaRPr lang="ko-KR" altLang="en-US" b="1" dirty="0"/>
          </a:p>
        </p:txBody>
      </p:sp>
      <p:sp>
        <p:nvSpPr>
          <p:cNvPr id="61" name="직사각형 60"/>
          <p:cNvSpPr/>
          <p:nvPr/>
        </p:nvSpPr>
        <p:spPr>
          <a:xfrm>
            <a:off x="4621123" y="4228775"/>
            <a:ext cx="1199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dirty="0" smtClean="0">
                <a:latin typeface="Calibri" pitchFamily="34" charset="0"/>
                <a:cs typeface="Calibri" pitchFamily="34" charset="0"/>
              </a:rPr>
              <a:t>Annotator</a:t>
            </a:r>
          </a:p>
        </p:txBody>
      </p:sp>
    </p:spTree>
    <p:extLst>
      <p:ext uri="{BB962C8B-B14F-4D97-AF65-F5344CB8AC3E}">
        <p14:creationId xmlns:p14="http://schemas.microsoft.com/office/powerpoint/2010/main" val="326682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Inference-supported Annotation [1]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1069579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CREAM</a:t>
            </a:r>
          </a:p>
          <a:p>
            <a:pPr lvl="1"/>
            <a:r>
              <a:rPr lang="en-US" altLang="ko-KR" sz="1800" dirty="0" smtClean="0"/>
              <a:t>Integrates the ontology and the knowledge base into the editing </a:t>
            </a:r>
            <a:r>
              <a:rPr lang="en-US" altLang="ko-KR" sz="1800" dirty="0" err="1" smtClean="0"/>
              <a:t>evnironment</a:t>
            </a:r>
            <a:endParaRPr lang="ko-KR" altLang="en-US" sz="1800" dirty="0"/>
          </a:p>
        </p:txBody>
      </p:sp>
      <p:sp>
        <p:nvSpPr>
          <p:cNvPr id="5" name="한쪽 모서리가 잘린 사각형 4"/>
          <p:cNvSpPr/>
          <p:nvPr/>
        </p:nvSpPr>
        <p:spPr>
          <a:xfrm flipV="1">
            <a:off x="539552" y="2708920"/>
            <a:ext cx="864096" cy="864096"/>
          </a:xfrm>
          <a:prstGeom prst="snip1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한쪽 모서리가 잘린 사각형 5"/>
          <p:cNvSpPr/>
          <p:nvPr/>
        </p:nvSpPr>
        <p:spPr>
          <a:xfrm flipV="1">
            <a:off x="683568" y="2885995"/>
            <a:ext cx="864096" cy="864096"/>
          </a:xfrm>
          <a:prstGeom prst="snip1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한쪽 모서리가 잘린 사각형 6"/>
          <p:cNvSpPr/>
          <p:nvPr/>
        </p:nvSpPr>
        <p:spPr>
          <a:xfrm flipV="1">
            <a:off x="827584" y="3013788"/>
            <a:ext cx="864096" cy="864096"/>
          </a:xfrm>
          <a:prstGeom prst="snip1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한쪽 모서리가 잘린 사각형 7"/>
          <p:cNvSpPr/>
          <p:nvPr/>
        </p:nvSpPr>
        <p:spPr>
          <a:xfrm flipV="1">
            <a:off x="7020272" y="2708920"/>
            <a:ext cx="1008112" cy="864096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한쪽 모서리가 잘린 사각형 8"/>
          <p:cNvSpPr/>
          <p:nvPr/>
        </p:nvSpPr>
        <p:spPr>
          <a:xfrm flipV="1">
            <a:off x="7164288" y="2885995"/>
            <a:ext cx="1008112" cy="864096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한쪽 모서리가 잘린 사각형 9"/>
          <p:cNvSpPr/>
          <p:nvPr/>
        </p:nvSpPr>
        <p:spPr>
          <a:xfrm flipV="1">
            <a:off x="7308303" y="3013788"/>
            <a:ext cx="1008113" cy="864096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39617" y="2929056"/>
            <a:ext cx="2828527" cy="302115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802281" y="3275862"/>
            <a:ext cx="12137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900" dirty="0" smtClean="0">
                <a:latin typeface="Calibri" pitchFamily="34" charset="0"/>
                <a:cs typeface="Calibri" pitchFamily="34" charset="0"/>
              </a:rPr>
              <a:t>aslkdfjlksjdfafdasdjflkjsdlkfjlaskdjflkjaslkdfjlasjdfkadfklsjafsasfasdfsafasdfdasfdsfasdf</a:t>
            </a:r>
            <a:endParaRPr lang="ko-KR" altLang="en-US" sz="900" b="1" dirty="0"/>
          </a:p>
        </p:txBody>
      </p:sp>
      <p:sp>
        <p:nvSpPr>
          <p:cNvPr id="15" name="직사각형 14"/>
          <p:cNvSpPr/>
          <p:nvPr/>
        </p:nvSpPr>
        <p:spPr>
          <a:xfrm>
            <a:off x="924187" y="3208673"/>
            <a:ext cx="7723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dirty="0" smtClean="0">
                <a:latin typeface="Calibri" pitchFamily="34" charset="0"/>
                <a:cs typeface="Calibri" pitchFamily="34" charset="0"/>
              </a:rPr>
              <a:t>Docs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7264289" y="3132257"/>
            <a:ext cx="1093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1600" dirty="0" smtClean="0">
                <a:latin typeface="Calibri" pitchFamily="34" charset="0"/>
                <a:cs typeface="Calibri" pitchFamily="34" charset="0"/>
              </a:rPr>
              <a:t>Annotated</a:t>
            </a:r>
          </a:p>
          <a:p>
            <a:r>
              <a:rPr lang="pt-BR" altLang="ko-KR" sz="1600" dirty="0" smtClean="0">
                <a:latin typeface="Calibri" pitchFamily="34" charset="0"/>
                <a:cs typeface="Calibri" pitchFamily="34" charset="0"/>
              </a:rPr>
              <a:t>Docs</a:t>
            </a:r>
            <a:endParaRPr lang="ko-KR" altLang="en-US" sz="1600" dirty="0"/>
          </a:p>
        </p:txBody>
      </p:sp>
      <p:sp>
        <p:nvSpPr>
          <p:cNvPr id="17" name="오른쪽 화살표 16"/>
          <p:cNvSpPr/>
          <p:nvPr/>
        </p:nvSpPr>
        <p:spPr>
          <a:xfrm>
            <a:off x="1919388" y="3158385"/>
            <a:ext cx="924420" cy="2349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통 19"/>
          <p:cNvSpPr/>
          <p:nvPr/>
        </p:nvSpPr>
        <p:spPr>
          <a:xfrm>
            <a:off x="3159583" y="4904776"/>
            <a:ext cx="1219175" cy="855232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Knowledge Base</a:t>
            </a:r>
            <a:endParaRPr lang="ko-KR" altLang="en-US" sz="1600" dirty="0"/>
          </a:p>
        </p:txBody>
      </p:sp>
      <p:grpSp>
        <p:nvGrpSpPr>
          <p:cNvPr id="52" name="그룹 51"/>
          <p:cNvGrpSpPr/>
          <p:nvPr/>
        </p:nvGrpSpPr>
        <p:grpSpPr>
          <a:xfrm>
            <a:off x="4528910" y="4632872"/>
            <a:ext cx="1234050" cy="1234050"/>
            <a:chOff x="4820950" y="5097574"/>
            <a:chExt cx="1234050" cy="1234050"/>
          </a:xfrm>
        </p:grpSpPr>
        <p:sp>
          <p:nvSpPr>
            <p:cNvPr id="13" name="타원 12"/>
            <p:cNvSpPr/>
            <p:nvPr/>
          </p:nvSpPr>
          <p:spPr>
            <a:xfrm>
              <a:off x="4820950" y="5097574"/>
              <a:ext cx="1234050" cy="123405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5252058" y="5576066"/>
              <a:ext cx="325346" cy="3253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4918264" y="5672214"/>
              <a:ext cx="181330" cy="18133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5724128" y="5672214"/>
              <a:ext cx="181330" cy="18133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5456181" y="5981113"/>
              <a:ext cx="181330" cy="18133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5294920" y="5298989"/>
              <a:ext cx="181330" cy="18133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 flipH="1">
              <a:off x="5587418" y="5339561"/>
              <a:ext cx="100186" cy="10018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 flipH="1">
              <a:off x="5104162" y="5289468"/>
              <a:ext cx="100186" cy="10018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>
              <a:stCxn id="21" idx="6"/>
              <a:endCxn id="24" idx="2"/>
            </p:cNvCxnSpPr>
            <p:nvPr/>
          </p:nvCxnSpPr>
          <p:spPr>
            <a:xfrm>
              <a:off x="5577404" y="5738739"/>
              <a:ext cx="146724" cy="24140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3" idx="6"/>
              <a:endCxn id="21" idx="2"/>
            </p:cNvCxnSpPr>
            <p:nvPr/>
          </p:nvCxnSpPr>
          <p:spPr>
            <a:xfrm flipV="1">
              <a:off x="5099594" y="5738739"/>
              <a:ext cx="152464" cy="24140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25" idx="1"/>
              <a:endCxn id="21" idx="4"/>
            </p:cNvCxnSpPr>
            <p:nvPr/>
          </p:nvCxnSpPr>
          <p:spPr>
            <a:xfrm flipH="1" flipV="1">
              <a:off x="5414731" y="5901412"/>
              <a:ext cx="68005" cy="106256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21" idx="0"/>
              <a:endCxn id="26" idx="4"/>
            </p:cNvCxnSpPr>
            <p:nvPr/>
          </p:nvCxnSpPr>
          <p:spPr>
            <a:xfrm flipH="1" flipV="1">
              <a:off x="5385585" y="5480319"/>
              <a:ext cx="29146" cy="95747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26" idx="6"/>
              <a:endCxn id="27" idx="6"/>
            </p:cNvCxnSpPr>
            <p:nvPr/>
          </p:nvCxnSpPr>
          <p:spPr>
            <a:xfrm>
              <a:off x="5476250" y="5389654"/>
              <a:ext cx="111168" cy="0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26" idx="2"/>
              <a:endCxn id="28" idx="2"/>
            </p:cNvCxnSpPr>
            <p:nvPr/>
          </p:nvCxnSpPr>
          <p:spPr>
            <a:xfrm flipH="1" flipV="1">
              <a:off x="5204348" y="5339561"/>
              <a:ext cx="90572" cy="5009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오른쪽 화살표 56"/>
          <p:cNvSpPr/>
          <p:nvPr/>
        </p:nvSpPr>
        <p:spPr>
          <a:xfrm rot="16200000">
            <a:off x="3604113" y="6236022"/>
            <a:ext cx="320985" cy="1463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726952" y="6448425"/>
            <a:ext cx="4119763" cy="67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810877" y="3983974"/>
            <a:ext cx="59154" cy="25318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873231" y="4689288"/>
            <a:ext cx="1199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dirty="0" smtClean="0">
                <a:latin typeface="Calibri" pitchFamily="34" charset="0"/>
                <a:cs typeface="Calibri" pitchFamily="34" charset="0"/>
              </a:rPr>
              <a:t>Crawler</a:t>
            </a:r>
            <a:endParaRPr lang="ko-KR" altLang="en-US" b="1" dirty="0"/>
          </a:p>
        </p:txBody>
      </p:sp>
      <p:sp>
        <p:nvSpPr>
          <p:cNvPr id="61" name="직사각형 60"/>
          <p:cNvSpPr/>
          <p:nvPr/>
        </p:nvSpPr>
        <p:spPr>
          <a:xfrm>
            <a:off x="3779912" y="2504670"/>
            <a:ext cx="1199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dirty="0" smtClean="0">
                <a:latin typeface="Calibri" pitchFamily="34" charset="0"/>
                <a:cs typeface="Calibri" pitchFamily="34" charset="0"/>
              </a:rPr>
              <a:t>Annotator</a:t>
            </a:r>
          </a:p>
        </p:txBody>
      </p:sp>
      <p:sp>
        <p:nvSpPr>
          <p:cNvPr id="43" name="오른쪽 화살표 42"/>
          <p:cNvSpPr/>
          <p:nvPr/>
        </p:nvSpPr>
        <p:spPr>
          <a:xfrm>
            <a:off x="6023844" y="3158385"/>
            <a:ext cx="924420" cy="2349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039617" y="4422290"/>
            <a:ext cx="2828527" cy="152792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03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8885</TotalTime>
  <Words>629</Words>
  <Application>Microsoft Office PowerPoint</Application>
  <PresentationFormat>화면 슬라이드 쇼(4:3)</PresentationFormat>
  <Paragraphs>165</Paragraphs>
  <Slides>20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SNU IDB Lab.</vt:lpstr>
      <vt:lpstr>CREAM: Semantic annotation system</vt:lpstr>
      <vt:lpstr>References</vt:lpstr>
      <vt:lpstr>Outline</vt:lpstr>
      <vt:lpstr>Web Annotations</vt:lpstr>
      <vt:lpstr>Architecture of Annotea</vt:lpstr>
      <vt:lpstr>Manual Annotation [1]</vt:lpstr>
      <vt:lpstr>Manual Annotation [1]: Problems</vt:lpstr>
      <vt:lpstr>Inference-supported Annotation [1]</vt:lpstr>
      <vt:lpstr>Inference-supported Annotation [1]</vt:lpstr>
      <vt:lpstr>CREAM: Ontology-driven annotation framework [2]</vt:lpstr>
      <vt:lpstr>CREAM: Architecture [2] </vt:lpstr>
      <vt:lpstr>CREAM: Architecture [2] </vt:lpstr>
      <vt:lpstr>CREAM: Meta Ontology [3] </vt:lpstr>
      <vt:lpstr>CREAM: Annotation by Typing [3]</vt:lpstr>
      <vt:lpstr>CREAM: Annotation by Markup [3]</vt:lpstr>
      <vt:lpstr>CREAM: Annotation by Authoring [3]</vt:lpstr>
      <vt:lpstr>S-CREAM: Semi-automatic CREation of Metadata [4]</vt:lpstr>
      <vt:lpstr>S-CREAM</vt:lpstr>
      <vt:lpstr>Conclusion</vt:lpstr>
      <vt:lpstr>Discussion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</cp:lastModifiedBy>
  <cp:revision>436</cp:revision>
  <dcterms:created xsi:type="dcterms:W3CDTF">2006-10-05T04:04:58Z</dcterms:created>
  <dcterms:modified xsi:type="dcterms:W3CDTF">2013-05-24T02:30:04Z</dcterms:modified>
</cp:coreProperties>
</file>