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4" r:id="rId2"/>
  </p:sldMasterIdLst>
  <p:notesMasterIdLst>
    <p:notesMasterId r:id="rId36"/>
  </p:notesMasterIdLst>
  <p:sldIdLst>
    <p:sldId id="256" r:id="rId3"/>
    <p:sldId id="280" r:id="rId4"/>
    <p:sldId id="365" r:id="rId5"/>
    <p:sldId id="370" r:id="rId6"/>
    <p:sldId id="380" r:id="rId7"/>
    <p:sldId id="369" r:id="rId8"/>
    <p:sldId id="375" r:id="rId9"/>
    <p:sldId id="371" r:id="rId10"/>
    <p:sldId id="381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257" r:id="rId20"/>
    <p:sldId id="382" r:id="rId21"/>
    <p:sldId id="367" r:id="rId22"/>
    <p:sldId id="378" r:id="rId23"/>
    <p:sldId id="377" r:id="rId24"/>
    <p:sldId id="384" r:id="rId25"/>
    <p:sldId id="379" r:id="rId26"/>
    <p:sldId id="383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291" r:id="rId3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1E873"/>
    <a:srgbClr val="66CCFF"/>
    <a:srgbClr val="0099FF"/>
    <a:srgbClr val="46BDF8"/>
    <a:srgbClr val="61BBFF"/>
    <a:srgbClr val="A5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62" autoAdjust="0"/>
  </p:normalViewPr>
  <p:slideViewPr>
    <p:cSldViewPr>
      <p:cViewPr>
        <p:scale>
          <a:sx n="60" d="100"/>
          <a:sy n="60" d="100"/>
        </p:scale>
        <p:origin x="-10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1" tIns="47631" rIns="95261" bIns="476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1" tIns="47631" rIns="95261" bIns="47631" rtlCol="0"/>
          <a:lstStyle>
            <a:lvl1pPr algn="r">
              <a:defRPr sz="1200"/>
            </a:lvl1pPr>
          </a:lstStyle>
          <a:p>
            <a:fld id="{3F468645-C165-45CC-A93B-49418A864103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1" tIns="47631" rIns="95261" bIns="476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1" tIns="47631" rIns="95261" bIns="4763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1" tIns="47631" rIns="95261" bIns="476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1" tIns="47631" rIns="95261" bIns="47631" rtlCol="0" anchor="b"/>
          <a:lstStyle>
            <a:lvl1pPr algn="r">
              <a:defRPr sz="1200"/>
            </a:lvl1pPr>
          </a:lstStyle>
          <a:p>
            <a:fld id="{589E5DD2-17CC-4C67-8C27-70C487E020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6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9196"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8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4178-D90A-4E79-AD83-8FB99CBB9A3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D83-92AE-45EC-9ABB-BFA6E9B98A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1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4178-D90A-4E79-AD83-8FB99CBB9A3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D83-92AE-45EC-9ABB-BFA6E9B98A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4178-D90A-4E79-AD83-8FB99CBB9A3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D83-92AE-45EC-9ABB-BFA6E9B98A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7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4178-D90A-4E79-AD83-8FB99CBB9A3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D83-92AE-45EC-9ABB-BFA6E9B98A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5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4178-D90A-4E79-AD83-8FB99CBB9A3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D83-92AE-45EC-9ABB-BFA6E9B98A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41568" y="6597353"/>
            <a:ext cx="802432" cy="216023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FBA9A30E-EA62-42B8-9196-64E2E841BEB0}" type="slidenum">
              <a:rPr lang="ko-KR" altLang="en-US" smtClean="0"/>
              <a:pPr/>
              <a:t>‹#›</a:t>
            </a:fld>
            <a:r>
              <a:rPr lang="en-US" altLang="ko-KR" dirty="0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4178-D90A-4E79-AD83-8FB99CBB9A3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D83-92AE-45EC-9ABB-BFA6E9B98A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5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4178-D90A-4E79-AD83-8FB99CBB9A3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D83-92AE-45EC-9ABB-BFA6E9B98A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8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4178-D90A-4E79-AD83-8FB99CBB9A3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D83-92AE-45EC-9ABB-BFA6E9B98A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4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4178-D90A-4E79-AD83-8FB99CBB9A3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D83-92AE-45EC-9ABB-BFA6E9B98A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3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4178-D90A-4E79-AD83-8FB99CBB9A3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D83-92AE-45EC-9ABB-BFA6E9B98A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8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4178-D90A-4E79-AD83-8FB99CBB9A3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AD83-92AE-45EC-9ABB-BFA6E9B98A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5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FBA9A30E-EA62-42B8-9196-64E2E841BE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4178-D90A-4E79-AD83-8FB99CBB9A3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2013-04-12</a:t>
            </a:fld>
            <a:endParaRPr lang="ko-KR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AD83-92AE-45EC-9ABB-BFA6E9B98AA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990656" cy="1470025"/>
          </a:xfrm>
        </p:spPr>
        <p:txBody>
          <a:bodyPr>
            <a:normAutofit/>
          </a:bodyPr>
          <a:lstStyle/>
          <a:p>
            <a:r>
              <a:rPr lang="en-US" altLang="ko-KR" sz="2800" spc="-100" dirty="0" smtClean="0">
                <a:effectLst/>
                <a:latin typeface="Arial" pitchFamily="34" charset="0"/>
                <a:cs typeface="Arial" pitchFamily="34" charset="0"/>
              </a:rPr>
              <a:t>Analysis and Improvement of Map-Reduce </a:t>
            </a:r>
            <a:br>
              <a:rPr lang="en-US" altLang="ko-KR" sz="2800" spc="-100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en-US" altLang="ko-KR" sz="2800" spc="-100" dirty="0" smtClean="0">
                <a:effectLst/>
                <a:latin typeface="Arial" pitchFamily="34" charset="0"/>
                <a:cs typeface="Arial" pitchFamily="34" charset="0"/>
              </a:rPr>
              <a:t>Data Distribution in Read Mapping Applications</a:t>
            </a:r>
            <a:endParaRPr lang="ko-KR" altLang="en-US" sz="2800" spc="-1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717032"/>
            <a:ext cx="7715304" cy="2592288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A. Espinosa, P. Hernandez, J.C. Moure, J. </a:t>
            </a:r>
            <a:r>
              <a:rPr lang="en-US" altLang="ko-KR" sz="1800" dirty="0" err="1" smtClean="0">
                <a:latin typeface="Arial" pitchFamily="34" charset="0"/>
                <a:cs typeface="Arial" pitchFamily="34" charset="0"/>
              </a:rPr>
              <a:t>Protasio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, and A. Ripoll</a:t>
            </a:r>
          </a:p>
          <a:p>
            <a:r>
              <a:rPr lang="en-US" altLang="ko-KR" sz="1800" dirty="0" err="1" smtClean="0">
                <a:latin typeface="Arial" pitchFamily="34" charset="0"/>
                <a:cs typeface="Arial" pitchFamily="34" charset="0"/>
              </a:rPr>
              <a:t>Universitat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 smtClean="0">
                <a:latin typeface="Arial" pitchFamily="34" charset="0"/>
                <a:cs typeface="Arial" pitchFamily="34" charset="0"/>
              </a:rPr>
              <a:t>Autonoma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 de Barcelona</a:t>
            </a:r>
          </a:p>
          <a:p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Journal of Supercomputing, 2012</a:t>
            </a:r>
          </a:p>
          <a:p>
            <a:pPr algn="r"/>
            <a:endParaRPr lang="en-US" altLang="ko-KR" sz="1800" dirty="0" smtClean="0">
              <a:latin typeface="Arial" pitchFamily="34" charset="0"/>
              <a:cs typeface="Arial" pitchFamily="34" charset="0"/>
            </a:endParaRPr>
          </a:p>
          <a:p>
            <a:pPr algn="r"/>
            <a:endParaRPr lang="en-US" altLang="ko-KR" sz="1800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12 Apr 2013</a:t>
            </a:r>
          </a:p>
          <a:p>
            <a:pPr algn="r"/>
            <a:r>
              <a:rPr lang="en-US" altLang="ko-KR" sz="1800" dirty="0" err="1" smtClean="0">
                <a:latin typeface="Arial" pitchFamily="34" charset="0"/>
                <a:cs typeface="Arial" pitchFamily="34" charset="0"/>
              </a:rPr>
              <a:t>Taewhi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 Lee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57288"/>
            <a:ext cx="60579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7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57288"/>
            <a:ext cx="60579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0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162050"/>
            <a:ext cx="60388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8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62050"/>
            <a:ext cx="60579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9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152525"/>
            <a:ext cx="60388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9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52525"/>
            <a:ext cx="604837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9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47763"/>
            <a:ext cx="60483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9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62050"/>
            <a:ext cx="60483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9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>
                <a:effectLst/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 Framework </a:t>
            </a:r>
            <a:r>
              <a:rPr lang="en-US" altLang="ko-KR" sz="2000" dirty="0">
                <a:effectLst/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000" dirty="0" smtClean="0">
                <a:effectLst/>
                <a:latin typeface="Arial" pitchFamily="34" charset="0"/>
                <a:cs typeface="Arial" pitchFamily="34" charset="0"/>
              </a:rPr>
              <a:t>Dean and </a:t>
            </a:r>
            <a:r>
              <a:rPr lang="en-US" altLang="ko-KR" sz="2000" dirty="0" err="1" smtClean="0">
                <a:effectLst/>
                <a:latin typeface="Arial" pitchFamily="34" charset="0"/>
                <a:cs typeface="Arial" pitchFamily="34" charset="0"/>
              </a:rPr>
              <a:t>Ghemawat</a:t>
            </a:r>
            <a:r>
              <a:rPr lang="en-US" altLang="ko-KR" sz="2000" dirty="0" smtClean="0"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000" dirty="0">
                <a:effectLst/>
                <a:latin typeface="Arial" pitchFamily="34" charset="0"/>
                <a:cs typeface="Arial" pitchFamily="34" charset="0"/>
              </a:rPr>
              <a:t>OSDI ’04</a:t>
            </a:r>
            <a:r>
              <a:rPr lang="en-US" altLang="ko-KR" sz="2000" dirty="0" smtClean="0">
                <a:effectLst/>
                <a:latin typeface="Arial" pitchFamily="34" charset="0"/>
                <a:cs typeface="Arial" pitchFamily="34" charset="0"/>
              </a:rPr>
              <a:t>]</a:t>
            </a:r>
            <a:endParaRPr lang="ko-KR" altLang="en-US" sz="2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2365" y="2089364"/>
            <a:ext cx="28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Lucida Sans Typewriter" pitchFamily="49" charset="0"/>
                <a:cs typeface="Arial" pitchFamily="34" charset="0"/>
              </a:rPr>
              <a:t>map</a:t>
            </a:r>
            <a:r>
              <a:rPr lang="en-US" altLang="ko-KR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(k1, v1) </a:t>
            </a:r>
            <a:r>
              <a:rPr lang="en-US" altLang="ko-KR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ko-KR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list(k2, v2) 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572000" y="2089364"/>
            <a:ext cx="3453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Lucida Sans Typewriter" pitchFamily="49" charset="0"/>
                <a:cs typeface="Arial" pitchFamily="34" charset="0"/>
              </a:rPr>
              <a:t>reduce</a:t>
            </a: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(k2, list(v2)) </a:t>
            </a:r>
            <a:r>
              <a:rPr lang="en-US" altLang="ko-KR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ko-KR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list(v2</a:t>
            </a:r>
            <a:r>
              <a:rPr lang="en-US" altLang="ko-KR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539552" y="3361625"/>
            <a:ext cx="8103037" cy="3321993"/>
            <a:chOff x="539552" y="2339255"/>
            <a:chExt cx="8103037" cy="3321993"/>
          </a:xfrm>
        </p:grpSpPr>
        <p:sp>
          <p:nvSpPr>
            <p:cNvPr id="105" name="원통 104"/>
            <p:cNvSpPr/>
            <p:nvPr/>
          </p:nvSpPr>
          <p:spPr>
            <a:xfrm>
              <a:off x="539552" y="3288473"/>
              <a:ext cx="1224136" cy="1800200"/>
            </a:xfrm>
            <a:prstGeom prst="ca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35654" y="508518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Arial" pitchFamily="34" charset="0"/>
                  <a:cs typeface="Arial" pitchFamily="34" charset="0"/>
                </a:rPr>
                <a:t>DFS</a:t>
              </a:r>
              <a:endParaRPr lang="ko-KR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40059" y="3738211"/>
              <a:ext cx="837796" cy="28803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Split 0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83557" y="2897992"/>
              <a:ext cx="7537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40059" y="4020218"/>
              <a:ext cx="837796" cy="28803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Split 1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40059" y="4307581"/>
              <a:ext cx="837796" cy="28803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Split 2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0059" y="4595613"/>
              <a:ext cx="837796" cy="28803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…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261972" y="2670444"/>
              <a:ext cx="713999" cy="639242"/>
            </a:xfrm>
            <a:prstGeom prst="rect">
              <a:avLst/>
            </a:prstGeom>
            <a:solidFill>
              <a:srgbClr val="66CC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Map</a:t>
              </a:r>
              <a:endParaRPr lang="ko-KR" alt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405464" y="2812797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405464" y="3001127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037101" y="2530152"/>
              <a:ext cx="2025071" cy="93610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직선 화살표 연결선 117"/>
            <p:cNvCxnSpPr>
              <a:stCxn id="108" idx="3"/>
              <a:endCxn id="114" idx="1"/>
            </p:cNvCxnSpPr>
            <p:nvPr/>
          </p:nvCxnSpPr>
          <p:spPr>
            <a:xfrm flipV="1">
              <a:off x="1577855" y="2990065"/>
              <a:ext cx="684117" cy="89216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114" idx="3"/>
              <a:endCxn id="115" idx="1"/>
            </p:cNvCxnSpPr>
            <p:nvPr/>
          </p:nvCxnSpPr>
          <p:spPr>
            <a:xfrm flipV="1">
              <a:off x="2975971" y="2906962"/>
              <a:ext cx="429493" cy="83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>
              <a:stCxn id="114" idx="3"/>
              <a:endCxn id="116" idx="1"/>
            </p:cNvCxnSpPr>
            <p:nvPr/>
          </p:nvCxnSpPr>
          <p:spPr>
            <a:xfrm>
              <a:off x="2975971" y="2990065"/>
              <a:ext cx="429493" cy="105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262189" y="3767879"/>
              <a:ext cx="713999" cy="639242"/>
            </a:xfrm>
            <a:prstGeom prst="rect">
              <a:avLst/>
            </a:prstGeom>
            <a:solidFill>
              <a:srgbClr val="66CC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Map</a:t>
              </a:r>
              <a:endParaRPr lang="ko-KR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5681" y="3910232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405681" y="4098562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037102" y="3627587"/>
              <a:ext cx="2025287" cy="93610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직선 화살표 연결선 124"/>
            <p:cNvCxnSpPr>
              <a:stCxn id="121" idx="3"/>
              <a:endCxn id="122" idx="1"/>
            </p:cNvCxnSpPr>
            <p:nvPr/>
          </p:nvCxnSpPr>
          <p:spPr>
            <a:xfrm flipV="1">
              <a:off x="2976188" y="4004397"/>
              <a:ext cx="429493" cy="83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21" idx="3"/>
              <a:endCxn id="123" idx="1"/>
            </p:cNvCxnSpPr>
            <p:nvPr/>
          </p:nvCxnSpPr>
          <p:spPr>
            <a:xfrm>
              <a:off x="2976188" y="4087500"/>
              <a:ext cx="429493" cy="105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2261972" y="4865436"/>
              <a:ext cx="713999" cy="639242"/>
            </a:xfrm>
            <a:prstGeom prst="rect">
              <a:avLst/>
            </a:prstGeom>
            <a:solidFill>
              <a:srgbClr val="66CC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Map</a:t>
              </a:r>
              <a:endParaRPr lang="ko-KR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405464" y="5007789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405464" y="5196119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037103" y="4725144"/>
              <a:ext cx="2025070" cy="93610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1" name="직선 화살표 연결선 130"/>
            <p:cNvCxnSpPr>
              <a:stCxn id="127" idx="3"/>
              <a:endCxn id="128" idx="1"/>
            </p:cNvCxnSpPr>
            <p:nvPr/>
          </p:nvCxnSpPr>
          <p:spPr>
            <a:xfrm flipV="1">
              <a:off x="2975971" y="5101954"/>
              <a:ext cx="429493" cy="83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27" idx="3"/>
              <a:endCxn id="129" idx="1"/>
            </p:cNvCxnSpPr>
            <p:nvPr/>
          </p:nvCxnSpPr>
          <p:spPr>
            <a:xfrm>
              <a:off x="2975971" y="5185057"/>
              <a:ext cx="429493" cy="105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111" idx="3"/>
              <a:endCxn id="121" idx="1"/>
            </p:cNvCxnSpPr>
            <p:nvPr/>
          </p:nvCxnSpPr>
          <p:spPr>
            <a:xfrm flipV="1">
              <a:off x="1577855" y="4087500"/>
              <a:ext cx="684334" cy="7673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112" idx="3"/>
              <a:endCxn id="127" idx="1"/>
            </p:cNvCxnSpPr>
            <p:nvPr/>
          </p:nvCxnSpPr>
          <p:spPr>
            <a:xfrm>
              <a:off x="1577855" y="4451597"/>
              <a:ext cx="684117" cy="73346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직사각형 134"/>
            <p:cNvSpPr/>
            <p:nvPr/>
          </p:nvSpPr>
          <p:spPr>
            <a:xfrm>
              <a:off x="2927251" y="2560271"/>
              <a:ext cx="527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sort</a:t>
              </a:r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674485" y="3306793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674485" y="3495123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674485" y="3683453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394565" y="3306793"/>
              <a:ext cx="396044" cy="5649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6114645" y="3269667"/>
              <a:ext cx="864096" cy="639242"/>
            </a:xfrm>
            <a:prstGeom prst="rect">
              <a:avLst/>
            </a:prstGeom>
            <a:solidFill>
              <a:srgbClr val="66CC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-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Reduce</a:t>
              </a:r>
              <a:endParaRPr lang="ko-KR" altLang="en-US" sz="1600" spc="-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485375" y="3052743"/>
              <a:ext cx="2718028" cy="101007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2" name="직선 화살표 연결선 141"/>
            <p:cNvCxnSpPr>
              <a:stCxn id="115" idx="3"/>
              <a:endCxn id="136" idx="1"/>
            </p:cNvCxnSpPr>
            <p:nvPr/>
          </p:nvCxnSpPr>
          <p:spPr>
            <a:xfrm>
              <a:off x="3801508" y="2906962"/>
              <a:ext cx="872977" cy="49399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stCxn id="122" idx="3"/>
              <a:endCxn id="137" idx="1"/>
            </p:cNvCxnSpPr>
            <p:nvPr/>
          </p:nvCxnSpPr>
          <p:spPr>
            <a:xfrm flipV="1">
              <a:off x="3801725" y="3589288"/>
              <a:ext cx="872760" cy="41510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128" idx="3"/>
              <a:endCxn id="138" idx="1"/>
            </p:cNvCxnSpPr>
            <p:nvPr/>
          </p:nvCxnSpPr>
          <p:spPr>
            <a:xfrm flipV="1">
              <a:off x="3801508" y="3777618"/>
              <a:ext cx="872977" cy="132433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>
              <a:stCxn id="137" idx="3"/>
              <a:endCxn id="139" idx="1"/>
            </p:cNvCxnSpPr>
            <p:nvPr/>
          </p:nvCxnSpPr>
          <p:spPr>
            <a:xfrm>
              <a:off x="5070529" y="3589288"/>
              <a:ext cx="3240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/>
            <p:cNvSpPr/>
            <p:nvPr/>
          </p:nvSpPr>
          <p:spPr>
            <a:xfrm>
              <a:off x="4887976" y="2992228"/>
              <a:ext cx="7665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merge</a:t>
              </a:r>
              <a:endParaRPr lang="ko-KR" altLang="en-US" sz="13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7" name="직선 화살표 연결선 146"/>
            <p:cNvCxnSpPr>
              <a:stCxn id="139" idx="3"/>
              <a:endCxn id="140" idx="1"/>
            </p:cNvCxnSpPr>
            <p:nvPr/>
          </p:nvCxnSpPr>
          <p:spPr>
            <a:xfrm>
              <a:off x="5790609" y="3589288"/>
              <a:ext cx="3240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4674485" y="4534263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674485" y="4722593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674485" y="4910923"/>
              <a:ext cx="396044" cy="18833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394565" y="4534263"/>
              <a:ext cx="396044" cy="5649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6114645" y="4497137"/>
              <a:ext cx="864096" cy="639242"/>
            </a:xfrm>
            <a:prstGeom prst="rect">
              <a:avLst/>
            </a:prstGeom>
            <a:solidFill>
              <a:srgbClr val="66CC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-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Reduce</a:t>
              </a:r>
              <a:endParaRPr lang="ko-KR" altLang="en-US" sz="1600" spc="-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485375" y="4280213"/>
              <a:ext cx="2718028" cy="101007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4" name="직선 화살표 연결선 153"/>
            <p:cNvCxnSpPr>
              <a:stCxn id="149" idx="3"/>
              <a:endCxn id="151" idx="1"/>
            </p:cNvCxnSpPr>
            <p:nvPr/>
          </p:nvCxnSpPr>
          <p:spPr>
            <a:xfrm>
              <a:off x="5070529" y="4816758"/>
              <a:ext cx="3240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151" idx="3"/>
              <a:endCxn id="152" idx="1"/>
            </p:cNvCxnSpPr>
            <p:nvPr/>
          </p:nvCxnSpPr>
          <p:spPr>
            <a:xfrm>
              <a:off x="5790609" y="4816758"/>
              <a:ext cx="3240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/>
            <p:cNvCxnSpPr>
              <a:stCxn id="116" idx="3"/>
              <a:endCxn id="148" idx="1"/>
            </p:cNvCxnSpPr>
            <p:nvPr/>
          </p:nvCxnSpPr>
          <p:spPr>
            <a:xfrm>
              <a:off x="3801508" y="3095292"/>
              <a:ext cx="872977" cy="153313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23" idx="3"/>
              <a:endCxn id="149" idx="1"/>
            </p:cNvCxnSpPr>
            <p:nvPr/>
          </p:nvCxnSpPr>
          <p:spPr>
            <a:xfrm>
              <a:off x="3801725" y="4192727"/>
              <a:ext cx="872760" cy="62403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>
              <a:stCxn id="129" idx="3"/>
              <a:endCxn id="150" idx="1"/>
            </p:cNvCxnSpPr>
            <p:nvPr/>
          </p:nvCxnSpPr>
          <p:spPr>
            <a:xfrm flipV="1">
              <a:off x="3801508" y="5005088"/>
              <a:ext cx="872977" cy="28519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원통 158"/>
            <p:cNvSpPr/>
            <p:nvPr/>
          </p:nvSpPr>
          <p:spPr>
            <a:xfrm>
              <a:off x="7418453" y="3362007"/>
              <a:ext cx="1224136" cy="1800200"/>
            </a:xfrm>
            <a:prstGeom prst="ca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714555" y="5158714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Arial" pitchFamily="34" charset="0"/>
                  <a:cs typeface="Arial" pitchFamily="34" charset="0"/>
                </a:rPr>
                <a:t>DFS</a:t>
              </a:r>
              <a:endParaRPr lang="ko-KR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618960" y="3978321"/>
              <a:ext cx="837796" cy="28803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Part 0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541526" y="2971526"/>
              <a:ext cx="9525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Arial" pitchFamily="34" charset="0"/>
                  <a:cs typeface="Arial" pitchFamily="34" charset="0"/>
                </a:rPr>
                <a:t>Output</a:t>
              </a:r>
              <a:endParaRPr lang="ko-KR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7618960" y="4260328"/>
              <a:ext cx="837796" cy="28803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Part 1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4" name="직선 화살표 연결선 163"/>
            <p:cNvCxnSpPr>
              <a:stCxn id="140" idx="3"/>
              <a:endCxn id="161" idx="1"/>
            </p:cNvCxnSpPr>
            <p:nvPr/>
          </p:nvCxnSpPr>
          <p:spPr>
            <a:xfrm>
              <a:off x="6978741" y="3589288"/>
              <a:ext cx="640219" cy="53304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stCxn id="152" idx="3"/>
              <a:endCxn id="163" idx="1"/>
            </p:cNvCxnSpPr>
            <p:nvPr/>
          </p:nvCxnSpPr>
          <p:spPr>
            <a:xfrm flipV="1">
              <a:off x="6978741" y="4404344"/>
              <a:ext cx="640219" cy="41241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6789631" y="2527782"/>
              <a:ext cx="52509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6795334" y="2760492"/>
              <a:ext cx="519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직사각형 167"/>
            <p:cNvSpPr/>
            <p:nvPr/>
          </p:nvSpPr>
          <p:spPr>
            <a:xfrm>
              <a:off x="7300153" y="2339255"/>
              <a:ext cx="12731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: remote I/O</a:t>
              </a:r>
              <a:endParaRPr lang="ko-KR" altLang="en-US" sz="13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7302160" y="2575275"/>
              <a:ext cx="10534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: local I/O</a:t>
              </a:r>
              <a:endParaRPr lang="ko-KR" altLang="en-US" sz="13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18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80294" y="995805"/>
            <a:ext cx="8801104" cy="2365820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a programming model for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large-scale data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processing</a:t>
            </a:r>
            <a:endParaRPr lang="en-US" altLang="ko-KR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Input / output</a:t>
            </a:r>
            <a:r>
              <a:rPr lang="en-US" altLang="ko-KR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altLang="ko-KR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set of </a:t>
            </a:r>
            <a:r>
              <a:rPr lang="en-US" altLang="ko-KR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key/value </a:t>
            </a:r>
            <a:r>
              <a:rPr lang="en-US" altLang="ko-KR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pairs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Simple programming interface: </a:t>
            </a:r>
            <a:r>
              <a:rPr lang="en-US" altLang="ko-KR" sz="1800" dirty="0">
                <a:solidFill>
                  <a:prstClr val="black"/>
                </a:solidFill>
                <a:latin typeface="Lucida Sans Typewriter" pitchFamily="49" charset="0"/>
                <a:cs typeface="Arial" pitchFamily="34" charset="0"/>
              </a:rPr>
              <a:t>map</a:t>
            </a:r>
            <a:r>
              <a:rPr lang="en-US" altLang="ko-KR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altLang="ko-KR" sz="1800" dirty="0">
                <a:solidFill>
                  <a:prstClr val="black"/>
                </a:solidFill>
                <a:latin typeface="Lucida Sans Typewriter" pitchFamily="49" charset="0"/>
                <a:cs typeface="Arial" pitchFamily="34" charset="0"/>
              </a:rPr>
              <a:t>reduce</a:t>
            </a:r>
          </a:p>
          <a:p>
            <a:pPr lvl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</a:pPr>
            <a:endParaRPr lang="en-US" altLang="ko-KR" sz="1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Automatic data distribution and process communication</a:t>
            </a:r>
          </a:p>
          <a:p>
            <a:pPr lvl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Distributed tasks work on their local partition of the input data</a:t>
            </a:r>
            <a:endParaRPr lang="en-US" altLang="ko-KR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721032" cy="540060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Bioinformatics: “Read Mapping” Problem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MAQ (Mapping and Assembly with Quality)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(Slides by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Yongho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Ha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in 2011 H3 conf., KTH)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u="sng" dirty="0">
                <a:latin typeface="Arial" pitchFamily="34" charset="0"/>
                <a:cs typeface="Arial" pitchFamily="34" charset="0"/>
              </a:rPr>
              <a:t>Existing </a:t>
            </a:r>
            <a:r>
              <a:rPr lang="en-US" altLang="ko-KR" u="sng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u="sng" dirty="0">
                <a:latin typeface="Arial" pitchFamily="34" charset="0"/>
                <a:cs typeface="Arial" pitchFamily="34" charset="0"/>
              </a:rPr>
              <a:t> MAQ Implementation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Optimizing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Mapping Application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19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721032" cy="540060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u="sng" dirty="0" smtClean="0">
                <a:latin typeface="Arial" pitchFamily="34" charset="0"/>
                <a:cs typeface="Arial" pitchFamily="34" charset="0"/>
              </a:rPr>
              <a:t>Bioinformatics: “Read Mapping” Problem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MAQ (Mapping and Assembly with Quality)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(Slides by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Yongho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Ha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in 2011 H3 conf., KTH)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Existing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MAQ Implementation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Optimizing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Mapping Application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92088"/>
          </a:xfrm>
        </p:spPr>
        <p:txBody>
          <a:bodyPr>
            <a:normAutofit/>
          </a:bodyPr>
          <a:lstStyle/>
          <a:p>
            <a:r>
              <a:rPr lang="en-US" altLang="ko-KR" sz="2800" spc="-80" dirty="0">
                <a:effectLst/>
                <a:latin typeface="Arial" pitchFamily="34" charset="0"/>
                <a:cs typeface="Arial" pitchFamily="34" charset="0"/>
              </a:rPr>
              <a:t>Existing Read Mapping Applications with </a:t>
            </a:r>
            <a:r>
              <a:rPr lang="en-US" altLang="ko-KR" sz="2800" spc="-80" dirty="0" err="1">
                <a:effectLst/>
                <a:latin typeface="Arial" pitchFamily="34" charset="0"/>
                <a:cs typeface="Arial" pitchFamily="34" charset="0"/>
              </a:rPr>
              <a:t>MapReduce</a:t>
            </a:r>
            <a:endParaRPr lang="en-US" altLang="ko-KR" sz="2800" spc="-8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52736"/>
            <a:ext cx="8801104" cy="54006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“Sequence read centric” strategy (similar to repartition join)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20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2"/>
            <a:ext cx="6624736" cy="443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7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92088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Map Task Operation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52736"/>
            <a:ext cx="8801104" cy="54006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Map task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Apply templates to read input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Generate several hash keys that have to be matched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All generated key/value records are sent to reducers </a:t>
            </a: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to be compared with the whole set of the sequences </a:t>
            </a:r>
            <a:r>
              <a:rPr lang="en-US" altLang="ko-KR" sz="2200" spc="-5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high network I/O cost</a:t>
            </a:r>
            <a:endParaRPr lang="en-US" altLang="ko-KR" sz="2200" spc="-5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21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57058"/>
            <a:ext cx="4198108" cy="294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12160" y="4365104"/>
            <a:ext cx="214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“Scatter” </a:t>
            </a:r>
            <a:br>
              <a:rPr lang="en-US" altLang="ko-KR" sz="22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2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map task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9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92088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Reduce Task Operation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52736"/>
            <a:ext cx="8801104" cy="1944216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Reduce task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For each hit, find the number of mismatches and compute quality values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22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60637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2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721032" cy="540060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Bioinformatics: “Read Mapping” Problem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MAQ (Mapping and Assembly with Quality)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(Slides by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Yongho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Ha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in 2011 H3 conf., KTH)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Existing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MAQ Implementation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u="sng" dirty="0">
                <a:latin typeface="Arial" pitchFamily="34" charset="0"/>
                <a:cs typeface="Arial" pitchFamily="34" charset="0"/>
              </a:rPr>
              <a:t>Optimizing </a:t>
            </a:r>
            <a:r>
              <a:rPr lang="en-US" altLang="ko-KR" u="sng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u="sng" dirty="0">
                <a:latin typeface="Arial" pitchFamily="34" charset="0"/>
                <a:cs typeface="Arial" pitchFamily="34" charset="0"/>
              </a:rPr>
              <a:t> Mapping Application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23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3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92088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Optimization: “Gather” Map Task Design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52736"/>
            <a:ext cx="8801104" cy="2880320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Problems of “Scatter” map task design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Intensive use of local disk writes for storing map output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Overload of communications to send map output to reducers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Cost of sorting and merging the intermediate output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Solution: map-side filtering using </a:t>
            </a:r>
            <a:r>
              <a:rPr lang="en-US" altLang="ko-KR" sz="2200" i="1" spc="-50" dirty="0" smtClean="0">
                <a:latin typeface="Arial" pitchFamily="34" charset="0"/>
                <a:cs typeface="Arial" pitchFamily="34" charset="0"/>
              </a:rPr>
              <a:t>combiner</a:t>
            </a: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 functions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Combiner: a function run before sending map output to reducers</a:t>
            </a:r>
            <a:br>
              <a:rPr lang="en-US" altLang="ko-KR" spc="-5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                 (usually repeat reduce function in map phase)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24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032" y="3837298"/>
            <a:ext cx="3995210" cy="287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012160" y="4365104"/>
            <a:ext cx="214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“Gather” </a:t>
            </a:r>
            <a:br>
              <a:rPr lang="en-US" altLang="ko-KR" sz="22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2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map task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92088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Map Task Operation with Combiner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52736"/>
            <a:ext cx="8801104" cy="1944216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2100" spc="-50" dirty="0" smtClean="0">
                <a:latin typeface="Arial" pitchFamily="34" charset="0"/>
                <a:cs typeface="Arial" pitchFamily="34" charset="0"/>
              </a:rPr>
              <a:t>1.  All map tasks have an identical local copy of </a:t>
            </a:r>
            <a:r>
              <a:rPr lang="en-US" altLang="ko-KR" sz="21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whole reference genome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2100" spc="-50" dirty="0" smtClean="0">
                <a:latin typeface="Arial" pitchFamily="34" charset="0"/>
                <a:cs typeface="Arial" pitchFamily="34" charset="0"/>
              </a:rPr>
              <a:t>2.  Each map task receives its own </a:t>
            </a:r>
            <a:r>
              <a:rPr lang="en-US" altLang="ko-KR" sz="21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piece of the short reads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2100" spc="-50" dirty="0" smtClean="0">
                <a:latin typeface="Arial" pitchFamily="34" charset="0"/>
                <a:cs typeface="Arial" pitchFamily="34" charset="0"/>
              </a:rPr>
              <a:t>3.  Map task generates hash keys </a:t>
            </a:r>
            <a:r>
              <a:rPr lang="en-US" altLang="ko-KR" sz="21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from the reads and the reference genome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2100" spc="-50" dirty="0" smtClean="0">
                <a:latin typeface="Arial" pitchFamily="34" charset="0"/>
                <a:cs typeface="Arial" pitchFamily="34" charset="0"/>
              </a:rPr>
              <a:t>4.  </a:t>
            </a:r>
            <a:r>
              <a:rPr lang="en-US" altLang="ko-KR" sz="21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Combiner function </a:t>
            </a:r>
            <a:r>
              <a:rPr lang="en-US" altLang="ko-KR" sz="2100" spc="-50" dirty="0" smtClean="0">
                <a:latin typeface="Arial" pitchFamily="34" charset="0"/>
                <a:cs typeface="Arial" pitchFamily="34" charset="0"/>
              </a:rPr>
              <a:t>is called at the end of map tasks </a:t>
            </a:r>
            <a:r>
              <a:rPr lang="en-US" altLang="ko-KR" sz="21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 only keep local hits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25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82531"/>
            <a:ext cx="7798693" cy="350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4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92088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effectLst/>
                <a:latin typeface="Arial" pitchFamily="34" charset="0"/>
                <a:cs typeface="Arial" pitchFamily="34" charset="0"/>
              </a:rPr>
              <a:t>Hadoop</a:t>
            </a:r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 Configurations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801104" cy="5256584"/>
          </a:xfrm>
        </p:spPr>
        <p:txBody>
          <a:bodyPr>
            <a:normAutofit fontScale="92500"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Storing reference genome locally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altLang="ko-KR" spc="-5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 distributed-cache: automatic distribution to all map tasks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altLang="ko-KR" spc="-5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Allocating memory for sequence hits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z="1900" spc="-50" dirty="0" err="1" smtClean="0">
                <a:latin typeface="Arial" pitchFamily="34" charset="0"/>
                <a:cs typeface="Arial" pitchFamily="34" charset="0"/>
              </a:rPr>
              <a:t>io.sort.mb</a:t>
            </a:r>
            <a:r>
              <a:rPr lang="en-US" altLang="ko-KR" sz="1900" spc="-5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900" spc="-50" dirty="0">
                <a:latin typeface="Arial" pitchFamily="34" charset="0"/>
                <a:cs typeface="Arial" pitchFamily="34" charset="0"/>
              </a:rPr>
              <a:t>The total amount of buffer memory to use while sorting </a:t>
            </a:r>
            <a:r>
              <a:rPr lang="en-US" altLang="ko-KR" sz="1900" spc="-50" dirty="0" smtClean="0">
                <a:latin typeface="Arial" pitchFamily="34" charset="0"/>
                <a:cs typeface="Arial" pitchFamily="34" charset="0"/>
              </a:rPr>
              <a:t>files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ko-KR" sz="1600" spc="-5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spc="-50" dirty="0" smtClean="0">
                <a:latin typeface="Arial" pitchFamily="34" charset="0"/>
                <a:cs typeface="Arial" pitchFamily="34" charset="0"/>
              </a:rPr>
              <a:t>100MB </a:t>
            </a:r>
            <a:r>
              <a:rPr lang="en-US" altLang="ko-KR" sz="1700" spc="-5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Large enough to store all local intermediate values generated by map</a:t>
            </a:r>
            <a:endParaRPr lang="en-US" altLang="ko-KR" sz="1700" spc="-5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z="1900" spc="-50" dirty="0" err="1" smtClean="0">
                <a:latin typeface="Arial" pitchFamily="34" charset="0"/>
                <a:cs typeface="Arial" pitchFamily="34" charset="0"/>
              </a:rPr>
              <a:t>io.sort.record.percent</a:t>
            </a:r>
            <a:r>
              <a:rPr lang="en-US" altLang="ko-KR" sz="1900" spc="-50" dirty="0">
                <a:latin typeface="Arial" pitchFamily="34" charset="0"/>
                <a:cs typeface="Arial" pitchFamily="34" charset="0"/>
              </a:rPr>
              <a:t>: The percentage of </a:t>
            </a:r>
            <a:r>
              <a:rPr lang="en-US" altLang="ko-KR" sz="1900" spc="-50" dirty="0" err="1" smtClean="0">
                <a:latin typeface="Arial" pitchFamily="34" charset="0"/>
                <a:cs typeface="Arial" pitchFamily="34" charset="0"/>
              </a:rPr>
              <a:t>io.sort.mb</a:t>
            </a:r>
            <a:r>
              <a:rPr lang="en-US" altLang="ko-KR" sz="1900" spc="-50" dirty="0" smtClean="0">
                <a:latin typeface="Arial" pitchFamily="34" charset="0"/>
                <a:cs typeface="Arial" pitchFamily="34" charset="0"/>
              </a:rPr>
              <a:t> dedicated </a:t>
            </a:r>
            <a:r>
              <a:rPr lang="en-US" altLang="ko-KR" sz="1900" spc="-50" dirty="0">
                <a:latin typeface="Arial" pitchFamily="34" charset="0"/>
                <a:cs typeface="Arial" pitchFamily="34" charset="0"/>
              </a:rPr>
              <a:t>to tracking record boundaries</a:t>
            </a:r>
            <a:endParaRPr lang="en-US" altLang="ko-KR" sz="1900" spc="-50" dirty="0" smtClean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ko-KR" sz="1700" spc="-50" dirty="0" smtClean="0">
                <a:latin typeface="Arial" pitchFamily="34" charset="0"/>
                <a:cs typeface="Arial" pitchFamily="34" charset="0"/>
              </a:rPr>
              <a:t>Affects the </a:t>
            </a:r>
            <a:r>
              <a:rPr lang="en-US" altLang="ko-KR" sz="1700" spc="-50" dirty="0">
                <a:latin typeface="Arial" pitchFamily="34" charset="0"/>
                <a:cs typeface="Arial" pitchFamily="34" charset="0"/>
              </a:rPr>
              <a:t>maximum number of records collected before the collection thread must block</a:t>
            </a:r>
            <a:endParaRPr lang="en-US" altLang="ko-KR" sz="1700" spc="-50" dirty="0" smtClean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ko-KR" sz="1700" spc="-5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5%  30% - to allow a larger number of records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z="1900" spc="-5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io.sort.spill.percent</a:t>
            </a:r>
            <a:r>
              <a:rPr lang="en-US" altLang="ko-KR" sz="1900" spc="-5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altLang="ko-KR" sz="1900" spc="-50" dirty="0">
                <a:latin typeface="Arial" pitchFamily="34" charset="0"/>
                <a:cs typeface="Arial" pitchFamily="34" charset="0"/>
                <a:sym typeface="Wingdings" pitchFamily="2" charset="2"/>
              </a:rPr>
              <a:t>The soft limit in either the buffer or record collection </a:t>
            </a:r>
            <a:r>
              <a:rPr lang="en-US" altLang="ko-KR" sz="1900" spc="-5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buffers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ko-KR" sz="1700" spc="-50" dirty="0">
                <a:latin typeface="Arial" pitchFamily="34" charset="0"/>
                <a:cs typeface="Arial" pitchFamily="34" charset="0"/>
                <a:sym typeface="Wingdings" pitchFamily="2" charset="2"/>
              </a:rPr>
              <a:t>Once reached, a thread will begin to spill the contents to disk in the background</a:t>
            </a:r>
            <a:endParaRPr lang="en-US" altLang="ko-KR" sz="1700" spc="-5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ko-KR" sz="1700" spc="-5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80%  99% - to avoid spilling to disk</a:t>
            </a:r>
            <a:endParaRPr lang="en-US" altLang="ko-KR" sz="1700" spc="-5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26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4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721032" cy="540060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Bioinformatics: “Read Mapping” Problem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MAQ (Mapping and Assembly with Quality)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(Slides by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Yongho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Ha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in 2011 H3 conf., KTH)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Existing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MAQ Implementation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Optimizing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Mapping Application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u="sng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27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3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92088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Experimental Settings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801104" cy="5256584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Test data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Read: 1, 3, 5, and 7M </a:t>
            </a:r>
            <a:r>
              <a:rPr lang="en-US" altLang="ko-KR" spc="-50" dirty="0" err="1">
                <a:latin typeface="Arial" pitchFamily="34" charset="0"/>
                <a:cs typeface="Arial" pitchFamily="34" charset="0"/>
              </a:rPr>
              <a:t>Illumina</a:t>
            </a:r>
            <a:r>
              <a:rPr lang="en-US" altLang="ko-KR" spc="-50" dirty="0">
                <a:latin typeface="Arial" pitchFamily="34" charset="0"/>
                <a:cs typeface="Arial" pitchFamily="34" charset="0"/>
              </a:rPr>
              <a:t>/</a:t>
            </a:r>
            <a:r>
              <a:rPr lang="en-US" altLang="ko-KR" spc="-50" dirty="0" err="1">
                <a:latin typeface="Arial" pitchFamily="34" charset="0"/>
                <a:cs typeface="Arial" pitchFamily="34" charset="0"/>
              </a:rPr>
              <a:t>Solexa</a:t>
            </a:r>
            <a:r>
              <a:rPr lang="en-US" altLang="ko-KR" spc="-5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sequencing reads (36-bases long)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Reference genome: full human genome (2.87GB), chromosome 1 (247MB), and chromosome 22 (49.7MB)</a:t>
            </a:r>
            <a:endParaRPr lang="en-US" altLang="ko-KR" spc="-50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Allowing up to 2 mismatches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altLang="ko-KR" spc="-5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Test cluster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z="1800" spc="-50" dirty="0" smtClean="0">
                <a:latin typeface="Arial" pitchFamily="34" charset="0"/>
                <a:cs typeface="Arial" pitchFamily="34" charset="0"/>
              </a:rPr>
              <a:t>25 IBM JS20 blade nodes with dual PowerPC 970MP processor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z="1800" spc="-50" dirty="0" smtClean="0">
                <a:latin typeface="Arial" pitchFamily="34" charset="0"/>
                <a:cs typeface="Arial" pitchFamily="34" charset="0"/>
              </a:rPr>
              <a:t>4GB main memory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z="1800" spc="-50" dirty="0" smtClean="0">
                <a:latin typeface="Arial" pitchFamily="34" charset="0"/>
                <a:cs typeface="Arial" pitchFamily="34" charset="0"/>
              </a:rPr>
              <a:t>7.3 TB running GPFS file system version 3.1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z="1800" spc="-50" dirty="0" smtClean="0">
                <a:latin typeface="Arial" pitchFamily="34" charset="0"/>
                <a:cs typeface="Arial" pitchFamily="34" charset="0"/>
              </a:rPr>
              <a:t>Gigabit Ethernet network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sz="1800" spc="-50" dirty="0" smtClean="0">
                <a:latin typeface="Arial" pitchFamily="34" charset="0"/>
                <a:cs typeface="Arial" pitchFamily="34" charset="0"/>
              </a:rPr>
              <a:t>Linux 2.6.16.60, </a:t>
            </a:r>
            <a:r>
              <a:rPr lang="en-US" altLang="ko-KR" sz="1800" spc="-5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altLang="ko-KR" sz="1800" spc="-50" dirty="0" smtClean="0">
                <a:latin typeface="Arial" pitchFamily="34" charset="0"/>
                <a:cs typeface="Arial" pitchFamily="34" charset="0"/>
              </a:rPr>
              <a:t> 0.20.1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28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5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92088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Comparison of Original MAQ vs. </a:t>
            </a:r>
            <a:r>
              <a:rPr lang="en-US" altLang="ko-KR" sz="3200" dirty="0" err="1" smtClean="0">
                <a:effectLst/>
                <a:latin typeface="Arial" pitchFamily="34" charset="0"/>
                <a:cs typeface="Arial" pitchFamily="34" charset="0"/>
              </a:rPr>
              <a:t>MrMAQ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801104" cy="504056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Original MAQ vs. </a:t>
            </a:r>
            <a:r>
              <a:rPr lang="en-US" altLang="ko-KR" sz="2200" spc="-50" dirty="0" err="1" smtClean="0">
                <a:latin typeface="Arial" pitchFamily="34" charset="0"/>
                <a:cs typeface="Arial" pitchFamily="34" charset="0"/>
              </a:rPr>
              <a:t>MrMAQ</a:t>
            </a:r>
            <a:endParaRPr lang="en-US" altLang="ko-KR" sz="2200" spc="-5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29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379" y="1124744"/>
            <a:ext cx="4896544" cy="198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271547" y="3068960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Chromosome 22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79512" y="3861048"/>
            <a:ext cx="399979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err="1" smtClean="0">
                <a:latin typeface="Arial" pitchFamily="34" charset="0"/>
                <a:cs typeface="Arial" pitchFamily="34" charset="0"/>
              </a:rPr>
              <a:t>MrMAQ</a:t>
            </a: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 with increasing </a:t>
            </a:r>
            <a:br>
              <a:rPr lang="en-US" altLang="ko-KR" sz="2200" spc="-5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data set sizes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3056"/>
            <a:ext cx="4499276" cy="252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3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08069"/>
            <a:ext cx="5445605" cy="368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ffectLst/>
                <a:latin typeface="Arial" pitchFamily="34" charset="0"/>
                <a:cs typeface="Arial" pitchFamily="34" charset="0"/>
              </a:rPr>
              <a:t>Bioinformatics: “Read Mapping” Problem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993361"/>
            <a:ext cx="8784976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200" spc="-5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Huge amounts of </a:t>
            </a:r>
            <a:r>
              <a:rPr lang="en-US" altLang="ko-KR" sz="2200" i="1" spc="-5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short reads </a:t>
            </a:r>
            <a:r>
              <a:rPr lang="en-US" altLang="ko-KR" sz="2200" spc="-5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are aligned onto </a:t>
            </a:r>
            <a:r>
              <a:rPr lang="en-US" altLang="ko-KR" sz="2200" i="1" spc="-5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reference genome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Arial" pitchFamily="34" charset="0"/>
              <a:buChar char="–"/>
            </a:pPr>
            <a:r>
              <a:rPr lang="en-US" altLang="ko-KR" sz="2000" b="1" spc="-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n-US" altLang="ko-KR" sz="2000" spc="-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fragment sequences to align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Arial" pitchFamily="34" charset="0"/>
              <a:buChar char="–"/>
            </a:pPr>
            <a:r>
              <a:rPr lang="en-US" altLang="ko-KR" sz="2000" b="1" spc="-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Reference genome</a:t>
            </a:r>
            <a:r>
              <a:rPr lang="en-US" altLang="ko-KR" sz="2000" spc="-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a representative example of a species’ set of </a:t>
            </a:r>
            <a:r>
              <a:rPr lang="en-US" altLang="ko-KR" sz="2000" spc="-5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genes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200" spc="-5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Motivation: high sequence similarity usually implies significant functional or structural similarity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Arial" pitchFamily="34" charset="0"/>
              <a:buChar char="–"/>
            </a:pPr>
            <a:endParaRPr lang="en-US" altLang="ko-KR" sz="2000" spc="-5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82369"/>
            <a:ext cx="4164589" cy="249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92088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Comparison of “Scatter” vs. “Gather”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30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4405461"/>
            <a:ext cx="86772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07504" y="3861048"/>
            <a:ext cx="8801104" cy="504056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>
                <a:latin typeface="Arial" pitchFamily="34" charset="0"/>
                <a:cs typeface="Arial" pitchFamily="34" charset="0"/>
              </a:rPr>
              <a:t>Percentage of Data Filtered in Map </a:t>
            </a: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Phase by Combiner function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09533" y="1052736"/>
            <a:ext cx="880110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Execution times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825024" y="2924944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50" dirty="0" smtClean="0">
                <a:latin typeface="Arial" pitchFamily="34" charset="0"/>
                <a:cs typeface="Arial" pitchFamily="34" charset="0"/>
              </a:rPr>
              <a:t>Chromosome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1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721032" cy="540060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Bioinformatics: “Read Mapping” Problem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MAQ (Mapping and Assembly with Quality)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(Slides by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Yongho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Ha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in 2011 H3 conf., KTH)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Existing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MAQ Implementation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Optimizing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Mapping Application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u="sng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altLang="ko-KR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31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1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92088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Conclusions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801104" cy="5256584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Describe some performance implications of scatter design, the most common pattern of sequence alignment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applications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Suggest a method to redesign scatter to gather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applications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Propose a list of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performance optimization specific for sequence alignment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applications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32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Thank You!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Any questions or comments?</a:t>
            </a:r>
            <a:endParaRPr lang="ko-KR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Challenges in “Read </a:t>
            </a:r>
            <a:r>
              <a:rPr lang="en-US" altLang="ko-KR" sz="3200" dirty="0">
                <a:effectLst/>
                <a:latin typeface="Arial" pitchFamily="34" charset="0"/>
                <a:cs typeface="Arial" pitchFamily="34" charset="0"/>
              </a:rPr>
              <a:t>Mapping” Problem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74" y="1196752"/>
            <a:ext cx="8290277" cy="154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9874" y="2780928"/>
            <a:ext cx="87849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200" spc="-6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size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Arial" pitchFamily="34" charset="0"/>
              <a:buChar char="–"/>
            </a:pPr>
            <a:r>
              <a:rPr lang="en-US" altLang="ko-KR" sz="2200" spc="-6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Huge amount of sequencing data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Arial" pitchFamily="34" charset="0"/>
              <a:buChar char="–"/>
            </a:pPr>
            <a:r>
              <a:rPr lang="en-US" altLang="ko-KR" sz="2200" spc="-6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Large size of vertebrate genomes (e.g., Human with &gt; 3GB)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200" spc="-6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Accuracy</a:t>
            </a:r>
            <a:endParaRPr lang="en-US" altLang="ko-KR" sz="2200" spc="-6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Arial" pitchFamily="34" charset="0"/>
              <a:buChar char="–"/>
            </a:pPr>
            <a:r>
              <a:rPr lang="en-US" altLang="ko-KR" sz="2200" spc="-6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Reads have sequencing errors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Arial" pitchFamily="34" charset="0"/>
              <a:buChar char="–"/>
            </a:pPr>
            <a:r>
              <a:rPr lang="en-US" altLang="ko-KR" sz="2200" spc="-6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Reference genome has repetitive elements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sz="2200" spc="-6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9874" y="5733256"/>
            <a:ext cx="8784976" cy="89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sz="2200" spc="-6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How can we efficiently align the reads to the reference genome</a:t>
            </a:r>
            <a:r>
              <a:rPr lang="en-US" altLang="ko-KR" sz="2200" spc="-6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sz="2200" spc="-6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en-US" altLang="ko-KR" sz="2200" spc="-6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spc="-6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MAQ (Mapping and Assembly with Quality) algorithm with </a:t>
            </a:r>
            <a:r>
              <a:rPr lang="en-US" altLang="ko-KR" sz="2200" spc="-6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MapReduce</a:t>
            </a:r>
            <a:endParaRPr lang="en-US" altLang="ko-KR" sz="2200" spc="-6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721032" cy="540060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Bioinformatics: “Read Mapping” Problem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u="sng" dirty="0">
                <a:latin typeface="Arial" pitchFamily="34" charset="0"/>
                <a:cs typeface="Arial" pitchFamily="34" charset="0"/>
              </a:rPr>
              <a:t>MAQ (Mapping and Assembly with Quality) </a:t>
            </a:r>
            <a:r>
              <a:rPr lang="en-US" altLang="ko-KR" u="sng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(Slides by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Yongho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Ha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in 2011 H3 conf., KTH)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Existing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MAQ Implementation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Optimizing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Mapping Application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5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8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MAQ Algorithm: Key Insight </a:t>
            </a:r>
            <a:r>
              <a:rPr lang="en-US" altLang="ko-KR" sz="1600" dirty="0" smtClean="0">
                <a:effectLst/>
                <a:latin typeface="Arial" pitchFamily="34" charset="0"/>
                <a:cs typeface="Arial" pitchFamily="34" charset="0"/>
              </a:rPr>
              <a:t>[Li et al., Genome Research’08]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6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052736"/>
            <a:ext cx="8928992" cy="1383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100" spc="-9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altLang="ko-KR" sz="2100" spc="-9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read </a:t>
            </a:r>
            <a:r>
              <a:rPr lang="en-US" altLang="ko-KR" sz="2100" spc="-9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 its correct position to the reference genome has </a:t>
            </a:r>
            <a:r>
              <a:rPr lang="en-US" altLang="ko-KR" sz="2100" spc="-9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one </a:t>
            </a:r>
            <a:r>
              <a:rPr lang="en-US" altLang="ko-KR" sz="2100" spc="-9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mismatch</a:t>
            </a:r>
            <a:r>
              <a:rPr lang="en-US" altLang="ko-KR" sz="2100" spc="-9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then </a:t>
            </a:r>
            <a:r>
              <a:rPr lang="en-US" altLang="ko-KR" sz="2100" spc="-9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partitioning that read into two </a:t>
            </a:r>
            <a:r>
              <a:rPr lang="en-US" altLang="ko-KR" sz="2100" spc="-9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makes sure </a:t>
            </a:r>
            <a:r>
              <a:rPr lang="en-US" altLang="ko-KR" sz="2100" spc="-9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one part is </a:t>
            </a:r>
            <a:r>
              <a:rPr lang="en-US" altLang="ko-KR" sz="2100" spc="-9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still exactly matched</a:t>
            </a:r>
          </a:p>
          <a:p>
            <a:pPr marL="342900" lvl="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100" spc="-8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altLang="ko-KR" sz="2100" spc="-8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 mismatches</a:t>
            </a:r>
            <a:r>
              <a:rPr lang="en-US" altLang="ko-KR" sz="2100" spc="-8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it is possible to create </a:t>
            </a:r>
            <a:r>
              <a:rPr lang="en-US" altLang="ko-KR" sz="2100" spc="-8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n-US" altLang="ko-KR" sz="2100" b="1" i="1" spc="-8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templates </a:t>
            </a:r>
            <a:r>
              <a:rPr lang="en-US" altLang="ko-KR" sz="2100" i="1" spc="-80" dirty="0" smtClean="0">
                <a:latin typeface="Arial" pitchFamily="34" charset="0"/>
                <a:cs typeface="Arial" pitchFamily="34" charset="0"/>
              </a:rPr>
              <a:t>(patterns)</a:t>
            </a:r>
            <a:endParaRPr lang="en-US" altLang="ko-KR" sz="2100" i="1" spc="-8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2983278" cy="324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0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MAQ Algorithm </a:t>
            </a:r>
            <a:r>
              <a:rPr lang="en-US" altLang="ko-KR" sz="1600" dirty="0" smtClean="0">
                <a:effectLst/>
                <a:latin typeface="Arial" pitchFamily="34" charset="0"/>
                <a:cs typeface="Arial" pitchFamily="34" charset="0"/>
              </a:rPr>
              <a:t>[Li et al., Genome Research’08]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7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167583"/>
            <a:ext cx="878497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sz="2200" spc="-5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 Build </a:t>
            </a:r>
            <a:r>
              <a:rPr lang="en-US" altLang="ko-KR" sz="22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hash table </a:t>
            </a:r>
            <a:r>
              <a:rPr lang="en-US" altLang="ko-KR" sz="2200" spc="-5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 store and index </a:t>
            </a:r>
            <a:r>
              <a:rPr lang="en-US" altLang="ko-KR" sz="2200" spc="-5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short reads </a:t>
            </a: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(first 28 bases)</a:t>
            </a:r>
          </a:p>
        </p:txBody>
      </p:sp>
      <p:graphicFrame>
        <p:nvGraphicFramePr>
          <p:cNvPr id="399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61672"/>
              </p:ext>
            </p:extLst>
          </p:nvPr>
        </p:nvGraphicFramePr>
        <p:xfrm>
          <a:off x="4815880" y="2462602"/>
          <a:ext cx="1752600" cy="3337560"/>
        </p:xfrm>
        <a:graphic>
          <a:graphicData uri="http://schemas.openxmlformats.org/drawingml/2006/table">
            <a:tbl>
              <a:tblPr firstRow="1" bandRow="1"/>
              <a:tblGrid>
                <a:gridCol w="1752600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0" name="Cloud 57"/>
          <p:cNvSpPr/>
          <p:nvPr/>
        </p:nvSpPr>
        <p:spPr>
          <a:xfrm>
            <a:off x="1691680" y="2843602"/>
            <a:ext cx="2590800" cy="2583180"/>
          </a:xfrm>
          <a:prstGeom prst="cloud">
            <a:avLst/>
          </a:prstGeom>
          <a:solidFill>
            <a:srgbClr val="DAEDEF">
              <a:alpha val="11000"/>
            </a:srgbClr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en-US" kern="0" dirty="0" smtClean="0">
              <a:solidFill>
                <a:srgbClr val="2D2D8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1" name="Oval 58"/>
          <p:cNvSpPr/>
          <p:nvPr/>
        </p:nvSpPr>
        <p:spPr>
          <a:xfrm>
            <a:off x="2453680" y="3369382"/>
            <a:ext cx="180000" cy="180000"/>
          </a:xfrm>
          <a:prstGeom prst="ellipse">
            <a:avLst/>
          </a:prstGeom>
          <a:gradFill rotWithShape="1">
            <a:gsLst>
              <a:gs pos="0">
                <a:srgbClr val="BBE0E3">
                  <a:shade val="51000"/>
                  <a:satMod val="130000"/>
                </a:srgbClr>
              </a:gs>
              <a:gs pos="80000">
                <a:srgbClr val="BBE0E3">
                  <a:shade val="93000"/>
                  <a:satMod val="130000"/>
                </a:srgbClr>
              </a:gs>
              <a:gs pos="100000">
                <a:srgbClr val="BBE0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en-US" ker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2" name="Oval 59"/>
          <p:cNvSpPr/>
          <p:nvPr/>
        </p:nvSpPr>
        <p:spPr>
          <a:xfrm>
            <a:off x="2682280" y="3798982"/>
            <a:ext cx="180000" cy="180000"/>
          </a:xfrm>
          <a:prstGeom prst="ellipse">
            <a:avLst/>
          </a:prstGeom>
          <a:gradFill rotWithShape="1">
            <a:gsLst>
              <a:gs pos="0">
                <a:srgbClr val="BBE0E3">
                  <a:shade val="51000"/>
                  <a:satMod val="130000"/>
                </a:srgbClr>
              </a:gs>
              <a:gs pos="80000">
                <a:srgbClr val="BBE0E3">
                  <a:shade val="93000"/>
                  <a:satMod val="130000"/>
                </a:srgbClr>
              </a:gs>
              <a:gs pos="100000">
                <a:srgbClr val="BBE0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en-US" ker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3" name="Oval 60"/>
          <p:cNvSpPr/>
          <p:nvPr/>
        </p:nvSpPr>
        <p:spPr>
          <a:xfrm>
            <a:off x="2959480" y="5018182"/>
            <a:ext cx="180000" cy="180000"/>
          </a:xfrm>
          <a:prstGeom prst="ellipse">
            <a:avLst/>
          </a:prstGeom>
          <a:gradFill rotWithShape="1">
            <a:gsLst>
              <a:gs pos="0">
                <a:srgbClr val="BBE0E3">
                  <a:shade val="51000"/>
                  <a:satMod val="130000"/>
                </a:srgbClr>
              </a:gs>
              <a:gs pos="80000">
                <a:srgbClr val="BBE0E3">
                  <a:shade val="93000"/>
                  <a:satMod val="130000"/>
                </a:srgbClr>
              </a:gs>
              <a:gs pos="100000">
                <a:srgbClr val="BBE0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en-US" ker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4" name="Oval 61"/>
          <p:cNvSpPr/>
          <p:nvPr/>
        </p:nvSpPr>
        <p:spPr>
          <a:xfrm>
            <a:off x="3416680" y="4131382"/>
            <a:ext cx="180000" cy="180000"/>
          </a:xfrm>
          <a:prstGeom prst="ellipse">
            <a:avLst/>
          </a:prstGeom>
          <a:gradFill rotWithShape="1">
            <a:gsLst>
              <a:gs pos="0">
                <a:srgbClr val="BBE0E3">
                  <a:shade val="51000"/>
                  <a:satMod val="130000"/>
                </a:srgbClr>
              </a:gs>
              <a:gs pos="80000">
                <a:srgbClr val="BBE0E3">
                  <a:shade val="93000"/>
                  <a:satMod val="130000"/>
                </a:srgbClr>
              </a:gs>
              <a:gs pos="100000">
                <a:srgbClr val="BBE0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en-US" ker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5" name="Oval 62"/>
          <p:cNvSpPr/>
          <p:nvPr/>
        </p:nvSpPr>
        <p:spPr>
          <a:xfrm>
            <a:off x="2377480" y="4408582"/>
            <a:ext cx="180000" cy="180000"/>
          </a:xfrm>
          <a:prstGeom prst="ellipse">
            <a:avLst/>
          </a:prstGeom>
          <a:gradFill rotWithShape="1">
            <a:gsLst>
              <a:gs pos="0">
                <a:srgbClr val="BBE0E3">
                  <a:shade val="51000"/>
                  <a:satMod val="130000"/>
                </a:srgbClr>
              </a:gs>
              <a:gs pos="80000">
                <a:srgbClr val="BBE0E3">
                  <a:shade val="93000"/>
                  <a:satMod val="130000"/>
                </a:srgbClr>
              </a:gs>
              <a:gs pos="100000">
                <a:srgbClr val="BBE0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6" name="Straight Arrow Connector 63"/>
          <p:cNvCxnSpPr>
            <a:stCxn id="401" idx="4"/>
          </p:cNvCxnSpPr>
          <p:nvPr/>
        </p:nvCxnSpPr>
        <p:spPr>
          <a:xfrm rot="5400000" flipH="1" flipV="1">
            <a:off x="3589780" y="2323282"/>
            <a:ext cx="180000" cy="2272200"/>
          </a:xfrm>
          <a:prstGeom prst="straightConnector1">
            <a:avLst/>
          </a:prstGeom>
          <a:noFill/>
          <a:ln w="25400" cap="flat" cmpd="sng" algn="ctr">
            <a:solidFill>
              <a:srgbClr val="BBE0E3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7" name="Straight Arrow Connector 64"/>
          <p:cNvCxnSpPr>
            <a:stCxn id="402" idx="5"/>
          </p:cNvCxnSpPr>
          <p:nvPr/>
        </p:nvCxnSpPr>
        <p:spPr>
          <a:xfrm rot="5400000" flipH="1" flipV="1">
            <a:off x="3749080" y="2885822"/>
            <a:ext cx="153640" cy="1979960"/>
          </a:xfrm>
          <a:prstGeom prst="straightConnector1">
            <a:avLst/>
          </a:prstGeom>
          <a:noFill/>
          <a:ln w="25400" cap="flat" cmpd="sng" algn="ctr">
            <a:solidFill>
              <a:srgbClr val="BBE0E3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8" name="Straight Arrow Connector 65"/>
          <p:cNvCxnSpPr>
            <a:stCxn id="404" idx="3"/>
          </p:cNvCxnSpPr>
          <p:nvPr/>
        </p:nvCxnSpPr>
        <p:spPr>
          <a:xfrm rot="16200000" flipH="1">
            <a:off x="4067680" y="3660382"/>
            <a:ext cx="123560" cy="1372840"/>
          </a:xfrm>
          <a:prstGeom prst="straightConnector1">
            <a:avLst/>
          </a:prstGeom>
          <a:noFill/>
          <a:ln w="25400" cap="flat" cmpd="sng" algn="ctr">
            <a:solidFill>
              <a:srgbClr val="BBE0E3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9" name="Straight Arrow Connector 66"/>
          <p:cNvCxnSpPr>
            <a:stCxn id="405" idx="5"/>
          </p:cNvCxnSpPr>
          <p:nvPr/>
        </p:nvCxnSpPr>
        <p:spPr>
          <a:xfrm rot="5400000" flipH="1" flipV="1">
            <a:off x="3596680" y="3343022"/>
            <a:ext cx="153640" cy="2284760"/>
          </a:xfrm>
          <a:prstGeom prst="straightConnector1">
            <a:avLst/>
          </a:prstGeom>
          <a:noFill/>
          <a:ln w="25400" cap="flat" cmpd="sng" algn="ctr">
            <a:solidFill>
              <a:srgbClr val="BBE0E3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0" name="Straight Arrow Connector 67"/>
          <p:cNvCxnSpPr>
            <a:stCxn id="403" idx="7"/>
          </p:cNvCxnSpPr>
          <p:nvPr/>
        </p:nvCxnSpPr>
        <p:spPr>
          <a:xfrm rot="16200000" flipH="1">
            <a:off x="3887680" y="4269982"/>
            <a:ext cx="153640" cy="1702760"/>
          </a:xfrm>
          <a:prstGeom prst="straightConnector1">
            <a:avLst/>
          </a:prstGeom>
          <a:noFill/>
          <a:ln w="25400" cap="flat" cmpd="sng" algn="ctr">
            <a:solidFill>
              <a:srgbClr val="BBE0E3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11" name="TextBox 410"/>
          <p:cNvSpPr txBox="1"/>
          <p:nvPr/>
        </p:nvSpPr>
        <p:spPr>
          <a:xfrm>
            <a:off x="1808391" y="32286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read 1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2083162" y="36858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read 2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1779505" y="42954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read 4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2770105" y="39906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read 3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2312905" y="48171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read 5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6671230" y="3180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h(r1)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6697780" y="36096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h(r2)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6720880" y="429545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h(r3)   </a:t>
            </a:r>
            <a:r>
              <a:rPr lang="en-US" b="1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h(r4)</a:t>
            </a:r>
            <a:endParaRPr lang="en-US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6720880" y="50574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h(r5)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0" name="Freeform 77"/>
          <p:cNvSpPr/>
          <p:nvPr/>
        </p:nvSpPr>
        <p:spPr>
          <a:xfrm>
            <a:off x="4079159" y="4564085"/>
            <a:ext cx="730650" cy="253097"/>
          </a:xfrm>
          <a:custGeom>
            <a:avLst/>
            <a:gdLst>
              <a:gd name="connsiteX0" fmla="*/ 730650 w 730650"/>
              <a:gd name="connsiteY0" fmla="*/ 0 h 1078493"/>
              <a:gd name="connsiteX1" fmla="*/ 173965 w 730650"/>
              <a:gd name="connsiteY1" fmla="*/ 226136 h 1078493"/>
              <a:gd name="connsiteX2" fmla="*/ 86982 w 730650"/>
              <a:gd name="connsiteY2" fmla="*/ 834963 h 1078493"/>
              <a:gd name="connsiteX3" fmla="*/ 695858 w 730650"/>
              <a:gd name="connsiteY3" fmla="*/ 1078493 h 107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650" h="1078493">
                <a:moveTo>
                  <a:pt x="730650" y="0"/>
                </a:moveTo>
                <a:cubicBezTo>
                  <a:pt x="505946" y="43488"/>
                  <a:pt x="281243" y="86976"/>
                  <a:pt x="173965" y="226136"/>
                </a:cubicBezTo>
                <a:cubicBezTo>
                  <a:pt x="66687" y="365296"/>
                  <a:pt x="0" y="692904"/>
                  <a:pt x="86982" y="834963"/>
                </a:cubicBezTo>
                <a:cubicBezTo>
                  <a:pt x="173964" y="977022"/>
                  <a:pt x="695858" y="1078493"/>
                  <a:pt x="695858" y="1078493"/>
                </a:cubicBezTo>
              </a:path>
            </a:pathLst>
          </a:custGeom>
          <a:noFill/>
          <a:ln w="25400" cap="flat" cmpd="sng" algn="ctr">
            <a:solidFill>
              <a:srgbClr val="BBE0E3">
                <a:lumMod val="50000"/>
              </a:srgbClr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en-US" ker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6720880" y="467858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h(r4)+1</a:t>
            </a:r>
            <a:endParaRPr lang="en-US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2665394" y="2277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keys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5090795" y="19888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Hash table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MAQ Algorithm </a:t>
            </a:r>
            <a:r>
              <a:rPr lang="en-US" altLang="ko-KR" sz="1600" dirty="0" smtClean="0">
                <a:effectLst/>
                <a:latin typeface="Arial" pitchFamily="34" charset="0"/>
                <a:cs typeface="Arial" pitchFamily="34" charset="0"/>
              </a:rPr>
              <a:t>[Li et al., Genome Research’08]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8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005236"/>
            <a:ext cx="878497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2. Scan the reference genome to </a:t>
            </a:r>
            <a:r>
              <a:rPr lang="en-US" altLang="ko-KR" sz="2200" spc="-50" dirty="0">
                <a:latin typeface="Arial" pitchFamily="34" charset="0"/>
                <a:cs typeface="Arial" pitchFamily="34" charset="0"/>
              </a:rPr>
              <a:t>identify hits </a:t>
            </a:r>
            <a:r>
              <a:rPr lang="en-US" altLang="ko-KR" sz="2200" spc="-50" dirty="0" smtClean="0">
                <a:latin typeface="Arial" pitchFamily="34" charset="0"/>
                <a:cs typeface="Arial" pitchFamily="34" charset="0"/>
              </a:rPr>
              <a:t>with 28-bases </a:t>
            </a:r>
            <a:r>
              <a:rPr lang="en-US" altLang="ko-KR" sz="2200" spc="-50" dirty="0">
                <a:latin typeface="Arial" pitchFamily="34" charset="0"/>
                <a:cs typeface="Arial" pitchFamily="34" charset="0"/>
              </a:rPr>
              <a:t>window</a:t>
            </a:r>
            <a:endParaRPr lang="en-US" altLang="ko-KR" sz="2200" spc="-5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Rectangle 13"/>
          <p:cNvSpPr/>
          <p:nvPr/>
        </p:nvSpPr>
        <p:spPr>
          <a:xfrm>
            <a:off x="4853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Rectangle 14"/>
          <p:cNvSpPr/>
          <p:nvPr/>
        </p:nvSpPr>
        <p:spPr>
          <a:xfrm>
            <a:off x="6377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Rectangle 15"/>
          <p:cNvSpPr/>
          <p:nvPr/>
        </p:nvSpPr>
        <p:spPr>
          <a:xfrm>
            <a:off x="7901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ectangle 16"/>
          <p:cNvSpPr/>
          <p:nvPr/>
        </p:nvSpPr>
        <p:spPr>
          <a:xfrm>
            <a:off x="9425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Rectangle 17"/>
          <p:cNvSpPr/>
          <p:nvPr/>
        </p:nvSpPr>
        <p:spPr>
          <a:xfrm>
            <a:off x="10949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ectangle 18"/>
          <p:cNvSpPr/>
          <p:nvPr/>
        </p:nvSpPr>
        <p:spPr>
          <a:xfrm>
            <a:off x="12473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Rectangle 19"/>
          <p:cNvSpPr/>
          <p:nvPr/>
        </p:nvSpPr>
        <p:spPr>
          <a:xfrm>
            <a:off x="13997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Rectangle 20"/>
          <p:cNvSpPr/>
          <p:nvPr/>
        </p:nvSpPr>
        <p:spPr>
          <a:xfrm>
            <a:off x="1552108" y="2014750"/>
            <a:ext cx="152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Rectangle 21"/>
          <p:cNvSpPr/>
          <p:nvPr/>
        </p:nvSpPr>
        <p:spPr>
          <a:xfrm>
            <a:off x="1704508" y="2014750"/>
            <a:ext cx="152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Rectangle 22"/>
          <p:cNvSpPr/>
          <p:nvPr/>
        </p:nvSpPr>
        <p:spPr>
          <a:xfrm>
            <a:off x="1856908" y="2014750"/>
            <a:ext cx="152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Rectangle 24"/>
          <p:cNvSpPr/>
          <p:nvPr/>
        </p:nvSpPr>
        <p:spPr>
          <a:xfrm>
            <a:off x="2161708" y="2014750"/>
            <a:ext cx="152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Rectangle 25"/>
          <p:cNvSpPr/>
          <p:nvPr/>
        </p:nvSpPr>
        <p:spPr>
          <a:xfrm>
            <a:off x="2314108" y="2014750"/>
            <a:ext cx="152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Rectangle 27"/>
          <p:cNvSpPr/>
          <p:nvPr/>
        </p:nvSpPr>
        <p:spPr>
          <a:xfrm>
            <a:off x="2618908" y="2014750"/>
            <a:ext cx="152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Rectangle 28"/>
          <p:cNvSpPr/>
          <p:nvPr/>
        </p:nvSpPr>
        <p:spPr>
          <a:xfrm>
            <a:off x="2771308" y="2014750"/>
            <a:ext cx="152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Rectangle 30"/>
          <p:cNvSpPr/>
          <p:nvPr/>
        </p:nvSpPr>
        <p:spPr>
          <a:xfrm>
            <a:off x="3076108" y="2014750"/>
            <a:ext cx="152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ectangle 31"/>
          <p:cNvSpPr/>
          <p:nvPr/>
        </p:nvSpPr>
        <p:spPr>
          <a:xfrm>
            <a:off x="3228508" y="2014750"/>
            <a:ext cx="152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Rectangle 33"/>
          <p:cNvSpPr/>
          <p:nvPr/>
        </p:nvSpPr>
        <p:spPr>
          <a:xfrm>
            <a:off x="3533308" y="2014750"/>
            <a:ext cx="152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34"/>
          <p:cNvSpPr/>
          <p:nvPr/>
        </p:nvSpPr>
        <p:spPr>
          <a:xfrm>
            <a:off x="3685708" y="2014750"/>
            <a:ext cx="152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Rectangle 35"/>
          <p:cNvSpPr/>
          <p:nvPr/>
        </p:nvSpPr>
        <p:spPr>
          <a:xfrm>
            <a:off x="38381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Rectangle 36"/>
          <p:cNvSpPr/>
          <p:nvPr/>
        </p:nvSpPr>
        <p:spPr>
          <a:xfrm>
            <a:off x="39905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Rectangle 37"/>
          <p:cNvSpPr/>
          <p:nvPr/>
        </p:nvSpPr>
        <p:spPr>
          <a:xfrm>
            <a:off x="41429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Rectangle 38"/>
          <p:cNvSpPr/>
          <p:nvPr/>
        </p:nvSpPr>
        <p:spPr>
          <a:xfrm>
            <a:off x="42953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Rectangle 39"/>
          <p:cNvSpPr/>
          <p:nvPr/>
        </p:nvSpPr>
        <p:spPr>
          <a:xfrm>
            <a:off x="44477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2" name="Rectangle 40"/>
          <p:cNvSpPr/>
          <p:nvPr/>
        </p:nvSpPr>
        <p:spPr>
          <a:xfrm>
            <a:off x="46001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3" name="Rectangle 41"/>
          <p:cNvSpPr/>
          <p:nvPr/>
        </p:nvSpPr>
        <p:spPr>
          <a:xfrm>
            <a:off x="47525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Rectangle 42"/>
          <p:cNvSpPr/>
          <p:nvPr/>
        </p:nvSpPr>
        <p:spPr>
          <a:xfrm>
            <a:off x="49049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" name="Rectangle 43"/>
          <p:cNvSpPr/>
          <p:nvPr/>
        </p:nvSpPr>
        <p:spPr>
          <a:xfrm>
            <a:off x="50573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ectangle 44"/>
          <p:cNvSpPr/>
          <p:nvPr/>
        </p:nvSpPr>
        <p:spPr>
          <a:xfrm>
            <a:off x="52097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45"/>
          <p:cNvSpPr/>
          <p:nvPr/>
        </p:nvSpPr>
        <p:spPr>
          <a:xfrm>
            <a:off x="1552108" y="30053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Rectangle 46"/>
          <p:cNvSpPr/>
          <p:nvPr/>
        </p:nvSpPr>
        <p:spPr>
          <a:xfrm>
            <a:off x="1704508" y="30053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Rectangle 47"/>
          <p:cNvSpPr/>
          <p:nvPr/>
        </p:nvSpPr>
        <p:spPr>
          <a:xfrm>
            <a:off x="1856908" y="30053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Rectangle 49"/>
          <p:cNvSpPr/>
          <p:nvPr/>
        </p:nvSpPr>
        <p:spPr>
          <a:xfrm>
            <a:off x="2161708" y="30053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Rectangle 50"/>
          <p:cNvSpPr/>
          <p:nvPr/>
        </p:nvSpPr>
        <p:spPr>
          <a:xfrm>
            <a:off x="2314108" y="30053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Rectangle 51"/>
          <p:cNvSpPr/>
          <p:nvPr/>
        </p:nvSpPr>
        <p:spPr>
          <a:xfrm>
            <a:off x="24665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Rectangle 52"/>
          <p:cNvSpPr/>
          <p:nvPr/>
        </p:nvSpPr>
        <p:spPr>
          <a:xfrm>
            <a:off x="2618908" y="30053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ectangle 53"/>
          <p:cNvSpPr/>
          <p:nvPr/>
        </p:nvSpPr>
        <p:spPr>
          <a:xfrm>
            <a:off x="2771308" y="30053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Rectangle 54"/>
          <p:cNvSpPr/>
          <p:nvPr/>
        </p:nvSpPr>
        <p:spPr>
          <a:xfrm>
            <a:off x="29237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Rectangle 55"/>
          <p:cNvSpPr/>
          <p:nvPr/>
        </p:nvSpPr>
        <p:spPr>
          <a:xfrm>
            <a:off x="3076108" y="30053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56"/>
          <p:cNvSpPr/>
          <p:nvPr/>
        </p:nvSpPr>
        <p:spPr>
          <a:xfrm>
            <a:off x="3228508" y="30053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Rectangle 57"/>
          <p:cNvSpPr/>
          <p:nvPr/>
        </p:nvSpPr>
        <p:spPr>
          <a:xfrm>
            <a:off x="33809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Rectangle 58"/>
          <p:cNvSpPr/>
          <p:nvPr/>
        </p:nvSpPr>
        <p:spPr>
          <a:xfrm>
            <a:off x="3533308" y="30053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59"/>
          <p:cNvSpPr/>
          <p:nvPr/>
        </p:nvSpPr>
        <p:spPr>
          <a:xfrm>
            <a:off x="3685708" y="30053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1" name="Straight Connector 61"/>
          <p:cNvCxnSpPr/>
          <p:nvPr/>
        </p:nvCxnSpPr>
        <p:spPr>
          <a:xfrm rot="5400000">
            <a:off x="1171108" y="2624350"/>
            <a:ext cx="762000" cy="158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63"/>
          <p:cNvCxnSpPr/>
          <p:nvPr/>
        </p:nvCxnSpPr>
        <p:spPr>
          <a:xfrm rot="5400000">
            <a:off x="3456313" y="2623556"/>
            <a:ext cx="762000" cy="158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4371508" y="155755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scan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genome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14809" y="3283718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 patterns </a:t>
            </a:r>
            <a:b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 the subsequences</a:t>
            </a:r>
          </a:p>
        </p:txBody>
      </p:sp>
      <p:sp>
        <p:nvSpPr>
          <p:cNvPr id="225" name="Rectangle 66"/>
          <p:cNvSpPr/>
          <p:nvPr/>
        </p:nvSpPr>
        <p:spPr>
          <a:xfrm>
            <a:off x="4142908" y="36911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Rectangle 67"/>
          <p:cNvSpPr/>
          <p:nvPr/>
        </p:nvSpPr>
        <p:spPr>
          <a:xfrm>
            <a:off x="4142908" y="38435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68"/>
          <p:cNvSpPr/>
          <p:nvPr/>
        </p:nvSpPr>
        <p:spPr>
          <a:xfrm>
            <a:off x="4142908" y="39959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Rectangle 69"/>
          <p:cNvSpPr/>
          <p:nvPr/>
        </p:nvSpPr>
        <p:spPr>
          <a:xfrm>
            <a:off x="4142908" y="41483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Rectangle 70"/>
          <p:cNvSpPr/>
          <p:nvPr/>
        </p:nvSpPr>
        <p:spPr>
          <a:xfrm>
            <a:off x="4142908" y="43007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Rectangle 71"/>
          <p:cNvSpPr/>
          <p:nvPr/>
        </p:nvSpPr>
        <p:spPr>
          <a:xfrm>
            <a:off x="4142908" y="44531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72"/>
          <p:cNvSpPr/>
          <p:nvPr/>
        </p:nvSpPr>
        <p:spPr>
          <a:xfrm>
            <a:off x="4142908" y="46055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Rectangle 73"/>
          <p:cNvSpPr/>
          <p:nvPr/>
        </p:nvSpPr>
        <p:spPr>
          <a:xfrm>
            <a:off x="4142908" y="47579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Rectangle 74"/>
          <p:cNvSpPr/>
          <p:nvPr/>
        </p:nvSpPr>
        <p:spPr>
          <a:xfrm>
            <a:off x="4142908" y="49103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Rectangle 75"/>
          <p:cNvSpPr/>
          <p:nvPr/>
        </p:nvSpPr>
        <p:spPr>
          <a:xfrm>
            <a:off x="4142908" y="50627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Rectangle 76"/>
          <p:cNvSpPr/>
          <p:nvPr/>
        </p:nvSpPr>
        <p:spPr>
          <a:xfrm>
            <a:off x="4142908" y="52151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6" name="Rectangle 77"/>
          <p:cNvSpPr/>
          <p:nvPr/>
        </p:nvSpPr>
        <p:spPr>
          <a:xfrm>
            <a:off x="4142908" y="53675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7" name="Rectangle 78"/>
          <p:cNvSpPr/>
          <p:nvPr/>
        </p:nvSpPr>
        <p:spPr>
          <a:xfrm>
            <a:off x="4142908" y="55199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Rectangle 79"/>
          <p:cNvSpPr/>
          <p:nvPr/>
        </p:nvSpPr>
        <p:spPr>
          <a:xfrm>
            <a:off x="4142908" y="56723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9" name="Rectangle 80"/>
          <p:cNvSpPr/>
          <p:nvPr/>
        </p:nvSpPr>
        <p:spPr>
          <a:xfrm>
            <a:off x="4142908" y="58247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Rectangle 81"/>
          <p:cNvSpPr/>
          <p:nvPr/>
        </p:nvSpPr>
        <p:spPr>
          <a:xfrm>
            <a:off x="4142908" y="59771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Rectangle 82"/>
          <p:cNvSpPr/>
          <p:nvPr/>
        </p:nvSpPr>
        <p:spPr>
          <a:xfrm>
            <a:off x="4142908" y="61295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Rectangle 83"/>
          <p:cNvSpPr/>
          <p:nvPr/>
        </p:nvSpPr>
        <p:spPr>
          <a:xfrm>
            <a:off x="4142908" y="62819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Rectangle 84"/>
          <p:cNvSpPr/>
          <p:nvPr/>
        </p:nvSpPr>
        <p:spPr>
          <a:xfrm>
            <a:off x="4142908" y="6434350"/>
            <a:ext cx="12192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7" name="Elbow Connector 113"/>
          <p:cNvCxnSpPr>
            <a:stCxn id="213" idx="2"/>
          </p:cNvCxnSpPr>
          <p:nvPr/>
        </p:nvCxnSpPr>
        <p:spPr>
          <a:xfrm rot="16200000" flipH="1">
            <a:off x="2765871" y="3163187"/>
            <a:ext cx="1230868" cy="13723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8" name="Group 122"/>
          <p:cNvGrpSpPr/>
          <p:nvPr/>
        </p:nvGrpSpPr>
        <p:grpSpPr>
          <a:xfrm>
            <a:off x="5133508" y="4529350"/>
            <a:ext cx="914400" cy="131424"/>
            <a:chOff x="6324600" y="3902144"/>
            <a:chExt cx="914400" cy="747644"/>
          </a:xfrm>
        </p:grpSpPr>
        <p:sp>
          <p:nvSpPr>
            <p:cNvPr id="249" name="Arc 123"/>
            <p:cNvSpPr/>
            <p:nvPr/>
          </p:nvSpPr>
          <p:spPr>
            <a:xfrm>
              <a:off x="6324600" y="3902144"/>
              <a:ext cx="914400" cy="746056"/>
            </a:xfrm>
            <a:prstGeom prst="arc">
              <a:avLst>
                <a:gd name="adj1" fmla="val 16200000"/>
                <a:gd name="adj2" fmla="val 5890782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0" name="Straight Arrow Connector 124"/>
            <p:cNvCxnSpPr/>
            <p:nvPr/>
          </p:nvCxnSpPr>
          <p:spPr>
            <a:xfrm rot="10800000">
              <a:off x="6553200" y="4648200"/>
              <a:ext cx="2286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/>
          <p:cNvSpPr txBox="1"/>
          <p:nvPr/>
        </p:nvSpPr>
        <p:spPr>
          <a:xfrm>
            <a:off x="3991498" y="3283718"/>
            <a:ext cx="17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/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hash table (x6)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147881" y="384938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andidate</a:t>
            </a:r>
          </a:p>
          <a:p>
            <a:pPr defTabSz="457200" latinLnBrk="0"/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reads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3" name="Straight Arrow Connector 115"/>
          <p:cNvCxnSpPr/>
          <p:nvPr/>
        </p:nvCxnSpPr>
        <p:spPr>
          <a:xfrm flipV="1">
            <a:off x="5438308" y="3245618"/>
            <a:ext cx="1752600" cy="1283732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118"/>
          <p:cNvCxnSpPr/>
          <p:nvPr/>
        </p:nvCxnSpPr>
        <p:spPr>
          <a:xfrm>
            <a:off x="5465918" y="4529350"/>
            <a:ext cx="1724990" cy="5334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ctangle 112"/>
          <p:cNvSpPr/>
          <p:nvPr/>
        </p:nvSpPr>
        <p:spPr>
          <a:xfrm>
            <a:off x="53621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Rectangle 117"/>
          <p:cNvSpPr/>
          <p:nvPr/>
        </p:nvSpPr>
        <p:spPr>
          <a:xfrm>
            <a:off x="55145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Rectangle 119"/>
          <p:cNvSpPr/>
          <p:nvPr/>
        </p:nvSpPr>
        <p:spPr>
          <a:xfrm>
            <a:off x="56669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Rectangle 121"/>
          <p:cNvSpPr/>
          <p:nvPr/>
        </p:nvSpPr>
        <p:spPr>
          <a:xfrm>
            <a:off x="58193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9" name="Rectangle 122"/>
          <p:cNvSpPr/>
          <p:nvPr/>
        </p:nvSpPr>
        <p:spPr>
          <a:xfrm>
            <a:off x="59717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Rectangle 127"/>
          <p:cNvSpPr/>
          <p:nvPr/>
        </p:nvSpPr>
        <p:spPr>
          <a:xfrm>
            <a:off x="61241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Rectangle 128"/>
          <p:cNvSpPr/>
          <p:nvPr/>
        </p:nvSpPr>
        <p:spPr>
          <a:xfrm>
            <a:off x="62765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129"/>
          <p:cNvSpPr/>
          <p:nvPr/>
        </p:nvSpPr>
        <p:spPr>
          <a:xfrm>
            <a:off x="64289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Rectangle 130"/>
          <p:cNvSpPr/>
          <p:nvPr/>
        </p:nvSpPr>
        <p:spPr>
          <a:xfrm>
            <a:off x="65813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ctangle 132"/>
          <p:cNvSpPr/>
          <p:nvPr/>
        </p:nvSpPr>
        <p:spPr>
          <a:xfrm>
            <a:off x="67337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5" name="Rectangle 134"/>
          <p:cNvSpPr/>
          <p:nvPr/>
        </p:nvSpPr>
        <p:spPr>
          <a:xfrm>
            <a:off x="68861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" name="Rectangle 135"/>
          <p:cNvSpPr/>
          <p:nvPr/>
        </p:nvSpPr>
        <p:spPr>
          <a:xfrm>
            <a:off x="70385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7" name="Rectangle 136"/>
          <p:cNvSpPr/>
          <p:nvPr/>
        </p:nvSpPr>
        <p:spPr>
          <a:xfrm>
            <a:off x="71909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8" name="Rectangle 137"/>
          <p:cNvSpPr/>
          <p:nvPr/>
        </p:nvSpPr>
        <p:spPr>
          <a:xfrm>
            <a:off x="73433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9" name="Rectangle 138"/>
          <p:cNvSpPr/>
          <p:nvPr/>
        </p:nvSpPr>
        <p:spPr>
          <a:xfrm>
            <a:off x="74957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0" name="Rectangle 139"/>
          <p:cNvSpPr/>
          <p:nvPr/>
        </p:nvSpPr>
        <p:spPr>
          <a:xfrm>
            <a:off x="76481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Rectangle 140"/>
          <p:cNvSpPr/>
          <p:nvPr/>
        </p:nvSpPr>
        <p:spPr>
          <a:xfrm>
            <a:off x="78005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2" name="Rectangle 141"/>
          <p:cNvSpPr/>
          <p:nvPr/>
        </p:nvSpPr>
        <p:spPr>
          <a:xfrm>
            <a:off x="79529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3" name="Rectangle 142"/>
          <p:cNvSpPr/>
          <p:nvPr/>
        </p:nvSpPr>
        <p:spPr>
          <a:xfrm>
            <a:off x="2009308" y="2014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4" name="Rectangle 192"/>
          <p:cNvSpPr/>
          <p:nvPr/>
        </p:nvSpPr>
        <p:spPr>
          <a:xfrm>
            <a:off x="7267108" y="3131318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5" name="Rectangle 193"/>
          <p:cNvSpPr/>
          <p:nvPr/>
        </p:nvSpPr>
        <p:spPr>
          <a:xfrm>
            <a:off x="7419508" y="3131318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" name="Rectangle 194"/>
          <p:cNvSpPr/>
          <p:nvPr/>
        </p:nvSpPr>
        <p:spPr>
          <a:xfrm>
            <a:off x="7571908" y="3131318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7" name="Rectangle 195"/>
          <p:cNvSpPr/>
          <p:nvPr/>
        </p:nvSpPr>
        <p:spPr>
          <a:xfrm>
            <a:off x="7724308" y="3131318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8" name="Rectangle 196"/>
          <p:cNvSpPr/>
          <p:nvPr/>
        </p:nvSpPr>
        <p:spPr>
          <a:xfrm>
            <a:off x="7876708" y="3131318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9" name="Rectangle 197"/>
          <p:cNvSpPr/>
          <p:nvPr/>
        </p:nvSpPr>
        <p:spPr>
          <a:xfrm>
            <a:off x="8029108" y="3131318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0" name="Rectangle 198"/>
          <p:cNvSpPr/>
          <p:nvPr/>
        </p:nvSpPr>
        <p:spPr>
          <a:xfrm>
            <a:off x="8181508" y="3131318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1" name="Rectangle 199"/>
          <p:cNvSpPr/>
          <p:nvPr/>
        </p:nvSpPr>
        <p:spPr>
          <a:xfrm>
            <a:off x="8333908" y="3131318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2" name="Rectangle 200"/>
          <p:cNvSpPr/>
          <p:nvPr/>
        </p:nvSpPr>
        <p:spPr>
          <a:xfrm>
            <a:off x="8486308" y="3131318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3" name="Rectangle 201"/>
          <p:cNvSpPr/>
          <p:nvPr/>
        </p:nvSpPr>
        <p:spPr>
          <a:xfrm>
            <a:off x="8638708" y="3131318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4" name="Rectangle 202"/>
          <p:cNvSpPr/>
          <p:nvPr/>
        </p:nvSpPr>
        <p:spPr>
          <a:xfrm>
            <a:off x="8791108" y="3131318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5" name="Rectangle 203"/>
          <p:cNvSpPr/>
          <p:nvPr/>
        </p:nvSpPr>
        <p:spPr>
          <a:xfrm>
            <a:off x="7280913" y="3538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" name="Rectangle 204"/>
          <p:cNvSpPr/>
          <p:nvPr/>
        </p:nvSpPr>
        <p:spPr>
          <a:xfrm>
            <a:off x="7433313" y="3538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7" name="Rectangle 205"/>
          <p:cNvSpPr/>
          <p:nvPr/>
        </p:nvSpPr>
        <p:spPr>
          <a:xfrm>
            <a:off x="7585713" y="3538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8" name="Rectangle 206"/>
          <p:cNvSpPr/>
          <p:nvPr/>
        </p:nvSpPr>
        <p:spPr>
          <a:xfrm>
            <a:off x="7738113" y="3538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9" name="Rectangle 207"/>
          <p:cNvSpPr/>
          <p:nvPr/>
        </p:nvSpPr>
        <p:spPr>
          <a:xfrm>
            <a:off x="7890513" y="3538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0" name="Rectangle 208"/>
          <p:cNvSpPr/>
          <p:nvPr/>
        </p:nvSpPr>
        <p:spPr>
          <a:xfrm>
            <a:off x="8042913" y="3538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1" name="Rectangle 209"/>
          <p:cNvSpPr/>
          <p:nvPr/>
        </p:nvSpPr>
        <p:spPr>
          <a:xfrm>
            <a:off x="8195313" y="3538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2" name="Rectangle 210"/>
          <p:cNvSpPr/>
          <p:nvPr/>
        </p:nvSpPr>
        <p:spPr>
          <a:xfrm>
            <a:off x="8347713" y="3538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3" name="Rectangle 211"/>
          <p:cNvSpPr/>
          <p:nvPr/>
        </p:nvSpPr>
        <p:spPr>
          <a:xfrm>
            <a:off x="8500113" y="3538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4" name="Rectangle 212"/>
          <p:cNvSpPr/>
          <p:nvPr/>
        </p:nvSpPr>
        <p:spPr>
          <a:xfrm>
            <a:off x="8652513" y="3538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5" name="Rectangle 213"/>
          <p:cNvSpPr/>
          <p:nvPr/>
        </p:nvSpPr>
        <p:spPr>
          <a:xfrm>
            <a:off x="8804913" y="35387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6" name="Rectangle 214"/>
          <p:cNvSpPr/>
          <p:nvPr/>
        </p:nvSpPr>
        <p:spPr>
          <a:xfrm>
            <a:off x="7267108" y="27005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" name="Rectangle 215"/>
          <p:cNvSpPr/>
          <p:nvPr/>
        </p:nvSpPr>
        <p:spPr>
          <a:xfrm>
            <a:off x="7419508" y="27005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8" name="Rectangle 216"/>
          <p:cNvSpPr/>
          <p:nvPr/>
        </p:nvSpPr>
        <p:spPr>
          <a:xfrm>
            <a:off x="7571908" y="27005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9" name="Rectangle 217"/>
          <p:cNvSpPr/>
          <p:nvPr/>
        </p:nvSpPr>
        <p:spPr>
          <a:xfrm>
            <a:off x="7724308" y="27005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0" name="Rectangle 218"/>
          <p:cNvSpPr/>
          <p:nvPr/>
        </p:nvSpPr>
        <p:spPr>
          <a:xfrm>
            <a:off x="7876708" y="27005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1" name="Rectangle 219"/>
          <p:cNvSpPr/>
          <p:nvPr/>
        </p:nvSpPr>
        <p:spPr>
          <a:xfrm>
            <a:off x="8029108" y="27005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Rectangle 220"/>
          <p:cNvSpPr/>
          <p:nvPr/>
        </p:nvSpPr>
        <p:spPr>
          <a:xfrm>
            <a:off x="8181508" y="27005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Rectangle 221"/>
          <p:cNvSpPr/>
          <p:nvPr/>
        </p:nvSpPr>
        <p:spPr>
          <a:xfrm>
            <a:off x="8333908" y="27005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4" name="Rectangle 222"/>
          <p:cNvSpPr/>
          <p:nvPr/>
        </p:nvSpPr>
        <p:spPr>
          <a:xfrm>
            <a:off x="8486308" y="27005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5" name="Rectangle 223"/>
          <p:cNvSpPr/>
          <p:nvPr/>
        </p:nvSpPr>
        <p:spPr>
          <a:xfrm>
            <a:off x="8638708" y="27005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6" name="Rectangle 224"/>
          <p:cNvSpPr/>
          <p:nvPr/>
        </p:nvSpPr>
        <p:spPr>
          <a:xfrm>
            <a:off x="8791108" y="27005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" name="Rectangle 225"/>
          <p:cNvSpPr/>
          <p:nvPr/>
        </p:nvSpPr>
        <p:spPr>
          <a:xfrm>
            <a:off x="7274283" y="493849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" name="Rectangle 226"/>
          <p:cNvSpPr/>
          <p:nvPr/>
        </p:nvSpPr>
        <p:spPr>
          <a:xfrm>
            <a:off x="7426683" y="493849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9" name="Rectangle 227"/>
          <p:cNvSpPr/>
          <p:nvPr/>
        </p:nvSpPr>
        <p:spPr>
          <a:xfrm>
            <a:off x="7579083" y="493849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0" name="Rectangle 228"/>
          <p:cNvSpPr/>
          <p:nvPr/>
        </p:nvSpPr>
        <p:spPr>
          <a:xfrm>
            <a:off x="7731483" y="493849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Rectangle 229"/>
          <p:cNvSpPr/>
          <p:nvPr/>
        </p:nvSpPr>
        <p:spPr>
          <a:xfrm>
            <a:off x="7883883" y="493849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2" name="Rectangle 230"/>
          <p:cNvSpPr/>
          <p:nvPr/>
        </p:nvSpPr>
        <p:spPr>
          <a:xfrm>
            <a:off x="8036283" y="493849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3" name="Rectangle 231"/>
          <p:cNvSpPr/>
          <p:nvPr/>
        </p:nvSpPr>
        <p:spPr>
          <a:xfrm>
            <a:off x="8188683" y="493849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4" name="Rectangle 232"/>
          <p:cNvSpPr/>
          <p:nvPr/>
        </p:nvSpPr>
        <p:spPr>
          <a:xfrm>
            <a:off x="8341083" y="493849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5" name="Rectangle 233"/>
          <p:cNvSpPr/>
          <p:nvPr/>
        </p:nvSpPr>
        <p:spPr>
          <a:xfrm>
            <a:off x="8493483" y="493849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6" name="Rectangle 234"/>
          <p:cNvSpPr/>
          <p:nvPr/>
        </p:nvSpPr>
        <p:spPr>
          <a:xfrm>
            <a:off x="8645883" y="493849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" name="Rectangle 235"/>
          <p:cNvSpPr/>
          <p:nvPr/>
        </p:nvSpPr>
        <p:spPr>
          <a:xfrm>
            <a:off x="8798283" y="493849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8" name="Rectangle 236"/>
          <p:cNvSpPr/>
          <p:nvPr/>
        </p:nvSpPr>
        <p:spPr>
          <a:xfrm>
            <a:off x="7280913" y="39959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9" name="Rectangle 237"/>
          <p:cNvSpPr/>
          <p:nvPr/>
        </p:nvSpPr>
        <p:spPr>
          <a:xfrm>
            <a:off x="7433313" y="39959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Rectangle 238"/>
          <p:cNvSpPr/>
          <p:nvPr/>
        </p:nvSpPr>
        <p:spPr>
          <a:xfrm>
            <a:off x="7585713" y="39959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1" name="Rectangle 239"/>
          <p:cNvSpPr/>
          <p:nvPr/>
        </p:nvSpPr>
        <p:spPr>
          <a:xfrm>
            <a:off x="7738113" y="39959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2" name="Rectangle 240"/>
          <p:cNvSpPr/>
          <p:nvPr/>
        </p:nvSpPr>
        <p:spPr>
          <a:xfrm>
            <a:off x="7890513" y="39959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3" name="Rectangle 241"/>
          <p:cNvSpPr/>
          <p:nvPr/>
        </p:nvSpPr>
        <p:spPr>
          <a:xfrm>
            <a:off x="8042913" y="39959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4" name="Rectangle 242"/>
          <p:cNvSpPr/>
          <p:nvPr/>
        </p:nvSpPr>
        <p:spPr>
          <a:xfrm>
            <a:off x="8195313" y="39959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5" name="Rectangle 243"/>
          <p:cNvSpPr/>
          <p:nvPr/>
        </p:nvSpPr>
        <p:spPr>
          <a:xfrm>
            <a:off x="8347713" y="39959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Rectangle 244"/>
          <p:cNvSpPr/>
          <p:nvPr/>
        </p:nvSpPr>
        <p:spPr>
          <a:xfrm>
            <a:off x="8500113" y="39959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" name="Rectangle 245"/>
          <p:cNvSpPr/>
          <p:nvPr/>
        </p:nvSpPr>
        <p:spPr>
          <a:xfrm>
            <a:off x="8652513" y="39959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8" name="Rectangle 246"/>
          <p:cNvSpPr/>
          <p:nvPr/>
        </p:nvSpPr>
        <p:spPr>
          <a:xfrm>
            <a:off x="8804913" y="39959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9" name="Rectangle 247"/>
          <p:cNvSpPr/>
          <p:nvPr/>
        </p:nvSpPr>
        <p:spPr>
          <a:xfrm>
            <a:off x="7288088" y="44531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0" name="Rectangle 248"/>
          <p:cNvSpPr/>
          <p:nvPr/>
        </p:nvSpPr>
        <p:spPr>
          <a:xfrm>
            <a:off x="7440488" y="44531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1" name="Rectangle 249"/>
          <p:cNvSpPr/>
          <p:nvPr/>
        </p:nvSpPr>
        <p:spPr>
          <a:xfrm>
            <a:off x="7592888" y="44531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2" name="Rectangle 250"/>
          <p:cNvSpPr/>
          <p:nvPr/>
        </p:nvSpPr>
        <p:spPr>
          <a:xfrm>
            <a:off x="7745288" y="44531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3" name="Rectangle 251"/>
          <p:cNvSpPr/>
          <p:nvPr/>
        </p:nvSpPr>
        <p:spPr>
          <a:xfrm>
            <a:off x="7897688" y="44531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4" name="Rectangle 252"/>
          <p:cNvSpPr/>
          <p:nvPr/>
        </p:nvSpPr>
        <p:spPr>
          <a:xfrm>
            <a:off x="8050088" y="44531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5" name="Rectangle 253"/>
          <p:cNvSpPr/>
          <p:nvPr/>
        </p:nvSpPr>
        <p:spPr>
          <a:xfrm>
            <a:off x="8202488" y="44531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6" name="Rectangle 254"/>
          <p:cNvSpPr/>
          <p:nvPr/>
        </p:nvSpPr>
        <p:spPr>
          <a:xfrm>
            <a:off x="8354888" y="44531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7" name="Rectangle 255"/>
          <p:cNvSpPr/>
          <p:nvPr/>
        </p:nvSpPr>
        <p:spPr>
          <a:xfrm>
            <a:off x="8507288" y="44531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Rectangle 256"/>
          <p:cNvSpPr/>
          <p:nvPr/>
        </p:nvSpPr>
        <p:spPr>
          <a:xfrm>
            <a:off x="8659688" y="44531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9" name="Rectangle 257"/>
          <p:cNvSpPr/>
          <p:nvPr/>
        </p:nvSpPr>
        <p:spPr>
          <a:xfrm>
            <a:off x="8812088" y="4453150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Rectangle 258"/>
          <p:cNvSpPr/>
          <p:nvPr/>
        </p:nvSpPr>
        <p:spPr>
          <a:xfrm>
            <a:off x="7288088" y="538852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1" name="Rectangle 259"/>
          <p:cNvSpPr/>
          <p:nvPr/>
        </p:nvSpPr>
        <p:spPr>
          <a:xfrm>
            <a:off x="7440488" y="538852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2" name="Rectangle 260"/>
          <p:cNvSpPr/>
          <p:nvPr/>
        </p:nvSpPr>
        <p:spPr>
          <a:xfrm>
            <a:off x="7592888" y="538852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" name="Rectangle 261"/>
          <p:cNvSpPr/>
          <p:nvPr/>
        </p:nvSpPr>
        <p:spPr>
          <a:xfrm>
            <a:off x="7745288" y="538852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4" name="Rectangle 262"/>
          <p:cNvSpPr/>
          <p:nvPr/>
        </p:nvSpPr>
        <p:spPr>
          <a:xfrm>
            <a:off x="7897688" y="538852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" name="Rectangle 263"/>
          <p:cNvSpPr/>
          <p:nvPr/>
        </p:nvSpPr>
        <p:spPr>
          <a:xfrm>
            <a:off x="8050088" y="538852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6" name="Rectangle 264"/>
          <p:cNvSpPr/>
          <p:nvPr/>
        </p:nvSpPr>
        <p:spPr>
          <a:xfrm>
            <a:off x="8202488" y="538852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7" name="Rectangle 265"/>
          <p:cNvSpPr/>
          <p:nvPr/>
        </p:nvSpPr>
        <p:spPr>
          <a:xfrm>
            <a:off x="8354888" y="538852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8" name="Rectangle 266"/>
          <p:cNvSpPr/>
          <p:nvPr/>
        </p:nvSpPr>
        <p:spPr>
          <a:xfrm>
            <a:off x="8507288" y="538852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9" name="Rectangle 267"/>
          <p:cNvSpPr/>
          <p:nvPr/>
        </p:nvSpPr>
        <p:spPr>
          <a:xfrm>
            <a:off x="8659688" y="538852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0" name="Rectangle 268"/>
          <p:cNvSpPr/>
          <p:nvPr/>
        </p:nvSpPr>
        <p:spPr>
          <a:xfrm>
            <a:off x="8812088" y="5388526"/>
            <a:ext cx="152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721032" cy="540060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Bioinformatics: “Read Mapping” Problem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MAQ (Mapping and Assembly with Quality)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u="sng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(Slides by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Yongho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Ha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in 2011 H3 conf., KTH)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Existing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MAQ Implementation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Optimizing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Mapping Application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9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Parallel_Join</Template>
  <TotalTime>13618</TotalTime>
  <Words>1248</Words>
  <Application>Microsoft Office PowerPoint</Application>
  <PresentationFormat>화면 슬라이드 쇼(4:3)</PresentationFormat>
  <Paragraphs>244</Paragraphs>
  <Slides>33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5" baseType="lpstr">
      <vt:lpstr>SNU IDB Lab.</vt:lpstr>
      <vt:lpstr>Office 테마</vt:lpstr>
      <vt:lpstr>Analysis and Improvement of Map-Reduce  Data Distribution in Read Mapping Applications</vt:lpstr>
      <vt:lpstr>Outline</vt:lpstr>
      <vt:lpstr>Bioinformatics: “Read Mapping” Problem</vt:lpstr>
      <vt:lpstr>Challenges in “Read Mapping” Problem</vt:lpstr>
      <vt:lpstr>Outline</vt:lpstr>
      <vt:lpstr>MAQ Algorithm: Key Insight [Li et al., Genome Research’08]</vt:lpstr>
      <vt:lpstr>MAQ Algorithm [Li et al., Genome Research’08]</vt:lpstr>
      <vt:lpstr>MAQ Algorithm [Li et al., Genome Research’08]</vt:lpstr>
      <vt:lpstr>Outline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MapReduce Framework [Dean and Ghemawat, OSDI ’04]</vt:lpstr>
      <vt:lpstr>Outline</vt:lpstr>
      <vt:lpstr>Existing Read Mapping Applications with MapReduce</vt:lpstr>
      <vt:lpstr>Map Task Operation</vt:lpstr>
      <vt:lpstr>Reduce Task Operation</vt:lpstr>
      <vt:lpstr>Outline</vt:lpstr>
      <vt:lpstr>Optimization: “Gather” Map Task Design</vt:lpstr>
      <vt:lpstr>Map Task Operation with Combiner</vt:lpstr>
      <vt:lpstr>Hadoop Configurations</vt:lpstr>
      <vt:lpstr>Outline</vt:lpstr>
      <vt:lpstr>Experimental Settings</vt:lpstr>
      <vt:lpstr>Comparison of Original MAQ vs. MrMAQ</vt:lpstr>
      <vt:lpstr>Comparison of “Scatter” vs. “Gather”</vt:lpstr>
      <vt:lpstr>Outline</vt:lpstr>
      <vt:lpstr>Conclusions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Join Processing with (Hash-based) Filtering Techniques in MapReduce</dc:title>
  <dc:creator>taewhi</dc:creator>
  <cp:lastModifiedBy>IDB</cp:lastModifiedBy>
  <cp:revision>654</cp:revision>
  <cp:lastPrinted>2012-10-18T06:29:50Z</cp:lastPrinted>
  <dcterms:created xsi:type="dcterms:W3CDTF">2012-03-13T01:08:44Z</dcterms:created>
  <dcterms:modified xsi:type="dcterms:W3CDTF">2013-04-12T04:23:03Z</dcterms:modified>
</cp:coreProperties>
</file>