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1" r:id="rId17"/>
    <p:sldId id="273" r:id="rId18"/>
    <p:sldId id="272" r:id="rId19"/>
    <p:sldId id="274" r:id="rId20"/>
    <p:sldId id="276" r:id="rId21"/>
    <p:sldId id="275" r:id="rId22"/>
    <p:sldId id="277" r:id="rId23"/>
    <p:sldId id="278" r:id="rId24"/>
    <p:sldId id="280" r:id="rId25"/>
    <p:sldId id="281" r:id="rId26"/>
    <p:sldId id="279" r:id="rId27"/>
    <p:sldId id="282" r:id="rId28"/>
    <p:sldId id="283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69" d="100"/>
          <a:sy n="69" d="100"/>
        </p:scale>
        <p:origin x="-105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FE1D8-3EC2-4106-8B6C-4E3CF2738E99}" type="datetimeFigureOut">
              <a:rPr lang="ko-KR" altLang="en-US" smtClean="0"/>
              <a:t>2015-06-19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D2FFB-EB66-47E5-9887-C60FE80078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141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D2FFB-EB66-47E5-9887-C60FE800782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932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09D0-579A-46CF-A184-0D1059157E1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-1"/>
            <a:ext cx="9144000" cy="215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19707" y="3389970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361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09D0-579A-46CF-A184-0D1059157E1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419707" y="3389970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791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09D0-579A-46CF-A184-0D1059157E1C}" type="slidenum">
              <a:rPr lang="ko-KR" altLang="en-US" smtClean="0"/>
              <a:pPr/>
              <a:t>‹#›</a:t>
            </a:fld>
            <a:r>
              <a:rPr lang="en-US" altLang="ko-KR" dirty="0" smtClean="0"/>
              <a:t>/28</a:t>
            </a:r>
            <a:endParaRPr lang="ko-KR" alt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514351" cy="89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62400" y="1345581"/>
            <a:ext cx="8302213" cy="5228062"/>
          </a:xfrm>
          <a:prstGeom prst="rect">
            <a:avLst/>
          </a:prstGeom>
        </p:spPr>
        <p:txBody>
          <a:bodyPr>
            <a:normAutofit/>
          </a:bodyPr>
          <a:lstStyle>
            <a:lvl1pPr marL="357188" indent="-357188">
              <a:buClr>
                <a:srgbClr val="083E88"/>
              </a:buClr>
              <a:buFont typeface="Wingdings" panose="05000000000000000000" pitchFamily="2" charset="2"/>
              <a:buChar char="§"/>
              <a:defRPr sz="2400"/>
            </a:lvl1pPr>
            <a:lvl2pPr marL="803275" indent="-346075">
              <a:buClr>
                <a:srgbClr val="083E88"/>
              </a:buClr>
              <a:buFont typeface="Calibri" panose="020F0502020204030204" pitchFamily="34" charset="0"/>
              <a:buChar char="‒"/>
              <a:tabLst>
                <a:tab pos="720725" algn="l"/>
              </a:tabLst>
              <a:defRPr sz="2000"/>
            </a:lvl2pPr>
            <a:lvl3pPr marL="11430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083E88"/>
              </a:buClr>
              <a:buFont typeface="Calibri" panose="020F0502020204030204" pitchFamily="34" charset="0"/>
              <a:buChar char="‒"/>
              <a:defRPr sz="1600"/>
            </a:lvl4pPr>
            <a:lvl5pPr marL="20574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>
              <a:buClr>
                <a:schemeClr val="accent5">
                  <a:lumMod val="50000"/>
                </a:schemeClr>
              </a:buClr>
            </a:pPr>
            <a:r>
              <a:rPr lang="ko-KR" altLang="en-US" smtClean="0"/>
              <a:t>마스터 텍스트 스타일을 편집합니다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ko-KR" altLang="en-US" smtClean="0"/>
              <a:t>둘째 수준</a:t>
            </a:r>
          </a:p>
          <a:p>
            <a:pPr lvl="2">
              <a:buClr>
                <a:schemeClr val="accent5">
                  <a:lumMod val="50000"/>
                </a:schemeClr>
              </a:buClr>
            </a:pPr>
            <a:r>
              <a:rPr lang="ko-KR" altLang="en-US" smtClean="0"/>
              <a:t>셋째 수준</a:t>
            </a:r>
          </a:p>
          <a:p>
            <a:pPr lvl="3">
              <a:buClr>
                <a:schemeClr val="accent5">
                  <a:lumMod val="50000"/>
                </a:schemeClr>
              </a:buClr>
            </a:pPr>
            <a:r>
              <a:rPr lang="ko-KR" altLang="en-US" smtClean="0"/>
              <a:t>넷째 수준</a:t>
            </a:r>
          </a:p>
          <a:p>
            <a:pPr lvl="4">
              <a:buClr>
                <a:schemeClr val="accent5">
                  <a:lumMod val="50000"/>
                </a:schemeClr>
              </a:buClr>
            </a:pPr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62400" y="95250"/>
            <a:ext cx="7743413" cy="75535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600" b="1">
                <a:solidFill>
                  <a:srgbClr val="083E88"/>
                </a:solidFill>
                <a:effectLst/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6360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95675" y="6562725"/>
            <a:ext cx="2057400" cy="247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F09D0-579A-46CF-A184-0D1059157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66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How</a:t>
            </a:r>
            <a:r>
              <a:rPr lang="ko-KR" altLang="en-US"/>
              <a:t> </a:t>
            </a:r>
            <a:r>
              <a:rPr lang="en-US" altLang="ko-KR" dirty="0" smtClean="0"/>
              <a:t>Useful are Your Comments?</a:t>
            </a:r>
            <a:br>
              <a:rPr lang="en-US" altLang="ko-KR" dirty="0" smtClean="0"/>
            </a:br>
            <a:r>
              <a:rPr lang="en-US" altLang="ko-KR" dirty="0" smtClean="0"/>
              <a:t>Analyzing and Predicting YouTube Comments and Comment Ratings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Stefan </a:t>
            </a:r>
            <a:r>
              <a:rPr lang="en-US" altLang="ko-KR" dirty="0" err="1" smtClean="0"/>
              <a:t>Siersdorfer</a:t>
            </a:r>
            <a:r>
              <a:rPr lang="en-US" altLang="ko-KR" dirty="0" smtClean="0"/>
              <a:t>, Sergiu </a:t>
            </a:r>
            <a:r>
              <a:rPr lang="en-US" altLang="ko-KR" dirty="0" err="1" smtClean="0"/>
              <a:t>Chelaru</a:t>
            </a:r>
            <a:r>
              <a:rPr lang="en-US" altLang="ko-KR" dirty="0" smtClean="0"/>
              <a:t>, Wolfgang </a:t>
            </a:r>
            <a:r>
              <a:rPr lang="en-US" altLang="ko-KR" dirty="0" err="1" smtClean="0"/>
              <a:t>Nejdl</a:t>
            </a:r>
            <a:r>
              <a:rPr lang="en-US" altLang="ko-KR" dirty="0" smtClean="0"/>
              <a:t>, </a:t>
            </a:r>
            <a:r>
              <a:rPr lang="en-US" altLang="ko-KR" dirty="0"/>
              <a:t>J</a:t>
            </a:r>
            <a:r>
              <a:rPr lang="en-US" altLang="ko-KR" dirty="0" smtClean="0"/>
              <a:t>ose</a:t>
            </a:r>
            <a:r>
              <a:rPr lang="ko-KR" altLang="en-US" smtClean="0"/>
              <a:t> </a:t>
            </a:r>
            <a:r>
              <a:rPr lang="en-US" altLang="ko-KR" dirty="0" smtClean="0"/>
              <a:t>San Pedro</a:t>
            </a:r>
          </a:p>
          <a:p>
            <a:r>
              <a:rPr lang="en-US" altLang="ko-KR" dirty="0" smtClean="0"/>
              <a:t>WWW’10</a:t>
            </a:r>
          </a:p>
          <a:p>
            <a:endParaRPr lang="en-US" altLang="ko-KR" dirty="0"/>
          </a:p>
          <a:p>
            <a:r>
              <a:rPr lang="en-US" altLang="ko-KR" dirty="0" smtClean="0"/>
              <a:t>19 June 2015</a:t>
            </a:r>
          </a:p>
          <a:p>
            <a:r>
              <a:rPr lang="en-US" altLang="ko-KR" dirty="0" smtClean="0"/>
              <a:t>Hyewon Lim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418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i="1" dirty="0" smtClean="0"/>
              <a:t>Do comment language and sentiment have an influence on comment rating?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WordNet</a:t>
            </a:r>
          </a:p>
          <a:p>
            <a:pPr lvl="1"/>
            <a:r>
              <a:rPr lang="en-US" altLang="ko-KR" dirty="0" smtClean="0"/>
              <a:t>Thesaurus containing textual descriptions of terms and relationships between terms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endParaRPr lang="en-US" altLang="ko-KR" dirty="0" smtClean="0"/>
          </a:p>
          <a:p>
            <a:r>
              <a:rPr lang="en-US" altLang="ko-KR" dirty="0" err="1"/>
              <a:t>SentiWordNet</a:t>
            </a:r>
            <a:endParaRPr lang="en-US" altLang="ko-KR" dirty="0"/>
          </a:p>
          <a:p>
            <a:pPr lvl="1"/>
            <a:r>
              <a:rPr lang="en-US" altLang="ko-KR" dirty="0"/>
              <a:t>A lexical resource built on top of WordNet</a:t>
            </a:r>
          </a:p>
          <a:p>
            <a:pPr lvl="1"/>
            <a:r>
              <a:rPr lang="en-US" altLang="ko-KR" dirty="0" smtClean="0"/>
              <a:t>A triple of </a:t>
            </a:r>
            <a:r>
              <a:rPr lang="en-US" altLang="ko-KR" dirty="0" err="1" smtClean="0"/>
              <a:t>senti</a:t>
            </a:r>
            <a:r>
              <a:rPr lang="en-US" altLang="ko-KR" dirty="0" smtClean="0"/>
              <a:t> values (</a:t>
            </a:r>
            <a:r>
              <a:rPr lang="en-US" altLang="ko-KR" dirty="0" err="1" smtClean="0"/>
              <a:t>pos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neg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e.g., good = (</a:t>
            </a:r>
            <a:r>
              <a:rPr lang="en-US" altLang="ko-KR" dirty="0" smtClean="0">
                <a:solidFill>
                  <a:srgbClr val="0070C0"/>
                </a:solidFill>
              </a:rPr>
              <a:t>0.875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C00000"/>
                </a:solidFill>
              </a:rPr>
              <a:t>0.0</a:t>
            </a:r>
            <a:r>
              <a:rPr lang="en-US" altLang="ko-KR" dirty="0" smtClean="0"/>
              <a:t>, 0.125), ill =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70C0"/>
                </a:solidFill>
              </a:rPr>
              <a:t>0.25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C00000"/>
                </a:solidFill>
              </a:rPr>
              <a:t>0.375</a:t>
            </a:r>
            <a:r>
              <a:rPr lang="en-US" altLang="ko-KR" dirty="0"/>
              <a:t>, 0.375)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Sentiment Analysis of Rated Comments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271024" y="3731940"/>
            <a:ext cx="1234069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Vehicle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1024" y="4253261"/>
            <a:ext cx="1234069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Car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883749" y="4253261"/>
            <a:ext cx="1234069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Automobile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>
            <a:stCxn id="4" idx="2"/>
            <a:endCxn id="5" idx="0"/>
          </p:cNvCxnSpPr>
          <p:nvPr/>
        </p:nvCxnSpPr>
        <p:spPr>
          <a:xfrm>
            <a:off x="3888059" y="4036740"/>
            <a:ext cx="0" cy="21652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5" idx="3"/>
            <a:endCxn id="6" idx="1"/>
          </p:cNvCxnSpPr>
          <p:nvPr/>
        </p:nvCxnSpPr>
        <p:spPr>
          <a:xfrm>
            <a:off x="4505093" y="4405661"/>
            <a:ext cx="37865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09D0-579A-46CF-A184-0D1059157E1C}" type="slidenum">
              <a:rPr lang="ko-KR" altLang="en-US" smtClean="0"/>
              <a:pPr/>
              <a:t>10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633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/>
              <a:t>S</a:t>
            </a:r>
            <a:r>
              <a:rPr lang="en-US" altLang="ko-KR" dirty="0" err="1" smtClean="0"/>
              <a:t>entiWordNet</a:t>
            </a:r>
            <a:r>
              <a:rPr lang="en-US" altLang="ko-KR" dirty="0" smtClean="0"/>
              <a:t>-based analysis of terms</a:t>
            </a:r>
          </a:p>
          <a:p>
            <a:pPr lvl="1"/>
            <a:r>
              <a:rPr lang="en-US" altLang="ko-KR" dirty="0" smtClean="0"/>
              <a:t>The terms corresponding to negatively rated comments towards higher negative </a:t>
            </a:r>
            <a:r>
              <a:rPr lang="en-US" altLang="ko-KR" dirty="0" err="1" smtClean="0"/>
              <a:t>sentivalue</a:t>
            </a:r>
            <a:r>
              <a:rPr lang="en-US" altLang="ko-KR" dirty="0" smtClean="0"/>
              <a:t> assignments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Sentiment Analysis of Rated Comments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257" y="2457949"/>
            <a:ext cx="3409486" cy="4115694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09D0-579A-46CF-A184-0D1059157E1C}" type="slidenum">
              <a:rPr lang="ko-KR" altLang="en-US" smtClean="0"/>
              <a:pPr/>
              <a:t>11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19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Sentiment analysis of ratings</a:t>
            </a:r>
          </a:p>
          <a:p>
            <a:pPr lvl="1"/>
            <a:r>
              <a:rPr lang="en-US" altLang="ko-KR" dirty="0" smtClean="0"/>
              <a:t>Intuition</a:t>
            </a:r>
          </a:p>
          <a:p>
            <a:pPr lvl="2"/>
            <a:r>
              <a:rPr lang="en-US" altLang="ko-KR" i="1" dirty="0" smtClean="0"/>
              <a:t>The choice of terms provoke strong reactions of approval or denial</a:t>
            </a:r>
            <a:br>
              <a:rPr lang="en-US" altLang="ko-KR" i="1" dirty="0" smtClean="0"/>
            </a:br>
            <a:r>
              <a:rPr lang="en-US" altLang="ko-KR" i="1" dirty="0" smtClean="0">
                <a:sym typeface="Wingdings 3" panose="05040102010807070707" pitchFamily="18" charset="2"/>
              </a:rPr>
              <a:t> </a:t>
            </a:r>
            <a:r>
              <a:rPr lang="en-US" altLang="ko-KR" i="1" dirty="0" smtClean="0"/>
              <a:t>therefore determine the final rating score</a:t>
            </a:r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Sentiment Analysis of Rated Comments</a:t>
            </a:r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460702" y="3471746"/>
            <a:ext cx="45645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12180" y="359771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5"/>
                </a:solidFill>
              </a:rPr>
              <a:t>0</a:t>
            </a:r>
            <a:endParaRPr lang="ko-KR" altLang="en-US" sz="1200">
              <a:solidFill>
                <a:schemeClr val="accent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16014" y="3597714"/>
            <a:ext cx="312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accent5"/>
                </a:solidFill>
              </a:rPr>
              <a:t>-5</a:t>
            </a:r>
            <a:endParaRPr lang="ko-KR" altLang="en-US" sz="1200">
              <a:solidFill>
                <a:schemeClr val="accent5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60702" y="3233854"/>
            <a:ext cx="1211766" cy="241403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5Neg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06064" y="3233854"/>
            <a:ext cx="1211766" cy="241403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5Pos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72467" y="3034896"/>
            <a:ext cx="2133598" cy="241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0Dist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82696" y="3597714"/>
            <a:ext cx="261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accent5"/>
                </a:solidFill>
              </a:rPr>
              <a:t>5</a:t>
            </a:r>
            <a:endParaRPr lang="ko-KR" altLang="en-US" sz="1200">
              <a:solidFill>
                <a:schemeClr val="accent5"/>
              </a:solidFill>
            </a:endParaRPr>
          </a:p>
        </p:txBody>
      </p:sp>
      <p:cxnSp>
        <p:nvCxnSpPr>
          <p:cNvPr id="12" name="직선 연결선 11"/>
          <p:cNvCxnSpPr>
            <a:endCxn id="7" idx="0"/>
          </p:cNvCxnSpPr>
          <p:nvPr/>
        </p:nvCxnSpPr>
        <p:spPr>
          <a:xfrm>
            <a:off x="3672467" y="3367668"/>
            <a:ext cx="1" cy="230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806065" y="3367668"/>
            <a:ext cx="1" cy="230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4" idx="2"/>
          </p:cNvCxnSpPr>
          <p:nvPr/>
        </p:nvCxnSpPr>
        <p:spPr>
          <a:xfrm>
            <a:off x="4739266" y="3276299"/>
            <a:ext cx="3719" cy="20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61" y="4227595"/>
            <a:ext cx="2506718" cy="187395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571" y="4254975"/>
            <a:ext cx="2433706" cy="181919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7767" y="4266246"/>
            <a:ext cx="2433976" cy="179665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2310" y="6239257"/>
            <a:ext cx="3859740" cy="352736"/>
          </a:xfrm>
          <a:prstGeom prst="rect">
            <a:avLst/>
          </a:prstGeom>
        </p:spPr>
      </p:pic>
      <p:sp>
        <p:nvSpPr>
          <p:cNvPr id="29" name="오른쪽 대괄호 28"/>
          <p:cNvSpPr/>
          <p:nvPr/>
        </p:nvSpPr>
        <p:spPr>
          <a:xfrm rot="5400000">
            <a:off x="1690054" y="5533510"/>
            <a:ext cx="70642" cy="1143553"/>
          </a:xfrm>
          <a:prstGeom prst="rightBracket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0" name="오른쪽 대괄호 29"/>
          <p:cNvSpPr/>
          <p:nvPr/>
        </p:nvSpPr>
        <p:spPr>
          <a:xfrm rot="5400000">
            <a:off x="7562996" y="5585518"/>
            <a:ext cx="70642" cy="1039541"/>
          </a:xfrm>
          <a:prstGeom prst="rightBracket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09D0-579A-46CF-A184-0D1059157E1C}" type="slidenum">
              <a:rPr lang="ko-KR" altLang="en-US" smtClean="0"/>
              <a:pPr/>
              <a:t>12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05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텍스트 개체 틀 1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Sentiment analysis of ratings (cont.)</a:t>
                </a:r>
              </a:p>
              <a:p>
                <a:pPr lvl="1"/>
                <a:r>
                  <a:rPr lang="en-US" altLang="ko-KR" dirty="0" smtClean="0"/>
                  <a:t>Further</a:t>
                </a:r>
                <a:r>
                  <a:rPr lang="ko-KR" altLang="en-US" smtClean="0"/>
                  <a:t> </a:t>
                </a:r>
                <a:r>
                  <a:rPr lang="en-US" altLang="ko-KR" dirty="0" smtClean="0"/>
                  <a:t>analyze whether the difference of </a:t>
                </a:r>
                <a:r>
                  <a:rPr lang="en-US" altLang="ko-KR" dirty="0" err="1" smtClean="0"/>
                  <a:t>sentivalues</a:t>
                </a:r>
                <a:r>
                  <a:rPr lang="en-US" altLang="ko-KR" dirty="0" smtClean="0"/>
                  <a:t> across partitions was significant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altLang="ko-KR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smtClean="0">
                        <a:latin typeface="Cambria Math"/>
                      </a:rPr>
                      <m:t> :</m:t>
                    </m:r>
                    <m:sSubSup>
                      <m:sSubSup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ko-KR" altLang="en-US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smtClean="0">
                            <a:latin typeface="Cambria Math"/>
                          </a:rPr>
                          <m:t>𝑠</m:t>
                        </m:r>
                      </m:sub>
                      <m:sup>
                        <m:r>
                          <a:rPr lang="en-US" altLang="ko-KR" smtClean="0">
                            <a:latin typeface="Cambria Math"/>
                          </a:rPr>
                          <m:t>5</m:t>
                        </m:r>
                        <m:r>
                          <a:rPr lang="en-US" altLang="ko-KR" smtClean="0">
                            <a:latin typeface="Cambria Math"/>
                          </a:rPr>
                          <m:t>𝑁𝑒𝑔</m:t>
                        </m:r>
                      </m:sup>
                    </m:sSubSup>
                    <m:r>
                      <a:rPr lang="en-US" altLang="ko-KR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ko-KR" i="1">
                            <a:latin typeface="Cambria Math"/>
                          </a:rPr>
                        </m:ctrlPr>
                      </m:sSubSupPr>
                      <m:e>
                        <m:r>
                          <a:rPr lang="ko-KR" altLang="en-US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>
                            <a:latin typeface="Cambria Math"/>
                          </a:rPr>
                          <m:t>𝑠</m:t>
                        </m:r>
                      </m:sub>
                      <m:sup>
                        <m:r>
                          <a:rPr lang="en-US" altLang="ko-KR" smtClean="0">
                            <a:latin typeface="Cambria Math"/>
                          </a:rPr>
                          <m:t>0</m:t>
                        </m:r>
                        <m:r>
                          <a:rPr lang="en-US" altLang="ko-KR" smtClean="0">
                            <a:latin typeface="Cambria Math"/>
                          </a:rPr>
                          <m:t>𝐷𝑖𝑠𝑡</m:t>
                        </m:r>
                      </m:sup>
                    </m:sSubSup>
                    <m:r>
                      <a:rPr lang="en-US" altLang="ko-KR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ko-KR" i="1">
                            <a:latin typeface="Cambria Math"/>
                          </a:rPr>
                        </m:ctrlPr>
                      </m:sSubSupPr>
                      <m:e>
                        <m:r>
                          <a:rPr lang="ko-KR" altLang="en-US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>
                            <a:latin typeface="Cambria Math"/>
                          </a:rPr>
                          <m:t>𝑠</m:t>
                        </m:r>
                      </m:sub>
                      <m:sup>
                        <m:r>
                          <a:rPr lang="en-US" altLang="ko-KR">
                            <a:latin typeface="Cambria Math"/>
                          </a:rPr>
                          <m:t>5</m:t>
                        </m:r>
                        <m:r>
                          <a:rPr lang="en-US" altLang="ko-KR" smtClean="0">
                            <a:latin typeface="Cambria Math"/>
                          </a:rPr>
                          <m:t>𝑃𝑜𝑠</m:t>
                        </m:r>
                      </m:sup>
                    </m:sSubSup>
                  </m:oMath>
                </a14:m>
                <a:endParaRPr lang="en-US" altLang="ko-KR" dirty="0" smtClean="0"/>
              </a:p>
              <a:p>
                <a:pPr lvl="3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/>
                          </a:rPr>
                        </m:ctrlPr>
                      </m:sSubSupPr>
                      <m:e>
                        <m:r>
                          <a:rPr lang="ko-KR" altLang="en-US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>
                            <a:latin typeface="Cambria Math"/>
                          </a:rPr>
                          <m:t>𝑠</m:t>
                        </m:r>
                      </m:sub>
                      <m:sup>
                        <m:r>
                          <a:rPr lang="en-US" altLang="ko-KR" smtClean="0"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en-US" altLang="ko-KR" smtClean="0">
                        <a:latin typeface="Cambria Math"/>
                      </a:rPr>
                      <m:t>=</m:t>
                    </m:r>
                    <m:r>
                      <a:rPr lang="en-US" altLang="ko-KR" smtClean="0">
                        <a:latin typeface="Cambria Math"/>
                      </a:rPr>
                      <m:t>𝑡h𝑒</m:t>
                    </m:r>
                    <m:r>
                      <a:rPr lang="en-US" altLang="ko-KR" smtClean="0">
                        <a:latin typeface="Cambria Math"/>
                      </a:rPr>
                      <m:t> </m:t>
                    </m:r>
                    <m:r>
                      <a:rPr lang="en-US" altLang="ko-KR" smtClean="0">
                        <a:latin typeface="Cambria Math"/>
                      </a:rPr>
                      <m:t>𝑚𝑒𝑎𝑛</m:t>
                    </m:r>
                    <m:r>
                      <a:rPr lang="en-US" altLang="ko-KR" smtClean="0">
                        <a:latin typeface="Cambria Math"/>
                      </a:rPr>
                      <m:t> </m:t>
                    </m:r>
                    <m:r>
                      <a:rPr lang="en-US" altLang="ko-KR" smtClean="0">
                        <a:latin typeface="Cambria Math"/>
                      </a:rPr>
                      <m:t>𝑣𝑎𝑙𝑢𝑒</m:t>
                    </m:r>
                    <m:r>
                      <a:rPr lang="en-US" altLang="ko-KR" smtClean="0">
                        <a:latin typeface="Cambria Math"/>
                      </a:rPr>
                      <m:t> </m:t>
                    </m:r>
                    <m:r>
                      <a:rPr lang="en-US" altLang="ko-KR" smtClean="0">
                        <a:latin typeface="Cambria Math"/>
                      </a:rPr>
                      <m:t>𝑓𝑜𝑟</m:t>
                    </m:r>
                    <m:r>
                      <a:rPr lang="en-US" altLang="ko-KR" smtClean="0">
                        <a:latin typeface="Cambria Math"/>
                      </a:rPr>
                      <m:t> </m:t>
                    </m:r>
                    <m:r>
                      <a:rPr lang="en-US" altLang="ko-KR" smtClean="0">
                        <a:latin typeface="Cambria Math"/>
                      </a:rPr>
                      <m:t>𝑠𝑒𝑛𝑡𝑖𝑚𝑒𝑛𝑡</m:t>
                    </m:r>
                    <m:r>
                      <a:rPr lang="en-US" altLang="ko-KR" smtClean="0">
                        <a:latin typeface="Cambria Math"/>
                      </a:rPr>
                      <m:t> </m:t>
                    </m:r>
                    <m:r>
                      <a:rPr lang="en-US" altLang="ko-KR" smtClean="0">
                        <a:latin typeface="Cambria Math"/>
                      </a:rPr>
                      <m:t>𝑠</m:t>
                    </m:r>
                    <m:r>
                      <a:rPr lang="en-US" altLang="ko-KR" smtClean="0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mtClean="0">
                            <a:latin typeface="Cambria Math"/>
                          </a:rPr>
                          <m:t>𝑁</m:t>
                        </m:r>
                        <m:r>
                          <a:rPr lang="en-US" altLang="ko-KR" smtClean="0">
                            <a:latin typeface="Cambria Math"/>
                          </a:rPr>
                          <m:t>, </m:t>
                        </m:r>
                        <m:r>
                          <a:rPr lang="en-US" altLang="ko-KR" smtClean="0">
                            <a:latin typeface="Cambria Math"/>
                          </a:rPr>
                          <m:t>𝑂</m:t>
                        </m:r>
                        <m:r>
                          <a:rPr lang="en-US" altLang="ko-KR" smtClean="0">
                            <a:latin typeface="Cambria Math"/>
                          </a:rPr>
                          <m:t>, </m:t>
                        </m:r>
                        <m:r>
                          <a:rPr lang="en-US" altLang="ko-KR" smtClean="0">
                            <a:latin typeface="Cambria Math"/>
                          </a:rPr>
                          <m:t>𝑃</m:t>
                        </m:r>
                      </m:e>
                    </m:d>
                    <m:r>
                      <a:rPr lang="en-US" altLang="ko-KR" smtClean="0">
                        <a:latin typeface="Cambria Math"/>
                      </a:rPr>
                      <m:t> </m:t>
                    </m:r>
                    <m:r>
                      <a:rPr lang="en-US" altLang="ko-KR" smtClean="0">
                        <a:latin typeface="Cambria Math"/>
                      </a:rPr>
                      <m:t>𝑓𝑜𝑟</m:t>
                    </m:r>
                    <m:r>
                      <a:rPr lang="en-US" altLang="ko-KR" smtClean="0">
                        <a:latin typeface="Cambria Math"/>
                      </a:rPr>
                      <m:t> </m:t>
                    </m:r>
                    <m:r>
                      <a:rPr lang="en-US" altLang="ko-KR" smtClean="0">
                        <a:latin typeface="Cambria Math"/>
                      </a:rPr>
                      <m:t>𝑝𝑎𝑟𝑡𝑖𝑡𝑖𝑜𝑛</m:t>
                    </m:r>
                    <m:r>
                      <a:rPr lang="en-US" altLang="ko-KR" smtClean="0">
                        <a:latin typeface="Cambria Math"/>
                      </a:rPr>
                      <m:t> </m:t>
                    </m:r>
                    <m:r>
                      <a:rPr lang="en-US" altLang="ko-KR" smtClean="0">
                        <a:latin typeface="Cambria Math"/>
                      </a:rPr>
                      <m:t>𝑘</m:t>
                    </m:r>
                    <m:r>
                      <a:rPr lang="en-US" altLang="ko-KR" smtClean="0">
                        <a:latin typeface="Cambria Math"/>
                      </a:rPr>
                      <m:t> ∈{5</m:t>
                    </m:r>
                    <m:r>
                      <a:rPr lang="en-US" altLang="ko-KR" smtClean="0">
                        <a:latin typeface="Cambria Math"/>
                      </a:rPr>
                      <m:t>𝑁𝑒𝑔</m:t>
                    </m:r>
                    <m:r>
                      <a:rPr lang="en-US" altLang="ko-KR" smtClean="0">
                        <a:latin typeface="Cambria Math"/>
                      </a:rPr>
                      <m:t>, 0</m:t>
                    </m:r>
                    <m:r>
                      <a:rPr lang="en-US" altLang="ko-KR" smtClean="0">
                        <a:latin typeface="Cambria Math"/>
                      </a:rPr>
                      <m:t>𝐷𝑖𝑠𝑡</m:t>
                    </m:r>
                    <m:r>
                      <a:rPr lang="en-US" altLang="ko-KR" smtClean="0">
                        <a:latin typeface="Cambria Math"/>
                      </a:rPr>
                      <m:t>, 5</m:t>
                    </m:r>
                    <m:r>
                      <a:rPr lang="en-US" altLang="ko-KR" smtClean="0">
                        <a:latin typeface="Cambria Math"/>
                      </a:rPr>
                      <m:t>𝑃𝑜𝑠</m:t>
                    </m:r>
                    <m:r>
                      <a:rPr lang="en-US" altLang="ko-KR" smtClean="0">
                        <a:latin typeface="Cambria Math"/>
                      </a:rPr>
                      <m:t>}</m:t>
                    </m:r>
                  </m:oMath>
                </a14:m>
                <a:endParaRPr lang="en-US" altLang="ko-KR" dirty="0" smtClean="0"/>
              </a:p>
              <a:p>
                <a:pPr lvl="2"/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One-way ANOVA</a:t>
                </a:r>
              </a:p>
              <a:p>
                <a:pPr lvl="2"/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Games-Howell </a:t>
                </a:r>
                <a:r>
                  <a:rPr lang="en-US" altLang="ko-KR" dirty="0"/>
                  <a:t>post hoc test</a:t>
                </a:r>
              </a:p>
              <a:p>
                <a:pPr lvl="3"/>
                <a:r>
                  <a:rPr lang="en-US" altLang="ko-KR" dirty="0"/>
                  <a:t>For negativity: 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{{</a:t>
                </a:r>
                <a:r>
                  <a:rPr lang="en-US" altLang="ko-KR" dirty="0"/>
                  <a:t>5Neg}, {0Dist, 5Pos}}</a:t>
                </a:r>
              </a:p>
              <a:p>
                <a:pPr lvl="3"/>
                <a:r>
                  <a:rPr lang="en-US" altLang="ko-KR" dirty="0"/>
                  <a:t>For positivity: 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{{</a:t>
                </a:r>
                <a:r>
                  <a:rPr lang="en-US" altLang="ko-KR" dirty="0"/>
                  <a:t>5Neg}, {0Dist}, {5Pos}}</a:t>
                </a:r>
                <a:endParaRPr lang="ko-KR" altLang="en-US"/>
              </a:p>
              <a:p>
                <a:endParaRPr lang="ko-KR" altLang="en-US" dirty="0"/>
              </a:p>
              <a:p>
                <a:pPr lvl="2"/>
                <a:endParaRPr lang="en-US" altLang="ko-KR" dirty="0" smtClean="0"/>
              </a:p>
              <a:p>
                <a:pPr lvl="2"/>
                <a:endParaRPr lang="en-US" altLang="ko-KR" dirty="0" smtClean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 smtClean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 smtClean="0"/>
              </a:p>
              <a:p>
                <a:pPr lvl="2"/>
                <a:endParaRPr lang="en-US" altLang="ko-KR" dirty="0" smtClean="0"/>
              </a:p>
              <a:p>
                <a:pPr lvl="2"/>
                <a:endParaRPr lang="en-US" altLang="ko-KR" dirty="0"/>
              </a:p>
            </p:txBody>
          </p:sp>
        </mc:Choice>
        <mc:Fallback xmlns="">
          <p:sp>
            <p:nvSpPr>
              <p:cNvPr id="2" name="텍스트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 rotWithShape="0">
                <a:blip r:embed="rId2"/>
                <a:stretch>
                  <a:fillRect l="-1028" t="-16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Sentiment Analysis of Rated Comments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756" y="3620732"/>
            <a:ext cx="2869580" cy="1818396"/>
          </a:xfrm>
          <a:prstGeom prst="rect">
            <a:avLst/>
          </a:prstGeom>
        </p:spPr>
      </p:pic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09D0-579A-46CF-A184-0D1059157E1C}" type="slidenum">
              <a:rPr lang="ko-KR" altLang="en-US" smtClean="0"/>
              <a:pPr/>
              <a:t>13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13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Data</a:t>
            </a:r>
          </a:p>
          <a:p>
            <a:r>
              <a:rPr lang="en-US" altLang="ko-KR" dirty="0" smtClean="0"/>
              <a:t>Sentiment Analysis of Rated Comments</a:t>
            </a:r>
          </a:p>
          <a:p>
            <a:r>
              <a:rPr lang="en-US" altLang="ko-KR" b="1" dirty="0" smtClean="0"/>
              <a:t>Predicting Comment Ratings</a:t>
            </a:r>
          </a:p>
          <a:p>
            <a:r>
              <a:rPr lang="en-US" altLang="ko-KR" dirty="0" smtClean="0"/>
              <a:t>Comment Ratings and Polarizing YouTube Content</a:t>
            </a:r>
          </a:p>
          <a:p>
            <a:r>
              <a:rPr lang="en-US" altLang="ko-KR" dirty="0" smtClean="0"/>
              <a:t>Category Dependencies of Ratings</a:t>
            </a:r>
          </a:p>
          <a:p>
            <a:r>
              <a:rPr lang="en-US" altLang="ko-KR" dirty="0" smtClean="0"/>
              <a:t>Conclusion and Future Work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09D0-579A-46CF-A184-0D1059157E1C}" type="slidenum">
              <a:rPr lang="ko-KR" altLang="en-US" smtClean="0"/>
              <a:pPr/>
              <a:t>14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168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Can we predict community acceptance?</a:t>
            </a:r>
          </a:p>
          <a:p>
            <a:pPr lvl="1"/>
            <a:r>
              <a:rPr lang="en-US" altLang="ko-KR" dirty="0" smtClean="0"/>
              <a:t>Categorize comments as likely to obtain a high overall rating or not</a:t>
            </a:r>
          </a:p>
          <a:p>
            <a:pPr lvl="2"/>
            <a:r>
              <a:rPr lang="en-US" altLang="ko-KR" dirty="0" smtClean="0"/>
              <a:t>Term-based representations of comments</a:t>
            </a:r>
          </a:p>
          <a:p>
            <a:pPr lvl="2"/>
            <a:r>
              <a:rPr lang="en-US" altLang="ko-KR" dirty="0" smtClean="0"/>
              <a:t>Support vector machine classification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/>
              <a:t>Consideration</a:t>
            </a:r>
          </a:p>
          <a:p>
            <a:pPr lvl="2"/>
            <a:r>
              <a:rPr lang="en-US" altLang="ko-KR" dirty="0" smtClean="0"/>
              <a:t>Different levels of restrictiveness (distinct threshold)</a:t>
            </a:r>
          </a:p>
          <a:p>
            <a:pPr lvl="3"/>
            <a:r>
              <a:rPr lang="en-US" altLang="ko-KR" dirty="0" smtClean="0"/>
              <a:t>Above/below +2/-2, +5/-5, and +7/-7</a:t>
            </a:r>
          </a:p>
          <a:p>
            <a:pPr lvl="2"/>
            <a:r>
              <a:rPr lang="en-US" altLang="ko-KR" dirty="0" smtClean="0"/>
              <a:t>Different amounts of randomly chosen training comments</a:t>
            </a:r>
            <a:br>
              <a:rPr lang="en-US" altLang="ko-KR" dirty="0" smtClean="0"/>
            </a:br>
            <a:r>
              <a:rPr lang="en-US" altLang="ko-KR" dirty="0" smtClean="0"/>
              <a:t>(accepted/unaccepted)</a:t>
            </a:r>
          </a:p>
          <a:p>
            <a:pPr lvl="3"/>
            <a:r>
              <a:rPr lang="en-US" altLang="ko-KR" dirty="0" smtClean="0"/>
              <a:t>T = 1000, 10000, 50000, 200000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Predicting Comment Ratings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09D0-579A-46CF-A184-0D1059157E1C}" type="slidenum">
              <a:rPr lang="ko-KR" altLang="en-US" smtClean="0"/>
              <a:pPr/>
              <a:t>15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035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Predicting Comment Ratings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77" y="1226634"/>
            <a:ext cx="7311446" cy="20472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093" y="3507905"/>
            <a:ext cx="3181814" cy="3065738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09D0-579A-46CF-A184-0D1059157E1C}" type="slidenum">
              <a:rPr lang="ko-KR" altLang="en-US" smtClean="0"/>
              <a:pPr/>
              <a:t>16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27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Data</a:t>
            </a:r>
          </a:p>
          <a:p>
            <a:r>
              <a:rPr lang="en-US" altLang="ko-KR" dirty="0" smtClean="0"/>
              <a:t>Sentiment Analysis of Rated Comments</a:t>
            </a:r>
          </a:p>
          <a:p>
            <a:r>
              <a:rPr lang="en-US" altLang="ko-KR" dirty="0" smtClean="0"/>
              <a:t>Predicting Comment Ratings</a:t>
            </a:r>
          </a:p>
          <a:p>
            <a:r>
              <a:rPr lang="en-US" altLang="ko-KR" b="1" dirty="0" smtClean="0"/>
              <a:t>Comment Ratings and Polarizing YouTube Content</a:t>
            </a:r>
          </a:p>
          <a:p>
            <a:r>
              <a:rPr lang="en-US" altLang="ko-KR" dirty="0" smtClean="0"/>
              <a:t>Category Dependencies of Ratings</a:t>
            </a:r>
          </a:p>
          <a:p>
            <a:r>
              <a:rPr lang="en-US" altLang="ko-KR" dirty="0" smtClean="0"/>
              <a:t>Conclusion and Future Work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09D0-579A-46CF-A184-0D1059157E1C}" type="slidenum">
              <a:rPr lang="ko-KR" altLang="en-US" smtClean="0"/>
              <a:pPr/>
              <a:t>17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94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Variance of comment ratings as indicator for polarizing </a:t>
            </a:r>
            <a:r>
              <a:rPr lang="en-US" altLang="ko-KR" b="1" dirty="0" smtClean="0"/>
              <a:t>videos</a:t>
            </a:r>
          </a:p>
          <a:p>
            <a:pPr lvl="1"/>
            <a:r>
              <a:rPr lang="en-US" altLang="ko-KR" dirty="0" smtClean="0"/>
              <a:t>User evaluation</a:t>
            </a:r>
          </a:p>
          <a:p>
            <a:pPr lvl="2"/>
            <a:r>
              <a:rPr lang="en-US" altLang="ko-KR" dirty="0" smtClean="0"/>
              <a:t>Sort top- and bottom-50 videos by their variance</a:t>
            </a:r>
          </a:p>
          <a:p>
            <a:pPr lvl="2"/>
            <a:r>
              <a:rPr lang="en-US" altLang="ko-KR" dirty="0" smtClean="0"/>
              <a:t>Put 100 videos into random order</a:t>
            </a:r>
          </a:p>
          <a:p>
            <a:pPr lvl="2"/>
            <a:r>
              <a:rPr lang="en-US" altLang="ko-KR" dirty="0" smtClean="0"/>
              <a:t>Evaluated by 5 users on a 3-point Likert scale</a:t>
            </a:r>
          </a:p>
          <a:p>
            <a:pPr lvl="3"/>
            <a:r>
              <a:rPr lang="en-US" altLang="ko-KR" dirty="0" smtClean="0"/>
              <a:t>3: polarizing, 1: rather neutral, 2: in between</a:t>
            </a:r>
          </a:p>
          <a:p>
            <a:pPr lvl="1"/>
            <a:r>
              <a:rPr lang="en-US" altLang="ko-KR" dirty="0" smtClean="0"/>
              <a:t>Mean user rating for videos on top: 2.085 / bottom: 1.25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⇨ </a:t>
            </a:r>
            <a:r>
              <a:rPr lang="en-US" altLang="ko-KR" i="1" dirty="0"/>
              <a:t>Polarizing videos tend to trigger more diverse comment rating behavior</a:t>
            </a:r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Comment Ratings and Polarizing YouTube Comment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134" y="4138807"/>
            <a:ext cx="3382744" cy="218409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09D0-579A-46CF-A184-0D1059157E1C}" type="slidenum">
              <a:rPr lang="ko-KR" altLang="en-US" smtClean="0"/>
              <a:pPr/>
              <a:t>18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131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altLang="ko-KR" dirty="0"/>
              <a:t>Variance of comment ratings as indicator for polarizing </a:t>
            </a:r>
            <a:r>
              <a:rPr lang="en-US" altLang="ko-KR" b="1" dirty="0" smtClean="0"/>
              <a:t>topics</a:t>
            </a:r>
            <a:endParaRPr lang="en-US" altLang="ko-KR" b="1" dirty="0"/>
          </a:p>
          <a:p>
            <a:pPr lvl="1"/>
            <a:r>
              <a:rPr lang="en-US" altLang="ko-KR" dirty="0" smtClean="0"/>
              <a:t>1,413 tags occurring in at least 50 videos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User evaluation</a:t>
            </a:r>
          </a:p>
          <a:p>
            <a:pPr lvl="2"/>
            <a:r>
              <a:rPr lang="en-US" altLang="ko-KR" dirty="0" smtClean="0"/>
              <a:t>Mean user rating for tags in the top-100: 1.53/ bottom-100: 1.16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⇨ </a:t>
            </a:r>
            <a:r>
              <a:rPr lang="en-US" altLang="ko-KR" i="1" dirty="0" smtClean="0"/>
              <a:t>Tags corresponding to polarizing topics tend to be connected to more 		diverse comment rating behavior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Comment Ratings and Polarizing YouTube Comment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794" y="2277386"/>
            <a:ext cx="3880624" cy="2407302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09D0-579A-46CF-A184-0D1059157E1C}" type="slidenum">
              <a:rPr lang="ko-KR" altLang="en-US" smtClean="0"/>
              <a:pPr/>
              <a:t>19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55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Introduction</a:t>
            </a:r>
          </a:p>
          <a:p>
            <a:r>
              <a:rPr lang="en-US" altLang="ko-KR" dirty="0" smtClean="0"/>
              <a:t>Data</a:t>
            </a:r>
          </a:p>
          <a:p>
            <a:r>
              <a:rPr lang="en-US" altLang="ko-KR" dirty="0" smtClean="0"/>
              <a:t>Sentiment Analysis of Rated Comments</a:t>
            </a:r>
          </a:p>
          <a:p>
            <a:r>
              <a:rPr lang="en-US" altLang="ko-KR" dirty="0" smtClean="0"/>
              <a:t>Predicting Comment Ratings</a:t>
            </a:r>
          </a:p>
          <a:p>
            <a:r>
              <a:rPr lang="en-US" altLang="ko-KR" dirty="0" smtClean="0"/>
              <a:t>Comment Ratings and Polarizing YouTube Content</a:t>
            </a:r>
          </a:p>
          <a:p>
            <a:r>
              <a:rPr lang="en-US" altLang="ko-KR" dirty="0" smtClean="0"/>
              <a:t>Category Dependencies of Ratings</a:t>
            </a:r>
          </a:p>
          <a:p>
            <a:r>
              <a:rPr lang="en-US" altLang="ko-KR" dirty="0" smtClean="0"/>
              <a:t>Conclusion and Future Work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09D0-579A-46CF-A184-0D1059157E1C}" type="slidenum">
              <a:rPr lang="ko-KR" altLang="en-US" smtClean="0"/>
              <a:pPr/>
              <a:t>2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01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Data</a:t>
            </a:r>
          </a:p>
          <a:p>
            <a:r>
              <a:rPr lang="en-US" altLang="ko-KR" dirty="0" smtClean="0"/>
              <a:t>Sentiment Analysis of Rated Comments</a:t>
            </a:r>
          </a:p>
          <a:p>
            <a:r>
              <a:rPr lang="en-US" altLang="ko-KR" dirty="0" smtClean="0"/>
              <a:t>Predicting Comment Ratings</a:t>
            </a:r>
          </a:p>
          <a:p>
            <a:r>
              <a:rPr lang="en-US" altLang="ko-KR" dirty="0" smtClean="0"/>
              <a:t>Comment Ratings and Polarizing YouTube Content</a:t>
            </a:r>
          </a:p>
          <a:p>
            <a:r>
              <a:rPr lang="en-US" altLang="ko-KR" b="1" dirty="0" smtClean="0"/>
              <a:t>Category Dependencies of Ratings</a:t>
            </a:r>
          </a:p>
          <a:p>
            <a:r>
              <a:rPr lang="en-US" altLang="ko-KR" dirty="0" smtClean="0"/>
              <a:t>Conclusion and Future Work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09D0-579A-46CF-A184-0D1059157E1C}" type="slidenum">
              <a:rPr lang="ko-KR" altLang="en-US" smtClean="0"/>
              <a:pPr/>
              <a:t>20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012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Category Dependencies of Ratings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189373" y="2664095"/>
            <a:ext cx="1234069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News &amp; Politics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89373" y="3456179"/>
            <a:ext cx="1234069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Sports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189373" y="4253652"/>
            <a:ext cx="1234069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Science</a:t>
            </a:r>
            <a:endParaRPr lang="ko-KR" altLang="en-US" sz="140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694" y="2564359"/>
            <a:ext cx="499946" cy="49994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846" y="2450822"/>
            <a:ext cx="499946" cy="49994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bg1">
                <a:lumMod val="6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228" y="2597828"/>
            <a:ext cx="499946" cy="49994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694" y="3352427"/>
            <a:ext cx="499946" cy="49994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580" y="3456502"/>
            <a:ext cx="499946" cy="49994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574" y="3309496"/>
            <a:ext cx="499946" cy="49994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694" y="4235910"/>
            <a:ext cx="499946" cy="49994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580" y="4339985"/>
            <a:ext cx="499946" cy="49994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574" y="4192979"/>
            <a:ext cx="499946" cy="499946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5914256" y="2659797"/>
            <a:ext cx="240060" cy="304648"/>
            <a:chOff x="5239990" y="2178202"/>
            <a:chExt cx="240060" cy="304648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8" name="타원 17"/>
            <p:cNvSpPr/>
            <p:nvPr/>
          </p:nvSpPr>
          <p:spPr>
            <a:xfrm>
              <a:off x="5285677" y="2178202"/>
              <a:ext cx="148686" cy="1486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순서도: 지연 18"/>
            <p:cNvSpPr/>
            <p:nvPr/>
          </p:nvSpPr>
          <p:spPr>
            <a:xfrm rot="16200000">
              <a:off x="5278293" y="2281093"/>
              <a:ext cx="163454" cy="24006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6179117" y="2659797"/>
            <a:ext cx="240060" cy="304648"/>
            <a:chOff x="5239990" y="2178202"/>
            <a:chExt cx="240060" cy="304648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2" name="타원 21"/>
            <p:cNvSpPr/>
            <p:nvPr/>
          </p:nvSpPr>
          <p:spPr>
            <a:xfrm>
              <a:off x="5285677" y="2178202"/>
              <a:ext cx="148686" cy="1486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순서도: 지연 22"/>
            <p:cNvSpPr/>
            <p:nvPr/>
          </p:nvSpPr>
          <p:spPr>
            <a:xfrm rot="16200000">
              <a:off x="5278293" y="2281093"/>
              <a:ext cx="163454" cy="24006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6443171" y="2659797"/>
            <a:ext cx="240060" cy="304648"/>
            <a:chOff x="5239990" y="2178202"/>
            <a:chExt cx="240060" cy="304648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5" name="타원 24"/>
            <p:cNvSpPr/>
            <p:nvPr/>
          </p:nvSpPr>
          <p:spPr>
            <a:xfrm>
              <a:off x="5285677" y="2178202"/>
              <a:ext cx="148686" cy="1486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지연 25"/>
            <p:cNvSpPr/>
            <p:nvPr/>
          </p:nvSpPr>
          <p:spPr>
            <a:xfrm rot="16200000">
              <a:off x="5278293" y="2281093"/>
              <a:ext cx="163454" cy="24006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914256" y="3454030"/>
            <a:ext cx="240060" cy="304648"/>
            <a:chOff x="5239990" y="2178202"/>
            <a:chExt cx="240060" cy="304648"/>
          </a:xfrm>
          <a:solidFill>
            <a:schemeClr val="accent5">
              <a:lumMod val="75000"/>
            </a:schemeClr>
          </a:solidFill>
        </p:grpSpPr>
        <p:sp>
          <p:nvSpPr>
            <p:cNvPr id="28" name="타원 27"/>
            <p:cNvSpPr/>
            <p:nvPr/>
          </p:nvSpPr>
          <p:spPr>
            <a:xfrm>
              <a:off x="5285677" y="2178202"/>
              <a:ext cx="148686" cy="1486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순서도: 지연 28"/>
            <p:cNvSpPr/>
            <p:nvPr/>
          </p:nvSpPr>
          <p:spPr>
            <a:xfrm rot="16200000">
              <a:off x="5278293" y="2281093"/>
              <a:ext cx="163454" cy="24006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179117" y="3454030"/>
            <a:ext cx="240060" cy="304648"/>
            <a:chOff x="5239990" y="2178202"/>
            <a:chExt cx="240060" cy="304648"/>
          </a:xfrm>
          <a:solidFill>
            <a:schemeClr val="accent5">
              <a:lumMod val="75000"/>
            </a:schemeClr>
          </a:solidFill>
        </p:grpSpPr>
        <p:sp>
          <p:nvSpPr>
            <p:cNvPr id="31" name="타원 30"/>
            <p:cNvSpPr/>
            <p:nvPr/>
          </p:nvSpPr>
          <p:spPr>
            <a:xfrm>
              <a:off x="5285677" y="2178202"/>
              <a:ext cx="148686" cy="1486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순서도: 지연 31"/>
            <p:cNvSpPr/>
            <p:nvPr/>
          </p:nvSpPr>
          <p:spPr>
            <a:xfrm rot="16200000">
              <a:off x="5278293" y="2281093"/>
              <a:ext cx="163454" cy="24006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443171" y="3454030"/>
            <a:ext cx="240060" cy="304648"/>
            <a:chOff x="5239990" y="2178202"/>
            <a:chExt cx="240060" cy="304648"/>
          </a:xfrm>
          <a:solidFill>
            <a:schemeClr val="accent5">
              <a:lumMod val="75000"/>
            </a:schemeClr>
          </a:solidFill>
        </p:grpSpPr>
        <p:sp>
          <p:nvSpPr>
            <p:cNvPr id="34" name="타원 33"/>
            <p:cNvSpPr/>
            <p:nvPr/>
          </p:nvSpPr>
          <p:spPr>
            <a:xfrm>
              <a:off x="5285677" y="2178202"/>
              <a:ext cx="148686" cy="1486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순서도: 지연 34"/>
            <p:cNvSpPr/>
            <p:nvPr/>
          </p:nvSpPr>
          <p:spPr>
            <a:xfrm rot="16200000">
              <a:off x="5278293" y="2281093"/>
              <a:ext cx="163454" cy="24006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914256" y="4253652"/>
            <a:ext cx="240060" cy="304648"/>
            <a:chOff x="5239990" y="2178202"/>
            <a:chExt cx="240060" cy="304648"/>
          </a:xfrm>
          <a:solidFill>
            <a:schemeClr val="accent2">
              <a:lumMod val="50000"/>
            </a:schemeClr>
          </a:solidFill>
        </p:grpSpPr>
        <p:sp>
          <p:nvSpPr>
            <p:cNvPr id="37" name="타원 36"/>
            <p:cNvSpPr/>
            <p:nvPr/>
          </p:nvSpPr>
          <p:spPr>
            <a:xfrm>
              <a:off x="5285677" y="2178202"/>
              <a:ext cx="148686" cy="1486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순서도: 지연 37"/>
            <p:cNvSpPr/>
            <p:nvPr/>
          </p:nvSpPr>
          <p:spPr>
            <a:xfrm rot="16200000">
              <a:off x="5278293" y="2281093"/>
              <a:ext cx="163454" cy="24006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179117" y="4253652"/>
            <a:ext cx="240060" cy="304648"/>
            <a:chOff x="5239990" y="2178202"/>
            <a:chExt cx="240060" cy="304648"/>
          </a:xfrm>
          <a:solidFill>
            <a:schemeClr val="accent2">
              <a:lumMod val="50000"/>
            </a:schemeClr>
          </a:solidFill>
        </p:grpSpPr>
        <p:sp>
          <p:nvSpPr>
            <p:cNvPr id="40" name="타원 39"/>
            <p:cNvSpPr/>
            <p:nvPr/>
          </p:nvSpPr>
          <p:spPr>
            <a:xfrm>
              <a:off x="5285677" y="2178202"/>
              <a:ext cx="148686" cy="1486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순서도: 지연 40"/>
            <p:cNvSpPr/>
            <p:nvPr/>
          </p:nvSpPr>
          <p:spPr>
            <a:xfrm rot="16200000">
              <a:off x="5278293" y="2281093"/>
              <a:ext cx="163454" cy="24006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6443171" y="4253652"/>
            <a:ext cx="240060" cy="304648"/>
            <a:chOff x="5239990" y="2178202"/>
            <a:chExt cx="240060" cy="304648"/>
          </a:xfrm>
          <a:solidFill>
            <a:schemeClr val="accent2">
              <a:lumMod val="50000"/>
            </a:schemeClr>
          </a:solidFill>
        </p:grpSpPr>
        <p:sp>
          <p:nvSpPr>
            <p:cNvPr id="43" name="타원 42"/>
            <p:cNvSpPr/>
            <p:nvPr/>
          </p:nvSpPr>
          <p:spPr>
            <a:xfrm>
              <a:off x="5285677" y="2178202"/>
              <a:ext cx="148686" cy="1486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순서도: 지연 43"/>
            <p:cNvSpPr/>
            <p:nvPr/>
          </p:nvSpPr>
          <p:spPr>
            <a:xfrm rot="16200000">
              <a:off x="5278293" y="2281093"/>
              <a:ext cx="163454" cy="24006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6" name="직선 화살표 연결선 45"/>
          <p:cNvCxnSpPr/>
          <p:nvPr/>
        </p:nvCxnSpPr>
        <p:spPr>
          <a:xfrm>
            <a:off x="5181708" y="2865120"/>
            <a:ext cx="4495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5181708" y="3656056"/>
            <a:ext cx="4495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5181708" y="4431401"/>
            <a:ext cx="4495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922520" y="5270898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/>
              <a:t>Comments? Discussions? Feedback?</a:t>
            </a:r>
            <a:endParaRPr lang="ko-KR" altLang="en-US" i="1"/>
          </a:p>
        </p:txBody>
      </p:sp>
      <p:sp>
        <p:nvSpPr>
          <p:cNvPr id="50" name="슬라이드 번호 개체 틀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09D0-579A-46CF-A184-0D1059157E1C}" type="slidenum">
              <a:rPr lang="ko-KR" altLang="en-US" smtClean="0"/>
              <a:pPr/>
              <a:t>21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997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Classification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Category Dependencies of Ratings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780" y="2644140"/>
            <a:ext cx="7128652" cy="204216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09D0-579A-46CF-A184-0D1059157E1C}" type="slidenum">
              <a:rPr lang="ko-KR" altLang="en-US" smtClean="0"/>
              <a:pPr/>
              <a:t>22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70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Analysis of comment ratings for different categories</a:t>
            </a:r>
          </a:p>
          <a:p>
            <a:pPr lvl="1"/>
            <a:r>
              <a:rPr lang="en-US" altLang="ko-KR" dirty="0" smtClean="0"/>
              <a:t>Intuition</a:t>
            </a:r>
          </a:p>
          <a:p>
            <a:pPr lvl="2"/>
            <a:r>
              <a:rPr lang="en-US" altLang="ko-KR" i="1" dirty="0" smtClean="0"/>
              <a:t>Some topics are more prone to generate intense discussions than others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 smtClean="0"/>
              <a:t>Science video: a majority of 0-scored comments</a:t>
            </a:r>
          </a:p>
          <a:p>
            <a:pPr lvl="2"/>
            <a:r>
              <a:rPr lang="en-US" altLang="ko-KR" dirty="0" smtClean="0"/>
              <a:t>Politics video: more negatively / Music video: more positively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Category Dependencies of Ratings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212" y="2688788"/>
            <a:ext cx="6171788" cy="2541648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09D0-579A-46CF-A184-0D1059157E1C}" type="slidenum">
              <a:rPr lang="ko-KR" altLang="en-US" smtClean="0"/>
              <a:pPr/>
              <a:t>23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259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Analysis of comment ratings for different categories (cont.)</a:t>
            </a:r>
          </a:p>
          <a:p>
            <a:pPr lvl="1"/>
            <a:r>
              <a:rPr lang="en-US" altLang="ko-KR" dirty="0" smtClean="0"/>
              <a:t>Intuition</a:t>
            </a:r>
          </a:p>
          <a:p>
            <a:pPr lvl="2"/>
            <a:r>
              <a:rPr lang="en-US" altLang="ko-KR" i="1" dirty="0" smtClean="0"/>
              <a:t>Some topics are more prone to generate intense discussions than others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Category Dependencies of Ratings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260" y="2868169"/>
            <a:ext cx="4221480" cy="3377182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09D0-579A-46CF-A184-0D1059157E1C}" type="slidenum">
              <a:rPr lang="ko-KR" altLang="en-US" smtClean="0"/>
              <a:pPr/>
              <a:t>24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833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Analysis of comment ratings for different categories (cont.)</a:t>
            </a:r>
          </a:p>
          <a:p>
            <a:pPr lvl="1"/>
            <a:r>
              <a:rPr lang="en-US" altLang="ko-KR" dirty="0" smtClean="0"/>
              <a:t>Further analyze whether the rating score difference across categories was significant</a:t>
            </a:r>
          </a:p>
          <a:p>
            <a:pPr lvl="2"/>
            <a:r>
              <a:rPr lang="en-US" altLang="ko-KR" dirty="0" smtClean="0"/>
              <a:t>One-way ANOVA / Games-Howell post hoc test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Category Dependencies of Ratings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160" y="3188761"/>
            <a:ext cx="4297680" cy="2339758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09D0-579A-46CF-A184-0D1059157E1C}" type="slidenum">
              <a:rPr lang="ko-KR" altLang="en-US" smtClean="0"/>
              <a:pPr/>
              <a:t>25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696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텍스트 개체 틀 1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Sentivalues in categories</a:t>
                </a:r>
              </a:p>
              <a:p>
                <a:pPr lvl="1"/>
                <a:r>
                  <a:rPr lang="en-US" altLang="ko-KR" dirty="0" smtClean="0"/>
                  <a:t>Find a dependency of </a:t>
                </a:r>
                <a:r>
                  <a:rPr lang="en-US" altLang="ko-KR" dirty="0" err="1" smtClean="0"/>
                  <a:t>sentivalues</a:t>
                </a:r>
                <a:r>
                  <a:rPr lang="en-US" altLang="ko-KR" dirty="0" smtClean="0"/>
                  <a:t> for different categories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>
                        <a:latin typeface="Cambria Math" panose="02040503050406030204" pitchFamily="18" charset="0"/>
                      </a:rPr>
                      <m:t> :</m:t>
                    </m:r>
                    <m:sSubSup>
                      <m:sSubSupPr>
                        <m:ctrlPr>
                          <a:rPr lang="en-US" altLang="ko-KR" i="1">
                            <a:latin typeface="Cambria Math"/>
                          </a:rPr>
                        </m:ctrlPr>
                      </m:sSubSupPr>
                      <m:e>
                        <m:r>
                          <a:rPr lang="ko-KR" altLang="en-US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i="1">
                            <a:latin typeface="Cambria Math"/>
                          </a:rPr>
                        </m:ctrlPr>
                      </m:sSubSupPr>
                      <m:e>
                        <m:r>
                          <a:rPr lang="ko-KR" altLang="en-US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 smtClean="0"/>
                  <a:t>One-way ANOVA</a:t>
                </a:r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449263" lvl="2" indent="0">
                  <a:buNone/>
                </a:pPr>
                <a:r>
                  <a:rPr lang="en-US" altLang="ko-KR" dirty="0" smtClean="0">
                    <a:sym typeface="Wingdings" panose="05000000000000000000" pitchFamily="2" charset="2"/>
                  </a:rPr>
                  <a:t></a:t>
                </a:r>
                <a:r>
                  <a:rPr lang="en-US" altLang="ko-KR" i="1" dirty="0" smtClean="0">
                    <a:sym typeface="Wingdings" panose="05000000000000000000" pitchFamily="2" charset="2"/>
                  </a:rPr>
                  <a:t> </a:t>
                </a:r>
                <a:r>
                  <a:rPr lang="en-US" altLang="ko-KR" i="1" dirty="0" smtClean="0">
                    <a:solidFill>
                      <a:srgbClr val="C00000"/>
                    </a:solidFill>
                  </a:rPr>
                  <a:t>User generated comments tend to differ widely across different categories</a:t>
                </a:r>
                <a:r>
                  <a:rPr lang="en-US" altLang="ko-KR" i="1" dirty="0" smtClean="0"/>
                  <a:t>, and therefore the quality of classification models gets affected</a:t>
                </a:r>
                <a:endParaRPr lang="en-US" altLang="ko-KR" i="1" dirty="0"/>
              </a:p>
            </p:txBody>
          </p:sp>
        </mc:Choice>
        <mc:Fallback xmlns="">
          <p:sp>
            <p:nvSpPr>
              <p:cNvPr id="2" name="텍스트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 rotWithShape="0">
                <a:blip r:embed="rId2"/>
                <a:stretch>
                  <a:fillRect l="-1028" t="-16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Category Dependencies of Ratings</a:t>
            </a: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880360" y="2878028"/>
            <a:ext cx="3383280" cy="2686904"/>
            <a:chOff x="2552699" y="2968330"/>
            <a:chExt cx="4038602" cy="320734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2699" y="2968330"/>
              <a:ext cx="4038602" cy="3207340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 rot="2700000">
              <a:off x="6065521" y="4700932"/>
              <a:ext cx="335279" cy="137160"/>
            </a:xfrm>
            <a:prstGeom prst="rect">
              <a:avLst/>
            </a:prstGeom>
            <a:solidFill>
              <a:schemeClr val="accent4"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09D0-579A-46CF-A184-0D1059157E1C}" type="slidenum">
              <a:rPr lang="ko-KR" altLang="en-US" smtClean="0"/>
              <a:pPr/>
              <a:t>26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862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Data</a:t>
            </a:r>
          </a:p>
          <a:p>
            <a:r>
              <a:rPr lang="en-US" altLang="ko-KR" dirty="0" smtClean="0"/>
              <a:t>Sentiment Analysis of Rated Comments</a:t>
            </a:r>
          </a:p>
          <a:p>
            <a:r>
              <a:rPr lang="en-US" altLang="ko-KR" dirty="0" smtClean="0"/>
              <a:t>Predicting Comment Ratings</a:t>
            </a:r>
          </a:p>
          <a:p>
            <a:r>
              <a:rPr lang="en-US" altLang="ko-KR" dirty="0" smtClean="0"/>
              <a:t>Comment Ratings and Polarizing YouTube Content</a:t>
            </a:r>
          </a:p>
          <a:p>
            <a:r>
              <a:rPr lang="en-US" altLang="ko-KR" dirty="0" smtClean="0"/>
              <a:t>Category Dependencies of Ratings</a:t>
            </a:r>
          </a:p>
          <a:p>
            <a:r>
              <a:rPr lang="en-US" altLang="ko-KR" b="1" dirty="0" smtClean="0"/>
              <a:t>Conclusion and Future Work</a:t>
            </a:r>
            <a:endParaRPr lang="ko-KR" altLang="en-US" b="1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09D0-579A-46CF-A184-0D1059157E1C}" type="slidenum">
              <a:rPr lang="ko-KR" altLang="en-US" smtClean="0"/>
              <a:pPr/>
              <a:t>27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654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In-depth analysis of YouTube comments</a:t>
            </a:r>
          </a:p>
          <a:p>
            <a:pPr lvl="1"/>
            <a:r>
              <a:rPr lang="en-US" altLang="ko-KR" dirty="0" smtClean="0"/>
              <a:t>Different aspects of comment ratings for the YouTube platform</a:t>
            </a:r>
          </a:p>
          <a:p>
            <a:pPr lvl="1"/>
            <a:r>
              <a:rPr lang="en-US" altLang="ko-KR" dirty="0" smtClean="0"/>
              <a:t>Automatically determining the community acceptance of comments</a:t>
            </a:r>
          </a:p>
          <a:p>
            <a:pPr lvl="1"/>
            <a:r>
              <a:rPr lang="en-US" altLang="ko-KR" dirty="0" smtClean="0"/>
              <a:t>Rating behavior can be often connected to polarizing topics and content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Future work</a:t>
            </a:r>
          </a:p>
          <a:p>
            <a:pPr lvl="1"/>
            <a:r>
              <a:rPr lang="en-US" altLang="ko-KR" dirty="0" smtClean="0"/>
              <a:t>Temporal aspects</a:t>
            </a:r>
          </a:p>
          <a:p>
            <a:pPr lvl="1"/>
            <a:r>
              <a:rPr lang="en-US" altLang="ko-KR" dirty="0" smtClean="0"/>
              <a:t>Additional stylistic and linguistic features</a:t>
            </a:r>
          </a:p>
          <a:p>
            <a:pPr lvl="1"/>
            <a:r>
              <a:rPr lang="en-US" altLang="ko-KR" dirty="0" smtClean="0"/>
              <a:t>User relationships</a:t>
            </a:r>
          </a:p>
          <a:p>
            <a:pPr lvl="1"/>
            <a:r>
              <a:rPr lang="en-US" altLang="ko-KR" dirty="0" smtClean="0"/>
              <a:t>Techniques for aggregating information obtained from comments and ratings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Application</a:t>
            </a:r>
          </a:p>
          <a:p>
            <a:pPr lvl="1"/>
            <a:r>
              <a:rPr lang="en-US" altLang="ko-KR" dirty="0" smtClean="0"/>
              <a:t>Comment search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 and Future Work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09D0-579A-46CF-A184-0D1059157E1C}" type="slidenum">
              <a:rPr lang="ko-KR" altLang="en-US" smtClean="0"/>
              <a:pPr/>
              <a:t>28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547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YouTube</a:t>
            </a:r>
          </a:p>
          <a:p>
            <a:pPr lvl="1"/>
            <a:r>
              <a:rPr lang="en-US" altLang="ko-KR" dirty="0" smtClean="0"/>
              <a:t>Traffic: &gt;20% of the web total and 10% of the whole internet</a:t>
            </a:r>
          </a:p>
          <a:p>
            <a:pPr lvl="1"/>
            <a:r>
              <a:rPr lang="en-US" altLang="ko-KR" dirty="0" smtClean="0"/>
              <a:t>60% of the videos watched on-line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Social tools on YouTube</a:t>
            </a:r>
          </a:p>
          <a:p>
            <a:pPr lvl="1"/>
            <a:r>
              <a:rPr lang="en-US" altLang="ko-KR" dirty="0" smtClean="0"/>
              <a:t>Filter relevant opinions</a:t>
            </a:r>
          </a:p>
          <a:p>
            <a:pPr lvl="1"/>
            <a:r>
              <a:rPr lang="en-US" altLang="ko-KR" dirty="0" smtClean="0"/>
              <a:t>Skip offensive or inappropriate</a:t>
            </a:r>
            <a:br>
              <a:rPr lang="en-US" altLang="ko-KR" dirty="0" smtClean="0"/>
            </a:br>
            <a:r>
              <a:rPr lang="en-US" altLang="ko-KR" dirty="0" smtClean="0"/>
              <a:t>comment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Introduction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277" y="3114907"/>
            <a:ext cx="3367536" cy="292905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09D0-579A-46CF-A184-0D1059157E1C}" type="slidenum">
              <a:rPr lang="ko-KR" altLang="en-US" smtClean="0"/>
              <a:pPr/>
              <a:t>3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186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i="1" dirty="0" smtClean="0"/>
              <a:t>Can we </a:t>
            </a:r>
            <a:r>
              <a:rPr lang="en-US" altLang="ko-KR" i="1" dirty="0" smtClean="0">
                <a:solidFill>
                  <a:srgbClr val="C00000"/>
                </a:solidFill>
              </a:rPr>
              <a:t>predict the community feedback </a:t>
            </a:r>
            <a:r>
              <a:rPr lang="en-US" altLang="ko-KR" i="1" dirty="0" smtClean="0"/>
              <a:t>for comments?</a:t>
            </a:r>
          </a:p>
          <a:p>
            <a:pPr marL="0" indent="0" algn="ctr">
              <a:buNone/>
            </a:pPr>
            <a:endParaRPr lang="en-US" altLang="ko-KR" i="1" dirty="0" smtClean="0"/>
          </a:p>
          <a:p>
            <a:pPr marL="0" indent="0" algn="ctr">
              <a:buNone/>
            </a:pPr>
            <a:r>
              <a:rPr lang="en-US" altLang="ko-KR" i="1" dirty="0" smtClean="0"/>
              <a:t>Is there </a:t>
            </a:r>
            <a:r>
              <a:rPr lang="en-US" altLang="ko-KR" i="1" dirty="0" smtClean="0">
                <a:solidFill>
                  <a:srgbClr val="C00000"/>
                </a:solidFill>
              </a:rPr>
              <a:t>a connection </a:t>
            </a:r>
            <a:r>
              <a:rPr lang="en-US" altLang="ko-KR" i="1" dirty="0" smtClean="0"/>
              <a:t>between sentiment and comment ratings?</a:t>
            </a:r>
          </a:p>
          <a:p>
            <a:pPr marL="0" indent="0" algn="ctr">
              <a:buNone/>
            </a:pPr>
            <a:endParaRPr lang="en-US" altLang="ko-KR" i="1" dirty="0" smtClean="0"/>
          </a:p>
          <a:p>
            <a:pPr marL="0" indent="0" algn="ctr">
              <a:buNone/>
            </a:pPr>
            <a:r>
              <a:rPr lang="en-US" altLang="ko-KR" i="1" dirty="0" smtClean="0"/>
              <a:t>Can </a:t>
            </a:r>
            <a:r>
              <a:rPr lang="en-US" altLang="ko-KR" i="1" dirty="0" smtClean="0">
                <a:solidFill>
                  <a:srgbClr val="C00000"/>
                </a:solidFill>
              </a:rPr>
              <a:t>comment ratings be an indicator </a:t>
            </a:r>
            <a:r>
              <a:rPr lang="en-US" altLang="ko-KR" i="1" dirty="0" smtClean="0"/>
              <a:t>for polarizing content?</a:t>
            </a:r>
          </a:p>
          <a:p>
            <a:pPr marL="0" indent="0" algn="ctr">
              <a:buNone/>
            </a:pPr>
            <a:endParaRPr lang="en-US" altLang="ko-KR" i="1" dirty="0" smtClean="0"/>
          </a:p>
          <a:p>
            <a:pPr marL="0" indent="0" algn="ctr">
              <a:buNone/>
            </a:pPr>
            <a:r>
              <a:rPr lang="en-US" altLang="ko-KR" i="1" dirty="0" smtClean="0"/>
              <a:t>Do comment ratings and sentiment </a:t>
            </a:r>
            <a:r>
              <a:rPr lang="en-US" altLang="ko-KR" i="1" dirty="0" smtClean="0">
                <a:solidFill>
                  <a:srgbClr val="C00000"/>
                </a:solidFill>
              </a:rPr>
              <a:t>depend on the topic </a:t>
            </a:r>
            <a:r>
              <a:rPr lang="en-US" altLang="ko-KR" i="1" dirty="0" smtClean="0"/>
              <a:t>of </a:t>
            </a:r>
            <a:br>
              <a:rPr lang="en-US" altLang="ko-KR" i="1" dirty="0" smtClean="0"/>
            </a:br>
            <a:r>
              <a:rPr lang="en-US" altLang="ko-KR" i="1" dirty="0" smtClean="0"/>
              <a:t>the discussed content?</a:t>
            </a:r>
            <a:endParaRPr lang="ko-KR" altLang="en-US" i="1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09D0-579A-46CF-A184-0D1059157E1C}" type="slidenum">
              <a:rPr lang="ko-KR" altLang="en-US" smtClean="0"/>
              <a:pPr/>
              <a:t>4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403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b="1" dirty="0" smtClean="0"/>
              <a:t>Data</a:t>
            </a:r>
          </a:p>
          <a:p>
            <a:r>
              <a:rPr lang="en-US" altLang="ko-KR" dirty="0" smtClean="0"/>
              <a:t>Sentiment Analysis of Rated Comments</a:t>
            </a:r>
          </a:p>
          <a:p>
            <a:r>
              <a:rPr lang="en-US" altLang="ko-KR" dirty="0" smtClean="0"/>
              <a:t>Predicting Comment Ratings</a:t>
            </a:r>
          </a:p>
          <a:p>
            <a:r>
              <a:rPr lang="en-US" altLang="ko-KR" dirty="0" smtClean="0"/>
              <a:t>Comment Ratings and Polarizing YouTube Content</a:t>
            </a:r>
          </a:p>
          <a:p>
            <a:r>
              <a:rPr lang="en-US" altLang="ko-KR" dirty="0" smtClean="0"/>
              <a:t>Category Dependencies of Ratings</a:t>
            </a:r>
          </a:p>
          <a:p>
            <a:r>
              <a:rPr lang="en-US" altLang="ko-KR" dirty="0" smtClean="0"/>
              <a:t>Conclusion and Future Work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09D0-579A-46CF-A184-0D1059157E1C}" type="slidenum">
              <a:rPr lang="ko-KR" altLang="en-US" smtClean="0"/>
              <a:pPr/>
              <a:t>5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252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Collect 756 keyword queries </a:t>
            </a:r>
          </a:p>
          <a:p>
            <a:pPr lvl="1"/>
            <a:r>
              <a:rPr lang="en-US" altLang="ko-KR" dirty="0" smtClean="0"/>
              <a:t>From Google’s Zeitgeist archive (2001 - 2007)</a:t>
            </a:r>
          </a:p>
          <a:p>
            <a:pPr lvl="1"/>
            <a:r>
              <a:rPr lang="en-US" altLang="ko-KR" dirty="0" smtClean="0"/>
              <a:t>Remove inappropriate queries (e.g., “windows update”)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Collect information for each video (2009)</a:t>
            </a:r>
            <a:endParaRPr lang="en-US" altLang="ko-KR" dirty="0"/>
          </a:p>
          <a:p>
            <a:pPr lvl="1"/>
            <a:r>
              <a:rPr lang="en-US" altLang="ko-KR" dirty="0" smtClean="0"/>
              <a:t>The first 500 comments</a:t>
            </a:r>
          </a:p>
          <a:p>
            <a:pPr lvl="2"/>
            <a:r>
              <a:rPr lang="en-US" altLang="ko-KR" dirty="0" smtClean="0"/>
              <a:t>With authors, timestamps, and comment ratings</a:t>
            </a:r>
          </a:p>
          <a:p>
            <a:pPr lvl="1"/>
            <a:r>
              <a:rPr lang="en-US" altLang="ko-KR" dirty="0" smtClean="0"/>
              <a:t>Metadata</a:t>
            </a:r>
          </a:p>
          <a:p>
            <a:pPr lvl="2"/>
            <a:r>
              <a:rPr lang="en-US" altLang="ko-KR" dirty="0" smtClean="0"/>
              <a:t>Title, tags, category, description, upload date, and statistics</a:t>
            </a:r>
          </a:p>
          <a:p>
            <a:pPr lvl="3"/>
            <a:r>
              <a:rPr lang="en-US" altLang="ko-KR" dirty="0" smtClean="0"/>
              <a:t>Statistics: overall number of comments, views, and star ratings</a:t>
            </a:r>
          </a:p>
          <a:p>
            <a:pPr marL="1371600" lvl="3" indent="0">
              <a:buNone/>
            </a:pPr>
            <a:endParaRPr lang="en-US" altLang="ko-KR" dirty="0"/>
          </a:p>
          <a:p>
            <a:r>
              <a:rPr lang="en-US" altLang="ko-KR" dirty="0" smtClean="0"/>
              <a:t>Final size</a:t>
            </a:r>
          </a:p>
          <a:p>
            <a:pPr lvl="1"/>
            <a:r>
              <a:rPr lang="en-US" altLang="ko-KR" dirty="0" smtClean="0"/>
              <a:t>67,290 videos</a:t>
            </a:r>
          </a:p>
          <a:p>
            <a:pPr lvl="1"/>
            <a:r>
              <a:rPr lang="en-US" altLang="ko-KR" dirty="0" smtClean="0"/>
              <a:t>About 6.1 million comments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09D0-579A-46CF-A184-0D1059157E1C}" type="slidenum">
              <a:rPr lang="ko-KR" altLang="en-US" smtClean="0"/>
              <a:pPr/>
              <a:t>6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978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75" y="2108510"/>
            <a:ext cx="3555238" cy="28429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359" y="2059259"/>
            <a:ext cx="3250852" cy="2739482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09D0-579A-46CF-A184-0D1059157E1C}" type="slidenum">
              <a:rPr lang="ko-KR" altLang="en-US" smtClean="0"/>
              <a:pPr/>
              <a:t>7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4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텍스트 개체 틀 1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Preliminary term analysis</a:t>
                </a:r>
              </a:p>
              <a:p>
                <a:pPr lvl="1"/>
                <a:r>
                  <a:rPr lang="en-US" altLang="ko-KR" dirty="0" smtClean="0"/>
                  <a:t>Compute a ranked list of terms using Mutual Information measure</a:t>
                </a:r>
              </a:p>
              <a:p>
                <a:pPr lvl="2"/>
                <a:r>
                  <a:rPr lang="en-US" altLang="ko-KR" dirty="0" smtClean="0"/>
                  <a:t>High community </a:t>
                </a:r>
                <a:r>
                  <a:rPr lang="en-US" altLang="ko-KR" dirty="0" smtClean="0"/>
                  <a:t>acceptance: </a:t>
                </a:r>
                <a:r>
                  <a:rPr lang="en-US" altLang="ko-KR" dirty="0" smtClean="0"/>
                  <a:t>&gt;     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Low community </a:t>
                </a:r>
                <a:r>
                  <a:rPr lang="en-US" altLang="ko-KR" dirty="0" smtClean="0"/>
                  <a:t>acceptance: </a:t>
                </a:r>
                <a:r>
                  <a:rPr lang="en-US" altLang="ko-KR" dirty="0" smtClean="0"/>
                  <a:t>&gt;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×5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2" name="텍스트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 rotWithShape="1">
                <a:blip r:embed="rId2"/>
                <a:stretch>
                  <a:fillRect l="-1028" t="-16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805" y="2962075"/>
            <a:ext cx="3083444" cy="3466850"/>
          </a:xfrm>
          <a:prstGeom prst="rect">
            <a:avLst/>
          </a:prstGeom>
        </p:spPr>
      </p:pic>
      <p:pic>
        <p:nvPicPr>
          <p:cNvPr id="5" name="Picture 4" descr="Lik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936" y="2112005"/>
            <a:ext cx="215798" cy="21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Lik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799068" y="2491146"/>
            <a:ext cx="215798" cy="21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09D0-579A-46CF-A184-0D1059157E1C}" type="slidenum">
              <a:rPr lang="ko-KR" altLang="en-US" smtClean="0"/>
              <a:pPr/>
              <a:t>8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414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Data</a:t>
            </a:r>
          </a:p>
          <a:p>
            <a:r>
              <a:rPr lang="en-US" altLang="ko-KR" b="1" dirty="0" smtClean="0"/>
              <a:t>Sentiment Analysis of Rated Comments</a:t>
            </a:r>
          </a:p>
          <a:p>
            <a:r>
              <a:rPr lang="en-US" altLang="ko-KR" dirty="0" smtClean="0"/>
              <a:t>Predicting Comment Ratings</a:t>
            </a:r>
          </a:p>
          <a:p>
            <a:r>
              <a:rPr lang="en-US" altLang="ko-KR" dirty="0" smtClean="0"/>
              <a:t>Comment Ratings and Polarizing YouTube Content</a:t>
            </a:r>
          </a:p>
          <a:p>
            <a:r>
              <a:rPr lang="en-US" altLang="ko-KR" dirty="0" smtClean="0"/>
              <a:t>Category Dependencies of Ratings</a:t>
            </a:r>
          </a:p>
          <a:p>
            <a:r>
              <a:rPr lang="en-US" altLang="ko-KR" dirty="0" smtClean="0"/>
              <a:t>Conclusion and Future Work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09D0-579A-46CF-A184-0D1059157E1C}" type="slidenum">
              <a:rPr lang="ko-KR" altLang="en-US" smtClean="0"/>
              <a:pPr/>
              <a:t>9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036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DB Template 2015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DB Template 2015.potx" id="{F05540EA-6133-420D-B64D-4FA17C724C6C}" vid="{52050709-A391-445B-AC16-9458798F92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IDB Template 2015</Template>
  <TotalTime>542</TotalTime>
  <Words>1048</Words>
  <Application>Microsoft Office PowerPoint</Application>
  <PresentationFormat>화면 슬라이드 쇼(4:3)</PresentationFormat>
  <Paragraphs>277</Paragraphs>
  <Slides>28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IDB Template 2015</vt:lpstr>
      <vt:lpstr>How Useful are Your Comments? Analyzing and Predicting YouTube Comments and Comment Ratings</vt:lpstr>
      <vt:lpstr>Outline</vt:lpstr>
      <vt:lpstr>Introduction</vt:lpstr>
      <vt:lpstr>Introduction</vt:lpstr>
      <vt:lpstr>Outline</vt:lpstr>
      <vt:lpstr>Data</vt:lpstr>
      <vt:lpstr>Data</vt:lpstr>
      <vt:lpstr>Data</vt:lpstr>
      <vt:lpstr>Outline</vt:lpstr>
      <vt:lpstr>Sentiment Analysis of Rated Comments</vt:lpstr>
      <vt:lpstr>Sentiment Analysis of Rated Comments</vt:lpstr>
      <vt:lpstr>Sentiment Analysis of Rated Comments</vt:lpstr>
      <vt:lpstr>Sentiment Analysis of Rated Comments</vt:lpstr>
      <vt:lpstr>Outline</vt:lpstr>
      <vt:lpstr>Predicting Comment Ratings</vt:lpstr>
      <vt:lpstr>Predicting Comment Ratings</vt:lpstr>
      <vt:lpstr>Outline</vt:lpstr>
      <vt:lpstr>Comment Ratings and Polarizing YouTube Comment</vt:lpstr>
      <vt:lpstr>Comment Ratings and Polarizing YouTube Comment</vt:lpstr>
      <vt:lpstr>Outline</vt:lpstr>
      <vt:lpstr>Category Dependencies of Ratings</vt:lpstr>
      <vt:lpstr>Category Dependencies of Ratings</vt:lpstr>
      <vt:lpstr>Category Dependencies of Ratings</vt:lpstr>
      <vt:lpstr>Category Dependencies of Ratings</vt:lpstr>
      <vt:lpstr>Category Dependencies of Ratings</vt:lpstr>
      <vt:lpstr>Category Dependencies of Ratings</vt:lpstr>
      <vt:lpstr>Outline</vt:lpstr>
      <vt:lpstr>Conclusion and Future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Useful are Your Comments? Analyzing and Predicting YouTube Comments and Comment Ratings</dc:title>
  <dc:creator>Hyewon Lim</dc:creator>
  <cp:lastModifiedBy>IDB</cp:lastModifiedBy>
  <cp:revision>36</cp:revision>
  <dcterms:created xsi:type="dcterms:W3CDTF">2015-06-17T04:49:16Z</dcterms:created>
  <dcterms:modified xsi:type="dcterms:W3CDTF">2015-06-19T04:32:12Z</dcterms:modified>
</cp:coreProperties>
</file>