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5" r:id="rId10"/>
    <p:sldId id="263" r:id="rId11"/>
    <p:sldId id="279" r:id="rId12"/>
    <p:sldId id="280" r:id="rId13"/>
    <p:sldId id="264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4660"/>
  </p:normalViewPr>
  <p:slideViewPr>
    <p:cSldViewPr>
      <p:cViewPr varScale="1">
        <p:scale>
          <a:sx n="106" d="100"/>
          <a:sy n="106" d="100"/>
        </p:scale>
        <p:origin x="-4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pPr/>
              <a:t>2012-02-01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Interactive Group Suggesting for Twitter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Zhonghua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Qu</a:t>
            </a:r>
            <a:r>
              <a:rPr lang="en-US" altLang="ko-KR" dirty="0" smtClean="0"/>
              <a:t>, Yang Liu</a:t>
            </a:r>
          </a:p>
          <a:p>
            <a:r>
              <a:rPr lang="en-US" altLang="ko-KR" dirty="0" smtClean="0"/>
              <a:t>The University of Texas at Dallas</a:t>
            </a:r>
          </a:p>
          <a:p>
            <a:r>
              <a:rPr lang="en-US" altLang="ko-KR" dirty="0" smtClean="0"/>
              <a:t>ACL 2011</a:t>
            </a:r>
          </a:p>
          <a:p>
            <a:pPr algn="r"/>
            <a:r>
              <a:rPr lang="en-US" altLang="ko-KR" dirty="0" smtClean="0"/>
              <a:t>February 1 2012</a:t>
            </a:r>
          </a:p>
          <a:p>
            <a:pPr algn="r"/>
            <a:r>
              <a:rPr lang="en-US" altLang="ko-KR" dirty="0" smtClean="0"/>
              <a:t>Presented by </a:t>
            </a:r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7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Tweet based sub-system (cont.)</a:t>
            </a:r>
          </a:p>
          <a:p>
            <a:pPr lvl="1"/>
            <a:r>
              <a:rPr lang="en-US" altLang="ko-KR" dirty="0" smtClean="0"/>
              <a:t>LDA : Latent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Allocation</a:t>
            </a:r>
          </a:p>
          <a:p>
            <a:pPr lvl="2"/>
            <a:r>
              <a:rPr lang="en-US" altLang="ko-KR" dirty="0" smtClean="0"/>
              <a:t>If we observe words collected into documents</a:t>
            </a:r>
          </a:p>
          <a:p>
            <a:pPr lvl="3"/>
            <a:r>
              <a:rPr lang="en-US" altLang="ko-KR" dirty="0" smtClean="0"/>
              <a:t>Each document is a mixture of a small number of various topics</a:t>
            </a:r>
          </a:p>
          <a:p>
            <a:pPr lvl="3"/>
            <a:r>
              <a:rPr lang="en-US" altLang="ko-KR" dirty="0" smtClean="0"/>
              <a:t>Each word’s creation is attributable to one of the document’s topic</a:t>
            </a:r>
          </a:p>
          <a:p>
            <a:pPr lvl="4"/>
            <a:r>
              <a:rPr lang="en-US" altLang="ko-KR" dirty="0" smtClean="0"/>
              <a:t>Topic distribution is assumed to have a </a:t>
            </a:r>
            <a:r>
              <a:rPr lang="en-US" altLang="ko-KR" dirty="0" err="1" smtClean="0">
                <a:solidFill>
                  <a:schemeClr val="accent2"/>
                </a:solidFill>
              </a:rPr>
              <a:t>Dirichlet</a:t>
            </a:r>
            <a:r>
              <a:rPr lang="en-US" altLang="ko-KR" dirty="0" smtClean="0">
                <a:solidFill>
                  <a:schemeClr val="accent2"/>
                </a:solidFill>
              </a:rPr>
              <a:t> prior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2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Tweet based sub-system (cont.)</a:t>
            </a:r>
          </a:p>
          <a:p>
            <a:pPr lvl="1"/>
            <a:r>
              <a:rPr lang="en-US" altLang="ko-KR" dirty="0" smtClean="0"/>
              <a:t>LDA (cont.)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sz="1050" dirty="0" smtClean="0"/>
          </a:p>
          <a:p>
            <a:pPr lvl="2"/>
            <a:r>
              <a:rPr lang="en-US" altLang="ko-KR" dirty="0" smtClean="0"/>
              <a:t>For example, an LDA model might have topics that classified as </a:t>
            </a:r>
            <a:r>
              <a:rPr lang="en-US" altLang="ko-KR" b="1" dirty="0" smtClean="0"/>
              <a:t>CAT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DOG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0549" y="1437744"/>
            <a:ext cx="68899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α : the parameter of the </a:t>
            </a:r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Dirichlet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prior on the per-document topic distributions</a:t>
            </a:r>
          </a:p>
          <a:p>
            <a:pPr lvl="2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β : the parameter of the </a:t>
            </a:r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Dirichlet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prior on the per-topic word distribution</a:t>
            </a:r>
          </a:p>
          <a:p>
            <a:pPr lvl="2"/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θ</a:t>
            </a:r>
            <a:r>
              <a:rPr lang="en-US" altLang="ko-KR" sz="1400" i="1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: the topic distribution for document </a:t>
            </a:r>
            <a:r>
              <a:rPr lang="en-US" altLang="ko-KR" sz="1400" i="1" dirty="0" err="1" smtClean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1400" i="1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φ</a:t>
            </a:r>
            <a:r>
              <a:rPr lang="en-US" altLang="ko-KR" sz="1400" i="1" baseline="-25000" dirty="0" err="1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: the word distribution for topic </a:t>
            </a:r>
            <a:r>
              <a:rPr lang="en-US" altLang="ko-KR" sz="1400" i="1" dirty="0" smtClean="0">
                <a:latin typeface="Calibri" pitchFamily="34" charset="0"/>
                <a:cs typeface="Calibri" pitchFamily="34" charset="0"/>
              </a:rPr>
              <a:t>k</a:t>
            </a:r>
          </a:p>
          <a:p>
            <a:pPr lvl="2"/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z</a:t>
            </a:r>
            <a:r>
              <a:rPr lang="en-US" altLang="ko-KR" sz="1400" i="1" baseline="-25000" dirty="0" err="1" smtClean="0">
                <a:latin typeface="Calibri" pitchFamily="34" charset="0"/>
                <a:cs typeface="Calibri" pitchFamily="34" charset="0"/>
              </a:rPr>
              <a:t>ij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: the topic for the </a:t>
            </a:r>
            <a:r>
              <a:rPr lang="en-US" altLang="ko-KR" sz="1400" i="1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word in document </a:t>
            </a:r>
            <a:r>
              <a:rPr lang="en-US" altLang="ko-KR" sz="1400" i="1" dirty="0" err="1" smtClean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1400" i="1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altLang="ko-KR" sz="1400" dirty="0" err="1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ko-KR" sz="1400" i="1" baseline="-25000" dirty="0" err="1" smtClean="0">
                <a:latin typeface="Calibri" pitchFamily="34" charset="0"/>
                <a:cs typeface="Calibri" pitchFamily="34" charset="0"/>
              </a:rPr>
              <a:t>ij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 : the specific word</a:t>
            </a:r>
            <a:endParaRPr lang="ko-KR" altLang="en-US" sz="1400" dirty="0" smtClean="0">
              <a:latin typeface="Calibri" pitchFamily="34" charset="0"/>
              <a:cs typeface="Calibri" pitchFamily="34" charset="0"/>
            </a:endParaRPr>
          </a:p>
          <a:p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47392" y="1512720"/>
            <a:ext cx="5760000" cy="1620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47392" y="1726672"/>
            <a:ext cx="5760000" cy="1620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47392" y="1940624"/>
            <a:ext cx="5760000" cy="162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47392" y="2154576"/>
            <a:ext cx="5760000" cy="162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47392" y="2368528"/>
            <a:ext cx="5760000" cy="162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47392" y="2582482"/>
            <a:ext cx="5760000" cy="1620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1520" y="3212976"/>
            <a:ext cx="1872208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Corpus</a:t>
            </a:r>
          </a:p>
          <a:p>
            <a:pPr algn="ctr"/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11088" y="3573016"/>
            <a:ext cx="1368152" cy="792088"/>
            <a:chOff x="755576" y="4077072"/>
            <a:chExt cx="1368152" cy="792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직사각형 18"/>
            <p:cNvSpPr/>
            <p:nvPr/>
          </p:nvSpPr>
          <p:spPr>
            <a:xfrm>
              <a:off x="1619672" y="4221088"/>
              <a:ext cx="504056" cy="6480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r>
                <a:rPr lang="en-US" altLang="ko-KR" sz="1400" dirty="0" smtClean="0">
                  <a:latin typeface="Calibri" pitchFamily="34" charset="0"/>
                  <a:cs typeface="Calibri" pitchFamily="34" charset="0"/>
                </a:rPr>
                <a:t>d4</a:t>
              </a: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31640" y="4077072"/>
              <a:ext cx="504056" cy="6480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r>
                <a:rPr lang="en-US" altLang="ko-KR" sz="1400" dirty="0" smtClean="0">
                  <a:latin typeface="Calibri" pitchFamily="34" charset="0"/>
                  <a:cs typeface="Calibri" pitchFamily="34" charset="0"/>
                </a:rPr>
                <a:t>d3</a:t>
              </a: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43608" y="4221088"/>
              <a:ext cx="504056" cy="6480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r>
                <a:rPr lang="en-US" altLang="ko-KR" sz="1400" dirty="0" smtClean="0">
                  <a:latin typeface="Calibri" pitchFamily="34" charset="0"/>
                  <a:cs typeface="Calibri" pitchFamily="34" charset="0"/>
                </a:rPr>
                <a:t>d2</a:t>
              </a: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5576" y="4077072"/>
              <a:ext cx="504056" cy="6480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r>
                <a:rPr lang="en-US" altLang="ko-KR" sz="1400" dirty="0" smtClean="0">
                  <a:latin typeface="Calibri" pitchFamily="34" charset="0"/>
                  <a:cs typeface="Calibri" pitchFamily="34" charset="0"/>
                </a:rPr>
                <a:t>d1</a:t>
              </a: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9592" y="4785320"/>
          <a:ext cx="1800201" cy="1524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0067"/>
                <a:gridCol w="600067"/>
                <a:gridCol w="600067"/>
              </a:tblGrid>
              <a:tr h="29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θ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CAT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DOG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915816" y="3184376"/>
          <a:ext cx="2424134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24000"/>
                <a:gridCol w="600067"/>
                <a:gridCol w="600067"/>
              </a:tblGrid>
              <a:tr h="29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φ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CAT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DOG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w1 (meow)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w2 (kitten)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w3 (bark)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w4 (puppy)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w5 (animal)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6012160" y="3717032"/>
            <a:ext cx="2592288" cy="2880320"/>
            <a:chOff x="6012160" y="3717032"/>
            <a:chExt cx="2592288" cy="28803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012160" y="3717032"/>
              <a:ext cx="2592288" cy="2880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Corpus</a:t>
              </a: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43126" y="4375990"/>
              <a:ext cx="1440160" cy="19442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60232" y="4293096"/>
              <a:ext cx="1440160" cy="19442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566452" y="4199316"/>
              <a:ext cx="1440160" cy="19442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83558" y="4116422"/>
              <a:ext cx="1440160" cy="19442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r>
                <a:rPr lang="en-US" altLang="ko-KR" sz="1400" dirty="0" smtClean="0">
                  <a:latin typeface="Calibri" pitchFamily="34" charset="0"/>
                  <a:cs typeface="Calibri" pitchFamily="34" charset="0"/>
                </a:rPr>
                <a:t>d1</a:t>
              </a: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en-US" altLang="ko-KR" sz="1400" dirty="0" smtClean="0">
                <a:latin typeface="Calibri" pitchFamily="34" charset="0"/>
                <a:cs typeface="Calibri" pitchFamily="34" charset="0"/>
              </a:endParaRPr>
            </a:p>
            <a:p>
              <a:pPr algn="r"/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6660232" y="4293096"/>
            <a:ext cx="1080120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word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41106" y="4581128"/>
            <a:ext cx="486478" cy="818525"/>
            <a:chOff x="341106" y="4581128"/>
            <a:chExt cx="486478" cy="818525"/>
          </a:xfrm>
        </p:grpSpPr>
        <p:sp>
          <p:nvSpPr>
            <p:cNvPr id="24" name="TextBox 23"/>
            <p:cNvSpPr txBox="1"/>
            <p:nvPr/>
          </p:nvSpPr>
          <p:spPr>
            <a:xfrm>
              <a:off x="341106" y="509187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α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굽은 화살표 47"/>
            <p:cNvSpPr/>
            <p:nvPr/>
          </p:nvSpPr>
          <p:spPr>
            <a:xfrm flipV="1">
              <a:off x="395536" y="4581128"/>
              <a:ext cx="432048" cy="626227"/>
            </a:xfrm>
            <a:prstGeom prst="ben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195736" y="3553271"/>
            <a:ext cx="648072" cy="451793"/>
            <a:chOff x="2195736" y="3553271"/>
            <a:chExt cx="648072" cy="451793"/>
          </a:xfrm>
        </p:grpSpPr>
        <p:sp>
          <p:nvSpPr>
            <p:cNvPr id="27" name="TextBox 26"/>
            <p:cNvSpPr txBox="1"/>
            <p:nvPr/>
          </p:nvSpPr>
          <p:spPr>
            <a:xfrm>
              <a:off x="2383296" y="355327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β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오른쪽 화살표 49"/>
            <p:cNvSpPr/>
            <p:nvPr/>
          </p:nvSpPr>
          <p:spPr>
            <a:xfrm>
              <a:off x="2195736" y="3789040"/>
              <a:ext cx="648072" cy="216024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99592" y="4437112"/>
            <a:ext cx="5760640" cy="936104"/>
            <a:chOff x="899592" y="4437112"/>
            <a:chExt cx="5760640" cy="936104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99592" y="5085184"/>
              <a:ext cx="1800200" cy="28803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>
              <a:stCxn id="53" idx="3"/>
              <a:endCxn id="38" idx="1"/>
            </p:cNvCxnSpPr>
            <p:nvPr/>
          </p:nvCxnSpPr>
          <p:spPr>
            <a:xfrm flipV="1">
              <a:off x="2699792" y="4437112"/>
              <a:ext cx="3960440" cy="79208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모서리가 둥근 직사각형 56"/>
          <p:cNvSpPr/>
          <p:nvPr/>
        </p:nvSpPr>
        <p:spPr>
          <a:xfrm>
            <a:off x="6660232" y="4293096"/>
            <a:ext cx="1080120" cy="2880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CAT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194382" y="3202090"/>
            <a:ext cx="2465850" cy="1800200"/>
            <a:chOff x="4194382" y="3202090"/>
            <a:chExt cx="2465850" cy="180020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194382" y="3202090"/>
              <a:ext cx="471398" cy="1800200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화살표 연결선 60"/>
            <p:cNvCxnSpPr>
              <a:endCxn id="57" idx="1"/>
            </p:cNvCxnSpPr>
            <p:nvPr/>
          </p:nvCxnSpPr>
          <p:spPr>
            <a:xfrm>
              <a:off x="4644008" y="4077072"/>
              <a:ext cx="2016224" cy="36004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모서리가 둥근 직사각형 63"/>
          <p:cNvSpPr/>
          <p:nvPr/>
        </p:nvSpPr>
        <p:spPr>
          <a:xfrm>
            <a:off x="6660232" y="4293096"/>
            <a:ext cx="1080120" cy="28803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kitten</a:t>
            </a:r>
            <a:endParaRPr lang="ko-KR" alt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660232" y="4653136"/>
            <a:ext cx="1080120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word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660232" y="4653136"/>
            <a:ext cx="1080120" cy="2880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CAT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660232" y="4653136"/>
            <a:ext cx="1080120" cy="28803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meow</a:t>
            </a:r>
            <a:endParaRPr lang="ko-KR" alt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899592" y="4797152"/>
            <a:ext cx="5760640" cy="576060"/>
            <a:chOff x="899592" y="4797156"/>
            <a:chExt cx="5760640" cy="57606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899592" y="5085184"/>
              <a:ext cx="1800200" cy="28803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3"/>
              <a:endCxn id="69" idx="1"/>
            </p:cNvCxnSpPr>
            <p:nvPr/>
          </p:nvCxnSpPr>
          <p:spPr>
            <a:xfrm flipV="1">
              <a:off x="2699792" y="4797156"/>
              <a:ext cx="3960440" cy="432044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4201074" y="3202090"/>
            <a:ext cx="2459158" cy="1800200"/>
            <a:chOff x="4194382" y="3202090"/>
            <a:chExt cx="2459158" cy="180020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4194382" y="3202090"/>
              <a:ext cx="471398" cy="1800200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화살표 연결선 79"/>
            <p:cNvCxnSpPr>
              <a:endCxn id="70" idx="1"/>
            </p:cNvCxnSpPr>
            <p:nvPr/>
          </p:nvCxnSpPr>
          <p:spPr>
            <a:xfrm>
              <a:off x="4644008" y="3933056"/>
              <a:ext cx="2009532" cy="864096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6660232" y="5052526"/>
            <a:ext cx="1080120" cy="824746"/>
            <a:chOff x="6660232" y="5052526"/>
            <a:chExt cx="1080120" cy="824746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6660232" y="5589240"/>
              <a:ext cx="1080120" cy="28803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42044" y="5052526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…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  <p:bldP spid="57" grpId="0" animBg="1"/>
      <p:bldP spid="64" grpId="0" animBg="1"/>
      <p:bldP spid="69" grpId="0" animBg="1"/>
      <p:bldP spid="70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Tweet based sub-system (cont.)</a:t>
            </a:r>
          </a:p>
          <a:p>
            <a:pPr lvl="1"/>
            <a:r>
              <a:rPr lang="en-US" altLang="ko-KR" dirty="0" smtClean="0"/>
              <a:t>LDA (cont.)</a:t>
            </a:r>
          </a:p>
          <a:p>
            <a:pPr lvl="2"/>
            <a:r>
              <a:rPr lang="en-US" altLang="ko-KR" dirty="0" smtClean="0"/>
              <a:t>Bag-of-topic vector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sz="105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076056" y="2955032"/>
          <a:ext cx="1800201" cy="1524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0067"/>
                <a:gridCol w="600067"/>
                <a:gridCol w="600067"/>
              </a:tblGrid>
              <a:tr h="29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θ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topic1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topic2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323528" y="3409255"/>
            <a:ext cx="640886" cy="307777"/>
            <a:chOff x="618746" y="4417367"/>
            <a:chExt cx="640886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618746" y="4417367"/>
              <a:ext cx="287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α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8786" y="441736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β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187624" y="2276872"/>
            <a:ext cx="2592288" cy="2880320"/>
            <a:chOff x="1475656" y="3284984"/>
            <a:chExt cx="2592288" cy="2880320"/>
          </a:xfrm>
        </p:grpSpPr>
        <p:grpSp>
          <p:nvGrpSpPr>
            <p:cNvPr id="7" name="그룹 51"/>
            <p:cNvGrpSpPr/>
            <p:nvPr/>
          </p:nvGrpSpPr>
          <p:grpSpPr>
            <a:xfrm>
              <a:off x="1475656" y="3284984"/>
              <a:ext cx="2592288" cy="2880320"/>
              <a:chOff x="6012160" y="3717032"/>
              <a:chExt cx="2592288" cy="288032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012160" y="3717032"/>
                <a:ext cx="2592288" cy="2880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Corpus</a:t>
                </a: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endPara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743126" y="4375990"/>
                <a:ext cx="1440160" cy="19442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ko-KR" altLang="en-US" sz="14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660232" y="4293096"/>
                <a:ext cx="1440160" cy="19442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ko-KR" altLang="en-US" sz="14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566452" y="4199316"/>
                <a:ext cx="1440160" cy="19442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ko-KR" altLang="en-US" sz="14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483558" y="4116422"/>
                <a:ext cx="1440160" cy="19442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d1</a:t>
                </a: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r"/>
                <a:endParaRPr lang="ko-KR" altLang="en-US" sz="14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2123728" y="3861048"/>
              <a:ext cx="1080120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en-US" altLang="ko-KR" sz="120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st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word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123728" y="3861048"/>
              <a:ext cx="1080120" cy="28803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CAT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123728" y="3861048"/>
              <a:ext cx="1080120" cy="28803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kitten</a:t>
              </a:r>
              <a:endParaRPr lang="ko-KR" alt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123728" y="4221088"/>
              <a:ext cx="1080120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altLang="ko-KR" sz="120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nd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word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2123728" y="4221088"/>
              <a:ext cx="1080120" cy="28803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CAT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123728" y="4221088"/>
              <a:ext cx="1080120" cy="28803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meow</a:t>
              </a:r>
              <a:endParaRPr lang="ko-KR" alt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0" name="그룹 85"/>
            <p:cNvGrpSpPr/>
            <p:nvPr/>
          </p:nvGrpSpPr>
          <p:grpSpPr>
            <a:xfrm>
              <a:off x="2123728" y="4620478"/>
              <a:ext cx="1080120" cy="824746"/>
              <a:chOff x="6660232" y="5052526"/>
              <a:chExt cx="1080120" cy="824746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6660232" y="5589240"/>
                <a:ext cx="1080120" cy="288032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042044" y="5052526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…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8" name="오른쪽 화살표 57"/>
          <p:cNvSpPr/>
          <p:nvPr/>
        </p:nvSpPr>
        <p:spPr>
          <a:xfrm>
            <a:off x="4067944" y="3356992"/>
            <a:ext cx="792088" cy="720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5076056" y="3274098"/>
            <a:ext cx="1821972" cy="874982"/>
            <a:chOff x="5342316" y="4282210"/>
            <a:chExt cx="1821972" cy="874982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342316" y="4282210"/>
              <a:ext cx="1800200" cy="28803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364088" y="4869160"/>
              <a:ext cx="1800200" cy="288032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972870" y="3275693"/>
            <a:ext cx="1919610" cy="763283"/>
            <a:chOff x="7224390" y="4283805"/>
            <a:chExt cx="1919610" cy="763283"/>
          </a:xfrm>
        </p:grpSpPr>
        <p:grpSp>
          <p:nvGrpSpPr>
            <p:cNvPr id="92" name="그룹 91"/>
            <p:cNvGrpSpPr/>
            <p:nvPr/>
          </p:nvGrpSpPr>
          <p:grpSpPr>
            <a:xfrm>
              <a:off x="7224390" y="4423404"/>
              <a:ext cx="1919610" cy="623684"/>
              <a:chOff x="7224390" y="4423404"/>
              <a:chExt cx="1919610" cy="623684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7224390" y="4462519"/>
                <a:ext cx="288032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5400000">
                <a:off x="7200580" y="4735246"/>
                <a:ext cx="62368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7224390" y="5008992"/>
                <a:ext cx="288032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7524328" y="4725144"/>
                <a:ext cx="1619672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7524675" y="4283805"/>
              <a:ext cx="1597553" cy="441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Similarity 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between d1 and d3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Tweet based sub-system</a:t>
            </a:r>
            <a:r>
              <a:rPr lang="en-US" altLang="ko-KR" dirty="0"/>
              <a:t> (cont.)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Given a group of seed users, we want to find target users that are similar to the seeds in terms of their tweet content</a:t>
            </a:r>
          </a:p>
          <a:p>
            <a:pPr lvl="2"/>
            <a:r>
              <a:rPr lang="en-US" altLang="ko-KR" dirty="0" smtClean="0"/>
              <a:t>Similarity between one target user and a seed group</a:t>
            </a:r>
          </a:p>
          <a:p>
            <a:pPr lvl="3"/>
            <a:r>
              <a:rPr lang="en-US" altLang="ko-KR" dirty="0" smtClean="0"/>
              <a:t>Centroid</a:t>
            </a:r>
          </a:p>
          <a:p>
            <a:pPr lvl="4"/>
            <a:r>
              <a:rPr lang="en-US" altLang="ko-KR" dirty="0" smtClean="0"/>
              <a:t>We calculate </a:t>
            </a:r>
            <a:r>
              <a:rPr lang="en-US" altLang="ko-KR" dirty="0" smtClean="0"/>
              <a:t>the </a:t>
            </a:r>
            <a:r>
              <a:rPr lang="en-US" altLang="ko-KR" dirty="0" smtClean="0"/>
              <a:t>centroid of seeds, then use the similarity </a:t>
            </a:r>
            <a:r>
              <a:rPr lang="en-US" altLang="ko-KR" dirty="0" smtClean="0">
                <a:solidFill>
                  <a:schemeClr val="accent2"/>
                </a:solidFill>
              </a:rPr>
              <a:t>between centroid and the target user</a:t>
            </a:r>
          </a:p>
          <a:p>
            <a:pPr lvl="3"/>
            <a:r>
              <a:rPr lang="en-US" altLang="ko-KR" dirty="0" smtClean="0"/>
              <a:t>Average</a:t>
            </a:r>
          </a:p>
          <a:p>
            <a:pPr lvl="4"/>
            <a:r>
              <a:rPr lang="en-US" altLang="ko-KR" dirty="0" smtClean="0"/>
              <a:t>We calculate the similarity</a:t>
            </a:r>
            <a:r>
              <a:rPr lang="en-US" altLang="ko-KR" dirty="0" smtClean="0">
                <a:solidFill>
                  <a:schemeClr val="accent2"/>
                </a:solidFill>
              </a:rPr>
              <a:t> between the target and each individual seed user</a:t>
            </a:r>
            <a:r>
              <a:rPr lang="en-US" altLang="ko-KR" dirty="0" smtClean="0"/>
              <a:t>, then take </a:t>
            </a:r>
            <a:r>
              <a:rPr lang="en-US" altLang="ko-KR" dirty="0" smtClean="0">
                <a:solidFill>
                  <a:schemeClr val="accent2"/>
                </a:solidFill>
              </a:rPr>
              <a:t>the average</a:t>
            </a:r>
          </a:p>
          <a:p>
            <a:pPr lvl="2"/>
            <a:r>
              <a:rPr lang="en-US" altLang="ko-KR" dirty="0" smtClean="0"/>
              <a:t>Similarity functions</a:t>
            </a:r>
          </a:p>
          <a:p>
            <a:pPr lvl="3"/>
            <a:r>
              <a:rPr lang="en-US" altLang="ko-KR" dirty="0" smtClean="0"/>
              <a:t>Cosine similarity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sz="1000" dirty="0" smtClean="0"/>
          </a:p>
          <a:p>
            <a:pPr lvl="3"/>
            <a:r>
              <a:rPr lang="en-US" altLang="ko-KR" dirty="0" smtClean="0"/>
              <a:t>Inverse Euclidean distance</a:t>
            </a:r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25144"/>
            <a:ext cx="2646982" cy="53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32"/>
            <a:ext cx="2679164" cy="4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5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 based sub-system</a:t>
            </a:r>
          </a:p>
          <a:p>
            <a:pPr lvl="1"/>
            <a:r>
              <a:rPr lang="en-US" altLang="ko-KR" dirty="0" smtClean="0"/>
              <a:t>Social information in Twitter</a:t>
            </a:r>
          </a:p>
          <a:p>
            <a:pPr lvl="2"/>
            <a:r>
              <a:rPr lang="en-US" altLang="ko-KR" dirty="0" smtClean="0"/>
              <a:t>“following” relation</a:t>
            </a:r>
          </a:p>
          <a:p>
            <a:pPr lvl="3"/>
            <a:r>
              <a:rPr lang="en-US" altLang="ko-KR" dirty="0" smtClean="0"/>
              <a:t>It is directed relation(unlike other social network sites like Facebook or MySpace)</a:t>
            </a:r>
          </a:p>
          <a:p>
            <a:pPr lvl="3"/>
            <a:r>
              <a:rPr lang="en-US" altLang="ko-KR" dirty="0" smtClean="0"/>
              <a:t>We only consider bi-directional following relation</a:t>
            </a:r>
          </a:p>
          <a:p>
            <a:pPr lvl="2"/>
            <a:r>
              <a:rPr lang="en-US" altLang="ko-KR" dirty="0" smtClean="0"/>
              <a:t>“mention”</a:t>
            </a:r>
          </a:p>
          <a:p>
            <a:pPr lvl="3"/>
            <a:r>
              <a:rPr lang="en-US" altLang="ko-KR" dirty="0" smtClean="0"/>
              <a:t>It happens when someone refers to another Twitter user in their tweets</a:t>
            </a:r>
          </a:p>
          <a:p>
            <a:pPr lvl="3"/>
            <a:r>
              <a:rPr lang="en-US" altLang="ko-KR" dirty="0" smtClean="0"/>
              <a:t>Usually it happens in replies and </a:t>
            </a:r>
            <a:r>
              <a:rPr lang="en-US" altLang="ko-KR" dirty="0" err="1" smtClean="0"/>
              <a:t>retweets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 used the count of bi-directional friends and mentions between a target user and the seed group as the score of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5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Group type detection</a:t>
            </a:r>
          </a:p>
          <a:p>
            <a:pPr lvl="1"/>
            <a:r>
              <a:rPr lang="en-US" altLang="ko-KR" dirty="0" smtClean="0"/>
              <a:t>The first component is to determine</a:t>
            </a:r>
            <a:r>
              <a:rPr lang="en-US" altLang="ko-KR" dirty="0" smtClean="0">
                <a:solidFill>
                  <a:schemeClr val="accent2"/>
                </a:solidFill>
              </a:rPr>
              <a:t> which sub-system to use</a:t>
            </a:r>
            <a:r>
              <a:rPr lang="en-US" altLang="ko-KR" dirty="0" smtClean="0"/>
              <a:t> to suggest user groups</a:t>
            </a:r>
          </a:p>
          <a:p>
            <a:pPr lvl="1"/>
            <a:r>
              <a:rPr lang="en-US" altLang="ko-KR" dirty="0" smtClean="0"/>
              <a:t>If a sub-system is a good match, then it will rank the users in the seed group higher than others not in the seed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79512" y="3421097"/>
            <a:ext cx="2232248" cy="2016224"/>
            <a:chOff x="179512" y="3421097"/>
            <a:chExt cx="2232248" cy="2016224"/>
          </a:xfrm>
        </p:grpSpPr>
        <p:sp>
          <p:nvSpPr>
            <p:cNvPr id="5" name="타원 4"/>
            <p:cNvSpPr/>
            <p:nvPr/>
          </p:nvSpPr>
          <p:spPr>
            <a:xfrm>
              <a:off x="179512" y="3421097"/>
              <a:ext cx="2232248" cy="201622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Seed</a:t>
              </a:r>
            </a:p>
            <a:p>
              <a:pPr algn="ctr"/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01806" y="4133056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S2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969014" y="4624100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S3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555776" y="3429000"/>
            <a:ext cx="2232248" cy="2016224"/>
            <a:chOff x="2555776" y="3429000"/>
            <a:chExt cx="2232248" cy="2016224"/>
          </a:xfrm>
        </p:grpSpPr>
        <p:sp>
          <p:nvSpPr>
            <p:cNvPr id="6" name="타원 5"/>
            <p:cNvSpPr/>
            <p:nvPr/>
          </p:nvSpPr>
          <p:spPr>
            <a:xfrm>
              <a:off x="2555776" y="3429000"/>
              <a:ext cx="2232248" cy="20162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Target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829399" y="3900337"/>
              <a:ext cx="1726123" cy="1344324"/>
              <a:chOff x="2829399" y="3900337"/>
              <a:chExt cx="1726123" cy="1344324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829399" y="4152755"/>
                <a:ext cx="288032" cy="288032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T1</a:t>
                </a:r>
                <a:endParaRPr lang="ko-KR" alt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331813" y="3978614"/>
                <a:ext cx="288032" cy="288032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T2</a:t>
                </a:r>
                <a:endParaRPr lang="ko-KR" alt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851920" y="4221088"/>
                <a:ext cx="288032" cy="288032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T3</a:t>
                </a:r>
                <a:endParaRPr lang="ko-KR" alt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529491" y="4566556"/>
                <a:ext cx="288032" cy="288032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T5</a:t>
                </a:r>
                <a:endParaRPr lang="ko-KR" alt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4123474" y="4624100"/>
                <a:ext cx="288032" cy="288032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T7</a:t>
                </a:r>
                <a:endParaRPr lang="ko-KR" alt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267490" y="3900337"/>
                <a:ext cx="288032" cy="288032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T4</a:t>
                </a:r>
                <a:endParaRPr lang="ko-KR" alt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55423" y="4956629"/>
                <a:ext cx="288032" cy="288032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T6</a:t>
                </a:r>
                <a:endParaRPr lang="ko-KR" alt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756238" y="4122630"/>
            <a:ext cx="288032" cy="2880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S1</a:t>
            </a:r>
            <a:endParaRPr lang="ko-KR" altLang="en-US" sz="105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 rot="1200000">
            <a:off x="4868004" y="4724366"/>
            <a:ext cx="720080" cy="7119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Tweet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 rot="-1200000">
            <a:off x="4868004" y="3475032"/>
            <a:ext cx="720080" cy="7119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Friend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796136" y="3473034"/>
            <a:ext cx="3096344" cy="505654"/>
            <a:chOff x="5796136" y="3473034"/>
            <a:chExt cx="3096344" cy="5056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모서리가 둥근 직사각형 40"/>
            <p:cNvSpPr/>
            <p:nvPr/>
          </p:nvSpPr>
          <p:spPr>
            <a:xfrm>
              <a:off x="5796136" y="3473034"/>
              <a:ext cx="3096344" cy="5056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6190" y="3581845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S1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656897" y="3581845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T3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017604" y="3581845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T7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378311" y="3581845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T5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739018" y="3581845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T1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099725" y="3581845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T6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460432" y="3581845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T4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935483" y="3581845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T2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96136" y="4912132"/>
            <a:ext cx="3096344" cy="505654"/>
            <a:chOff x="5796136" y="4912132"/>
            <a:chExt cx="3096344" cy="5056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모서리가 둥근 직사각형 41"/>
            <p:cNvSpPr/>
            <p:nvPr/>
          </p:nvSpPr>
          <p:spPr>
            <a:xfrm>
              <a:off x="5796136" y="4912132"/>
              <a:ext cx="3096344" cy="5056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265031" y="5020943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T1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625738" y="5020943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T4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6986445" y="5020943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T7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7347152" y="5020943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T5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7707859" y="5020943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S1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8068566" y="5020943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T2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8429273" y="5020943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T2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904324" y="5020943"/>
              <a:ext cx="288032" cy="288032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T6</a:t>
              </a:r>
              <a:endParaRPr lang="ko-KR" altLang="en-US" sz="105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811398" y="3144583"/>
            <a:ext cx="700185" cy="656901"/>
            <a:chOff x="5235298" y="2924944"/>
            <a:chExt cx="700185" cy="6569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대각선 줄무늬 48"/>
            <p:cNvSpPr/>
            <p:nvPr/>
          </p:nvSpPr>
          <p:spPr>
            <a:xfrm>
              <a:off x="5580112" y="2924944"/>
              <a:ext cx="355371" cy="656901"/>
            </a:xfrm>
            <a:prstGeom prst="diagStrip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대각선 줄무늬 49"/>
            <p:cNvSpPr/>
            <p:nvPr/>
          </p:nvSpPr>
          <p:spPr>
            <a:xfrm flipH="1">
              <a:off x="5235298" y="3068960"/>
              <a:ext cx="357683" cy="512885"/>
            </a:xfrm>
            <a:prstGeom prst="diagStripe">
              <a:avLst>
                <a:gd name="adj" fmla="val 39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23 L 0.05729 0.08542 C 0.06927 0.10579 0.08941 0.1206 0.1118 0.12639 C 0.1375 0.13403 0.15954 0.13102 0.17621 0.11921 L 0.25642 0.0713 " pathEditMode="relative" rAng="709352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Interactive Group Detection</a:t>
            </a:r>
          </a:p>
          <a:p>
            <a:r>
              <a:rPr lang="en-US" altLang="ko-KR" b="1" dirty="0" smtClean="0"/>
              <a:t>Data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use lists created by twitter users as the reference friend group in testing and evaluation</a:t>
            </a:r>
          </a:p>
          <a:p>
            <a:pPr lvl="1"/>
            <a:r>
              <a:rPr lang="en-US" altLang="ko-KR" dirty="0" smtClean="0"/>
              <a:t>Excluded users that</a:t>
            </a:r>
          </a:p>
          <a:p>
            <a:pPr lvl="2"/>
            <a:r>
              <a:rPr lang="en-US" altLang="ko-KR" dirty="0"/>
              <a:t>H</a:t>
            </a:r>
            <a:r>
              <a:rPr lang="en-US" altLang="ko-KR" dirty="0" smtClean="0"/>
              <a:t>ave less than 20 or more than 150 friends</a:t>
            </a:r>
          </a:p>
          <a:p>
            <a:pPr lvl="2"/>
            <a:r>
              <a:rPr lang="en-US" altLang="ko-KR" dirty="0" smtClean="0"/>
              <a:t>Do not have a qualified list (more than 20 and less than 200 list members)</a:t>
            </a:r>
          </a:p>
          <a:p>
            <a:pPr lvl="2"/>
            <a:r>
              <a:rPr lang="en-US" altLang="ko-KR" dirty="0"/>
              <a:t>D</a:t>
            </a:r>
            <a:r>
              <a:rPr lang="en-US" altLang="ko-KR" dirty="0" smtClean="0"/>
              <a:t>o not use English in their tweets</a:t>
            </a:r>
          </a:p>
          <a:p>
            <a:pPr lvl="1"/>
            <a:r>
              <a:rPr lang="en-US" altLang="ko-KR" dirty="0" smtClean="0"/>
              <a:t>87 lists from 12 users</a:t>
            </a:r>
          </a:p>
          <a:p>
            <a:pPr lvl="2"/>
            <a:r>
              <a:rPr lang="en-US" altLang="ko-KR" dirty="0" smtClean="0"/>
              <a:t>1,383 friends information </a:t>
            </a:r>
          </a:p>
          <a:p>
            <a:pPr lvl="2"/>
            <a:r>
              <a:rPr lang="en-US" altLang="ko-KR" dirty="0" smtClean="0"/>
              <a:t>180,296 tweets</a:t>
            </a:r>
          </a:p>
          <a:p>
            <a:pPr lvl="2"/>
            <a:r>
              <a:rPr lang="en-US" altLang="ko-KR" dirty="0" smtClean="0"/>
              <a:t>584,339 friend-of-friend information</a:t>
            </a:r>
          </a:p>
          <a:p>
            <a:pPr lvl="2"/>
            <a:r>
              <a:rPr lang="en-US" altLang="ko-KR" dirty="0" smtClean="0"/>
              <a:t>65,329 mentions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1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Interactive Group Detection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b="1" dirty="0" smtClean="0"/>
              <a:t>Experiment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6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evaluate the performance of each sub-system and then use group type detection algorithm to adaptively  combine the systems</a:t>
            </a:r>
          </a:p>
          <a:p>
            <a:pPr lvl="1"/>
            <a:r>
              <a:rPr lang="en-US" altLang="ko-KR" dirty="0" smtClean="0"/>
              <a:t>For each user group, we randomly take out some users from the list and use as seed candidate</a:t>
            </a:r>
          </a:p>
          <a:p>
            <a:pPr lvl="1"/>
            <a:r>
              <a:rPr lang="en-US" altLang="ko-KR" dirty="0" smtClean="0"/>
              <a:t>The target user  consists of the rest of the list members and other “friends” that the list creator has</a:t>
            </a:r>
          </a:p>
          <a:p>
            <a:pPr lvl="1"/>
            <a:r>
              <a:rPr lang="en-US" altLang="ko-KR" dirty="0" smtClean="0"/>
              <a:t>For each group, we run the experiment 10 times using randomly selected seeds</a:t>
            </a:r>
          </a:p>
          <a:p>
            <a:pPr lvl="1"/>
            <a:r>
              <a:rPr lang="en-US" altLang="ko-KR" dirty="0" smtClean="0"/>
              <a:t>We calculate the mean average precision (MAP) score with the rank position of the list members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Interactive Group Detection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Precision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𝑟𝑒𝑙𝑒𝑣𝑎𝑛𝑡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𝑑𝑜𝑐𝑢𝑚𝑒𝑛𝑡𝑠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𝑟𝑒𝑡𝑟𝑖𝑒𝑣𝑒𝑑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𝑇𝑜𝑡𝑎𝑙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𝑑𝑜𝑐𝑢𝑚𝑒𝑛𝑡𝑠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𝑟𝑒𝑡𝑟𝑖𝑒𝑣𝑒𝑑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sz="1100" dirty="0" smtClean="0"/>
              </a:p>
              <a:p>
                <a:r>
                  <a:rPr lang="en-US" altLang="ko-KR" dirty="0" smtClean="0"/>
                  <a:t>Average Precision</a:t>
                </a:r>
              </a:p>
              <a:p>
                <a:pPr lvl="1"/>
                <a:r>
                  <a:rPr lang="en-US" altLang="ko-KR" dirty="0" smtClean="0"/>
                  <a:t>The average of the precision scores at the rank locations of each relevant document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sz="800" dirty="0" smtClean="0"/>
              </a:p>
              <a:p>
                <a:r>
                  <a:rPr lang="en-US" altLang="ko-KR" dirty="0" smtClean="0"/>
                  <a:t>Mean Average Precision</a:t>
                </a:r>
              </a:p>
              <a:p>
                <a:pPr lvl="1"/>
                <a:r>
                  <a:rPr lang="en-US" altLang="ko-KR" dirty="0" smtClean="0"/>
                  <a:t>The mean of the Average Precision scores for a group of queries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3394403"/>
            <a:ext cx="432048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3394403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3394403"/>
            <a:ext cx="432048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5776" y="3394403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9832" y="3394403"/>
            <a:ext cx="432048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51920" y="3356992"/>
                <a:ext cx="2446824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altLang="ko-KR" b="0" i="1" dirty="0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ko-KR" b="0" i="1" dirty="0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</a:rPr>
                      <m:t>≈</m:t>
                    </m:r>
                    <m:r>
                      <a:rPr lang="en-US" altLang="ko-KR" b="0" i="1" dirty="0" smtClean="0">
                        <a:latin typeface="Cambria Math"/>
                      </a:rPr>
                      <m:t>0.76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356992"/>
                <a:ext cx="2446824" cy="50687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1043608" y="3970467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47664" y="3970467"/>
            <a:ext cx="432048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51720" y="3970467"/>
            <a:ext cx="432048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55776" y="3970467"/>
            <a:ext cx="432048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59832" y="3970467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51920" y="3933056"/>
                <a:ext cx="2446824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dirty="0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ko-KR" b="0" i="1" dirty="0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</a:rPr>
                      <m:t>≈</m:t>
                    </m:r>
                    <m:r>
                      <a:rPr lang="en-US" altLang="ko-KR" b="0" i="1" dirty="0" smtClean="0">
                        <a:latin typeface="Cambria Math"/>
                      </a:rPr>
                      <m:t>0.64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933056"/>
                <a:ext cx="2446824" cy="50687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postfiles12.naver.net/data42/2009/1/14/267/%BC%F6%BD%C4_imisehi.png?type=w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37" y="5445224"/>
            <a:ext cx="499110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4401608" y="5445224"/>
            <a:ext cx="2520280" cy="90487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AP</a:t>
            </a:r>
          </a:p>
          <a:p>
            <a:pPr algn="r"/>
            <a:endParaRPr lang="en-US" altLang="ko-KR" b="1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endParaRPr lang="ko-KR" altLang="en-US" b="1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Ranking results using different systems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In general using</a:t>
            </a:r>
            <a:r>
              <a:rPr lang="en-US" altLang="ko-KR" dirty="0" smtClean="0">
                <a:solidFill>
                  <a:schemeClr val="accent2"/>
                </a:solidFill>
              </a:rPr>
              <a:t> a larger seed group</a:t>
            </a:r>
            <a:r>
              <a:rPr lang="en-US" altLang="ko-KR" dirty="0" smtClean="0"/>
              <a:t> improves performance </a:t>
            </a:r>
          </a:p>
          <a:p>
            <a:pPr lvl="2"/>
            <a:r>
              <a:rPr lang="en-US" altLang="ko-KR" dirty="0"/>
              <a:t>S</a:t>
            </a:r>
            <a:r>
              <a:rPr lang="en-US" altLang="ko-KR" dirty="0" smtClean="0"/>
              <a:t>ince more information can be obtained from the group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2"/>
                </a:solidFill>
              </a:rPr>
              <a:t>“</a:t>
            </a:r>
            <a:r>
              <a:rPr lang="en-US" altLang="ko-KR" dirty="0" err="1" smtClean="0">
                <a:solidFill>
                  <a:schemeClr val="accent2"/>
                </a:solidFill>
              </a:rPr>
              <a:t>CosAvg</a:t>
            </a:r>
            <a:r>
              <a:rPr lang="en-US" altLang="ko-KR" dirty="0" smtClean="0">
                <a:solidFill>
                  <a:schemeClr val="accent2"/>
                </a:solidFill>
              </a:rPr>
              <a:t>”</a:t>
            </a:r>
            <a:r>
              <a:rPr lang="en-US" altLang="ko-KR" dirty="0" smtClean="0"/>
              <a:t> scheme achieves the best results among Tweet based sub-systems</a:t>
            </a:r>
          </a:p>
          <a:p>
            <a:pPr lvl="1"/>
            <a:r>
              <a:rPr lang="en-US" altLang="ko-KR" dirty="0" smtClean="0"/>
              <a:t>After the automatic sub-system selection, we observe increased performance</a:t>
            </a:r>
          </a:p>
          <a:p>
            <a:pPr lvl="2"/>
            <a:r>
              <a:rPr lang="en-US" altLang="ko-KR" dirty="0" smtClean="0"/>
              <a:t>The two information sources used to build sub-systems can appropriately capture the group characteristics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556792"/>
            <a:ext cx="43910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6084168" y="1791733"/>
            <a:ext cx="576064" cy="158417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65503" y="2169696"/>
            <a:ext cx="3284425" cy="2160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55776" y="2924944"/>
            <a:ext cx="4194152" cy="21602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Interactive Group Detection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b="1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9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have proposed an </a:t>
            </a:r>
            <a:r>
              <a:rPr lang="en-US" altLang="ko-KR" dirty="0" smtClean="0">
                <a:solidFill>
                  <a:schemeClr val="accent2"/>
                </a:solidFill>
              </a:rPr>
              <a:t>interactive group creation system </a:t>
            </a:r>
            <a:r>
              <a:rPr lang="en-US" altLang="ko-KR" dirty="0" smtClean="0"/>
              <a:t>for Twitter users to organize their “followings”</a:t>
            </a:r>
          </a:p>
          <a:p>
            <a:pPr lvl="1"/>
            <a:r>
              <a:rPr lang="en-US" altLang="ko-KR" dirty="0" smtClean="0"/>
              <a:t>Two sub systems, based on tweet text and social information respectively</a:t>
            </a:r>
          </a:p>
          <a:p>
            <a:pPr lvl="1"/>
            <a:r>
              <a:rPr lang="en-US" altLang="ko-KR" dirty="0" smtClean="0"/>
              <a:t>Group type detection procedure </a:t>
            </a:r>
          </a:p>
          <a:p>
            <a:pPr lvl="1"/>
            <a:r>
              <a:rPr lang="en-US" altLang="ko-KR" dirty="0" smtClean="0"/>
              <a:t>By using different systems adaptively, better performance can be achieved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Use negative seeds</a:t>
            </a:r>
          </a:p>
          <a:p>
            <a:pPr lvl="1"/>
            <a:r>
              <a:rPr lang="en-US" altLang="ko-KR" dirty="0" smtClean="0"/>
              <a:t>Add more sophisticated sub-systems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Interactive Group Detection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b="1" dirty="0" smtClean="0"/>
              <a:t>Discussion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Novel idea</a:t>
            </a:r>
            <a:endParaRPr lang="en-US" altLang="ko-KR" dirty="0"/>
          </a:p>
          <a:p>
            <a:pPr lvl="1"/>
            <a:r>
              <a:rPr lang="en-US" altLang="ko-KR" dirty="0" smtClean="0"/>
              <a:t>Appropriate using of different information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Simple methods</a:t>
            </a:r>
          </a:p>
          <a:p>
            <a:pPr lvl="1"/>
            <a:r>
              <a:rPr lang="en-US" altLang="ko-KR" dirty="0" smtClean="0"/>
              <a:t>Need more detailed evaluation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How about</a:t>
            </a:r>
          </a:p>
          <a:p>
            <a:pPr lvl="1"/>
            <a:r>
              <a:rPr lang="en-US" altLang="ko-KR" dirty="0" smtClean="0"/>
              <a:t>Combining different sub-systems?</a:t>
            </a:r>
          </a:p>
          <a:p>
            <a:pPr lvl="1"/>
            <a:r>
              <a:rPr lang="en-US" altLang="ko-KR" dirty="0" smtClean="0"/>
              <a:t>Applying threshold to ranking ?</a:t>
            </a:r>
          </a:p>
          <a:p>
            <a:pPr lvl="1"/>
            <a:r>
              <a:rPr lang="en-US" altLang="ko-KR" dirty="0" smtClean="0"/>
              <a:t>Recommending group name?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5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 smtClean="0"/>
              <a:t>A twitter user can “follow” other users to get their latest updates</a:t>
            </a:r>
          </a:p>
          <a:p>
            <a:pPr lvl="1"/>
            <a:r>
              <a:rPr lang="en-US" altLang="ko-KR" dirty="0" smtClean="0"/>
              <a:t>19 million active users follow 80 other users on average</a:t>
            </a:r>
          </a:p>
          <a:p>
            <a:pPr lvl="1"/>
            <a:r>
              <a:rPr lang="en-US" altLang="ko-KR" dirty="0"/>
              <a:t>Twitter service displays “tweets”</a:t>
            </a:r>
            <a:r>
              <a:rPr lang="en-US" altLang="ko-KR" dirty="0">
                <a:solidFill>
                  <a:schemeClr val="accent2"/>
                </a:solidFill>
              </a:rPr>
              <a:t> in the order of their timestamps</a:t>
            </a:r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4" descr="http://incandescere.com/wp-content/uploads/2011/01/Twitter-Logo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0" y="1079370"/>
            <a:ext cx="2304256" cy="42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564904"/>
            <a:ext cx="3888432" cy="404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6165701" y="2794645"/>
            <a:ext cx="432048" cy="340875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			(cont.)   </a:t>
            </a:r>
          </a:p>
          <a:p>
            <a:pPr lvl="1"/>
            <a:r>
              <a:rPr lang="en-US" altLang="ko-KR" dirty="0" smtClean="0"/>
              <a:t>But “following” list starts to consist of Twitter accounts for </a:t>
            </a:r>
            <a:r>
              <a:rPr lang="en-US" altLang="ko-KR" dirty="0" smtClean="0">
                <a:solidFill>
                  <a:schemeClr val="accent2"/>
                </a:solidFill>
              </a:rPr>
              <a:t>different purpose</a:t>
            </a: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>
              <a:solidFill>
                <a:schemeClr val="accent2"/>
              </a:solidFill>
            </a:endParaRP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>
              <a:solidFill>
                <a:schemeClr val="accent2"/>
              </a:solidFill>
            </a:endParaRPr>
          </a:p>
          <a:p>
            <a:pPr lvl="1"/>
            <a:r>
              <a:rPr lang="en-US" altLang="ko-KR" dirty="0"/>
              <a:t>Twitter does not have an effective user grouping mechanism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only way to create group is to create “lists” of users in Twitter manually by selecting each individual user</a:t>
            </a:r>
          </a:p>
          <a:p>
            <a:pPr lvl="2"/>
            <a:endParaRPr lang="en-US" altLang="ko-KR" dirty="0" smtClean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http://incandescere.com/wp-content/uploads/2011/01/Twitter-Logo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0" y="1079370"/>
            <a:ext cx="2304256" cy="42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04864"/>
            <a:ext cx="357928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사각형 설명선 7"/>
          <p:cNvSpPr/>
          <p:nvPr/>
        </p:nvSpPr>
        <p:spPr>
          <a:xfrm>
            <a:off x="374253" y="2348880"/>
            <a:ext cx="2042018" cy="1368152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“Social information” to find real-life friend groups may work well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060848"/>
            <a:ext cx="2952328" cy="298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사각형 설명선 8"/>
          <p:cNvSpPr/>
          <p:nvPr/>
        </p:nvSpPr>
        <p:spPr>
          <a:xfrm flipH="1">
            <a:off x="6660232" y="2348880"/>
            <a:ext cx="2041200" cy="1368152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“Textual information” to find topic-based groups may work well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Interactive Group Detection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1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general structure of the system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2987824" y="2060848"/>
            <a:ext cx="1008112" cy="648072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228184" y="3573016"/>
            <a:ext cx="648072" cy="936104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87724" y="1628800"/>
            <a:ext cx="280831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Seed Users &amp; Target Users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48264" y="3861048"/>
            <a:ext cx="1800200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Ranks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99592" y="2780928"/>
            <a:ext cx="5184576" cy="2520280"/>
            <a:chOff x="683568" y="2852936"/>
            <a:chExt cx="5184576" cy="2520280"/>
          </a:xfrm>
        </p:grpSpPr>
        <p:grpSp>
          <p:nvGrpSpPr>
            <p:cNvPr id="14" name="그룹 13"/>
            <p:cNvGrpSpPr/>
            <p:nvPr/>
          </p:nvGrpSpPr>
          <p:grpSpPr>
            <a:xfrm>
              <a:off x="683568" y="2852936"/>
              <a:ext cx="5184576" cy="2520280"/>
              <a:chOff x="683568" y="3068960"/>
              <a:chExt cx="5184576" cy="252028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83568" y="3068960"/>
                <a:ext cx="5184576" cy="25202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971600" y="3789040"/>
                <a:ext cx="1080120" cy="108012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Sub-System</a:t>
                </a:r>
                <a:endParaRPr lang="en-US" altLang="ko-KR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Selector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2627784" y="3356992"/>
                <a:ext cx="2952328" cy="50405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Textual Sub-System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627784" y="4077072"/>
                <a:ext cx="2952328" cy="50405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Social Sub-System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627784" y="4797152"/>
                <a:ext cx="2952328" cy="50405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……</a:t>
                </a:r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9" name="직선 연결선 18"/>
            <p:cNvCxnSpPr>
              <a:stCxn id="6" idx="6"/>
              <a:endCxn id="8" idx="1"/>
            </p:cNvCxnSpPr>
            <p:nvPr/>
          </p:nvCxnSpPr>
          <p:spPr>
            <a:xfrm>
              <a:off x="2051720" y="4113076"/>
              <a:ext cx="57606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6" idx="7"/>
              <a:endCxn id="7" idx="1"/>
            </p:cNvCxnSpPr>
            <p:nvPr/>
          </p:nvCxnSpPr>
          <p:spPr>
            <a:xfrm flipV="1">
              <a:off x="1893540" y="3392996"/>
              <a:ext cx="734244" cy="338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6" idx="5"/>
              <a:endCxn id="9" idx="1"/>
            </p:cNvCxnSpPr>
            <p:nvPr/>
          </p:nvCxnSpPr>
          <p:spPr>
            <a:xfrm>
              <a:off x="1893540" y="4494956"/>
              <a:ext cx="734244" cy="338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general structure of the system (cont.)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22390"/>
              </p:ext>
            </p:extLst>
          </p:nvPr>
        </p:nvGraphicFramePr>
        <p:xfrm>
          <a:off x="755576" y="1628800"/>
          <a:ext cx="7704856" cy="446449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32248"/>
                <a:gridCol w="2232248"/>
                <a:gridCol w="1008112"/>
                <a:gridCol w="2232248"/>
              </a:tblGrid>
              <a:tr h="382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Seed user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Target user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Ranking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81501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21972" y="2060848"/>
            <a:ext cx="2160000" cy="3759203"/>
            <a:chOff x="3021972" y="2060848"/>
            <a:chExt cx="2160000" cy="375920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21972" y="3958094"/>
              <a:ext cx="2160000" cy="324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1972" y="2060848"/>
              <a:ext cx="2160000" cy="324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1972" y="3597898"/>
              <a:ext cx="2160000" cy="34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1972" y="3243719"/>
              <a:ext cx="2160000" cy="336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21972" y="2895557"/>
              <a:ext cx="2160000" cy="330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21972" y="4774753"/>
              <a:ext cx="2160000" cy="324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21972" y="2402994"/>
              <a:ext cx="2160000" cy="475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21972" y="4300240"/>
              <a:ext cx="2160000" cy="457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6" name="Picture 1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021972" y="5116899"/>
              <a:ext cx="2160000" cy="34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7" name="Picture 1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021972" y="5477098"/>
              <a:ext cx="2160000" cy="34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791693" y="2060848"/>
            <a:ext cx="2160000" cy="1184033"/>
            <a:chOff x="791693" y="2060848"/>
            <a:chExt cx="2160000" cy="118403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91693" y="2060848"/>
              <a:ext cx="2160000" cy="34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91693" y="2424229"/>
              <a:ext cx="2160000" cy="348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8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91693" y="2793628"/>
              <a:ext cx="2160000" cy="451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그룹 35"/>
          <p:cNvGrpSpPr/>
          <p:nvPr/>
        </p:nvGrpSpPr>
        <p:grpSpPr>
          <a:xfrm>
            <a:off x="5508104" y="2060848"/>
            <a:ext cx="2914228" cy="3757116"/>
            <a:chOff x="5508104" y="2060848"/>
            <a:chExt cx="2914228" cy="3757116"/>
          </a:xfrm>
        </p:grpSpPr>
        <p:grpSp>
          <p:nvGrpSpPr>
            <p:cNvPr id="34" name="그룹 33"/>
            <p:cNvGrpSpPr/>
            <p:nvPr/>
          </p:nvGrpSpPr>
          <p:grpSpPr>
            <a:xfrm>
              <a:off x="6262332" y="2060848"/>
              <a:ext cx="2160000" cy="3757116"/>
              <a:chOff x="6262332" y="2060848"/>
              <a:chExt cx="2160000" cy="3757116"/>
            </a:xfrm>
          </p:grpSpPr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262332" y="3230990"/>
                <a:ext cx="2160000" cy="324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62332" y="2060848"/>
                <a:ext cx="2160000" cy="324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62332" y="4640762"/>
                <a:ext cx="2160000" cy="3429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62332" y="2877043"/>
                <a:ext cx="2160000" cy="336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262332" y="4292832"/>
                <a:ext cx="2160000" cy="330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262332" y="5000726"/>
                <a:ext cx="2160000" cy="324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262332" y="5342644"/>
                <a:ext cx="2160000" cy="475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1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262332" y="2402762"/>
                <a:ext cx="2160000" cy="457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14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262332" y="3572904"/>
                <a:ext cx="2160000" cy="3429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15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6262332" y="3932868"/>
                <a:ext cx="2160000" cy="3429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" name="오른쪽 화살표 34"/>
            <p:cNvSpPr/>
            <p:nvPr/>
          </p:nvSpPr>
          <p:spPr>
            <a:xfrm>
              <a:off x="5508104" y="3356992"/>
              <a:ext cx="576064" cy="100811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5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Tweet based sub-system</a:t>
            </a:r>
          </a:p>
          <a:p>
            <a:pPr lvl="1"/>
            <a:r>
              <a:rPr lang="en-US" altLang="ko-KR" dirty="0" smtClean="0"/>
              <a:t>User groups are modeled using the textual information contained in their tweets</a:t>
            </a:r>
          </a:p>
          <a:p>
            <a:pPr lvl="1"/>
            <a:r>
              <a:rPr lang="en-US" altLang="ko-KR" dirty="0" smtClean="0"/>
              <a:t>We merge all the tweets from a user to form a larger document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3769003" cy="370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그룹 16"/>
          <p:cNvGrpSpPr/>
          <p:nvPr/>
        </p:nvGrpSpPr>
        <p:grpSpPr>
          <a:xfrm>
            <a:off x="2555776" y="2708920"/>
            <a:ext cx="3744416" cy="3543250"/>
            <a:chOff x="2555776" y="2708920"/>
            <a:chExt cx="3744416" cy="35432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555776" y="2708920"/>
              <a:ext cx="3744416" cy="576064"/>
            </a:xfrm>
            <a:prstGeom prst="round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555776" y="3376042"/>
              <a:ext cx="3744416" cy="576064"/>
            </a:xfrm>
            <a:prstGeom prst="round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555776" y="4058022"/>
              <a:ext cx="3744416" cy="576064"/>
            </a:xfrm>
            <a:prstGeom prst="round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55776" y="4731494"/>
              <a:ext cx="3744416" cy="576064"/>
            </a:xfrm>
            <a:prstGeom prst="round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555776" y="5388074"/>
              <a:ext cx="3744416" cy="864096"/>
            </a:xfrm>
            <a:prstGeom prst="round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2555776" y="2702570"/>
            <a:ext cx="3744416" cy="356400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Group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Tweet based sub-system</a:t>
            </a:r>
            <a:r>
              <a:rPr lang="en-US" altLang="ko-KR" dirty="0"/>
              <a:t> (cont.)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Bag-of-word model</a:t>
            </a:r>
          </a:p>
          <a:p>
            <a:pPr lvl="2"/>
            <a:r>
              <a:rPr lang="en-US" altLang="ko-KR" dirty="0" smtClean="0"/>
              <a:t>A simple assumption used in</a:t>
            </a:r>
            <a:r>
              <a:rPr lang="en-US" altLang="ko-KR" dirty="0" smtClean="0">
                <a:solidFill>
                  <a:schemeClr val="accent2"/>
                </a:solidFill>
              </a:rPr>
              <a:t> natural language processing </a:t>
            </a:r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chemeClr val="accent2"/>
                </a:solidFill>
              </a:rPr>
              <a:t>information retrieval</a:t>
            </a:r>
          </a:p>
          <a:p>
            <a:pPr lvl="2"/>
            <a:r>
              <a:rPr lang="en-US" altLang="ko-KR" dirty="0" smtClean="0"/>
              <a:t>A text (such as a sentence or a document) is represented as an unordered collection of words, disregarding grammar and even word order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순서도: 문서 4"/>
          <p:cNvSpPr/>
          <p:nvPr/>
        </p:nvSpPr>
        <p:spPr>
          <a:xfrm>
            <a:off x="1187624" y="3140968"/>
            <a:ext cx="3096344" cy="3240360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just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In the beginning God created the heaven and the earth. And the earth was without form, and void; and darkness was upon the face of the deep. And the Spirit of God moved upon the face of the waters. And God said, Let there be light: and there was light.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82882"/>
              </p:ext>
            </p:extLst>
          </p:nvPr>
        </p:nvGraphicFramePr>
        <p:xfrm>
          <a:off x="5076056" y="3140968"/>
          <a:ext cx="2736304" cy="2880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68152"/>
                <a:gridCol w="136815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Word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Count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beginning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earth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God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1187624" y="3140968"/>
            <a:ext cx="3960440" cy="3240360"/>
            <a:chOff x="1187624" y="3140968"/>
            <a:chExt cx="3960440" cy="3240360"/>
          </a:xfrm>
        </p:grpSpPr>
        <p:sp>
          <p:nvSpPr>
            <p:cNvPr id="25" name="순서도: 문서 24"/>
            <p:cNvSpPr/>
            <p:nvPr/>
          </p:nvSpPr>
          <p:spPr>
            <a:xfrm>
              <a:off x="1187624" y="3140968"/>
              <a:ext cx="3096344" cy="3240360"/>
            </a:xfrm>
            <a:prstGeom prst="flowChart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In the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beginning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God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created the heaven and the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earth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. And the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earth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was without form, and void; and darkness was upon the face of the deep. And the Spirit of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God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moved upon the face of the waters. And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God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said, Let there be light: and there was light.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2735796" y="3573016"/>
              <a:ext cx="2412268" cy="1296144"/>
              <a:chOff x="2735796" y="3068960"/>
              <a:chExt cx="2412268" cy="1296144"/>
            </a:xfrm>
          </p:grpSpPr>
          <p:cxnSp>
            <p:nvCxnSpPr>
              <p:cNvPr id="9" name="직선 화살표 연결선 8"/>
              <p:cNvCxnSpPr/>
              <p:nvPr/>
            </p:nvCxnSpPr>
            <p:spPr>
              <a:xfrm>
                <a:off x="2735796" y="3068960"/>
                <a:ext cx="2412268" cy="7200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>
                <a:off x="2987824" y="3284984"/>
                <a:ext cx="2160240" cy="21602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3059832" y="3140968"/>
                <a:ext cx="2088232" cy="72008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563888" y="3861048"/>
                <a:ext cx="1584176" cy="21602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V="1">
                <a:off x="4139952" y="3861048"/>
                <a:ext cx="1008112" cy="50405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>
                <a:off x="4139952" y="3284984"/>
                <a:ext cx="1008112" cy="21602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137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NU IDB 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</Template>
  <TotalTime>646</TotalTime>
  <Words>1300</Words>
  <Application>Microsoft Office PowerPoint</Application>
  <PresentationFormat>화면 슬라이드 쇼(4:3)</PresentationFormat>
  <Paragraphs>429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</vt:lpstr>
      <vt:lpstr>Interactive Group Suggesting for Twitter</vt:lpstr>
      <vt:lpstr>Contents</vt:lpstr>
      <vt:lpstr>Introduction</vt:lpstr>
      <vt:lpstr>Introduction</vt:lpstr>
      <vt:lpstr>Contents</vt:lpstr>
      <vt:lpstr>Interactive Group Detection</vt:lpstr>
      <vt:lpstr>Interactive Group Detection</vt:lpstr>
      <vt:lpstr>Interactive Group Detection</vt:lpstr>
      <vt:lpstr>Interactive Group Detection</vt:lpstr>
      <vt:lpstr>Interactive Group Detection</vt:lpstr>
      <vt:lpstr>Interactive Group Detection</vt:lpstr>
      <vt:lpstr>Interactive Group Detection</vt:lpstr>
      <vt:lpstr>Interactive Group Detection</vt:lpstr>
      <vt:lpstr>Interactive Group Detection</vt:lpstr>
      <vt:lpstr>Interactive Group Detection</vt:lpstr>
      <vt:lpstr>Contents</vt:lpstr>
      <vt:lpstr>Data</vt:lpstr>
      <vt:lpstr>Contents</vt:lpstr>
      <vt:lpstr>Experiment</vt:lpstr>
      <vt:lpstr>Experiment</vt:lpstr>
      <vt:lpstr>Experiment</vt:lpstr>
      <vt:lpstr>Contents</vt:lpstr>
      <vt:lpstr>Conclusion</vt:lpstr>
      <vt:lpstr>Contents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Group Suggesting for Twitter</dc:title>
  <dc:creator>smkim</dc:creator>
  <cp:lastModifiedBy>hyewonkim</cp:lastModifiedBy>
  <cp:revision>75</cp:revision>
  <dcterms:created xsi:type="dcterms:W3CDTF">2012-01-31T04:10:31Z</dcterms:created>
  <dcterms:modified xsi:type="dcterms:W3CDTF">2012-02-01T01:32:16Z</dcterms:modified>
</cp:coreProperties>
</file>