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1" r:id="rId4"/>
    <p:sldId id="280" r:id="rId5"/>
    <p:sldId id="281" r:id="rId6"/>
    <p:sldId id="283" r:id="rId7"/>
    <p:sldId id="284" r:id="rId8"/>
    <p:sldId id="285" r:id="rId9"/>
    <p:sldId id="286" r:id="rId10"/>
    <p:sldId id="288" r:id="rId11"/>
    <p:sldId id="289" r:id="rId12"/>
    <p:sldId id="282" r:id="rId13"/>
    <p:sldId id="290" r:id="rId14"/>
    <p:sldId id="292" r:id="rId15"/>
    <p:sldId id="291" r:id="rId16"/>
    <p:sldId id="293" r:id="rId17"/>
    <p:sldId id="294" r:id="rId18"/>
    <p:sldId id="295" r:id="rId19"/>
    <p:sldId id="296" r:id="rId20"/>
    <p:sldId id="297" r:id="rId21"/>
    <p:sldId id="300" r:id="rId22"/>
    <p:sldId id="299" r:id="rId23"/>
    <p:sldId id="301" r:id="rId24"/>
    <p:sldId id="302" r:id="rId25"/>
    <p:sldId id="298" r:id="rId26"/>
    <p:sldId id="303" r:id="rId27"/>
    <p:sldId id="304" r:id="rId28"/>
    <p:sldId id="307" r:id="rId29"/>
    <p:sldId id="306" r:id="rId30"/>
    <p:sldId id="305" r:id="rId31"/>
    <p:sldId id="310" r:id="rId32"/>
    <p:sldId id="308" r:id="rId33"/>
    <p:sldId id="314" r:id="rId34"/>
    <p:sldId id="313" r:id="rId35"/>
    <p:sldId id="312" r:id="rId36"/>
    <p:sldId id="315" r:id="rId37"/>
    <p:sldId id="311" r:id="rId38"/>
    <p:sldId id="317" r:id="rId39"/>
    <p:sldId id="320" r:id="rId40"/>
    <p:sldId id="322" r:id="rId41"/>
    <p:sldId id="323" r:id="rId42"/>
    <p:sldId id="321" r:id="rId43"/>
    <p:sldId id="325" r:id="rId44"/>
    <p:sldId id="324" r:id="rId45"/>
    <p:sldId id="326" r:id="rId46"/>
    <p:sldId id="278" r:id="rId47"/>
    <p:sldId id="279" r:id="rId48"/>
    <p:sldId id="319" r:id="rId49"/>
    <p:sldId id="318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6993" autoAdjust="0"/>
  </p:normalViewPr>
  <p:slideViewPr>
    <p:cSldViewPr>
      <p:cViewPr varScale="1">
        <p:scale>
          <a:sx n="105" d="100"/>
          <a:sy n="10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PageRank</a:t>
            </a:r>
            <a:endParaRPr lang="en-US" altLang="en-US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0.32100000000000001</c:v>
                </c:pt>
                <c:pt idx="1">
                  <c:v>0.17050000000000001</c:v>
                </c:pt>
                <c:pt idx="2">
                  <c:v>0.1066</c:v>
                </c:pt>
                <c:pt idx="3">
                  <c:v>0.1368</c:v>
                </c:pt>
                <c:pt idx="4">
                  <c:v>6.4299999999999996E-2</c:v>
                </c:pt>
                <c:pt idx="5">
                  <c:v>0.20069999999999999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43481856"/>
        <c:axId val="56689216"/>
        <c:axId val="0"/>
      </c:bar3DChart>
      <c:catAx>
        <c:axId val="143481856"/>
        <c:scaling>
          <c:orientation val="minMax"/>
        </c:scaling>
        <c:delete val="0"/>
        <c:axPos val="b"/>
        <c:majorTickMark val="out"/>
        <c:minorTickMark val="none"/>
        <c:tickLblPos val="nextTo"/>
        <c:crossAx val="56689216"/>
        <c:crosses val="autoZero"/>
        <c:auto val="1"/>
        <c:lblAlgn val="ctr"/>
        <c:lblOffset val="100"/>
        <c:noMultiLvlLbl val="0"/>
      </c:catAx>
      <c:valAx>
        <c:axId val="56689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3481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39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query~g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간의 거리가 </a:t>
            </a:r>
            <a:r>
              <a:rPr lang="en-US" altLang="ko-KR" baseline="0" dirty="0" smtClean="0"/>
              <a:t>query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a, d, e, f </a:t>
            </a:r>
            <a:r>
              <a:rPr lang="ko-KR" altLang="en-US" baseline="0" dirty="0" smtClean="0"/>
              <a:t>들 보다 더 가깝다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query~g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간의 거리가 </a:t>
            </a:r>
            <a:r>
              <a:rPr lang="en-US" altLang="ko-KR" baseline="0" dirty="0" smtClean="0"/>
              <a:t>query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a, d, e, f </a:t>
            </a:r>
            <a:r>
              <a:rPr lang="ko-KR" altLang="en-US" baseline="0" dirty="0" smtClean="0"/>
              <a:t>들 보다 더 가깝다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Mathematical View of PageRank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 10, 2012</a:t>
            </a:r>
          </a:p>
          <a:p>
            <a:pPr algn="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Heegook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Jun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27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Random Walk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Random Walking</a:t>
            </a:r>
          </a:p>
          <a:p>
            <a:pPr lvl="1"/>
            <a:r>
              <a:rPr lang="en-US" altLang="ko-KR" dirty="0" smtClean="0"/>
              <a:t>query</a:t>
            </a:r>
            <a:r>
              <a:rPr lang="ko-KR" altLang="en-US" dirty="0" smtClean="0"/>
              <a:t>에서 시작해서 목표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에 도달할 때까지 매 턴마다 </a:t>
            </a:r>
            <a:r>
              <a:rPr lang="ko-KR" altLang="en-US" b="1" dirty="0" err="1" smtClean="0"/>
              <a:t>랜덤하게</a:t>
            </a:r>
            <a:r>
              <a:rPr lang="ko-KR" altLang="en-US" b="1" dirty="0" smtClean="0"/>
              <a:t> 임의의 포인트로 이동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Key Feature</a:t>
            </a:r>
          </a:p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포인트로 이동하게 될 확률은 </a:t>
            </a:r>
            <a:r>
              <a:rPr lang="ko-KR" altLang="en-US" b="1" dirty="0" smtClean="0"/>
              <a:t>현재 포인트와의 거리에 반비례한다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3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Random Walk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979712" y="2060848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 flipV="1">
            <a:off x="1979712" y="6010076"/>
            <a:ext cx="5472608" cy="11212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38754" y="4797152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56130" y="4041068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4" y="2047222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term2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202070" y="6165304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term1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767407" y="3186875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770022" y="2510898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256097" y="2618910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932040" y="4059442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460919" y="2449302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592166" y="3969060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197163" y="4437366"/>
            <a:ext cx="341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626678" y="3662265"/>
            <a:ext cx="341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b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425816" y="2831590"/>
            <a:ext cx="341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c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599226" y="2060848"/>
            <a:ext cx="341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d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44129" y="1988840"/>
            <a:ext cx="341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e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139307" y="2164794"/>
            <a:ext cx="341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f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092162" y="3913393"/>
            <a:ext cx="341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g</a:t>
            </a:r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3110522" y="4059442"/>
            <a:ext cx="414589" cy="54006"/>
          </a:xfrm>
          <a:prstGeom prst="line">
            <a:avLst/>
          </a:prstGeom>
          <a:ln w="254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646766" y="4167454"/>
            <a:ext cx="274380" cy="557690"/>
          </a:xfrm>
          <a:prstGeom prst="line">
            <a:avLst/>
          </a:prstGeom>
          <a:ln w="254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110459" y="3294887"/>
            <a:ext cx="625723" cy="674173"/>
          </a:xfrm>
          <a:prstGeom prst="line">
            <a:avLst/>
          </a:prstGeom>
          <a:ln w="254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3923905" y="2618910"/>
            <a:ext cx="792111" cy="549767"/>
          </a:xfrm>
          <a:prstGeom prst="line">
            <a:avLst/>
          </a:prstGeom>
          <a:ln w="254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4916851" y="2503308"/>
            <a:ext cx="427278" cy="35300"/>
          </a:xfrm>
          <a:prstGeom prst="line">
            <a:avLst/>
          </a:prstGeom>
          <a:ln w="254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589401" y="2493091"/>
            <a:ext cx="549906" cy="125819"/>
          </a:xfrm>
          <a:prstGeom prst="line">
            <a:avLst/>
          </a:prstGeom>
          <a:ln w="254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36512" y="99292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Calibri" pitchFamily="34" charset="0"/>
                <a:cs typeface="Calibri" pitchFamily="34" charset="0"/>
              </a:rPr>
              <a:t>문서간의 직선거리보다 ↔ </a:t>
            </a:r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Random Walk</a:t>
            </a:r>
            <a:r>
              <a:rPr lang="ko-KR" altLang="en-US" sz="2000" b="1" dirty="0" smtClean="0">
                <a:latin typeface="Calibri" pitchFamily="34" charset="0"/>
                <a:cs typeface="Calibri" pitchFamily="34" charset="0"/>
              </a:rPr>
              <a:t>로 문서에 도달할 확률을 사용하는 것이</a:t>
            </a:r>
            <a:endParaRPr lang="en-US" altLang="ko-KR" sz="2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ko-KR" altLang="en-US" sz="2000" b="1" dirty="0" smtClean="0">
                <a:latin typeface="Calibri" pitchFamily="34" charset="0"/>
                <a:cs typeface="Calibri" pitchFamily="34" charset="0"/>
              </a:rPr>
              <a:t>                                                     문서간 실제 내용상의 차이를 제대로 반영할 수 있다</a:t>
            </a:r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2078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</a:p>
          <a:p>
            <a:pPr lvl="1"/>
            <a:r>
              <a:rPr lang="ko-KR" altLang="en-US" dirty="0" smtClean="0"/>
              <a:t>두 웹 페이지 사이의 </a:t>
            </a:r>
            <a:r>
              <a:rPr lang="en-US" altLang="ko-KR" dirty="0" smtClean="0"/>
              <a:t>Markov Random Walk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Random Surfing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</a:t>
            </a:r>
            <a:r>
              <a:rPr lang="en-US" altLang="ko-KR" dirty="0" smtClean="0"/>
              <a:t>PageRank</a:t>
            </a:r>
            <a:r>
              <a:rPr lang="ko-KR" altLang="en-US" dirty="0" smtClean="0"/>
              <a:t>는 어떤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에 대해서든  </a:t>
            </a:r>
            <a:r>
              <a:rPr lang="ko-KR" altLang="en-US" b="1" dirty="0" err="1" smtClean="0"/>
              <a:t>관련있을</a:t>
            </a:r>
            <a:r>
              <a:rPr lang="ko-KR" altLang="en-US" b="1" dirty="0" smtClean="0"/>
              <a:t> 가능성이 높다</a:t>
            </a:r>
            <a:r>
              <a:rPr lang="ko-KR" altLang="en-US" dirty="0" smtClean="0"/>
              <a:t>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Assumption</a:t>
            </a:r>
          </a:p>
          <a:p>
            <a:pPr lvl="1"/>
            <a:r>
              <a:rPr lang="en-US" altLang="ko-KR" dirty="0" smtClean="0"/>
              <a:t>Link</a:t>
            </a:r>
            <a:r>
              <a:rPr lang="ko-KR" altLang="en-US" dirty="0" smtClean="0"/>
              <a:t>가 걸려있는 페이지는 유사한 주제를 다루고 있다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PageRank 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i</a:t>
            </a:r>
            <a:endParaRPr lang="en-US" altLang="ko-KR" baseline="-25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>
          <a:xfrm rot="10800000">
            <a:off x="6372200" y="3372873"/>
            <a:ext cx="1224136" cy="122842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1979711" y="2150835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1981988" y="3573016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한쪽 모서리가 잘린 사각형 16"/>
          <p:cNvSpPr/>
          <p:nvPr/>
        </p:nvSpPr>
        <p:spPr>
          <a:xfrm rot="10800000">
            <a:off x="1979712" y="5077509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4731" y="2306137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= 10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64731" y="3787029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= 30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64731" y="5291522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= 40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41478" y="2650114"/>
            <a:ext cx="1963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= 10 + 30 + 40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807531" y="2539992"/>
            <a:ext cx="3204629" cy="1033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807531" y="3987084"/>
            <a:ext cx="32046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807531" y="4293096"/>
            <a:ext cx="3204629" cy="12110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5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>
          <a:xfrm rot="10800000">
            <a:off x="1358800" y="2996952"/>
            <a:ext cx="1440160" cy="1656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29976" y="3665994"/>
            <a:ext cx="115212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9976" y="3882018"/>
            <a:ext cx="115212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3"/>
          </p:cNvCxnSpPr>
          <p:nvPr/>
        </p:nvCxnSpPr>
        <p:spPr>
          <a:xfrm>
            <a:off x="2682104" y="3701998"/>
            <a:ext cx="34292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3"/>
          </p:cNvCxnSpPr>
          <p:nvPr/>
        </p:nvCxnSpPr>
        <p:spPr>
          <a:xfrm>
            <a:off x="2682104" y="3918022"/>
            <a:ext cx="3429224" cy="1743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529976" y="3417504"/>
            <a:ext cx="115212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682104" y="1988840"/>
            <a:ext cx="3429224" cy="1464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한쪽 모서리가 잘린 사각형 21"/>
          <p:cNvSpPr/>
          <p:nvPr/>
        </p:nvSpPr>
        <p:spPr>
          <a:xfrm rot="10800000">
            <a:off x="7020272" y="1484784"/>
            <a:ext cx="1152128" cy="129614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 rot="10800000">
            <a:off x="7020272" y="3359959"/>
            <a:ext cx="1152128" cy="129614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한쪽 모서리가 잘린 사각형 24"/>
          <p:cNvSpPr/>
          <p:nvPr/>
        </p:nvSpPr>
        <p:spPr>
          <a:xfrm rot="10800000">
            <a:off x="7020272" y="5301208"/>
            <a:ext cx="1152128" cy="129614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51409" y="2321064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000" baseline="-25000" dirty="0" err="1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= 30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211960" y="1932801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1/3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211960" y="3217449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1/3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211960" y="4421912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1/3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10493" y="1116105"/>
            <a:ext cx="373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ko-KR" sz="2000" dirty="0" err="1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ko-KR" sz="2000" baseline="-25000" dirty="0" err="1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문서 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의 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Forward link</a:t>
            </a:r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 개수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55576" y="5596330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Random surfer</a:t>
            </a:r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가 다음 각 문서로 이동할 확률</a:t>
            </a: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3676636" y="5598317"/>
                <a:ext cx="1440160" cy="705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𝑁</m:t>
                          </m:r>
                          <m:r>
                            <a:rPr lang="en-US" altLang="ko-KR" sz="2000" b="0" i="1" baseline="-25000" smtClean="0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altLang="ko-KR" sz="2000" baseline="-250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36" y="5598317"/>
                <a:ext cx="1440160" cy="705899"/>
              </a:xfrm>
              <a:prstGeom prst="rect">
                <a:avLst/>
              </a:prstGeom>
              <a:blipFill rotWithShape="1"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0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>
          <a:xfrm rot="10800000">
            <a:off x="6372200" y="3372873"/>
            <a:ext cx="1224136" cy="122842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1979711" y="2150835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1981988" y="3573016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한쪽 모서리가 잘린 사각형 16"/>
          <p:cNvSpPr/>
          <p:nvPr/>
        </p:nvSpPr>
        <p:spPr>
          <a:xfrm rot="10800000">
            <a:off x="1979712" y="5077509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4731" y="2306137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= 10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64731" y="3787029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= 30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64731" y="5291522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= 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6041478" y="2650114"/>
                <a:ext cx="2923010" cy="526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r</a:t>
                </a:r>
                <a:r>
                  <a:rPr lang="en-US" altLang="ko-KR" sz="2000" baseline="-25000" dirty="0" smtClean="0">
                    <a:latin typeface="Calibri" pitchFamily="34" charset="0"/>
                    <a:cs typeface="Calibri" pitchFamily="34" charset="0"/>
                  </a:rPr>
                  <a:t>4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∙ 10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cs typeface="Calibri" pitchFamily="34" charset="0"/>
                          </a:rPr>
                          <m:t>3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Calibri" pitchFamily="34" charset="0"/>
                    <a:cs typeface="Calibri" pitchFamily="34" charset="0"/>
                  </a:rPr>
                  <a:t>∙ 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30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altLang="ko-KR" sz="2000" dirty="0">
                        <a:latin typeface="Calibri" pitchFamily="34" charset="0"/>
                        <a:cs typeface="Calibri" pitchFamily="34" charset="0"/>
                      </a:rPr>
                      <m:t>∙</m:t>
                    </m:r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40</a:t>
                </a: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478" y="2650114"/>
                <a:ext cx="2923010" cy="526939"/>
              </a:xfrm>
              <a:prstGeom prst="rect">
                <a:avLst/>
              </a:prstGeom>
              <a:blipFill rotWithShape="1">
                <a:blip r:embed="rId3"/>
                <a:stretch>
                  <a:fillRect l="-2083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>
            <a:off x="2807531" y="2539992"/>
            <a:ext cx="3204629" cy="1033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807531" y="3933056"/>
            <a:ext cx="32046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807531" y="4306658"/>
            <a:ext cx="3204629" cy="1034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59942" y="2292168"/>
            <a:ext cx="44973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159942" y="2467984"/>
            <a:ext cx="44973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159942" y="3715021"/>
            <a:ext cx="44973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159942" y="3908943"/>
            <a:ext cx="44973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60747" y="4115131"/>
            <a:ext cx="44973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159942" y="5291522"/>
            <a:ext cx="44973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59942" y="5467338"/>
            <a:ext cx="44973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5652120" y="1263989"/>
                <a:ext cx="2736304" cy="886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cs typeface="Calibri" pitchFamily="34" charset="0"/>
                        </a:rPr>
                        <m:t>𝑟</m:t>
                      </m:r>
                      <m:r>
                        <a:rPr lang="en-US" altLang="ko-KR" sz="2000" b="0" i="1" baseline="-25000" smtClean="0">
                          <a:latin typeface="Cambria Math"/>
                          <a:cs typeface="Calibri" pitchFamily="34" charset="0"/>
                        </a:rPr>
                        <m:t>𝑖</m:t>
                      </m:r>
                      <m:r>
                        <a:rPr lang="en-US" altLang="ko-KR" sz="20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/>
                          <a:cs typeface="Calibri" pitchFamily="34" charset="0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/>
                                  <a:cs typeface="Calibri" pitchFamily="34" charset="0"/>
                                </a:rPr>
                                <m:t>𝑁</m:t>
                              </m:r>
                              <m:r>
                                <a:rPr lang="en-US" altLang="ko-KR" sz="2000" b="0" i="1" baseline="-25000" smtClean="0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𝑟</m:t>
                          </m:r>
                          <m:r>
                            <a:rPr lang="en-US" altLang="ko-KR" sz="2000" b="0" i="1" baseline="-25000" smtClean="0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altLang="ko-KR" sz="20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263989"/>
                <a:ext cx="2736304" cy="8868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/>
          <p:nvPr/>
        </p:nvCxnSpPr>
        <p:spPr>
          <a:xfrm flipV="1">
            <a:off x="2807531" y="2150835"/>
            <a:ext cx="540333" cy="1890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807531" y="3526007"/>
            <a:ext cx="540333" cy="1890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807531" y="4175707"/>
            <a:ext cx="540333" cy="1712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807531" y="5491577"/>
            <a:ext cx="540333" cy="1712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for( i = 0; i &lt; N; i++ ) {</a:t>
            </a:r>
          </a:p>
          <a:p>
            <a:r>
              <a:rPr lang="en-US" altLang="ko-KR" dirty="0" smtClean="0"/>
              <a:t>     r[ i ] = 0;</a:t>
            </a:r>
          </a:p>
          <a:p>
            <a:endParaRPr lang="en-US" altLang="ko-KR" sz="80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for( j = 0; j &lt; N; j++ ) {</a:t>
            </a:r>
          </a:p>
          <a:p>
            <a:endParaRPr lang="en-US" altLang="ko-KR" sz="80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if( j != i  &amp;&amp;  link[ j ].</a:t>
            </a:r>
            <a:r>
              <a:rPr lang="en-US" altLang="ko-KR" dirty="0" err="1" smtClean="0"/>
              <a:t>hasForwardLink</a:t>
            </a:r>
            <a:r>
              <a:rPr lang="en-US" altLang="ko-KR" dirty="0" smtClean="0"/>
              <a:t>[ i ] 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r[ i ] += r[ j ] / link[ j ].</a:t>
            </a:r>
            <a:r>
              <a:rPr lang="en-US" altLang="ko-KR" dirty="0" err="1" smtClean="0"/>
              <a:t>totalForwardLinks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}</a:t>
            </a:r>
          </a:p>
          <a:p>
            <a:endParaRPr lang="en-US" altLang="ko-KR" sz="80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}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194587" y="1124744"/>
                <a:ext cx="2736304" cy="886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cs typeface="Calibri" pitchFamily="34" charset="0"/>
                        </a:rPr>
                        <m:t>𝑟</m:t>
                      </m:r>
                      <m:r>
                        <a:rPr lang="en-US" altLang="ko-KR" sz="2000" b="0" i="1" baseline="-25000" smtClean="0">
                          <a:latin typeface="Cambria Math"/>
                          <a:cs typeface="Calibri" pitchFamily="34" charset="0"/>
                        </a:rPr>
                        <m:t>𝑖</m:t>
                      </m:r>
                      <m:r>
                        <a:rPr lang="en-US" altLang="ko-KR" sz="20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/>
                          <a:cs typeface="Calibri" pitchFamily="34" charset="0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/>
                                  <a:cs typeface="Calibri" pitchFamily="34" charset="0"/>
                                </a:rPr>
                                <m:t>𝑁</m:t>
                              </m:r>
                              <m:r>
                                <a:rPr lang="en-US" altLang="ko-KR" sz="2000" b="0" i="1" baseline="-25000" smtClean="0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𝑟</m:t>
                          </m:r>
                          <m:r>
                            <a:rPr lang="en-US" altLang="ko-KR" sz="2000" b="0" i="1" baseline="-25000" smtClean="0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altLang="ko-KR" sz="20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587" y="1124744"/>
                <a:ext cx="2736304" cy="88684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한쪽 모서리가 잘린 사각형 5"/>
          <p:cNvSpPr/>
          <p:nvPr/>
        </p:nvSpPr>
        <p:spPr>
          <a:xfrm rot="10800000">
            <a:off x="6501821" y="2348880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33700" y="2400853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i</a:t>
            </a:r>
          </a:p>
        </p:txBody>
      </p:sp>
      <p:sp>
        <p:nvSpPr>
          <p:cNvPr id="8" name="한쪽 모서리가 잘린 사각형 7"/>
          <p:cNvSpPr/>
          <p:nvPr/>
        </p:nvSpPr>
        <p:spPr>
          <a:xfrm rot="10800000">
            <a:off x="8172216" y="2348880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04095" y="2400853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j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7039482" y="2600908"/>
            <a:ext cx="1046515" cy="4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7048054" y="2267670"/>
            <a:ext cx="540333" cy="1890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048054" y="2780928"/>
            <a:ext cx="540333" cy="1712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2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PageRank: Linear Algebra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990037" y="2533108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66193" y="2760612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1</a:t>
            </a:r>
          </a:p>
        </p:txBody>
      </p:sp>
      <p:cxnSp>
        <p:nvCxnSpPr>
          <p:cNvPr id="25" name="직선 화살표 연결선 24"/>
          <p:cNvCxnSpPr>
            <a:endCxn id="43" idx="0"/>
          </p:cNvCxnSpPr>
          <p:nvPr/>
        </p:nvCxnSpPr>
        <p:spPr>
          <a:xfrm>
            <a:off x="1797293" y="2947176"/>
            <a:ext cx="14065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607473" y="3385303"/>
            <a:ext cx="0" cy="8244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45" idx="2"/>
          </p:cNvCxnSpPr>
          <p:nvPr/>
        </p:nvCxnSpPr>
        <p:spPr>
          <a:xfrm flipH="1">
            <a:off x="1797293" y="4667239"/>
            <a:ext cx="1406555" cy="13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797293" y="3193986"/>
            <a:ext cx="1406554" cy="1188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한쪽 모서리가 잘린 사각형 42"/>
          <p:cNvSpPr/>
          <p:nvPr/>
        </p:nvSpPr>
        <p:spPr>
          <a:xfrm rot="10800000">
            <a:off x="3203848" y="2533108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080004" y="2760612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45" name="한쪽 모서리가 잘린 사각형 44"/>
          <p:cNvSpPr/>
          <p:nvPr/>
        </p:nvSpPr>
        <p:spPr>
          <a:xfrm rot="10800000">
            <a:off x="990037" y="4266980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66193" y="4494484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47" name="한쪽 모서리가 잘린 사각형 46"/>
          <p:cNvSpPr/>
          <p:nvPr/>
        </p:nvSpPr>
        <p:spPr>
          <a:xfrm rot="10800000">
            <a:off x="3203848" y="4266980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80004" y="4494484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5724128" y="1581551"/>
                <a:ext cx="2304256" cy="551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P  =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𝑁</m:t>
                        </m:r>
                        <m:r>
                          <a:rPr lang="en-US" altLang="ko-KR" sz="2000" i="1" baseline="-25000">
                            <a:latin typeface="Cambria Math"/>
                            <a:cs typeface="Calibri" pitchFamily="34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581551"/>
                <a:ext cx="2304256" cy="551305"/>
              </a:xfrm>
              <a:prstGeom prst="rect">
                <a:avLst/>
              </a:prstGeom>
              <a:blipFill rotWithShape="1">
                <a:blip r:embed="rId3"/>
                <a:stretch>
                  <a:fillRect b="-10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6266136" y="3116281"/>
                <a:ext cx="1872208" cy="1703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 0     0</a:t>
                </a:r>
              </a:p>
              <a:p>
                <a:r>
                  <a:rPr lang="en-US" altLang="ko-KR" sz="2000" dirty="0">
                    <a:latin typeface="Calibri" pitchFamily="34" charset="0"/>
                    <a:cs typeface="Calibri" pitchFamily="34" charset="0"/>
                  </a:rPr>
                  <a:t>0  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</a:t>
                </a:r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0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0      </a:t>
                </a:r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</a:t>
                </a:r>
                <a:r>
                  <a:rPr lang="en-US" altLang="ko-KR" sz="2000" dirty="0">
                    <a:latin typeface="Calibri" pitchFamily="34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endParaRPr lang="en-US" altLang="ko-KR" sz="20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0     0     0     </a:t>
                </a:r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136" y="3116281"/>
                <a:ext cx="1872208" cy="1703928"/>
              </a:xfrm>
              <a:prstGeom prst="rect">
                <a:avLst/>
              </a:prstGeom>
              <a:blipFill rotWithShape="1">
                <a:blip r:embed="rId4"/>
                <a:stretch>
                  <a:fillRect l="-3583" b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양쪽 대괄호 51"/>
          <p:cNvSpPr/>
          <p:nvPr/>
        </p:nvSpPr>
        <p:spPr>
          <a:xfrm>
            <a:off x="5906096" y="3334080"/>
            <a:ext cx="2232248" cy="1368152"/>
          </a:xfrm>
          <a:prstGeom prst="bracketPair">
            <a:avLst>
              <a:gd name="adj" fmla="val 8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967311" y="2708920"/>
            <a:ext cx="2124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j    1      2       3      4  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366036" y="2885280"/>
            <a:ext cx="36004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  </a:t>
            </a:r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1    2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3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4   </a:t>
            </a:r>
          </a:p>
        </p:txBody>
      </p:sp>
    </p:spTree>
    <p:extLst>
      <p:ext uri="{BB962C8B-B14F-4D97-AF65-F5344CB8AC3E}">
        <p14:creationId xmlns:p14="http://schemas.microsoft.com/office/powerpoint/2010/main" val="1380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PageRank: Linear Algebra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395536" y="1320325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1692" y="1547829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1</a:t>
            </a:r>
          </a:p>
        </p:txBody>
      </p:sp>
      <p:cxnSp>
        <p:nvCxnSpPr>
          <p:cNvPr id="25" name="직선 화살표 연결선 24"/>
          <p:cNvCxnSpPr>
            <a:endCxn id="43" idx="0"/>
          </p:cNvCxnSpPr>
          <p:nvPr/>
        </p:nvCxnSpPr>
        <p:spPr>
          <a:xfrm>
            <a:off x="1202792" y="1734393"/>
            <a:ext cx="14065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012972" y="2172520"/>
            <a:ext cx="0" cy="8244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45" idx="2"/>
          </p:cNvCxnSpPr>
          <p:nvPr/>
        </p:nvCxnSpPr>
        <p:spPr>
          <a:xfrm flipH="1">
            <a:off x="1202792" y="3454456"/>
            <a:ext cx="1406555" cy="13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202792" y="1981203"/>
            <a:ext cx="1406554" cy="1188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한쪽 모서리가 잘린 사각형 42"/>
          <p:cNvSpPr/>
          <p:nvPr/>
        </p:nvSpPr>
        <p:spPr>
          <a:xfrm rot="10800000">
            <a:off x="2609347" y="1320325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485503" y="1547829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45" name="한쪽 모서리가 잘린 사각형 44"/>
          <p:cNvSpPr/>
          <p:nvPr/>
        </p:nvSpPr>
        <p:spPr>
          <a:xfrm rot="10800000">
            <a:off x="395536" y="3054197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71692" y="3281701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47" name="한쪽 모서리가 잘린 사각형 46"/>
          <p:cNvSpPr/>
          <p:nvPr/>
        </p:nvSpPr>
        <p:spPr>
          <a:xfrm rot="10800000">
            <a:off x="2609347" y="3054197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85503" y="3281701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5220072" y="980728"/>
                <a:ext cx="2304256" cy="551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P  =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𝑁</m:t>
                        </m:r>
                        <m:r>
                          <a:rPr lang="en-US" altLang="ko-KR" sz="2000" i="1" baseline="-25000">
                            <a:latin typeface="Cambria Math"/>
                            <a:cs typeface="Calibri" pitchFamily="34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980728"/>
                <a:ext cx="2304256" cy="551305"/>
              </a:xfrm>
              <a:prstGeom prst="rect">
                <a:avLst/>
              </a:prstGeom>
              <a:blipFill rotWithShape="1">
                <a:blip r:embed="rId3"/>
                <a:stretch>
                  <a:fillRect b="-1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5760132" y="2108169"/>
                <a:ext cx="1872208" cy="1703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 0     0</a:t>
                </a:r>
              </a:p>
              <a:p>
                <a:r>
                  <a:rPr lang="en-US" altLang="ko-KR" sz="2000" dirty="0">
                    <a:latin typeface="Calibri" pitchFamily="34" charset="0"/>
                    <a:cs typeface="Calibri" pitchFamily="34" charset="0"/>
                  </a:rPr>
                  <a:t>0  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</a:t>
                </a:r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0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0      </a:t>
                </a:r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</a:t>
                </a:r>
                <a:r>
                  <a:rPr lang="en-US" altLang="ko-KR" sz="2000" dirty="0">
                    <a:latin typeface="Calibri" pitchFamily="34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endParaRPr lang="en-US" altLang="ko-KR" sz="20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0     0     0     </a:t>
                </a:r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32" y="2108169"/>
                <a:ext cx="1872208" cy="1703928"/>
              </a:xfrm>
              <a:prstGeom prst="rect">
                <a:avLst/>
              </a:prstGeom>
              <a:blipFill rotWithShape="1">
                <a:blip r:embed="rId4"/>
                <a:stretch>
                  <a:fillRect l="-3583" b="-5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양쪽 대괄호 51"/>
          <p:cNvSpPr/>
          <p:nvPr/>
        </p:nvSpPr>
        <p:spPr>
          <a:xfrm>
            <a:off x="5436096" y="2325968"/>
            <a:ext cx="2232248" cy="1368152"/>
          </a:xfrm>
          <a:prstGeom prst="bracketPair">
            <a:avLst>
              <a:gd name="adj" fmla="val 8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489790" y="1700808"/>
            <a:ext cx="2124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j    1      2       3      4  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860032" y="1877168"/>
            <a:ext cx="36004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  </a:t>
            </a:r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1    2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3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4  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5496" y="4528109"/>
            <a:ext cx="4004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r[ i ] += r[ j ] / link[ j ].</a:t>
            </a:r>
            <a:r>
              <a:rPr lang="en-US" altLang="ko-KR" sz="1600" dirty="0" err="1" smtClean="0"/>
              <a:t>totalForwardLinks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755576" y="5229200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atin typeface="Calibri" pitchFamily="34" charset="0"/>
                <a:cs typeface="Calibri" pitchFamily="34" charset="0"/>
              </a:rPr>
              <a:t>r = P</a:t>
            </a:r>
            <a:r>
              <a:rPr lang="en-US" altLang="ko-KR" sz="2800" b="1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altLang="ko-KR" sz="2800" b="1" dirty="0" smtClean="0">
                <a:latin typeface="Calibri" pitchFamily="34" charset="0"/>
                <a:cs typeface="Calibri" pitchFamily="34" charset="0"/>
              </a:rPr>
              <a:t> ∙ r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44008" y="4347100"/>
            <a:ext cx="360040" cy="187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□□□□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01225" y="4347100"/>
            <a:ext cx="36004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0    0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5724128" y="4552421"/>
                <a:ext cx="1872208" cy="1830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  0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 0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Calibri" pitchFamily="34" charset="0"/>
                    <a:cs typeface="Calibri" pitchFamily="34" charset="0"/>
                  </a:rPr>
                  <a:t>  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</a:t>
                </a:r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  0      0</a:t>
                </a:r>
              </a:p>
              <a:p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0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     0      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0</a:t>
                </a:r>
              </a:p>
              <a:p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0      0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  </a:t>
                </a:r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552421"/>
                <a:ext cx="1872208" cy="1830758"/>
              </a:xfrm>
              <a:prstGeom prst="rect">
                <a:avLst/>
              </a:prstGeom>
              <a:blipFill rotWithShape="1">
                <a:blip r:embed="rId5"/>
                <a:stretch>
                  <a:fillRect l="-3583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양쪽 대괄호 26"/>
          <p:cNvSpPr/>
          <p:nvPr/>
        </p:nvSpPr>
        <p:spPr>
          <a:xfrm>
            <a:off x="5436096" y="4783724"/>
            <a:ext cx="2232248" cy="1368152"/>
          </a:xfrm>
          <a:prstGeom prst="bracketPair">
            <a:avLst>
              <a:gd name="adj" fmla="val 8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양쪽 대괄호 27"/>
          <p:cNvSpPr/>
          <p:nvPr/>
        </p:nvSpPr>
        <p:spPr>
          <a:xfrm>
            <a:off x="7884368" y="4783724"/>
            <a:ext cx="540060" cy="1368152"/>
          </a:xfrm>
          <a:prstGeom prst="bracketPair">
            <a:avLst>
              <a:gd name="adj" fmla="val 8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양쪽 대괄호 28"/>
          <p:cNvSpPr/>
          <p:nvPr/>
        </p:nvSpPr>
        <p:spPr>
          <a:xfrm>
            <a:off x="4542006" y="4788654"/>
            <a:ext cx="540060" cy="1368152"/>
          </a:xfrm>
          <a:prstGeom prst="bracketPair">
            <a:avLst>
              <a:gd name="adj" fmla="val 8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082066" y="5267745"/>
            <a:ext cx="3240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=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6372200" y="3882335"/>
            <a:ext cx="179708" cy="46476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715194" y="3945440"/>
            <a:ext cx="1161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Transpose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036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PageRank: Linear Algebra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85422" y="1526449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atin typeface="Calibri" pitchFamily="34" charset="0"/>
                <a:cs typeface="Calibri" pitchFamily="34" charset="0"/>
              </a:rPr>
              <a:t>r = P</a:t>
            </a:r>
            <a:r>
              <a:rPr lang="en-US" altLang="ko-KR" sz="2800" b="1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altLang="ko-KR" sz="2800" b="1" dirty="0" smtClean="0">
                <a:latin typeface="Calibri" pitchFamily="34" charset="0"/>
                <a:cs typeface="Calibri" pitchFamily="34" charset="0"/>
              </a:rPr>
              <a:t> ∙ r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3221546"/>
            <a:ext cx="360040" cy="187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□□□□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37229" y="3221546"/>
            <a:ext cx="36004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1    1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5220072" y="3426867"/>
                <a:ext cx="1872208" cy="1830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  0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 0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Calibri" pitchFamily="34" charset="0"/>
                    <a:cs typeface="Calibri" pitchFamily="34" charset="0"/>
                  </a:rPr>
                  <a:t>  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</a:t>
                </a:r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  0      0</a:t>
                </a:r>
              </a:p>
              <a:p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0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     0      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0</a:t>
                </a:r>
              </a:p>
              <a:p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0      0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  </a:t>
                </a:r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426867"/>
                <a:ext cx="1872208" cy="1830758"/>
              </a:xfrm>
              <a:prstGeom prst="rect">
                <a:avLst/>
              </a:prstGeom>
              <a:blipFill rotWithShape="1">
                <a:blip r:embed="rId3"/>
                <a:stretch>
                  <a:fillRect l="-3257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양쪽 대괄호 26"/>
          <p:cNvSpPr/>
          <p:nvPr/>
        </p:nvSpPr>
        <p:spPr>
          <a:xfrm>
            <a:off x="5004048" y="3658170"/>
            <a:ext cx="2232248" cy="1368152"/>
          </a:xfrm>
          <a:prstGeom prst="bracketPair">
            <a:avLst>
              <a:gd name="adj" fmla="val 8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양쪽 대괄호 27"/>
          <p:cNvSpPr/>
          <p:nvPr/>
        </p:nvSpPr>
        <p:spPr>
          <a:xfrm>
            <a:off x="7920372" y="3658170"/>
            <a:ext cx="540060" cy="1368152"/>
          </a:xfrm>
          <a:prstGeom prst="bracketPair">
            <a:avLst>
              <a:gd name="adj" fmla="val 8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양쪽 대괄호 28"/>
          <p:cNvSpPr/>
          <p:nvPr/>
        </p:nvSpPr>
        <p:spPr>
          <a:xfrm>
            <a:off x="941606" y="3663100"/>
            <a:ext cx="540060" cy="1368152"/>
          </a:xfrm>
          <a:prstGeom prst="bracketPair">
            <a:avLst>
              <a:gd name="adj" fmla="val 8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547664" y="4142191"/>
            <a:ext cx="3240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=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436096" y="1526449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atin typeface="Calibri" pitchFamily="34" charset="0"/>
                <a:cs typeface="Calibri" pitchFamily="34" charset="0"/>
              </a:rPr>
              <a:t>r = (I – P</a:t>
            </a:r>
            <a:r>
              <a:rPr lang="en-US" altLang="ko-KR" sz="2800" b="1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altLang="ko-KR" sz="2800" b="1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altLang="ko-KR" sz="2800" b="1" baseline="30000" dirty="0" smtClean="0">
                <a:latin typeface="Calibri" pitchFamily="34" charset="0"/>
                <a:cs typeface="Calibri" pitchFamily="34" charset="0"/>
              </a:rPr>
              <a:t>-1</a:t>
            </a:r>
            <a:r>
              <a:rPr lang="en-US" altLang="ko-KR" sz="2800" b="1" dirty="0" smtClean="0">
                <a:latin typeface="Calibri" pitchFamily="34" charset="0"/>
                <a:cs typeface="Calibri" pitchFamily="34" charset="0"/>
              </a:rPr>
              <a:t> ∙ u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417473" y="1788059"/>
            <a:ext cx="14065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411760" y="3685094"/>
            <a:ext cx="1872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     0      0      0</a:t>
            </a:r>
          </a:p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0      </a:t>
            </a:r>
            <a:r>
              <a:rPr lang="en-US" altLang="ko-KR" sz="2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     0      0</a:t>
            </a:r>
          </a:p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0      0      </a:t>
            </a:r>
            <a:r>
              <a:rPr lang="en-US" altLang="ko-KR" sz="2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      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0</a:t>
            </a:r>
          </a:p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0      0      0      </a:t>
            </a:r>
            <a:r>
              <a:rPr lang="en-US" altLang="ko-KR" sz="2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34" name="양쪽 대괄호 33"/>
          <p:cNvSpPr/>
          <p:nvPr/>
        </p:nvSpPr>
        <p:spPr>
          <a:xfrm>
            <a:off x="2195736" y="3658170"/>
            <a:ext cx="2232248" cy="1368152"/>
          </a:xfrm>
          <a:prstGeom prst="bracketPair">
            <a:avLst>
              <a:gd name="adj" fmla="val 8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571792" y="4142191"/>
            <a:ext cx="3240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-</a:t>
            </a:r>
          </a:p>
        </p:txBody>
      </p:sp>
      <p:sp>
        <p:nvSpPr>
          <p:cNvPr id="36" name="양쪽 대괄호 35"/>
          <p:cNvSpPr/>
          <p:nvPr/>
        </p:nvSpPr>
        <p:spPr>
          <a:xfrm>
            <a:off x="1907704" y="3354859"/>
            <a:ext cx="5616624" cy="2058427"/>
          </a:xfrm>
          <a:prstGeom prst="bracketPair">
            <a:avLst>
              <a:gd name="adj" fmla="val 12245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380312" y="3140968"/>
            <a:ext cx="541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9903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Term-Frequency Vector</a:t>
            </a:r>
          </a:p>
          <a:p>
            <a:r>
              <a:rPr lang="en-US" altLang="ko-KR" dirty="0" smtClean="0"/>
              <a:t>Markov Random Walk</a:t>
            </a:r>
          </a:p>
          <a:p>
            <a:r>
              <a:rPr lang="en-US" altLang="ko-KR" dirty="0" smtClean="0"/>
              <a:t>Google’s PageRank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1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Markov Random Walk</a:t>
            </a:r>
            <a:r>
              <a:rPr lang="ko-KR" altLang="en-US" dirty="0" smtClean="0"/>
              <a:t>를 시작했을 때 대상 문서에 도달할 확률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페이지 </a:t>
            </a:r>
            <a:r>
              <a:rPr lang="en-US" altLang="ko-KR" dirty="0" smtClean="0"/>
              <a:t>i</a:t>
            </a:r>
            <a:r>
              <a:rPr lang="ko-KR" altLang="en-US" dirty="0" smtClean="0"/>
              <a:t>에서 시작 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95711" y="1712630"/>
            <a:ext cx="3600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0    1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   </a:t>
            </a:r>
          </a:p>
        </p:txBody>
      </p:sp>
      <p:sp>
        <p:nvSpPr>
          <p:cNvPr id="8" name="양쪽 대괄호 7"/>
          <p:cNvSpPr/>
          <p:nvPr/>
        </p:nvSpPr>
        <p:spPr>
          <a:xfrm>
            <a:off x="7596336" y="1844824"/>
            <a:ext cx="540060" cy="1368152"/>
          </a:xfrm>
          <a:prstGeom prst="bracketPair">
            <a:avLst>
              <a:gd name="adj" fmla="val 8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04248" y="1988840"/>
            <a:ext cx="972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y  =</a:t>
            </a:r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3347864" y="188489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4139952" y="188489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71831" y="1936867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i</a:t>
            </a: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한쪽 모서리가 잘린 사각형 19"/>
          <p:cNvSpPr/>
          <p:nvPr/>
        </p:nvSpPr>
        <p:spPr>
          <a:xfrm rot="10800000">
            <a:off x="4953117" y="188489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 rot="10800000">
            <a:off x="5791144" y="188489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Markov Random Walk</a:t>
            </a:r>
            <a:r>
              <a:rPr lang="ko-KR" altLang="en-US" dirty="0" smtClean="0"/>
              <a:t>를 시작했을 때 대상 문서에 도달할 확률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페이지 </a:t>
            </a:r>
            <a:r>
              <a:rPr lang="en-US" altLang="ko-KR" dirty="0" smtClean="0"/>
              <a:t>i</a:t>
            </a:r>
            <a:r>
              <a:rPr lang="ko-KR" altLang="en-US" dirty="0" smtClean="0"/>
              <a:t>에서 시작 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 = j 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lvl="1"/>
            <a:r>
              <a:rPr lang="en-US" altLang="ko-KR" b="1" dirty="0"/>
              <a:t>r = </a:t>
            </a:r>
            <a:r>
              <a:rPr lang="en-US" altLang="ko-KR" b="1" dirty="0" smtClean="0"/>
              <a:t>I </a:t>
            </a:r>
            <a:r>
              <a:rPr lang="en-US" altLang="ko-KR" b="1" dirty="0"/>
              <a:t>∙ </a:t>
            </a:r>
            <a:r>
              <a:rPr lang="en-US" altLang="ko-KR" b="1" dirty="0" smtClean="0"/>
              <a:t>y</a:t>
            </a:r>
            <a:endParaRPr lang="en-US" altLang="ko-KR" b="1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>
          <a:xfrm rot="10800000">
            <a:off x="2595905" y="3228810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27784" y="3280783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i</a:t>
            </a: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95711" y="1712630"/>
            <a:ext cx="3600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0    1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   </a:t>
            </a:r>
          </a:p>
        </p:txBody>
      </p:sp>
      <p:sp>
        <p:nvSpPr>
          <p:cNvPr id="8" name="양쪽 대괄호 7"/>
          <p:cNvSpPr/>
          <p:nvPr/>
        </p:nvSpPr>
        <p:spPr>
          <a:xfrm>
            <a:off x="7596336" y="1844824"/>
            <a:ext cx="540060" cy="1368152"/>
          </a:xfrm>
          <a:prstGeom prst="bracketPair">
            <a:avLst>
              <a:gd name="adj" fmla="val 8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04248" y="1988840"/>
            <a:ext cx="972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y  =</a:t>
            </a:r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3347864" y="188489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4139952" y="188489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71831" y="1936867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i</a:t>
            </a: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한쪽 모서리가 잘린 사각형 19"/>
          <p:cNvSpPr/>
          <p:nvPr/>
        </p:nvSpPr>
        <p:spPr>
          <a:xfrm rot="10800000">
            <a:off x="4953117" y="188489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 rot="10800000">
            <a:off x="5791144" y="188489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Markov Random Walk</a:t>
            </a:r>
            <a:r>
              <a:rPr lang="ko-KR" altLang="en-US" dirty="0" smtClean="0"/>
              <a:t>를 시작했을 때 대상 문서에 도달할 확률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페이지 </a:t>
            </a:r>
            <a:r>
              <a:rPr lang="en-US" altLang="ko-KR" dirty="0" smtClean="0"/>
              <a:t>i</a:t>
            </a:r>
            <a:r>
              <a:rPr lang="ko-KR" altLang="en-US" dirty="0" smtClean="0"/>
              <a:t>에서 시작 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 = j 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lvl="1"/>
            <a:r>
              <a:rPr lang="en-US" altLang="ko-KR" b="1" dirty="0"/>
              <a:t>r = </a:t>
            </a:r>
            <a:r>
              <a:rPr lang="en-US" altLang="ko-KR" b="1" dirty="0" smtClean="0"/>
              <a:t>I </a:t>
            </a:r>
            <a:r>
              <a:rPr lang="en-US" altLang="ko-KR" b="1" dirty="0"/>
              <a:t>∙ </a:t>
            </a:r>
            <a:r>
              <a:rPr lang="en-US" altLang="ko-KR" b="1" dirty="0" smtClean="0"/>
              <a:t>y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ko-KR" altLang="en-US" dirty="0" smtClean="0"/>
              <a:t>한 번에 페이지 </a:t>
            </a:r>
            <a:r>
              <a:rPr lang="en-US" altLang="ko-KR" dirty="0" smtClean="0"/>
              <a:t>j</a:t>
            </a:r>
            <a:r>
              <a:rPr lang="ko-KR" altLang="en-US" dirty="0" smtClean="0"/>
              <a:t>에 도달한 경우</a:t>
            </a:r>
            <a:endParaRPr lang="en-US" altLang="ko-KR" dirty="0" smtClean="0"/>
          </a:p>
          <a:p>
            <a:pPr lvl="1"/>
            <a:r>
              <a:rPr lang="en-US" altLang="ko-KR" b="1" dirty="0"/>
              <a:t>r = P</a:t>
            </a:r>
            <a:r>
              <a:rPr lang="en-US" altLang="ko-KR" b="1" baseline="30000" dirty="0"/>
              <a:t>T</a:t>
            </a:r>
            <a:r>
              <a:rPr lang="en-US" altLang="ko-KR" b="1" dirty="0"/>
              <a:t> ∙ </a:t>
            </a:r>
            <a:r>
              <a:rPr lang="en-US" altLang="ko-KR" b="1" dirty="0" smtClean="0"/>
              <a:t>y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>
          <a:xfrm rot="10800000">
            <a:off x="2595905" y="3228810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27784" y="3280783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i</a:t>
            </a: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95711" y="1712630"/>
            <a:ext cx="3600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0    1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   </a:t>
            </a:r>
          </a:p>
        </p:txBody>
      </p:sp>
      <p:sp>
        <p:nvSpPr>
          <p:cNvPr id="8" name="양쪽 대괄호 7"/>
          <p:cNvSpPr/>
          <p:nvPr/>
        </p:nvSpPr>
        <p:spPr>
          <a:xfrm>
            <a:off x="7596336" y="1844824"/>
            <a:ext cx="540060" cy="1368152"/>
          </a:xfrm>
          <a:prstGeom prst="bracketPair">
            <a:avLst>
              <a:gd name="adj" fmla="val 8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04248" y="1988840"/>
            <a:ext cx="972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y  =</a:t>
            </a:r>
          </a:p>
        </p:txBody>
      </p:sp>
      <p:sp>
        <p:nvSpPr>
          <p:cNvPr id="10" name="한쪽 모서리가 잘린 사각형 9"/>
          <p:cNvSpPr/>
          <p:nvPr/>
        </p:nvSpPr>
        <p:spPr>
          <a:xfrm rot="10800000">
            <a:off x="4932040" y="4437112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63919" y="4489085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i</a:t>
            </a:r>
          </a:p>
        </p:txBody>
      </p:sp>
      <p:sp>
        <p:nvSpPr>
          <p:cNvPr id="12" name="한쪽 모서리가 잘린 사각형 11"/>
          <p:cNvSpPr/>
          <p:nvPr/>
        </p:nvSpPr>
        <p:spPr>
          <a:xfrm rot="10800000">
            <a:off x="6602435" y="4437112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34314" y="4489085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j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5469701" y="4689140"/>
            <a:ext cx="1046515" cy="4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한쪽 모서리가 잘린 사각형 15"/>
          <p:cNvSpPr/>
          <p:nvPr/>
        </p:nvSpPr>
        <p:spPr>
          <a:xfrm rot="10800000">
            <a:off x="3347864" y="188489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4139952" y="188489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71831" y="1936867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i</a:t>
            </a: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한쪽 모서리가 잘린 사각형 19"/>
          <p:cNvSpPr/>
          <p:nvPr/>
        </p:nvSpPr>
        <p:spPr>
          <a:xfrm rot="10800000">
            <a:off x="4953117" y="188489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 rot="10800000">
            <a:off x="5791144" y="188489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2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</a:t>
            </a:r>
            <a:r>
              <a:rPr lang="ko-KR" altLang="en-US" dirty="0" smtClean="0"/>
              <a:t> 번에 페이지 </a:t>
            </a:r>
            <a:r>
              <a:rPr lang="en-US" altLang="ko-KR" dirty="0" smtClean="0"/>
              <a:t>j</a:t>
            </a:r>
            <a:r>
              <a:rPr lang="ko-KR" altLang="en-US" dirty="0" smtClean="0"/>
              <a:t>에 도달한 경우</a:t>
            </a:r>
            <a:endParaRPr lang="en-US" altLang="ko-KR" dirty="0" smtClean="0"/>
          </a:p>
          <a:p>
            <a:pPr lvl="1"/>
            <a:r>
              <a:rPr lang="en-US" altLang="ko-KR" b="1" dirty="0"/>
              <a:t>r = </a:t>
            </a:r>
            <a:r>
              <a:rPr lang="en-US" altLang="ko-KR" b="1" dirty="0" smtClean="0"/>
              <a:t>(P</a:t>
            </a:r>
            <a:r>
              <a:rPr lang="en-US" altLang="ko-KR" b="1" dirty="0"/>
              <a:t> ∙ </a:t>
            </a:r>
            <a:r>
              <a:rPr lang="en-US" altLang="ko-KR" b="1" dirty="0" smtClean="0"/>
              <a:t>P)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 </a:t>
            </a:r>
            <a:r>
              <a:rPr lang="en-US" altLang="ko-KR" b="1" dirty="0"/>
              <a:t>∙ </a:t>
            </a:r>
            <a:r>
              <a:rPr lang="en-US" altLang="ko-KR" b="1" dirty="0" smtClean="0"/>
              <a:t>y</a:t>
            </a:r>
          </a:p>
          <a:p>
            <a:endParaRPr lang="en-US" altLang="ko-KR" b="1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0" name="한쪽 모서리가 잘린 사각형 9"/>
          <p:cNvSpPr/>
          <p:nvPr/>
        </p:nvSpPr>
        <p:spPr>
          <a:xfrm rot="10800000">
            <a:off x="4900159" y="10527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32038" y="1104709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i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398459" y="1304763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/>
          <p:cNvSpPr/>
          <p:nvPr/>
        </p:nvSpPr>
        <p:spPr>
          <a:xfrm rot="10800000">
            <a:off x="6040580" y="10527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7236296" y="10527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68175" y="1104709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j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568693" y="1304763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</a:t>
            </a:r>
            <a:r>
              <a:rPr lang="ko-KR" altLang="en-US" dirty="0" smtClean="0"/>
              <a:t> 번에 페이지 </a:t>
            </a:r>
            <a:r>
              <a:rPr lang="en-US" altLang="ko-KR" dirty="0" smtClean="0"/>
              <a:t>j</a:t>
            </a:r>
            <a:r>
              <a:rPr lang="ko-KR" altLang="en-US" dirty="0" smtClean="0"/>
              <a:t>에 도달한 경우</a:t>
            </a:r>
            <a:endParaRPr lang="en-US" altLang="ko-KR" dirty="0" smtClean="0"/>
          </a:p>
          <a:p>
            <a:pPr lvl="1"/>
            <a:r>
              <a:rPr lang="en-US" altLang="ko-KR" b="1" dirty="0"/>
              <a:t>r = </a:t>
            </a:r>
            <a:r>
              <a:rPr lang="en-US" altLang="ko-KR" b="1" dirty="0" smtClean="0"/>
              <a:t>(P</a:t>
            </a:r>
            <a:r>
              <a:rPr lang="en-US" altLang="ko-KR" b="1" dirty="0"/>
              <a:t> ∙ </a:t>
            </a:r>
            <a:r>
              <a:rPr lang="en-US" altLang="ko-KR" b="1" dirty="0" smtClean="0"/>
              <a:t>P)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 </a:t>
            </a:r>
            <a:r>
              <a:rPr lang="en-US" altLang="ko-KR" b="1" dirty="0"/>
              <a:t>∙ </a:t>
            </a:r>
            <a:r>
              <a:rPr lang="en-US" altLang="ko-KR" b="1" dirty="0" smtClean="0"/>
              <a:t>y</a:t>
            </a:r>
          </a:p>
          <a:p>
            <a:endParaRPr lang="en-US" altLang="ko-KR" b="1" dirty="0"/>
          </a:p>
          <a:p>
            <a:r>
              <a:rPr lang="ko-KR" altLang="en-US" dirty="0" smtClean="0"/>
              <a:t>세 번에 페이지 </a:t>
            </a:r>
            <a:r>
              <a:rPr lang="en-US" altLang="ko-KR" dirty="0" smtClean="0"/>
              <a:t>j</a:t>
            </a:r>
            <a:r>
              <a:rPr lang="ko-KR" altLang="en-US" dirty="0" smtClean="0"/>
              <a:t>에 도달한 경우</a:t>
            </a:r>
            <a:endParaRPr lang="en-US" altLang="ko-KR" dirty="0" smtClean="0"/>
          </a:p>
          <a:p>
            <a:pPr lvl="1"/>
            <a:r>
              <a:rPr lang="en-US" altLang="ko-KR" b="1" dirty="0"/>
              <a:t>r = (P ∙ </a:t>
            </a:r>
            <a:r>
              <a:rPr lang="en-US" altLang="ko-KR" b="1" dirty="0" smtClean="0"/>
              <a:t>P </a:t>
            </a:r>
            <a:r>
              <a:rPr lang="en-US" altLang="ko-KR" b="1" dirty="0"/>
              <a:t>∙ P</a:t>
            </a:r>
            <a:r>
              <a:rPr lang="en-US" altLang="ko-KR" b="1" dirty="0" smtClean="0"/>
              <a:t>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 </a:t>
            </a:r>
            <a:r>
              <a:rPr lang="en-US" altLang="ko-KR" b="1" dirty="0"/>
              <a:t>∙ </a:t>
            </a:r>
            <a:r>
              <a:rPr lang="en-US" altLang="ko-KR" b="1" dirty="0" smtClean="0"/>
              <a:t>y</a:t>
            </a:r>
          </a:p>
          <a:p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10" name="한쪽 모서리가 잘린 사각형 9"/>
          <p:cNvSpPr/>
          <p:nvPr/>
        </p:nvSpPr>
        <p:spPr>
          <a:xfrm rot="10800000">
            <a:off x="4900159" y="10527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32038" y="1104709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i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398459" y="1304763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/>
          <p:cNvSpPr/>
          <p:nvPr/>
        </p:nvSpPr>
        <p:spPr>
          <a:xfrm rot="10800000">
            <a:off x="6040580" y="10527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7236296" y="10527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68175" y="1104709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j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568693" y="1304763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 rot="10800000">
            <a:off x="4900159" y="22768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2038" y="2328844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i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398459" y="2528898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한쪽 모서리가 잘린 사각형 22"/>
          <p:cNvSpPr/>
          <p:nvPr/>
        </p:nvSpPr>
        <p:spPr>
          <a:xfrm rot="10800000">
            <a:off x="6040580" y="22768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 rot="10800000">
            <a:off x="7236296" y="22768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568693" y="2528898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rot="10800000">
            <a:off x="8388424" y="22768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420303" y="2328844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j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720821" y="2528898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</a:t>
            </a:r>
            <a:r>
              <a:rPr lang="ko-KR" altLang="en-US" dirty="0" smtClean="0"/>
              <a:t> 번에 페이지 </a:t>
            </a:r>
            <a:r>
              <a:rPr lang="en-US" altLang="ko-KR" dirty="0" smtClean="0"/>
              <a:t>j</a:t>
            </a:r>
            <a:r>
              <a:rPr lang="ko-KR" altLang="en-US" dirty="0" smtClean="0"/>
              <a:t>에 도달한 경우</a:t>
            </a:r>
            <a:endParaRPr lang="en-US" altLang="ko-KR" dirty="0" smtClean="0"/>
          </a:p>
          <a:p>
            <a:pPr lvl="1"/>
            <a:r>
              <a:rPr lang="en-US" altLang="ko-KR" b="1" dirty="0"/>
              <a:t>r = </a:t>
            </a:r>
            <a:r>
              <a:rPr lang="en-US" altLang="ko-KR" b="1" dirty="0" smtClean="0"/>
              <a:t>(P</a:t>
            </a:r>
            <a:r>
              <a:rPr lang="en-US" altLang="ko-KR" b="1" dirty="0"/>
              <a:t> ∙ </a:t>
            </a:r>
            <a:r>
              <a:rPr lang="en-US" altLang="ko-KR" b="1" dirty="0" smtClean="0"/>
              <a:t>P)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 </a:t>
            </a:r>
            <a:r>
              <a:rPr lang="en-US" altLang="ko-KR" b="1" dirty="0"/>
              <a:t>∙ </a:t>
            </a:r>
            <a:r>
              <a:rPr lang="en-US" altLang="ko-KR" b="1" dirty="0" smtClean="0"/>
              <a:t>y</a:t>
            </a:r>
          </a:p>
          <a:p>
            <a:endParaRPr lang="en-US" altLang="ko-KR" b="1" dirty="0"/>
          </a:p>
          <a:p>
            <a:r>
              <a:rPr lang="ko-KR" altLang="en-US" dirty="0" smtClean="0"/>
              <a:t>세 번에 페이지 </a:t>
            </a:r>
            <a:r>
              <a:rPr lang="en-US" altLang="ko-KR" dirty="0" smtClean="0"/>
              <a:t>j</a:t>
            </a:r>
            <a:r>
              <a:rPr lang="ko-KR" altLang="en-US" dirty="0" smtClean="0"/>
              <a:t>에 도달한 경우</a:t>
            </a:r>
            <a:endParaRPr lang="en-US" altLang="ko-KR" dirty="0" smtClean="0"/>
          </a:p>
          <a:p>
            <a:pPr lvl="1"/>
            <a:r>
              <a:rPr lang="en-US" altLang="ko-KR" b="1" dirty="0"/>
              <a:t>r = (P ∙ </a:t>
            </a:r>
            <a:r>
              <a:rPr lang="en-US" altLang="ko-KR" b="1" dirty="0" smtClean="0"/>
              <a:t>P </a:t>
            </a:r>
            <a:r>
              <a:rPr lang="en-US" altLang="ko-KR" b="1" dirty="0"/>
              <a:t>∙ P</a:t>
            </a:r>
            <a:r>
              <a:rPr lang="en-US" altLang="ko-KR" b="1" dirty="0" smtClean="0"/>
              <a:t>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 </a:t>
            </a:r>
            <a:r>
              <a:rPr lang="en-US" altLang="ko-KR" b="1" dirty="0"/>
              <a:t>∙ </a:t>
            </a:r>
            <a:r>
              <a:rPr lang="en-US" altLang="ko-KR" b="1" dirty="0" smtClean="0"/>
              <a:t>y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M </a:t>
            </a:r>
            <a:r>
              <a:rPr lang="ko-KR" altLang="en-US" b="1" dirty="0" smtClean="0"/>
              <a:t>번 </a:t>
            </a:r>
            <a:r>
              <a:rPr lang="en-US" altLang="ko-KR" b="1" dirty="0" smtClean="0"/>
              <a:t>Random Walking </a:t>
            </a:r>
            <a:r>
              <a:rPr lang="ko-KR" altLang="en-US" b="1" dirty="0" smtClean="0"/>
              <a:t>해 페이지 </a:t>
            </a:r>
            <a:r>
              <a:rPr lang="en-US" altLang="ko-KR" b="1" dirty="0" smtClean="0"/>
              <a:t>j </a:t>
            </a:r>
            <a:r>
              <a:rPr lang="ko-KR" altLang="en-US" b="1" dirty="0" smtClean="0"/>
              <a:t>에 도달할 확률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     = y + </a:t>
            </a:r>
            <a:r>
              <a:rPr lang="en-US" altLang="ko-KR" b="1" dirty="0" err="1" smtClean="0"/>
              <a:t>P</a:t>
            </a:r>
            <a:r>
              <a:rPr lang="en-US" altLang="ko-KR" b="1" baseline="30000" dirty="0" err="1" smtClean="0"/>
              <a:t>T</a:t>
            </a:r>
            <a:r>
              <a:rPr lang="en-US" altLang="ko-KR" b="1" dirty="0" err="1" smtClean="0"/>
              <a:t>y</a:t>
            </a:r>
            <a:r>
              <a:rPr lang="en-US" altLang="ko-KR" b="1" dirty="0" smtClean="0"/>
              <a:t> + (P</a:t>
            </a:r>
            <a:r>
              <a:rPr lang="en-US" altLang="ko-KR" b="1" baseline="30000" dirty="0" smtClean="0"/>
              <a:t>2</a:t>
            </a:r>
            <a:r>
              <a:rPr lang="en-US" altLang="ko-KR" b="1" dirty="0" smtClean="0"/>
              <a:t>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y + (P</a:t>
            </a:r>
            <a:r>
              <a:rPr lang="en-US" altLang="ko-KR" b="1" baseline="30000" dirty="0" smtClean="0"/>
              <a:t>3</a:t>
            </a:r>
            <a:r>
              <a:rPr lang="en-US" altLang="ko-KR" b="1" dirty="0" smtClean="0"/>
              <a:t>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y + 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0" name="한쪽 모서리가 잘린 사각형 9"/>
          <p:cNvSpPr/>
          <p:nvPr/>
        </p:nvSpPr>
        <p:spPr>
          <a:xfrm rot="10800000">
            <a:off x="4900159" y="10527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32038" y="1104709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i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398459" y="1304763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/>
          <p:cNvSpPr/>
          <p:nvPr/>
        </p:nvSpPr>
        <p:spPr>
          <a:xfrm rot="10800000">
            <a:off x="6040580" y="10527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7236296" y="10527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68175" y="1104709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j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568693" y="1304763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 rot="10800000">
            <a:off x="4900159" y="22768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2038" y="2328844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i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398459" y="2528898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한쪽 모서리가 잘린 사각형 22"/>
          <p:cNvSpPr/>
          <p:nvPr/>
        </p:nvSpPr>
        <p:spPr>
          <a:xfrm rot="10800000">
            <a:off x="6040580" y="22768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 rot="10800000">
            <a:off x="7236296" y="22768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568693" y="2528898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rot="10800000">
            <a:off x="8388424" y="22768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420303" y="2328844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j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720821" y="2528898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</a:t>
            </a:r>
            <a:r>
              <a:rPr lang="ko-KR" altLang="en-US" dirty="0" smtClean="0"/>
              <a:t> 번에 페이지 </a:t>
            </a:r>
            <a:r>
              <a:rPr lang="en-US" altLang="ko-KR" dirty="0" smtClean="0"/>
              <a:t>j</a:t>
            </a:r>
            <a:r>
              <a:rPr lang="ko-KR" altLang="en-US" dirty="0" smtClean="0"/>
              <a:t>에 도달한 경우</a:t>
            </a:r>
            <a:endParaRPr lang="en-US" altLang="ko-KR" dirty="0" smtClean="0"/>
          </a:p>
          <a:p>
            <a:pPr lvl="1"/>
            <a:r>
              <a:rPr lang="en-US" altLang="ko-KR" b="1" dirty="0"/>
              <a:t>r = </a:t>
            </a:r>
            <a:r>
              <a:rPr lang="en-US" altLang="ko-KR" b="1" dirty="0" smtClean="0"/>
              <a:t>(P</a:t>
            </a:r>
            <a:r>
              <a:rPr lang="en-US" altLang="ko-KR" b="1" dirty="0"/>
              <a:t> ∙ </a:t>
            </a:r>
            <a:r>
              <a:rPr lang="en-US" altLang="ko-KR" b="1" dirty="0" smtClean="0"/>
              <a:t>P)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 </a:t>
            </a:r>
            <a:r>
              <a:rPr lang="en-US" altLang="ko-KR" b="1" dirty="0"/>
              <a:t>∙ </a:t>
            </a:r>
            <a:r>
              <a:rPr lang="en-US" altLang="ko-KR" b="1" dirty="0" smtClean="0"/>
              <a:t>y</a:t>
            </a:r>
          </a:p>
          <a:p>
            <a:endParaRPr lang="en-US" altLang="ko-KR" b="1" dirty="0"/>
          </a:p>
          <a:p>
            <a:r>
              <a:rPr lang="ko-KR" altLang="en-US" dirty="0" smtClean="0"/>
              <a:t>세 번에 페이지 </a:t>
            </a:r>
            <a:r>
              <a:rPr lang="en-US" altLang="ko-KR" dirty="0" smtClean="0"/>
              <a:t>j</a:t>
            </a:r>
            <a:r>
              <a:rPr lang="ko-KR" altLang="en-US" dirty="0" smtClean="0"/>
              <a:t>에 도달한 경우</a:t>
            </a:r>
            <a:endParaRPr lang="en-US" altLang="ko-KR" dirty="0" smtClean="0"/>
          </a:p>
          <a:p>
            <a:pPr lvl="1"/>
            <a:r>
              <a:rPr lang="en-US" altLang="ko-KR" b="1" dirty="0"/>
              <a:t>r = (P ∙ </a:t>
            </a:r>
            <a:r>
              <a:rPr lang="en-US" altLang="ko-KR" b="1" dirty="0" smtClean="0"/>
              <a:t>P </a:t>
            </a:r>
            <a:r>
              <a:rPr lang="en-US" altLang="ko-KR" b="1" dirty="0"/>
              <a:t>∙ P</a:t>
            </a:r>
            <a:r>
              <a:rPr lang="en-US" altLang="ko-KR" b="1" dirty="0" smtClean="0"/>
              <a:t>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 </a:t>
            </a:r>
            <a:r>
              <a:rPr lang="en-US" altLang="ko-KR" b="1" dirty="0"/>
              <a:t>∙ </a:t>
            </a:r>
            <a:r>
              <a:rPr lang="en-US" altLang="ko-KR" b="1" dirty="0" smtClean="0"/>
              <a:t>y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M </a:t>
            </a:r>
            <a:r>
              <a:rPr lang="ko-KR" altLang="en-US" b="1" dirty="0" smtClean="0"/>
              <a:t>번 </a:t>
            </a:r>
            <a:r>
              <a:rPr lang="en-US" altLang="ko-KR" b="1" dirty="0" smtClean="0"/>
              <a:t>Random Walking </a:t>
            </a:r>
            <a:r>
              <a:rPr lang="ko-KR" altLang="en-US" b="1" dirty="0" smtClean="0"/>
              <a:t>해 페이지 </a:t>
            </a:r>
            <a:r>
              <a:rPr lang="en-US" altLang="ko-KR" b="1" dirty="0" smtClean="0"/>
              <a:t>j </a:t>
            </a:r>
            <a:r>
              <a:rPr lang="ko-KR" altLang="en-US" b="1" dirty="0" smtClean="0"/>
              <a:t>에 도달할 확률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     = y + </a:t>
            </a:r>
            <a:r>
              <a:rPr lang="en-US" altLang="ko-KR" b="1" dirty="0" err="1" smtClean="0"/>
              <a:t>P</a:t>
            </a:r>
            <a:r>
              <a:rPr lang="en-US" altLang="ko-KR" b="1" baseline="30000" dirty="0" err="1" smtClean="0"/>
              <a:t>T</a:t>
            </a:r>
            <a:r>
              <a:rPr lang="en-US" altLang="ko-KR" b="1" dirty="0" err="1" smtClean="0"/>
              <a:t>y</a:t>
            </a:r>
            <a:r>
              <a:rPr lang="en-US" altLang="ko-KR" b="1" dirty="0" smtClean="0"/>
              <a:t> + (P</a:t>
            </a:r>
            <a:r>
              <a:rPr lang="en-US" altLang="ko-KR" b="1" baseline="30000" dirty="0" smtClean="0"/>
              <a:t>2</a:t>
            </a:r>
            <a:r>
              <a:rPr lang="en-US" altLang="ko-KR" b="1" dirty="0" smtClean="0"/>
              <a:t>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y + (P</a:t>
            </a:r>
            <a:r>
              <a:rPr lang="en-US" altLang="ko-KR" b="1" baseline="30000" dirty="0" smtClean="0"/>
              <a:t>3</a:t>
            </a:r>
            <a:r>
              <a:rPr lang="en-US" altLang="ko-KR" b="1" dirty="0" smtClean="0"/>
              <a:t>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y + …</a:t>
            </a:r>
          </a:p>
          <a:p>
            <a:pPr marL="0" indent="0">
              <a:buNone/>
            </a:pPr>
            <a:r>
              <a:rPr lang="en-US" altLang="ko-KR" b="1" dirty="0" smtClean="0"/>
              <a:t>     = (I  +  P  +  P</a:t>
            </a:r>
            <a:r>
              <a:rPr lang="en-US" altLang="ko-KR" b="1" baseline="30000" dirty="0" smtClean="0"/>
              <a:t>2</a:t>
            </a:r>
            <a:r>
              <a:rPr lang="en-US" altLang="ko-KR" b="1" dirty="0" smtClean="0"/>
              <a:t>  +  P</a:t>
            </a:r>
            <a:r>
              <a:rPr lang="en-US" altLang="ko-KR" b="1" baseline="30000" dirty="0" smtClean="0"/>
              <a:t>3</a:t>
            </a:r>
            <a:r>
              <a:rPr lang="en-US" altLang="ko-KR" b="1" dirty="0" smtClean="0"/>
              <a:t>  +  …)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10" name="한쪽 모서리가 잘린 사각형 9"/>
          <p:cNvSpPr/>
          <p:nvPr/>
        </p:nvSpPr>
        <p:spPr>
          <a:xfrm rot="10800000">
            <a:off x="4900159" y="10527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32038" y="1104709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i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398459" y="1304763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/>
          <p:cNvSpPr/>
          <p:nvPr/>
        </p:nvSpPr>
        <p:spPr>
          <a:xfrm rot="10800000">
            <a:off x="6040580" y="10527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7236296" y="10527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68175" y="1104709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j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568693" y="1304763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 rot="10800000">
            <a:off x="4900159" y="22768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2038" y="2328844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i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398459" y="2528898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한쪽 모서리가 잘린 사각형 22"/>
          <p:cNvSpPr/>
          <p:nvPr/>
        </p:nvSpPr>
        <p:spPr>
          <a:xfrm rot="10800000">
            <a:off x="6040580" y="22768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 rot="10800000">
            <a:off x="7236296" y="22768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568693" y="2528898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rot="10800000">
            <a:off x="8388424" y="22768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420303" y="2328844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j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720821" y="2528898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4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그러나 모든 경우의 확률이 실제 </a:t>
            </a:r>
            <a:r>
              <a:rPr lang="ko-KR" altLang="en-US" b="1" dirty="0" smtClean="0">
                <a:solidFill>
                  <a:srgbClr val="C00000"/>
                </a:solidFill>
              </a:rPr>
              <a:t>같다고 볼 수는 없다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b="1" dirty="0" smtClean="0"/>
              <a:t>100</a:t>
            </a:r>
            <a:r>
              <a:rPr lang="ko-KR" altLang="en-US" b="1" dirty="0" smtClean="0"/>
              <a:t>번을 거쳐 도달할 경우보다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번 만에 도달할 경우가 더 가능성 있다</a:t>
            </a:r>
            <a:endParaRPr lang="en-US" altLang="ko-KR" b="1" dirty="0" smtClean="0"/>
          </a:p>
          <a:p>
            <a:pPr marL="457200" lvl="1" indent="0">
              <a:buNone/>
            </a:pPr>
            <a:endParaRPr lang="en-US" altLang="ko-KR" b="1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5" name="한쪽 모서리가 잘린 사각형 24"/>
          <p:cNvSpPr/>
          <p:nvPr/>
        </p:nvSpPr>
        <p:spPr>
          <a:xfrm rot="10800000">
            <a:off x="974418" y="2348880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06297" y="2400853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i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472718" y="2600907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한쪽 모서리가 잘린 사각형 31"/>
          <p:cNvSpPr/>
          <p:nvPr/>
        </p:nvSpPr>
        <p:spPr>
          <a:xfrm rot="10800000">
            <a:off x="2114839" y="2348880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한쪽 모서리가 잘린 사각형 32"/>
          <p:cNvSpPr/>
          <p:nvPr/>
        </p:nvSpPr>
        <p:spPr>
          <a:xfrm rot="10800000">
            <a:off x="3310555" y="2348880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342434" y="2400853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j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642952" y="2600907"/>
            <a:ext cx="5955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한쪽 모서리가 잘린 사각형 35"/>
          <p:cNvSpPr/>
          <p:nvPr/>
        </p:nvSpPr>
        <p:spPr>
          <a:xfrm rot="10800000">
            <a:off x="974418" y="364502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06297" y="3696997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i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1472718" y="3696997"/>
            <a:ext cx="595595" cy="200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한쪽 모서리가 잘린 사각형 38"/>
          <p:cNvSpPr/>
          <p:nvPr/>
        </p:nvSpPr>
        <p:spPr>
          <a:xfrm rot="10800000">
            <a:off x="2127431" y="3392995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한쪽 모서리가 잘린 사각형 39"/>
          <p:cNvSpPr/>
          <p:nvPr/>
        </p:nvSpPr>
        <p:spPr>
          <a:xfrm rot="10800000">
            <a:off x="8212529" y="364502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244408" y="3696997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j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642952" y="3696997"/>
            <a:ext cx="595595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7524328" y="3949025"/>
            <a:ext cx="595595" cy="143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한쪽 모서리가 잘린 사각형 43"/>
          <p:cNvSpPr/>
          <p:nvPr/>
        </p:nvSpPr>
        <p:spPr>
          <a:xfrm rot="10800000">
            <a:off x="6955157" y="3856725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228183" y="3696997"/>
            <a:ext cx="595595" cy="326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572000" y="3696997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sp>
        <p:nvSpPr>
          <p:cNvPr id="47" name="한쪽 모서리가 잘린 사각형 46"/>
          <p:cNvSpPr/>
          <p:nvPr/>
        </p:nvSpPr>
        <p:spPr>
          <a:xfrm rot="10800000">
            <a:off x="3322442" y="3845079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한쪽 모서리가 잘린 사각형 47"/>
          <p:cNvSpPr/>
          <p:nvPr/>
        </p:nvSpPr>
        <p:spPr>
          <a:xfrm rot="10800000">
            <a:off x="5764603" y="3444969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751492" y="3949025"/>
            <a:ext cx="595595" cy="1480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8" idx="0"/>
          </p:cNvCxnSpPr>
          <p:nvPr/>
        </p:nvCxnSpPr>
        <p:spPr>
          <a:xfrm flipV="1">
            <a:off x="5118766" y="3696997"/>
            <a:ext cx="645837" cy="200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Damping </a:t>
            </a:r>
            <a:r>
              <a:rPr lang="en-US" altLang="ko-KR" b="1" dirty="0"/>
              <a:t>factor 0 ≤ α &lt; 1</a:t>
            </a:r>
          </a:p>
          <a:p>
            <a:pPr lvl="1"/>
            <a:r>
              <a:rPr lang="en-US" altLang="ko-KR" b="1" dirty="0"/>
              <a:t>e.g</a:t>
            </a:r>
            <a:r>
              <a:rPr lang="en-US" altLang="ko-KR" b="1" dirty="0" smtClean="0"/>
              <a:t>.) </a:t>
            </a:r>
            <a:r>
              <a:rPr lang="en-US" altLang="ko-KR" b="1" dirty="0"/>
              <a:t>α = </a:t>
            </a:r>
            <a:r>
              <a:rPr lang="en-US" altLang="ko-KR" b="1" dirty="0" smtClean="0"/>
              <a:t>0.85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2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Damping </a:t>
            </a:r>
            <a:r>
              <a:rPr lang="en-US" altLang="ko-KR" b="1" dirty="0"/>
              <a:t>factor 0 ≤ α &lt; 1</a:t>
            </a:r>
          </a:p>
          <a:p>
            <a:pPr lvl="1"/>
            <a:r>
              <a:rPr lang="en-US" altLang="ko-KR" b="1" dirty="0"/>
              <a:t>e.g</a:t>
            </a:r>
            <a:r>
              <a:rPr lang="en-US" altLang="ko-KR" b="1" dirty="0" smtClean="0"/>
              <a:t>.) </a:t>
            </a:r>
            <a:r>
              <a:rPr lang="en-US" altLang="ko-KR" b="1" dirty="0"/>
              <a:t>α = </a:t>
            </a:r>
            <a:r>
              <a:rPr lang="en-US" altLang="ko-KR" b="1" dirty="0" smtClean="0"/>
              <a:t>0.85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b="1" dirty="0"/>
              <a:t>M </a:t>
            </a:r>
            <a:r>
              <a:rPr lang="ko-KR" altLang="en-US" b="1" dirty="0"/>
              <a:t>번 </a:t>
            </a:r>
            <a:r>
              <a:rPr lang="en-US" altLang="ko-KR" b="1" dirty="0"/>
              <a:t>Random Walking </a:t>
            </a:r>
            <a:r>
              <a:rPr lang="ko-KR" altLang="en-US" b="1" dirty="0"/>
              <a:t>해 페이지 </a:t>
            </a:r>
            <a:r>
              <a:rPr lang="en-US" altLang="ko-KR" b="1" dirty="0"/>
              <a:t>j </a:t>
            </a:r>
            <a:r>
              <a:rPr lang="ko-KR" altLang="en-US" b="1" dirty="0"/>
              <a:t>에 도달할 확률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= y + </a:t>
            </a:r>
            <a:r>
              <a:rPr lang="en-US" altLang="ko-KR" b="1" dirty="0" err="1"/>
              <a:t>P</a:t>
            </a:r>
            <a:r>
              <a:rPr lang="en-US" altLang="ko-KR" b="1" baseline="30000" dirty="0" err="1"/>
              <a:t>T</a:t>
            </a:r>
            <a:r>
              <a:rPr lang="en-US" altLang="ko-KR" b="1" dirty="0" err="1"/>
              <a:t>y</a:t>
            </a:r>
            <a:r>
              <a:rPr lang="en-US" altLang="ko-KR" b="1" dirty="0"/>
              <a:t> + (P</a:t>
            </a:r>
            <a:r>
              <a:rPr lang="en-US" altLang="ko-KR" b="1" baseline="30000" dirty="0"/>
              <a:t>2</a:t>
            </a:r>
            <a:r>
              <a:rPr lang="en-US" altLang="ko-KR" b="1" dirty="0"/>
              <a:t>)</a:t>
            </a:r>
            <a:r>
              <a:rPr lang="en-US" altLang="ko-KR" b="1" baseline="30000" dirty="0"/>
              <a:t>T</a:t>
            </a:r>
            <a:r>
              <a:rPr lang="en-US" altLang="ko-KR" b="1" dirty="0"/>
              <a:t>y + (P</a:t>
            </a:r>
            <a:r>
              <a:rPr lang="en-US" altLang="ko-KR" b="1" baseline="30000" dirty="0"/>
              <a:t>3</a:t>
            </a:r>
            <a:r>
              <a:rPr lang="en-US" altLang="ko-KR" b="1" dirty="0"/>
              <a:t>)</a:t>
            </a:r>
            <a:r>
              <a:rPr lang="en-US" altLang="ko-KR" b="1" baseline="30000" dirty="0"/>
              <a:t>T</a:t>
            </a:r>
            <a:r>
              <a:rPr lang="en-US" altLang="ko-KR" b="1" dirty="0"/>
              <a:t>y + …</a:t>
            </a:r>
          </a:p>
          <a:p>
            <a:pPr marL="0" indent="0">
              <a:buNone/>
            </a:pPr>
            <a:r>
              <a:rPr lang="en-US" altLang="ko-KR" b="1" dirty="0"/>
              <a:t>     = (I  +  P  +  P</a:t>
            </a:r>
            <a:r>
              <a:rPr lang="en-US" altLang="ko-KR" b="1" baseline="30000" dirty="0"/>
              <a:t>2</a:t>
            </a:r>
            <a:r>
              <a:rPr lang="en-US" altLang="ko-KR" b="1" dirty="0"/>
              <a:t>  +  P</a:t>
            </a:r>
            <a:r>
              <a:rPr lang="en-US" altLang="ko-KR" b="1" baseline="30000" dirty="0"/>
              <a:t>3</a:t>
            </a:r>
            <a:r>
              <a:rPr lang="en-US" altLang="ko-KR" b="1" dirty="0"/>
              <a:t>  +  …)</a:t>
            </a:r>
            <a:r>
              <a:rPr lang="en-US" altLang="ko-KR" b="1" baseline="30000" dirty="0"/>
              <a:t>T</a:t>
            </a:r>
            <a:r>
              <a:rPr lang="en-US" altLang="ko-KR" b="1" dirty="0"/>
              <a:t>y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b="1" dirty="0" smtClean="0"/>
              <a:t>     </a:t>
            </a:r>
            <a:r>
              <a:rPr lang="en-US" altLang="ko-KR" b="1" dirty="0"/>
              <a:t>= (I  + </a:t>
            </a:r>
            <a:r>
              <a:rPr lang="en-US" altLang="ko-KR" b="1" dirty="0" smtClean="0"/>
              <a:t>(α P)  </a:t>
            </a:r>
            <a:r>
              <a:rPr lang="en-US" altLang="ko-KR" b="1" dirty="0"/>
              <a:t>+ </a:t>
            </a:r>
            <a:r>
              <a:rPr lang="en-US" altLang="ko-KR" b="1" dirty="0" smtClean="0"/>
              <a:t>(α P)</a:t>
            </a:r>
            <a:r>
              <a:rPr lang="en-US" altLang="ko-KR" b="1" baseline="30000" dirty="0" smtClean="0"/>
              <a:t>2</a:t>
            </a:r>
            <a:r>
              <a:rPr lang="en-US" altLang="ko-KR" b="1" dirty="0" smtClean="0"/>
              <a:t>  </a:t>
            </a:r>
            <a:r>
              <a:rPr lang="en-US" altLang="ko-KR" b="1" dirty="0"/>
              <a:t>+ </a:t>
            </a:r>
            <a:r>
              <a:rPr lang="en-US" altLang="ko-KR" b="1" dirty="0" smtClean="0"/>
              <a:t>(α P)</a:t>
            </a:r>
            <a:r>
              <a:rPr lang="en-US" altLang="ko-KR" b="1" baseline="30000" dirty="0" smtClean="0"/>
              <a:t>3</a:t>
            </a:r>
            <a:r>
              <a:rPr lang="en-US" altLang="ko-KR" b="1" dirty="0" smtClean="0"/>
              <a:t>  </a:t>
            </a:r>
            <a:r>
              <a:rPr lang="en-US" altLang="ko-KR" b="1" dirty="0"/>
              <a:t>+  …)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 takes advantage of the link structure of the Web to produce a global “importance” ranking of every web page.</a:t>
            </a:r>
          </a:p>
          <a:p>
            <a:pPr lvl="1"/>
            <a:r>
              <a:rPr lang="ko-KR" altLang="en-US" dirty="0"/>
              <a:t>모든 웹 페이지를 보편적 </a:t>
            </a:r>
            <a:r>
              <a:rPr lang="en-US" altLang="ko-KR" dirty="0"/>
              <a:t>“</a:t>
            </a:r>
            <a:r>
              <a:rPr lang="ko-KR" altLang="en-US" dirty="0"/>
              <a:t>중요도</a:t>
            </a:r>
            <a:r>
              <a:rPr lang="en-US" altLang="ko-KR" dirty="0"/>
              <a:t>” </a:t>
            </a:r>
            <a:r>
              <a:rPr lang="ko-KR" altLang="en-US" dirty="0"/>
              <a:t>순으로 순위를 매기기 위해 웹의 링크 구조를 사용했다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This ranking, called PageRank, helps search engines and users quickly make sense of the vast heterogeneity of the WWW.</a:t>
            </a:r>
            <a:endParaRPr lang="en-US" altLang="ko-KR" dirty="0"/>
          </a:p>
          <a:p>
            <a:pPr lvl="1"/>
            <a:r>
              <a:rPr lang="ko-KR" altLang="en-US" dirty="0"/>
              <a:t>이 랭킹이 </a:t>
            </a:r>
            <a:r>
              <a:rPr lang="en-US" altLang="ko-KR" dirty="0"/>
              <a:t>PageRank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검색엔진 사용자나 웹 사용자가 거대한 이질적 세계인 </a:t>
            </a:r>
            <a:r>
              <a:rPr lang="en-US" altLang="ko-KR" dirty="0"/>
              <a:t>WWW</a:t>
            </a:r>
            <a:r>
              <a:rPr lang="ko-KR" altLang="en-US" dirty="0"/>
              <a:t>을 빠르게 이해할 수 있게 도와준다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4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Damping </a:t>
            </a:r>
            <a:r>
              <a:rPr lang="en-US" altLang="ko-KR" b="1" dirty="0"/>
              <a:t>factor 0 ≤ α &lt; 1</a:t>
            </a:r>
          </a:p>
          <a:p>
            <a:pPr lvl="1"/>
            <a:r>
              <a:rPr lang="en-US" altLang="ko-KR" b="1" dirty="0"/>
              <a:t>e.g</a:t>
            </a:r>
            <a:r>
              <a:rPr lang="en-US" altLang="ko-KR" b="1" dirty="0" smtClean="0"/>
              <a:t>.) </a:t>
            </a:r>
            <a:r>
              <a:rPr lang="en-US" altLang="ko-KR" b="1" dirty="0"/>
              <a:t>α = </a:t>
            </a:r>
            <a:r>
              <a:rPr lang="en-US" altLang="ko-KR" b="1" dirty="0" smtClean="0"/>
              <a:t>0.85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b="1" dirty="0"/>
              <a:t>M </a:t>
            </a:r>
            <a:r>
              <a:rPr lang="ko-KR" altLang="en-US" b="1" dirty="0"/>
              <a:t>번 </a:t>
            </a:r>
            <a:r>
              <a:rPr lang="en-US" altLang="ko-KR" b="1" dirty="0"/>
              <a:t>Random Walking </a:t>
            </a:r>
            <a:r>
              <a:rPr lang="ko-KR" altLang="en-US" b="1" dirty="0"/>
              <a:t>해 페이지 </a:t>
            </a:r>
            <a:r>
              <a:rPr lang="en-US" altLang="ko-KR" b="1" dirty="0"/>
              <a:t>j </a:t>
            </a:r>
            <a:r>
              <a:rPr lang="ko-KR" altLang="en-US" b="1" dirty="0"/>
              <a:t>에 도달할 확률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= y + </a:t>
            </a:r>
            <a:r>
              <a:rPr lang="en-US" altLang="ko-KR" b="1" dirty="0" err="1"/>
              <a:t>P</a:t>
            </a:r>
            <a:r>
              <a:rPr lang="en-US" altLang="ko-KR" b="1" baseline="30000" dirty="0" err="1"/>
              <a:t>T</a:t>
            </a:r>
            <a:r>
              <a:rPr lang="en-US" altLang="ko-KR" b="1" dirty="0" err="1"/>
              <a:t>y</a:t>
            </a:r>
            <a:r>
              <a:rPr lang="en-US" altLang="ko-KR" b="1" dirty="0"/>
              <a:t> + (P</a:t>
            </a:r>
            <a:r>
              <a:rPr lang="en-US" altLang="ko-KR" b="1" baseline="30000" dirty="0"/>
              <a:t>2</a:t>
            </a:r>
            <a:r>
              <a:rPr lang="en-US" altLang="ko-KR" b="1" dirty="0"/>
              <a:t>)</a:t>
            </a:r>
            <a:r>
              <a:rPr lang="en-US" altLang="ko-KR" b="1" baseline="30000" dirty="0"/>
              <a:t>T</a:t>
            </a:r>
            <a:r>
              <a:rPr lang="en-US" altLang="ko-KR" b="1" dirty="0"/>
              <a:t>y + (P</a:t>
            </a:r>
            <a:r>
              <a:rPr lang="en-US" altLang="ko-KR" b="1" baseline="30000" dirty="0"/>
              <a:t>3</a:t>
            </a:r>
            <a:r>
              <a:rPr lang="en-US" altLang="ko-KR" b="1" dirty="0"/>
              <a:t>)</a:t>
            </a:r>
            <a:r>
              <a:rPr lang="en-US" altLang="ko-KR" b="1" baseline="30000" dirty="0"/>
              <a:t>T</a:t>
            </a:r>
            <a:r>
              <a:rPr lang="en-US" altLang="ko-KR" b="1" dirty="0"/>
              <a:t>y + …</a:t>
            </a:r>
          </a:p>
          <a:p>
            <a:pPr marL="0" indent="0">
              <a:buNone/>
            </a:pPr>
            <a:r>
              <a:rPr lang="en-US" altLang="ko-KR" b="1" dirty="0"/>
              <a:t>     = (I  +  P  +  P</a:t>
            </a:r>
            <a:r>
              <a:rPr lang="en-US" altLang="ko-KR" b="1" baseline="30000" dirty="0"/>
              <a:t>2</a:t>
            </a:r>
            <a:r>
              <a:rPr lang="en-US" altLang="ko-KR" b="1" dirty="0"/>
              <a:t>  +  P</a:t>
            </a:r>
            <a:r>
              <a:rPr lang="en-US" altLang="ko-KR" b="1" baseline="30000" dirty="0"/>
              <a:t>3</a:t>
            </a:r>
            <a:r>
              <a:rPr lang="en-US" altLang="ko-KR" b="1" dirty="0"/>
              <a:t>  +  …)</a:t>
            </a:r>
            <a:r>
              <a:rPr lang="en-US" altLang="ko-KR" b="1" baseline="30000" dirty="0"/>
              <a:t>T</a:t>
            </a:r>
            <a:r>
              <a:rPr lang="en-US" altLang="ko-KR" b="1" dirty="0"/>
              <a:t>y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b="1" dirty="0" smtClean="0"/>
              <a:t>     </a:t>
            </a:r>
            <a:r>
              <a:rPr lang="en-US" altLang="ko-KR" b="1" dirty="0"/>
              <a:t>= (I  + </a:t>
            </a:r>
            <a:r>
              <a:rPr lang="en-US" altLang="ko-KR" b="1" dirty="0" smtClean="0"/>
              <a:t>(α P)  </a:t>
            </a:r>
            <a:r>
              <a:rPr lang="en-US" altLang="ko-KR" b="1" dirty="0"/>
              <a:t>+ </a:t>
            </a:r>
            <a:r>
              <a:rPr lang="en-US" altLang="ko-KR" b="1" dirty="0" smtClean="0"/>
              <a:t>(α P)</a:t>
            </a:r>
            <a:r>
              <a:rPr lang="en-US" altLang="ko-KR" b="1" baseline="30000" dirty="0" smtClean="0"/>
              <a:t>2</a:t>
            </a:r>
            <a:r>
              <a:rPr lang="en-US" altLang="ko-KR" b="1" dirty="0" smtClean="0"/>
              <a:t>  </a:t>
            </a:r>
            <a:r>
              <a:rPr lang="en-US" altLang="ko-KR" b="1" dirty="0"/>
              <a:t>+ </a:t>
            </a:r>
            <a:r>
              <a:rPr lang="en-US" altLang="ko-KR" b="1" dirty="0" smtClean="0"/>
              <a:t>(α P)</a:t>
            </a:r>
            <a:r>
              <a:rPr lang="en-US" altLang="ko-KR" b="1" baseline="30000" dirty="0" smtClean="0"/>
              <a:t>3</a:t>
            </a:r>
            <a:r>
              <a:rPr lang="en-US" altLang="ko-KR" b="1" dirty="0" smtClean="0"/>
              <a:t>  </a:t>
            </a:r>
            <a:r>
              <a:rPr lang="en-US" altLang="ko-KR" b="1" dirty="0"/>
              <a:t>+  …)</a:t>
            </a:r>
            <a:r>
              <a:rPr lang="en-US" altLang="ko-KR" b="1" baseline="30000" dirty="0"/>
              <a:t>T</a:t>
            </a:r>
            <a:r>
              <a:rPr lang="en-US" altLang="ko-KR" b="1" dirty="0"/>
              <a:t>y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 smtClean="0"/>
              <a:t>Von Neumann Diffusion Kernel </a:t>
            </a:r>
            <a:r>
              <a:rPr lang="ko-KR" altLang="en-US" b="1" dirty="0" smtClean="0"/>
              <a:t>에 의해 다음과 같이 수렴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   = (  ( I  - α </a:t>
            </a:r>
            <a:r>
              <a:rPr lang="en-US" altLang="ko-KR" b="1" dirty="0"/>
              <a:t>P</a:t>
            </a:r>
            <a:r>
              <a:rPr lang="en-US" altLang="ko-KR" b="1" dirty="0" smtClean="0"/>
              <a:t>)</a:t>
            </a:r>
            <a:r>
              <a:rPr lang="en-US" altLang="ko-KR" b="1" baseline="30000" dirty="0" smtClean="0"/>
              <a:t>-1</a:t>
            </a:r>
            <a:r>
              <a:rPr lang="en-US" altLang="ko-KR" b="1" dirty="0" smtClean="0"/>
              <a:t> )</a:t>
            </a:r>
            <a:r>
              <a:rPr lang="en-US" altLang="ko-KR" b="1" baseline="30000" dirty="0" smtClean="0"/>
              <a:t>T  </a:t>
            </a:r>
            <a:r>
              <a:rPr lang="en-US" altLang="ko-KR" b="1" dirty="0" smtClean="0"/>
              <a:t>y</a:t>
            </a:r>
          </a:p>
          <a:p>
            <a:pPr marL="0" indent="0">
              <a:buNone/>
            </a:pPr>
            <a:r>
              <a:rPr lang="en-US" altLang="ko-KR" b="1" dirty="0" smtClean="0"/>
              <a:t>     </a:t>
            </a:r>
            <a:r>
              <a:rPr lang="en-US" altLang="ko-KR" b="1" dirty="0"/>
              <a:t>= (  ( I  - α </a:t>
            </a:r>
            <a:r>
              <a:rPr lang="en-US" altLang="ko-KR" b="1" dirty="0" smtClean="0"/>
              <a:t>P)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  )</a:t>
            </a:r>
            <a:r>
              <a:rPr lang="en-US" altLang="ko-KR" b="1" baseline="30000" dirty="0" smtClean="0"/>
              <a:t>-1 </a:t>
            </a:r>
            <a:r>
              <a:rPr lang="en-US" altLang="ko-KR" b="1" dirty="0" smtClean="0"/>
              <a:t>y</a:t>
            </a:r>
            <a:endParaRPr lang="ko-KR" alt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4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정확한 확률 값을 얻기 위한</a:t>
                </a:r>
                <a:r>
                  <a:rPr lang="en-US" altLang="ko-KR" b="1" dirty="0" smtClean="0"/>
                  <a:t> </a:t>
                </a:r>
                <a:r>
                  <a:rPr lang="ko-KR" altLang="en-US" b="1" dirty="0" smtClean="0"/>
                  <a:t>정규화</a:t>
                </a:r>
                <a:r>
                  <a:rPr lang="en-US" altLang="ko-KR" b="1" dirty="0" smtClean="0"/>
                  <a:t>(Normalization)</a:t>
                </a:r>
              </a:p>
              <a:p>
                <a:pPr lvl="1"/>
                <a:r>
                  <a:rPr lang="ko-KR" altLang="en-US" dirty="0" smtClean="0"/>
                  <a:t>정규화 상수</a:t>
                </a:r>
                <a:r>
                  <a:rPr lang="en-US" altLang="ko-KR" dirty="0" smtClean="0"/>
                  <a:t> ( 1 </a:t>
                </a:r>
                <a:r>
                  <a:rPr lang="en-US" altLang="ko-KR" dirty="0"/>
                  <a:t>– α ) </a:t>
                </a:r>
                <a:r>
                  <a:rPr lang="ko-KR" altLang="en-US" dirty="0" smtClean="0"/>
                  <a:t>를 곱한다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벡터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은 확률 분포가 되며 </a:t>
                </a:r>
                <a:r>
                  <a:rPr lang="en-US" altLang="ko-KR" dirty="0" smtClean="0"/>
                  <a:t>(</a:t>
                </a:r>
                <a:r>
                  <a:rPr lang="ko-KR" altLang="en-US" b="1" dirty="0" smtClean="0"/>
                  <a:t>모든 </a:t>
                </a:r>
                <a:r>
                  <a:rPr lang="ko-KR" altLang="en-US" b="1" dirty="0" err="1" smtClean="0"/>
                  <a:t>원소값의</a:t>
                </a:r>
                <a:r>
                  <a:rPr lang="ko-KR" altLang="en-US" b="1" dirty="0" smtClean="0"/>
                  <a:t> 합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b="1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𝒓</m:t>
                        </m:r>
                        <m:r>
                          <a:rPr lang="en-US" altLang="ko-KR" b="1" i="1" baseline="-25000" smtClean="0">
                            <a:latin typeface="Cambria Math"/>
                          </a:rPr>
                          <m:t>𝒊</m:t>
                        </m:r>
                      </m:e>
                    </m:nary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=</a:t>
                </a:r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1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ko-KR" altLang="en-US" dirty="0" smtClean="0"/>
                  <a:t>각 </a:t>
                </a:r>
                <a:r>
                  <a:rPr lang="ko-KR" altLang="en-US" dirty="0" err="1" smtClean="0"/>
                  <a:t>원소값들은</a:t>
                </a:r>
                <a:r>
                  <a:rPr lang="ko-KR" altLang="en-US" dirty="0" smtClean="0"/>
                  <a:t> </a:t>
                </a:r>
                <a:r>
                  <a:rPr lang="ko-KR" altLang="en-US" b="1" dirty="0" smtClean="0"/>
                  <a:t>정확히 </a:t>
                </a:r>
                <a:r>
                  <a:rPr lang="ko-KR" altLang="en-US" b="1" dirty="0" err="1" smtClean="0"/>
                  <a:t>확률값</a:t>
                </a:r>
                <a:r>
                  <a:rPr lang="ko-KR" altLang="en-US" dirty="0" err="1" smtClean="0"/>
                  <a:t>이</a:t>
                </a:r>
                <a:r>
                  <a:rPr lang="ko-KR" altLang="en-US" dirty="0" smtClean="0"/>
                  <a:t> 될 수 있다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b="1" dirty="0" smtClean="0"/>
                  <a:t>      r = ( 1 – α ) (  </a:t>
                </a:r>
                <a:r>
                  <a:rPr lang="en-US" altLang="ko-KR" b="1" dirty="0"/>
                  <a:t>( I  - α </a:t>
                </a:r>
                <a:r>
                  <a:rPr lang="en-US" altLang="ko-KR" b="1" dirty="0" smtClean="0"/>
                  <a:t>P)</a:t>
                </a:r>
                <a:r>
                  <a:rPr lang="en-US" altLang="ko-KR" b="1" baseline="30000" dirty="0" smtClean="0"/>
                  <a:t>T</a:t>
                </a:r>
                <a:r>
                  <a:rPr lang="en-US" altLang="ko-KR" b="1" dirty="0" smtClean="0"/>
                  <a:t>  )</a:t>
                </a:r>
                <a:r>
                  <a:rPr lang="en-US" altLang="ko-KR" b="1" baseline="30000" dirty="0" smtClean="0"/>
                  <a:t>-1 </a:t>
                </a:r>
                <a:r>
                  <a:rPr lang="en-US" altLang="ko-KR" b="1" dirty="0" smtClean="0"/>
                  <a:t>y    </a:t>
                </a:r>
              </a:p>
              <a:p>
                <a:pPr marL="0" indent="0">
                  <a:buNone/>
                </a:pPr>
                <a:endParaRPr lang="ko-KR" altLang="en-US" dirty="0"/>
              </a:p>
              <a:p>
                <a:pPr marL="0" indent="0">
                  <a:buNone/>
                </a:pPr>
                <a:r>
                  <a:rPr lang="en-US" altLang="ko-KR" sz="2000" b="1" dirty="0" smtClean="0"/>
                  <a:t>      </a:t>
                </a:r>
                <a:r>
                  <a:rPr lang="ko-KR" altLang="en-US" sz="2000" b="1" dirty="0" smtClean="0"/>
                  <a:t>세상에 존재하는 모든 다른 페이지들과의 유사도의 합</a:t>
                </a:r>
                <a:r>
                  <a:rPr lang="en-US" altLang="ko-KR" sz="2000" b="1" dirty="0" smtClean="0"/>
                  <a:t>!  (stationary </a:t>
                </a:r>
                <a:r>
                  <a:rPr lang="ko-KR" altLang="en-US" sz="2000" b="1" dirty="0" smtClean="0"/>
                  <a:t>하다</a:t>
                </a:r>
                <a:r>
                  <a:rPr lang="en-US" altLang="ko-KR" sz="2000" b="1" dirty="0" smtClean="0"/>
                  <a:t>)</a:t>
                </a:r>
              </a:p>
              <a:p>
                <a:pPr marL="0" indent="0">
                  <a:buNone/>
                </a:pPr>
                <a:endParaRPr lang="en-US" altLang="ko-KR" sz="2000" b="1" dirty="0"/>
              </a:p>
              <a:p>
                <a:pPr marL="0" indent="0">
                  <a:buNone/>
                </a:pPr>
                <a:endParaRPr lang="en-US" altLang="ko-KR" sz="2000" b="1" dirty="0" smtClean="0"/>
              </a:p>
              <a:p>
                <a:pPr marL="0" indent="0">
                  <a:buNone/>
                </a:pPr>
                <a:endParaRPr lang="en-US" altLang="ko-KR" sz="2000" b="1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lvl="1"/>
                <a:endParaRPr lang="en-US" altLang="ko-KR" b="1" dirty="0"/>
              </a:p>
              <a:p>
                <a:pPr marL="0" indent="0">
                  <a:buNone/>
                </a:pPr>
                <a:endParaRPr lang="ko-KR" altLang="en-US" sz="2000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1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21065" y="5531574"/>
            <a:ext cx="70567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 – α)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곱하지 않아도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Rank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순서를 구하는 것은 문제 없음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즉 생략 가능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525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r = ( 1 – α ) (  </a:t>
            </a:r>
            <a:r>
              <a:rPr lang="en-US" altLang="ko-KR" b="1" dirty="0"/>
              <a:t>( I  - α </a:t>
            </a:r>
            <a:r>
              <a:rPr lang="en-US" altLang="ko-KR" b="1" dirty="0" smtClean="0"/>
              <a:t>P)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  )</a:t>
            </a:r>
            <a:r>
              <a:rPr lang="en-US" altLang="ko-KR" b="1" baseline="30000" dirty="0" smtClean="0"/>
              <a:t>-1 </a:t>
            </a:r>
            <a:r>
              <a:rPr lang="en-US" altLang="ko-KR" b="1" dirty="0" smtClean="0"/>
              <a:t>y    </a:t>
            </a:r>
            <a:endParaRPr lang="ko-KR" altLang="en-US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1000" dirty="0"/>
          </a:p>
          <a:p>
            <a:r>
              <a:rPr lang="ko-KR" altLang="en-US" b="1" dirty="0" smtClean="0"/>
              <a:t>그러나 </a:t>
            </a:r>
            <a:r>
              <a:rPr lang="ko-KR" altLang="en-US" b="1" dirty="0" err="1" smtClean="0"/>
              <a:t>역행렬</a:t>
            </a:r>
            <a:r>
              <a:rPr lang="ko-KR" altLang="en-US" b="1" dirty="0" smtClean="0"/>
              <a:t> 계산은 매우 비싼 연산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행렬 크기의 세제곱에 비례하는 </a:t>
            </a:r>
            <a:r>
              <a:rPr lang="en-US" altLang="ko-KR" b="1" dirty="0" smtClean="0"/>
              <a:t>complexity!</a:t>
            </a:r>
          </a:p>
          <a:p>
            <a:pPr lvl="1"/>
            <a:r>
              <a:rPr lang="ko-KR" altLang="en-US" b="1" dirty="0" err="1" smtClean="0"/>
              <a:t>역행렬이</a:t>
            </a:r>
            <a:r>
              <a:rPr lang="ko-KR" altLang="en-US" b="1" dirty="0" smtClean="0"/>
              <a:t> 존재하지 않는 경우도 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있다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marL="0" indent="0">
              <a:buNone/>
            </a:pPr>
            <a:endParaRPr lang="ko-KR" alt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82489"/>
              </p:ext>
            </p:extLst>
          </p:nvPr>
        </p:nvGraphicFramePr>
        <p:xfrm>
          <a:off x="395536" y="3429000"/>
          <a:ext cx="8064896" cy="19442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77428"/>
                <a:gridCol w="5987468"/>
              </a:tblGrid>
              <a:tr h="194421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       [ a  </a:t>
                      </a:r>
                      <a:r>
                        <a:rPr lang="en-US" sz="1800" b="1" kern="100" dirty="0">
                          <a:effectLst/>
                        </a:rPr>
                        <a:t>b  c ]</a:t>
                      </a:r>
                      <a:endParaRPr lang="ko-KR" sz="2000" b="1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A =  </a:t>
                      </a:r>
                      <a:r>
                        <a:rPr lang="en-US" sz="1800" b="1" kern="100" dirty="0" smtClean="0">
                          <a:effectLst/>
                        </a:rPr>
                        <a:t>[ d  </a:t>
                      </a:r>
                      <a:r>
                        <a:rPr lang="en-US" sz="1800" b="1" kern="100" dirty="0">
                          <a:effectLst/>
                        </a:rPr>
                        <a:t>e  f ]</a:t>
                      </a:r>
                      <a:endParaRPr lang="ko-KR" sz="2000" b="1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    </a:t>
                      </a:r>
                      <a:r>
                        <a:rPr lang="en-US" sz="1800" b="1" kern="100" dirty="0" smtClean="0">
                          <a:effectLst/>
                        </a:rPr>
                        <a:t>   [ g  </a:t>
                      </a:r>
                      <a:r>
                        <a:rPr lang="en-US" sz="1800" b="1" kern="100" dirty="0">
                          <a:effectLst/>
                        </a:rPr>
                        <a:t>h  i ]</a:t>
                      </a:r>
                      <a:endParaRPr lang="ko-KR" sz="2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effectLst/>
                        </a:rPr>
                        <a:t>Det</a:t>
                      </a:r>
                      <a:r>
                        <a:rPr lang="en-US" sz="1800" b="1" kern="100" dirty="0" smtClean="0">
                          <a:effectLst/>
                        </a:rPr>
                        <a:t> A = </a:t>
                      </a:r>
                      <a:r>
                        <a:rPr lang="en-US" sz="1800" b="1" kern="100" dirty="0">
                          <a:effectLst/>
                        </a:rPr>
                        <a:t>[ </a:t>
                      </a:r>
                      <a:r>
                        <a:rPr lang="en-US" sz="1800" b="1" kern="100" dirty="0" err="1">
                          <a:effectLst/>
                        </a:rPr>
                        <a:t>aei</a:t>
                      </a:r>
                      <a:r>
                        <a:rPr lang="en-US" sz="1800" b="1" kern="100" dirty="0">
                          <a:effectLst/>
                        </a:rPr>
                        <a:t> + </a:t>
                      </a:r>
                      <a:r>
                        <a:rPr lang="en-US" sz="1800" b="1" kern="100" dirty="0" err="1">
                          <a:effectLst/>
                        </a:rPr>
                        <a:t>bfg</a:t>
                      </a:r>
                      <a:r>
                        <a:rPr lang="en-US" sz="1800" b="1" kern="100" dirty="0">
                          <a:effectLst/>
                        </a:rPr>
                        <a:t> + </a:t>
                      </a:r>
                      <a:r>
                        <a:rPr lang="en-US" sz="1800" b="1" kern="100" dirty="0" err="1">
                          <a:effectLst/>
                        </a:rPr>
                        <a:t>cdh</a:t>
                      </a:r>
                      <a:r>
                        <a:rPr lang="en-US" sz="1800" b="1" kern="100" dirty="0">
                          <a:effectLst/>
                        </a:rPr>
                        <a:t> – </a:t>
                      </a:r>
                      <a:r>
                        <a:rPr lang="en-US" sz="1800" b="1" kern="100" dirty="0" err="1">
                          <a:effectLst/>
                        </a:rPr>
                        <a:t>ceg</a:t>
                      </a:r>
                      <a:r>
                        <a:rPr lang="en-US" sz="1800" b="1" kern="100" dirty="0">
                          <a:effectLst/>
                        </a:rPr>
                        <a:t> – </a:t>
                      </a:r>
                      <a:r>
                        <a:rPr lang="en-US" sz="1800" b="1" kern="100" dirty="0" err="1">
                          <a:effectLst/>
                        </a:rPr>
                        <a:t>bdi</a:t>
                      </a:r>
                      <a:r>
                        <a:rPr lang="en-US" sz="1800" b="1" kern="100" dirty="0">
                          <a:effectLst/>
                        </a:rPr>
                        <a:t> – </a:t>
                      </a:r>
                      <a:r>
                        <a:rPr lang="en-US" sz="1800" b="1" kern="100" dirty="0" err="1">
                          <a:effectLst/>
                        </a:rPr>
                        <a:t>afh</a:t>
                      </a:r>
                      <a:r>
                        <a:rPr lang="en-US" sz="1800" b="1" kern="100" dirty="0">
                          <a:effectLst/>
                        </a:rPr>
                        <a:t> ]</a:t>
                      </a:r>
                      <a:endParaRPr lang="ko-KR" sz="2000" b="1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ko-KR" sz="2000" b="1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                 </a:t>
                      </a:r>
                      <a:r>
                        <a:rPr lang="en-US" sz="1800" b="1" kern="100" dirty="0" smtClean="0">
                          <a:effectLst/>
                        </a:rPr>
                        <a:t>         [   </a:t>
                      </a:r>
                      <a:r>
                        <a:rPr lang="en-US" sz="1800" b="1" kern="100" dirty="0" err="1">
                          <a:effectLst/>
                        </a:rPr>
                        <a:t>ei-fh</a:t>
                      </a:r>
                      <a:r>
                        <a:rPr lang="en-US" sz="1800" b="1" kern="100" dirty="0">
                          <a:effectLst/>
                        </a:rPr>
                        <a:t>    </a:t>
                      </a:r>
                      <a:r>
                        <a:rPr lang="en-US" sz="1800" b="1" kern="100" dirty="0" smtClean="0">
                          <a:effectLst/>
                        </a:rPr>
                        <a:t>   </a:t>
                      </a:r>
                      <a:r>
                        <a:rPr lang="en-US" sz="1800" b="1" kern="100" dirty="0">
                          <a:effectLst/>
                        </a:rPr>
                        <a:t>-(bi-</a:t>
                      </a:r>
                      <a:r>
                        <a:rPr lang="en-US" sz="1800" b="1" kern="100" dirty="0" err="1">
                          <a:effectLst/>
                        </a:rPr>
                        <a:t>ch</a:t>
                      </a:r>
                      <a:r>
                        <a:rPr lang="en-US" sz="1800" b="1" kern="100" dirty="0">
                          <a:effectLst/>
                        </a:rPr>
                        <a:t>) </a:t>
                      </a:r>
                      <a:r>
                        <a:rPr lang="en-US" sz="1800" b="1" kern="100" dirty="0" smtClean="0">
                          <a:effectLst/>
                        </a:rPr>
                        <a:t>     bf-</a:t>
                      </a:r>
                      <a:r>
                        <a:rPr lang="en-US" sz="1800" b="1" kern="100" dirty="0" err="1" smtClean="0">
                          <a:effectLst/>
                        </a:rPr>
                        <a:t>ce</a:t>
                      </a:r>
                      <a:r>
                        <a:rPr lang="en-US" sz="1800" b="1" kern="100" dirty="0" smtClean="0">
                          <a:effectLst/>
                        </a:rPr>
                        <a:t>  ]</a:t>
                      </a:r>
                      <a:endParaRPr lang="ko-KR" sz="2000" b="1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A</a:t>
                      </a:r>
                      <a:r>
                        <a:rPr lang="en-US" sz="1800" b="1" kern="100" baseline="30000" dirty="0">
                          <a:effectLst/>
                        </a:rPr>
                        <a:t>-1</a:t>
                      </a:r>
                      <a:r>
                        <a:rPr lang="en-US" sz="1800" b="1" kern="100" dirty="0">
                          <a:effectLst/>
                        </a:rPr>
                        <a:t> = ( 1 / </a:t>
                      </a:r>
                      <a:r>
                        <a:rPr lang="en-US" sz="1800" b="1" kern="100" dirty="0" err="1">
                          <a:effectLst/>
                        </a:rPr>
                        <a:t>Det</a:t>
                      </a:r>
                      <a:r>
                        <a:rPr lang="en-US" sz="1800" b="1" kern="100" dirty="0">
                          <a:effectLst/>
                        </a:rPr>
                        <a:t> A) </a:t>
                      </a:r>
                      <a:r>
                        <a:rPr lang="en-US" sz="1800" b="1" kern="100" dirty="0" smtClean="0">
                          <a:effectLst/>
                        </a:rPr>
                        <a:t> </a:t>
                      </a:r>
                      <a:r>
                        <a:rPr lang="en-US" sz="1200" b="1" kern="100" dirty="0" smtClean="0">
                          <a:effectLst/>
                        </a:rPr>
                        <a:t> </a:t>
                      </a:r>
                      <a:r>
                        <a:rPr lang="en-US" sz="1800" b="1" kern="100" dirty="0" smtClean="0">
                          <a:effectLst/>
                        </a:rPr>
                        <a:t>[ -(</a:t>
                      </a:r>
                      <a:r>
                        <a:rPr lang="en-US" sz="1800" b="1" kern="100" dirty="0">
                          <a:effectLst/>
                        </a:rPr>
                        <a:t>di-</a:t>
                      </a:r>
                      <a:r>
                        <a:rPr lang="en-US" sz="1800" b="1" kern="100" dirty="0" err="1">
                          <a:effectLst/>
                        </a:rPr>
                        <a:t>fg</a:t>
                      </a:r>
                      <a:r>
                        <a:rPr lang="en-US" sz="1800" b="1" kern="100" dirty="0">
                          <a:effectLst/>
                        </a:rPr>
                        <a:t>)  </a:t>
                      </a:r>
                      <a:r>
                        <a:rPr lang="en-US" sz="1800" b="1" kern="100" dirty="0" smtClean="0">
                          <a:effectLst/>
                        </a:rPr>
                        <a:t>     </a:t>
                      </a:r>
                      <a:r>
                        <a:rPr lang="en-US" sz="1800" b="1" kern="100" dirty="0" err="1">
                          <a:effectLst/>
                        </a:rPr>
                        <a:t>ai</a:t>
                      </a:r>
                      <a:r>
                        <a:rPr lang="en-US" sz="1800" b="1" kern="100" dirty="0">
                          <a:effectLst/>
                        </a:rPr>
                        <a:t>-cg   </a:t>
                      </a:r>
                      <a:r>
                        <a:rPr lang="en-US" sz="1800" b="1" kern="100" dirty="0" smtClean="0">
                          <a:effectLst/>
                        </a:rPr>
                        <a:t>   </a:t>
                      </a:r>
                      <a:r>
                        <a:rPr lang="en-US" sz="1800" b="1" kern="100" dirty="0">
                          <a:effectLst/>
                        </a:rPr>
                        <a:t>-(</a:t>
                      </a:r>
                      <a:r>
                        <a:rPr lang="en-US" sz="1800" b="1" kern="100" dirty="0" err="1">
                          <a:effectLst/>
                        </a:rPr>
                        <a:t>af</a:t>
                      </a:r>
                      <a:r>
                        <a:rPr lang="en-US" sz="1800" b="1" kern="100" dirty="0">
                          <a:effectLst/>
                        </a:rPr>
                        <a:t>-cd</a:t>
                      </a:r>
                      <a:r>
                        <a:rPr lang="en-US" sz="1800" b="1" kern="100" dirty="0" smtClean="0">
                          <a:effectLst/>
                        </a:rPr>
                        <a:t>)</a:t>
                      </a:r>
                      <a:r>
                        <a:rPr lang="en-US" sz="1200" b="1" kern="100" dirty="0" smtClean="0">
                          <a:effectLst/>
                        </a:rPr>
                        <a:t> </a:t>
                      </a:r>
                      <a:r>
                        <a:rPr lang="en-US" sz="1800" b="1" kern="100" dirty="0" smtClean="0">
                          <a:effectLst/>
                        </a:rPr>
                        <a:t>]</a:t>
                      </a:r>
                      <a:endParaRPr lang="ko-KR" sz="2000" b="1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            </a:t>
                      </a:r>
                      <a:r>
                        <a:rPr lang="en-US" sz="1800" b="1" kern="100" dirty="0" smtClean="0">
                          <a:effectLst/>
                        </a:rPr>
                        <a:t>              </a:t>
                      </a:r>
                      <a:r>
                        <a:rPr lang="en-US" sz="1800" b="1" kern="100" dirty="0">
                          <a:effectLst/>
                        </a:rPr>
                        <a:t>[ </a:t>
                      </a:r>
                      <a:r>
                        <a:rPr lang="en-US" sz="1800" b="1" kern="100" dirty="0" smtClean="0">
                          <a:effectLst/>
                        </a:rPr>
                        <a:t>  dh-</a:t>
                      </a:r>
                      <a:r>
                        <a:rPr lang="en-US" sz="1800" b="1" kern="100" dirty="0" err="1" smtClean="0">
                          <a:effectLst/>
                        </a:rPr>
                        <a:t>eg</a:t>
                      </a:r>
                      <a:r>
                        <a:rPr lang="en-US" sz="1800" b="1" kern="100" dirty="0" smtClean="0">
                          <a:effectLst/>
                        </a:rPr>
                        <a:t>     </a:t>
                      </a:r>
                      <a:r>
                        <a:rPr lang="en-US" sz="1800" b="1" kern="100" dirty="0">
                          <a:effectLst/>
                        </a:rPr>
                        <a:t>-(ah-</a:t>
                      </a:r>
                      <a:r>
                        <a:rPr lang="en-US" sz="1800" b="1" kern="100" dirty="0" err="1">
                          <a:effectLst/>
                        </a:rPr>
                        <a:t>bg</a:t>
                      </a:r>
                      <a:r>
                        <a:rPr lang="en-US" sz="1800" b="1" kern="100" dirty="0">
                          <a:effectLst/>
                        </a:rPr>
                        <a:t>)   </a:t>
                      </a:r>
                      <a:r>
                        <a:rPr lang="en-US" sz="1800" b="1" kern="100" dirty="0" smtClean="0">
                          <a:effectLst/>
                        </a:rPr>
                        <a:t>  </a:t>
                      </a:r>
                      <a:r>
                        <a:rPr lang="en-US" sz="1800" b="1" kern="100" dirty="0" err="1" smtClean="0">
                          <a:effectLst/>
                        </a:rPr>
                        <a:t>ae-bd</a:t>
                      </a:r>
                      <a:r>
                        <a:rPr lang="en-US" sz="1800" b="1" kern="100" dirty="0" smtClean="0">
                          <a:effectLst/>
                        </a:rPr>
                        <a:t> </a:t>
                      </a:r>
                      <a:r>
                        <a:rPr lang="en-US" sz="600" b="1" kern="100" dirty="0" smtClean="0">
                          <a:effectLst/>
                        </a:rPr>
                        <a:t> </a:t>
                      </a:r>
                      <a:r>
                        <a:rPr lang="en-US" sz="1800" b="1" kern="100" dirty="0">
                          <a:effectLst/>
                        </a:rPr>
                        <a:t>] </a:t>
                      </a:r>
                      <a:endParaRPr lang="ko-KR" sz="2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 rot="2555447">
            <a:off x="833964" y="4263099"/>
            <a:ext cx="1394170" cy="21571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 rot="8202164">
            <a:off x="932452" y="4273528"/>
            <a:ext cx="1394170" cy="2157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재귀적 형태로 변경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                        r   =   ( 1 – α ) (  </a:t>
            </a:r>
            <a:r>
              <a:rPr lang="en-US" altLang="ko-KR" b="1" dirty="0"/>
              <a:t>( I  - α </a:t>
            </a:r>
            <a:r>
              <a:rPr lang="en-US" altLang="ko-KR" b="1" dirty="0" smtClean="0"/>
              <a:t>P)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  )</a:t>
            </a:r>
            <a:r>
              <a:rPr lang="en-US" altLang="ko-KR" b="1" baseline="30000" dirty="0" smtClean="0"/>
              <a:t>-1 </a:t>
            </a:r>
            <a:r>
              <a:rPr lang="en-US" altLang="ko-KR" b="1" dirty="0" smtClean="0"/>
              <a:t>y    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  <a:p>
            <a:pPr marL="457200" lvl="1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재귀적 형태로 변경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                        r   =   ( 1 – α ) (  </a:t>
            </a:r>
            <a:r>
              <a:rPr lang="en-US" altLang="ko-KR" b="1" dirty="0"/>
              <a:t>( I  - α </a:t>
            </a:r>
            <a:r>
              <a:rPr lang="en-US" altLang="ko-KR" b="1" dirty="0" smtClean="0"/>
              <a:t>P)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  )</a:t>
            </a:r>
            <a:r>
              <a:rPr lang="en-US" altLang="ko-KR" b="1" baseline="30000" dirty="0" smtClean="0"/>
              <a:t>-1 </a:t>
            </a:r>
            <a:r>
              <a:rPr lang="en-US" altLang="ko-KR" b="1" dirty="0" smtClean="0"/>
              <a:t>y   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en-US" altLang="ko-KR" b="1" dirty="0"/>
              <a:t>( I  - α P)</a:t>
            </a:r>
            <a:r>
              <a:rPr lang="en-US" altLang="ko-KR" b="1" baseline="30000" dirty="0"/>
              <a:t>T</a:t>
            </a:r>
            <a:r>
              <a:rPr lang="en-US" altLang="ko-KR" b="1" dirty="0"/>
              <a:t>  </a:t>
            </a:r>
            <a:r>
              <a:rPr lang="en-US" altLang="ko-KR" b="1" dirty="0" smtClean="0"/>
              <a:t>r   =   </a:t>
            </a:r>
            <a:r>
              <a:rPr lang="en-US" altLang="ko-KR" b="1" dirty="0"/>
              <a:t>( 1 – α ) </a:t>
            </a:r>
            <a:r>
              <a:rPr lang="en-US" altLang="ko-KR" b="1" dirty="0" smtClean="0"/>
              <a:t>y 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  <a:p>
            <a:pPr marL="457200" lvl="1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7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재귀적 형태로 변경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                        r   =   ( 1 – α ) (  </a:t>
            </a:r>
            <a:r>
              <a:rPr lang="en-US" altLang="ko-KR" b="1" dirty="0"/>
              <a:t>( I  - α </a:t>
            </a:r>
            <a:r>
              <a:rPr lang="en-US" altLang="ko-KR" b="1" dirty="0" smtClean="0"/>
              <a:t>P)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  )</a:t>
            </a:r>
            <a:r>
              <a:rPr lang="en-US" altLang="ko-KR" b="1" baseline="30000" dirty="0" smtClean="0"/>
              <a:t>-1 </a:t>
            </a:r>
            <a:r>
              <a:rPr lang="en-US" altLang="ko-KR" b="1" dirty="0" smtClean="0"/>
              <a:t>y   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en-US" altLang="ko-KR" b="1" dirty="0"/>
              <a:t>( I  - α P)</a:t>
            </a:r>
            <a:r>
              <a:rPr lang="en-US" altLang="ko-KR" b="1" baseline="30000" dirty="0"/>
              <a:t>T</a:t>
            </a:r>
            <a:r>
              <a:rPr lang="en-US" altLang="ko-KR" b="1" dirty="0"/>
              <a:t>  </a:t>
            </a:r>
            <a:r>
              <a:rPr lang="en-US" altLang="ko-KR" b="1" dirty="0" smtClean="0"/>
              <a:t>r   =   </a:t>
            </a:r>
            <a:r>
              <a:rPr lang="en-US" altLang="ko-KR" b="1" dirty="0"/>
              <a:t>( 1 – α ) </a:t>
            </a:r>
            <a:r>
              <a:rPr lang="en-US" altLang="ko-KR" b="1" dirty="0" smtClean="0"/>
              <a:t>y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r  -  α </a:t>
            </a:r>
            <a:r>
              <a:rPr lang="en-US" altLang="ko-KR" b="1" dirty="0" smtClean="0"/>
              <a:t>P</a:t>
            </a:r>
            <a:r>
              <a:rPr lang="en-US" altLang="ko-KR" b="1" baseline="30000" dirty="0" smtClean="0"/>
              <a:t>T </a:t>
            </a:r>
            <a:r>
              <a:rPr lang="en-US" altLang="ko-KR" b="1" dirty="0" smtClean="0"/>
              <a:t> </a:t>
            </a:r>
            <a:r>
              <a:rPr lang="en-US" altLang="ko-KR" sz="1800" b="1" dirty="0" smtClean="0"/>
              <a:t> </a:t>
            </a:r>
            <a:r>
              <a:rPr lang="en-US" altLang="ko-KR" b="1" dirty="0" smtClean="0"/>
              <a:t>r  </a:t>
            </a:r>
            <a:r>
              <a:rPr lang="en-US" altLang="ko-KR" sz="1200" b="1" dirty="0" smtClean="0"/>
              <a:t>  </a:t>
            </a:r>
            <a:r>
              <a:rPr lang="en-US" altLang="ko-KR" b="1" dirty="0" smtClean="0"/>
              <a:t>=   </a:t>
            </a:r>
            <a:r>
              <a:rPr lang="en-US" altLang="ko-KR" b="1" dirty="0"/>
              <a:t>( 1 – α ) y 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  <a:p>
            <a:pPr marL="457200" lvl="1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6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재귀적 형태로 변경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                        r   =   ( 1 – α ) (  </a:t>
            </a:r>
            <a:r>
              <a:rPr lang="en-US" altLang="ko-KR" b="1" dirty="0"/>
              <a:t>( I  - α </a:t>
            </a:r>
            <a:r>
              <a:rPr lang="en-US" altLang="ko-KR" b="1" dirty="0" smtClean="0"/>
              <a:t>P)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  )</a:t>
            </a:r>
            <a:r>
              <a:rPr lang="en-US" altLang="ko-KR" b="1" baseline="30000" dirty="0" smtClean="0"/>
              <a:t>-1 </a:t>
            </a:r>
            <a:r>
              <a:rPr lang="en-US" altLang="ko-KR" b="1" dirty="0" smtClean="0"/>
              <a:t>y   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en-US" altLang="ko-KR" b="1" dirty="0"/>
              <a:t>( I  - α P)</a:t>
            </a:r>
            <a:r>
              <a:rPr lang="en-US" altLang="ko-KR" b="1" baseline="30000" dirty="0"/>
              <a:t>T</a:t>
            </a:r>
            <a:r>
              <a:rPr lang="en-US" altLang="ko-KR" b="1" dirty="0"/>
              <a:t>  </a:t>
            </a:r>
            <a:r>
              <a:rPr lang="en-US" altLang="ko-KR" b="1" dirty="0" smtClean="0"/>
              <a:t>r   =   </a:t>
            </a:r>
            <a:r>
              <a:rPr lang="en-US" altLang="ko-KR" b="1" dirty="0"/>
              <a:t>( 1 – α ) </a:t>
            </a:r>
            <a:r>
              <a:rPr lang="en-US" altLang="ko-KR" b="1" dirty="0" smtClean="0"/>
              <a:t>y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r  -  α P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 </a:t>
            </a:r>
            <a:r>
              <a:rPr lang="en-US" altLang="ko-KR" sz="1100" b="1" dirty="0" smtClean="0"/>
              <a:t> </a:t>
            </a:r>
            <a:r>
              <a:rPr lang="en-US" altLang="ko-KR" b="1" dirty="0" smtClean="0"/>
              <a:t>r   =   </a:t>
            </a:r>
            <a:r>
              <a:rPr lang="en-US" altLang="ko-KR" b="1" dirty="0"/>
              <a:t>( 1 – α ) y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         </a:t>
            </a:r>
            <a:r>
              <a:rPr lang="en-US" altLang="ko-KR" b="1" dirty="0" smtClean="0"/>
              <a:t> </a:t>
            </a:r>
            <a:r>
              <a:rPr lang="en-US" altLang="ko-KR" sz="1600" b="1" dirty="0" smtClean="0"/>
              <a:t> </a:t>
            </a:r>
            <a:r>
              <a:rPr lang="en-US" altLang="ko-KR" b="1" dirty="0" smtClean="0"/>
              <a:t>r   </a:t>
            </a:r>
            <a:r>
              <a:rPr lang="en-US" altLang="ko-KR" sz="700" b="1" dirty="0" smtClean="0"/>
              <a:t> </a:t>
            </a:r>
            <a:r>
              <a:rPr lang="en-US" altLang="ko-KR" b="1" dirty="0" smtClean="0"/>
              <a:t>=   </a:t>
            </a:r>
            <a:r>
              <a:rPr lang="en-US" altLang="ko-KR" b="1" dirty="0"/>
              <a:t>α P</a:t>
            </a:r>
            <a:r>
              <a:rPr lang="en-US" altLang="ko-KR" b="1" baseline="30000" dirty="0"/>
              <a:t>T</a:t>
            </a:r>
            <a:r>
              <a:rPr lang="en-US" altLang="ko-KR" b="1" dirty="0"/>
              <a:t> </a:t>
            </a:r>
            <a:r>
              <a:rPr lang="en-US" altLang="ko-KR" b="1" dirty="0" smtClean="0"/>
              <a:t>r   +  ( </a:t>
            </a:r>
            <a:r>
              <a:rPr lang="en-US" altLang="ko-KR" b="1" dirty="0"/>
              <a:t>1 – α ) y 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  <a:p>
            <a:pPr marL="457200" lvl="1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7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재귀적 형태로 변경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                        r   =   ( 1 – α ) (  </a:t>
            </a:r>
            <a:r>
              <a:rPr lang="en-US" altLang="ko-KR" b="1" dirty="0"/>
              <a:t>( I  - α </a:t>
            </a:r>
            <a:r>
              <a:rPr lang="en-US" altLang="ko-KR" b="1" dirty="0" smtClean="0"/>
              <a:t>P)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  )</a:t>
            </a:r>
            <a:r>
              <a:rPr lang="en-US" altLang="ko-KR" b="1" baseline="30000" dirty="0" smtClean="0"/>
              <a:t>-1 </a:t>
            </a:r>
            <a:r>
              <a:rPr lang="en-US" altLang="ko-KR" b="1" dirty="0" smtClean="0"/>
              <a:t>y   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en-US" altLang="ko-KR" b="1" dirty="0"/>
              <a:t>( I  - α P)</a:t>
            </a:r>
            <a:r>
              <a:rPr lang="en-US" altLang="ko-KR" b="1" baseline="30000" dirty="0"/>
              <a:t>T</a:t>
            </a:r>
            <a:r>
              <a:rPr lang="en-US" altLang="ko-KR" b="1" dirty="0"/>
              <a:t>  </a:t>
            </a:r>
            <a:r>
              <a:rPr lang="en-US" altLang="ko-KR" b="1" dirty="0" smtClean="0"/>
              <a:t>r   =   </a:t>
            </a:r>
            <a:r>
              <a:rPr lang="en-US" altLang="ko-KR" b="1" dirty="0"/>
              <a:t>( 1 – α ) </a:t>
            </a:r>
            <a:r>
              <a:rPr lang="en-US" altLang="ko-KR" b="1" dirty="0" smtClean="0"/>
              <a:t>y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r  -  α P</a:t>
            </a:r>
            <a:r>
              <a:rPr lang="en-US" altLang="ko-KR" b="1" baseline="30000" dirty="0" smtClean="0"/>
              <a:t>T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 </a:t>
            </a:r>
            <a:r>
              <a:rPr lang="en-US" altLang="ko-KR" sz="1100" b="1" dirty="0" smtClean="0"/>
              <a:t> </a:t>
            </a:r>
            <a:r>
              <a:rPr lang="en-US" altLang="ko-KR" b="1" dirty="0" smtClean="0"/>
              <a:t>r   =   </a:t>
            </a:r>
            <a:r>
              <a:rPr lang="en-US" altLang="ko-KR" b="1" dirty="0"/>
              <a:t>( 1 – α ) y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          </a:t>
            </a:r>
            <a:r>
              <a:rPr lang="en-US" altLang="ko-KR" sz="1600" b="1" dirty="0" smtClean="0"/>
              <a:t> </a:t>
            </a:r>
            <a:r>
              <a:rPr lang="en-US" altLang="ko-KR" b="1" dirty="0" smtClean="0"/>
              <a:t>r   </a:t>
            </a:r>
            <a:r>
              <a:rPr lang="en-US" altLang="ko-KR" sz="600" b="1" dirty="0" smtClean="0"/>
              <a:t> </a:t>
            </a:r>
            <a:r>
              <a:rPr lang="en-US" altLang="ko-KR" b="1" dirty="0" smtClean="0"/>
              <a:t>=   </a:t>
            </a:r>
            <a:r>
              <a:rPr lang="en-US" altLang="ko-KR" b="1" dirty="0"/>
              <a:t>α P</a:t>
            </a:r>
            <a:r>
              <a:rPr lang="en-US" altLang="ko-KR" b="1" baseline="30000" dirty="0"/>
              <a:t>T</a:t>
            </a:r>
            <a:r>
              <a:rPr lang="en-US" altLang="ko-KR" b="1" dirty="0"/>
              <a:t> </a:t>
            </a:r>
            <a:r>
              <a:rPr lang="en-US" altLang="ko-KR" sz="100" b="1" dirty="0" smtClean="0"/>
              <a:t> </a:t>
            </a:r>
            <a:r>
              <a:rPr lang="en-US" altLang="ko-KR" b="1" dirty="0" smtClean="0"/>
              <a:t>r   </a:t>
            </a:r>
            <a:r>
              <a:rPr lang="en-US" altLang="ko-KR" b="1" dirty="0" smtClean="0"/>
              <a:t>+  ( </a:t>
            </a:r>
            <a:r>
              <a:rPr lang="en-US" altLang="ko-KR" b="1" dirty="0"/>
              <a:t>1 – α ) y 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</a:t>
            </a:r>
            <a:r>
              <a:rPr lang="ko-KR" altLang="en-US" b="1" dirty="0" err="1" smtClean="0"/>
              <a:t>역행렬</a:t>
            </a:r>
            <a:r>
              <a:rPr lang="ko-KR" altLang="en-US" b="1" dirty="0" smtClean="0"/>
              <a:t> 계산 제거  </a:t>
            </a:r>
            <a:r>
              <a:rPr lang="en-US" altLang="ko-KR" b="1" dirty="0" smtClean="0"/>
              <a:t>+  Sparse Linear System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행렬 </a:t>
            </a:r>
            <a:r>
              <a:rPr lang="en-US" altLang="ko-KR" sz="2000" b="1" dirty="0" smtClean="0"/>
              <a:t>P</a:t>
            </a:r>
            <a:r>
              <a:rPr lang="ko-KR" altLang="en-US" sz="2000" b="1" dirty="0" smtClean="0"/>
              <a:t>원소의 대부분 </a:t>
            </a:r>
            <a:r>
              <a:rPr lang="en-US" altLang="ko-KR" sz="2000" b="1" dirty="0" smtClean="0"/>
              <a:t>0)</a:t>
            </a:r>
            <a:r>
              <a:rPr lang="en-US" altLang="ko-KR" b="1" dirty="0" smtClean="0"/>
              <a:t>!</a:t>
            </a:r>
            <a:endParaRPr lang="en-US" altLang="ko-KR" b="1" dirty="0"/>
          </a:p>
          <a:p>
            <a:pPr marL="0" indent="0">
              <a:buNone/>
            </a:pPr>
            <a:endParaRPr lang="ko-KR" alt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0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PageRank</a:t>
            </a:r>
            <a:r>
              <a:rPr lang="ko-KR" altLang="en-US" b="1" dirty="0" smtClean="0"/>
              <a:t>에서는 </a:t>
            </a:r>
            <a:r>
              <a:rPr lang="en-US" altLang="ko-KR" b="1" dirty="0" smtClean="0"/>
              <a:t>y </a:t>
            </a:r>
            <a:r>
              <a:rPr lang="ko-KR" altLang="en-US" b="1" dirty="0" smtClean="0"/>
              <a:t>대신 </a:t>
            </a:r>
            <a:r>
              <a:rPr lang="en-US" altLang="ko-KR" b="1" dirty="0" smtClean="0"/>
              <a:t>u </a:t>
            </a:r>
            <a:r>
              <a:rPr lang="ko-KR" altLang="en-US" b="1" dirty="0" smtClean="0"/>
              <a:t>사용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</a:p>
          <a:p>
            <a:pPr marL="0" indent="0">
              <a:buNone/>
            </a:pPr>
            <a:endParaRPr lang="en-US" altLang="ko-KR" sz="900" b="1" dirty="0"/>
          </a:p>
          <a:p>
            <a:pPr marL="0" indent="0">
              <a:buNone/>
            </a:pPr>
            <a:r>
              <a:rPr lang="en-US" altLang="ko-KR" b="1" dirty="0" smtClean="0"/>
              <a:t>                          </a:t>
            </a:r>
            <a:r>
              <a:rPr lang="en-US" altLang="ko-KR" b="1" dirty="0" smtClean="0">
                <a:solidFill>
                  <a:srgbClr val="0070C0"/>
                </a:solidFill>
              </a:rPr>
              <a:t>r</a:t>
            </a:r>
            <a:r>
              <a:rPr lang="en-US" altLang="ko-KR" b="1" dirty="0" smtClean="0"/>
              <a:t>    </a:t>
            </a:r>
            <a:r>
              <a:rPr lang="en-US" altLang="ko-KR" b="1" dirty="0"/>
              <a:t>=   α P</a:t>
            </a:r>
            <a:r>
              <a:rPr lang="en-US" altLang="ko-KR" b="1" baseline="30000" dirty="0"/>
              <a:t>T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r</a:t>
            </a:r>
            <a:r>
              <a:rPr lang="en-US" altLang="ko-KR" b="1" dirty="0"/>
              <a:t>   +  ( 1 – α ) </a:t>
            </a:r>
            <a:r>
              <a:rPr lang="en-US" altLang="ko-KR" b="1" dirty="0" smtClean="0"/>
              <a:t>u</a:t>
            </a:r>
            <a:endParaRPr lang="ko-KR" altLang="en-US" dirty="0"/>
          </a:p>
          <a:p>
            <a:pPr marL="457200" lvl="1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8" name="왼쪽 대괄호 7"/>
          <p:cNvSpPr/>
          <p:nvPr/>
        </p:nvSpPr>
        <p:spPr>
          <a:xfrm rot="5400000">
            <a:off x="2564777" y="4003103"/>
            <a:ext cx="378042" cy="1260140"/>
          </a:xfrm>
          <a:prstGeom prst="leftBracket">
            <a:avLst>
              <a:gd name="adj" fmla="val 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/>
          <p:cNvSpPr/>
          <p:nvPr/>
        </p:nvSpPr>
        <p:spPr>
          <a:xfrm rot="5400000" flipH="1">
            <a:off x="2573778" y="4779150"/>
            <a:ext cx="360040" cy="1260140"/>
          </a:xfrm>
          <a:prstGeom prst="leftBracket">
            <a:avLst>
              <a:gd name="adj" fmla="val 0"/>
            </a:avLst>
          </a:prstGeom>
          <a:ln w="254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36096" y="4822194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점진적으로 특정 값에 수렴</a:t>
            </a:r>
            <a:r>
              <a:rPr lang="en-US" altLang="ko-KR" b="1" dirty="0">
                <a:solidFill>
                  <a:srgbClr val="00B050"/>
                </a:solidFill>
              </a:rPr>
              <a:t>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23103" y="1712630"/>
            <a:ext cx="3600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0    1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   </a:t>
            </a:r>
          </a:p>
        </p:txBody>
      </p:sp>
      <p:sp>
        <p:nvSpPr>
          <p:cNvPr id="12" name="양쪽 대괄호 11"/>
          <p:cNvSpPr/>
          <p:nvPr/>
        </p:nvSpPr>
        <p:spPr>
          <a:xfrm>
            <a:off x="2123728" y="1844824"/>
            <a:ext cx="540060" cy="1368152"/>
          </a:xfrm>
          <a:prstGeom prst="bracketPair">
            <a:avLst>
              <a:gd name="adj" fmla="val 8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31640" y="1988840"/>
            <a:ext cx="972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y  =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537798" y="1712630"/>
            <a:ext cx="3600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1    1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   </a:t>
            </a:r>
          </a:p>
        </p:txBody>
      </p:sp>
      <p:sp>
        <p:nvSpPr>
          <p:cNvPr id="15" name="양쪽 대괄호 14"/>
          <p:cNvSpPr/>
          <p:nvPr/>
        </p:nvSpPr>
        <p:spPr>
          <a:xfrm>
            <a:off x="6438423" y="1844824"/>
            <a:ext cx="540060" cy="1368152"/>
          </a:xfrm>
          <a:prstGeom prst="bracketPair">
            <a:avLst>
              <a:gd name="adj" fmla="val 8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46335" y="1988840"/>
            <a:ext cx="972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  =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3823081" y="2240372"/>
            <a:ext cx="1224136" cy="31997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0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26876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ko-KR" dirty="0">
                <a:latin typeface="Calibri" pitchFamily="34" charset="0"/>
                <a:cs typeface="Calibri" pitchFamily="34" charset="0"/>
              </a:rPr>
              <a:t>U = 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'http</a:t>
            </a:r>
            <a:r>
              <a:rPr lang="pl-PL" altLang="ko-KR" dirty="0">
                <a:latin typeface="Calibri" pitchFamily="34" charset="0"/>
                <a:cs typeface="Calibri" pitchFamily="34" charset="0"/>
              </a:rPr>
              <a:t>://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www.a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aa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.com‘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'http</a:t>
            </a:r>
            <a:r>
              <a:rPr lang="pl-PL" altLang="ko-KR" dirty="0">
                <a:latin typeface="Calibri" pitchFamily="34" charset="0"/>
                <a:cs typeface="Calibri" pitchFamily="34" charset="0"/>
              </a:rPr>
              <a:t>://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www.b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bb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.com‘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'http</a:t>
            </a:r>
            <a:r>
              <a:rPr lang="pl-PL" altLang="ko-KR" dirty="0">
                <a:latin typeface="Calibri" pitchFamily="34" charset="0"/>
                <a:cs typeface="Calibri" pitchFamily="34" charset="0"/>
              </a:rPr>
              <a:t>://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www.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ccc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.com‘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'http</a:t>
            </a:r>
            <a:r>
              <a:rPr lang="pl-PL" altLang="ko-KR" dirty="0">
                <a:latin typeface="Calibri" pitchFamily="34" charset="0"/>
                <a:cs typeface="Calibri" pitchFamily="34" charset="0"/>
              </a:rPr>
              <a:t>://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www.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ddd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.com‘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'http</a:t>
            </a:r>
            <a:r>
              <a:rPr lang="pl-PL" altLang="ko-KR" dirty="0">
                <a:latin typeface="Calibri" pitchFamily="34" charset="0"/>
                <a:cs typeface="Calibri" pitchFamily="34" charset="0"/>
              </a:rPr>
              <a:t>://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www.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eee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.com‘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'http</a:t>
            </a:r>
            <a:r>
              <a:rPr lang="pl-PL" altLang="ko-KR" dirty="0">
                <a:latin typeface="Calibri" pitchFamily="34" charset="0"/>
                <a:cs typeface="Calibri" pitchFamily="34" charset="0"/>
              </a:rPr>
              <a:t>://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www.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fff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.com‘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}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355976" y="1569859"/>
            <a:ext cx="576064" cy="576064"/>
            <a:chOff x="5148064" y="1988840"/>
            <a:chExt cx="576064" cy="576064"/>
          </a:xfrm>
        </p:grpSpPr>
        <p:sp>
          <p:nvSpPr>
            <p:cNvPr id="17" name="한쪽 모서리가 잘린 사각형 16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300192" y="2735054"/>
            <a:ext cx="576064" cy="576064"/>
            <a:chOff x="5148064" y="1988840"/>
            <a:chExt cx="576064" cy="576064"/>
          </a:xfrm>
        </p:grpSpPr>
        <p:sp>
          <p:nvSpPr>
            <p:cNvPr id="21" name="한쪽 모서리가 잘린 사각형 20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b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300192" y="4221088"/>
            <a:ext cx="576064" cy="576064"/>
            <a:chOff x="5148064" y="1988840"/>
            <a:chExt cx="576064" cy="576064"/>
          </a:xfrm>
        </p:grpSpPr>
        <p:sp>
          <p:nvSpPr>
            <p:cNvPr id="27" name="한쪽 모서리가 잘린 사각형 26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c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100392" y="1556792"/>
            <a:ext cx="576064" cy="576064"/>
            <a:chOff x="5148064" y="1988840"/>
            <a:chExt cx="576064" cy="576064"/>
          </a:xfrm>
        </p:grpSpPr>
        <p:sp>
          <p:nvSpPr>
            <p:cNvPr id="30" name="한쪽 모서리가 잘린 사각형 29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d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100392" y="5445224"/>
            <a:ext cx="576064" cy="576064"/>
            <a:chOff x="5148064" y="1988840"/>
            <a:chExt cx="576064" cy="576064"/>
          </a:xfrm>
        </p:grpSpPr>
        <p:sp>
          <p:nvSpPr>
            <p:cNvPr id="33" name="한쪽 모서리가 잘린 사각형 32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Calibri" pitchFamily="34" charset="0"/>
                  <a:cs typeface="Calibri" pitchFamily="34" charset="0"/>
                </a:rPr>
                <a:t>e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355976" y="5445224"/>
            <a:ext cx="576064" cy="576064"/>
            <a:chOff x="5148064" y="1988840"/>
            <a:chExt cx="576064" cy="576064"/>
          </a:xfrm>
        </p:grpSpPr>
        <p:sp>
          <p:nvSpPr>
            <p:cNvPr id="36" name="한쪽 모서리가 잘린 사각형 35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f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4932040" y="2145923"/>
            <a:ext cx="1368151" cy="58913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1" idx="3"/>
            <a:endCxn id="27" idx="1"/>
          </p:cNvCxnSpPr>
          <p:nvPr/>
        </p:nvCxnSpPr>
        <p:spPr>
          <a:xfrm>
            <a:off x="6588224" y="3311118"/>
            <a:ext cx="0" cy="909970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6876256" y="2057946"/>
            <a:ext cx="1224135" cy="677108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5004048" y="1746255"/>
            <a:ext cx="3082912" cy="0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6876257" y="2145923"/>
            <a:ext cx="1342233" cy="2075165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67442" y="4797153"/>
            <a:ext cx="1219518" cy="64807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4932040" y="4797153"/>
            <a:ext cx="1395815" cy="64807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768914" y="2175487"/>
            <a:ext cx="0" cy="3269737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4492420" y="2175487"/>
            <a:ext cx="0" cy="3257433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Forward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link: </a:t>
            </a:r>
            <a:r>
              <a:rPr lang="en-US" altLang="ko-KR" dirty="0" err="1" smtClean="0"/>
              <a:t>outedges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Back link: </a:t>
            </a:r>
            <a:r>
              <a:rPr lang="en-US" altLang="ko-KR" dirty="0" err="1" smtClean="0"/>
              <a:t>inedges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>
          <a:xfrm rot="10800000">
            <a:off x="3707904" y="1607830"/>
            <a:ext cx="1440160" cy="1656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3707904" y="4488150"/>
            <a:ext cx="1440160" cy="1656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79080" y="2276872"/>
            <a:ext cx="115212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79080" y="2492896"/>
            <a:ext cx="115212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3"/>
          </p:cNvCxnSpPr>
          <p:nvPr/>
        </p:nvCxnSpPr>
        <p:spPr>
          <a:xfrm flipV="1">
            <a:off x="5031208" y="1916832"/>
            <a:ext cx="2925168" cy="396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3"/>
          </p:cNvCxnSpPr>
          <p:nvPr/>
        </p:nvCxnSpPr>
        <p:spPr>
          <a:xfrm>
            <a:off x="5031208" y="2528900"/>
            <a:ext cx="2925168" cy="324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187624" y="4725144"/>
            <a:ext cx="2925168" cy="324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187624" y="5661248"/>
            <a:ext cx="2925168" cy="396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0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40</a:t>
            </a:fld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355976" y="1569859"/>
            <a:ext cx="576064" cy="576064"/>
            <a:chOff x="5148064" y="1988840"/>
            <a:chExt cx="576064" cy="576064"/>
          </a:xfrm>
        </p:grpSpPr>
        <p:sp>
          <p:nvSpPr>
            <p:cNvPr id="17" name="한쪽 모서리가 잘린 사각형 16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300192" y="2735054"/>
            <a:ext cx="576064" cy="576064"/>
            <a:chOff x="5148064" y="1988840"/>
            <a:chExt cx="576064" cy="576064"/>
          </a:xfrm>
        </p:grpSpPr>
        <p:sp>
          <p:nvSpPr>
            <p:cNvPr id="21" name="한쪽 모서리가 잘린 사각형 20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b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300192" y="4221088"/>
            <a:ext cx="576064" cy="576064"/>
            <a:chOff x="5148064" y="1988840"/>
            <a:chExt cx="576064" cy="576064"/>
          </a:xfrm>
        </p:grpSpPr>
        <p:sp>
          <p:nvSpPr>
            <p:cNvPr id="27" name="한쪽 모서리가 잘린 사각형 26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c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100392" y="1556792"/>
            <a:ext cx="576064" cy="576064"/>
            <a:chOff x="5148064" y="1988840"/>
            <a:chExt cx="576064" cy="576064"/>
          </a:xfrm>
        </p:grpSpPr>
        <p:sp>
          <p:nvSpPr>
            <p:cNvPr id="30" name="한쪽 모서리가 잘린 사각형 29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d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100392" y="5445224"/>
            <a:ext cx="576064" cy="576064"/>
            <a:chOff x="5148064" y="1988840"/>
            <a:chExt cx="576064" cy="576064"/>
          </a:xfrm>
        </p:grpSpPr>
        <p:sp>
          <p:nvSpPr>
            <p:cNvPr id="33" name="한쪽 모서리가 잘린 사각형 32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Calibri" pitchFamily="34" charset="0"/>
                  <a:cs typeface="Calibri" pitchFamily="34" charset="0"/>
                </a:rPr>
                <a:t>e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355976" y="5445224"/>
            <a:ext cx="576064" cy="576064"/>
            <a:chOff x="5148064" y="1988840"/>
            <a:chExt cx="576064" cy="576064"/>
          </a:xfrm>
        </p:grpSpPr>
        <p:sp>
          <p:nvSpPr>
            <p:cNvPr id="36" name="한쪽 모서리가 잘린 사각형 35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f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4932040" y="2145923"/>
            <a:ext cx="1368151" cy="58913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1" idx="3"/>
            <a:endCxn id="27" idx="1"/>
          </p:cNvCxnSpPr>
          <p:nvPr/>
        </p:nvCxnSpPr>
        <p:spPr>
          <a:xfrm>
            <a:off x="6588224" y="3311118"/>
            <a:ext cx="0" cy="909970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6876256" y="2057946"/>
            <a:ext cx="1224135" cy="677108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5004048" y="1746255"/>
            <a:ext cx="3082912" cy="0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6876257" y="2145923"/>
            <a:ext cx="1342233" cy="2075165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67442" y="4797153"/>
            <a:ext cx="1219518" cy="64807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4932040" y="4797153"/>
            <a:ext cx="1395815" cy="64807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768914" y="2175487"/>
            <a:ext cx="0" cy="3269737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4492420" y="2175487"/>
            <a:ext cx="0" cy="3257433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100479"/>
                  </p:ext>
                </p:extLst>
              </p:nvPr>
            </p:nvGraphicFramePr>
            <p:xfrm>
              <a:off x="251520" y="1844824"/>
              <a:ext cx="3816421" cy="40239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5203"/>
                    <a:gridCol w="545203"/>
                    <a:gridCol w="545203"/>
                    <a:gridCol w="545203"/>
                    <a:gridCol w="545203"/>
                    <a:gridCol w="545203"/>
                    <a:gridCol w="545203"/>
                  </a:tblGrid>
                  <a:tr h="3909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i/ j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70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5551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100479"/>
                  </p:ext>
                </p:extLst>
              </p:nvPr>
            </p:nvGraphicFramePr>
            <p:xfrm>
              <a:off x="251520" y="1844824"/>
              <a:ext cx="3816421" cy="40239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5203"/>
                    <a:gridCol w="545203"/>
                    <a:gridCol w="545203"/>
                    <a:gridCol w="545203"/>
                    <a:gridCol w="545203"/>
                    <a:gridCol w="545203"/>
                    <a:gridCol w="545203"/>
                  </a:tblGrid>
                  <a:tr h="3909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i/ j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1124" t="-66337" r="-403371" b="-4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3371" t="-66337" r="-1124" b="-490099"/>
                          </a:stretch>
                        </a:blipFill>
                      </a:tcPr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97778" t="-166337" r="-298889" b="-3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2247" t="-166337" r="-202247" b="-3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70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2247" t="-266337" r="-202247" b="-2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96667" t="-266337" r="-100000" b="-2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3371" t="-266337" r="-1124" b="-290099"/>
                          </a:stretch>
                        </a:blipFill>
                      </a:tcPr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8889" t="-366337" r="-497778" b="-1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5551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8889" t="-556436" r="-4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21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41</a:t>
            </a:fld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355976" y="1569859"/>
            <a:ext cx="576064" cy="576064"/>
            <a:chOff x="5148064" y="1988840"/>
            <a:chExt cx="576064" cy="576064"/>
          </a:xfrm>
        </p:grpSpPr>
        <p:sp>
          <p:nvSpPr>
            <p:cNvPr id="17" name="한쪽 모서리가 잘린 사각형 16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300192" y="2735054"/>
            <a:ext cx="576064" cy="576064"/>
            <a:chOff x="5148064" y="1988840"/>
            <a:chExt cx="576064" cy="576064"/>
          </a:xfrm>
        </p:grpSpPr>
        <p:sp>
          <p:nvSpPr>
            <p:cNvPr id="21" name="한쪽 모서리가 잘린 사각형 20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b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300192" y="4221088"/>
            <a:ext cx="576064" cy="576064"/>
            <a:chOff x="5148064" y="1988840"/>
            <a:chExt cx="576064" cy="576064"/>
          </a:xfrm>
        </p:grpSpPr>
        <p:sp>
          <p:nvSpPr>
            <p:cNvPr id="27" name="한쪽 모서리가 잘린 사각형 26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c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100392" y="1556792"/>
            <a:ext cx="576064" cy="576064"/>
            <a:chOff x="5148064" y="1988840"/>
            <a:chExt cx="576064" cy="576064"/>
          </a:xfrm>
        </p:grpSpPr>
        <p:sp>
          <p:nvSpPr>
            <p:cNvPr id="30" name="한쪽 모서리가 잘린 사각형 29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d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100392" y="5445224"/>
            <a:ext cx="576064" cy="576064"/>
            <a:chOff x="5148064" y="1988840"/>
            <a:chExt cx="576064" cy="576064"/>
          </a:xfrm>
        </p:grpSpPr>
        <p:sp>
          <p:nvSpPr>
            <p:cNvPr id="33" name="한쪽 모서리가 잘린 사각형 32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Calibri" pitchFamily="34" charset="0"/>
                  <a:cs typeface="Calibri" pitchFamily="34" charset="0"/>
                </a:rPr>
                <a:t>e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355976" y="5445224"/>
            <a:ext cx="576064" cy="576064"/>
            <a:chOff x="5148064" y="1988840"/>
            <a:chExt cx="576064" cy="576064"/>
          </a:xfrm>
        </p:grpSpPr>
        <p:sp>
          <p:nvSpPr>
            <p:cNvPr id="36" name="한쪽 모서리가 잘린 사각형 35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f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4932040" y="2145923"/>
            <a:ext cx="1368151" cy="58913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1" idx="3"/>
            <a:endCxn id="27" idx="1"/>
          </p:cNvCxnSpPr>
          <p:nvPr/>
        </p:nvCxnSpPr>
        <p:spPr>
          <a:xfrm>
            <a:off x="6588224" y="3311118"/>
            <a:ext cx="0" cy="909970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6876256" y="2057946"/>
            <a:ext cx="1224135" cy="677108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5004048" y="1746255"/>
            <a:ext cx="3082912" cy="0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6876257" y="2145923"/>
            <a:ext cx="1342233" cy="2075165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67442" y="4797153"/>
            <a:ext cx="1219518" cy="64807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4932040" y="4797153"/>
            <a:ext cx="1395815" cy="64807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768914" y="2175487"/>
            <a:ext cx="0" cy="3269737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4492420" y="2175487"/>
            <a:ext cx="0" cy="3257433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5958094"/>
                  </p:ext>
                </p:extLst>
              </p:nvPr>
            </p:nvGraphicFramePr>
            <p:xfrm>
              <a:off x="251520" y="1844824"/>
              <a:ext cx="3816421" cy="40756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5203"/>
                    <a:gridCol w="545203"/>
                    <a:gridCol w="545203"/>
                    <a:gridCol w="545203"/>
                    <a:gridCol w="545203"/>
                    <a:gridCol w="545203"/>
                    <a:gridCol w="545203"/>
                  </a:tblGrid>
                  <a:tr h="3909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j/i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70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5551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5958094"/>
                  </p:ext>
                </p:extLst>
              </p:nvPr>
            </p:nvGraphicFramePr>
            <p:xfrm>
              <a:off x="251520" y="1844824"/>
              <a:ext cx="3816421" cy="40756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5203"/>
                    <a:gridCol w="545203"/>
                    <a:gridCol w="545203"/>
                    <a:gridCol w="545203"/>
                    <a:gridCol w="545203"/>
                    <a:gridCol w="545203"/>
                    <a:gridCol w="545203"/>
                  </a:tblGrid>
                  <a:tr h="3909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j/i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2247" t="-66337" r="-202247" b="-4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3371" t="-66337" r="-1124" b="-499010"/>
                          </a:stretch>
                        </a:blipFill>
                      </a:tcPr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8889" t="-166337" r="-497778" b="-3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2247" t="-166337" r="-202247" b="-3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70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1124" t="-266337" r="-403371" b="-2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1124" t="-366337" r="-403371" b="-1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97778" t="-366337" r="-298889" b="-1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97778" t="-475758" r="-298889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8889" t="-564356" r="-497778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97778" t="-564356" r="-298889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48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67975" y="1412776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r</a:t>
            </a:r>
            <a:r>
              <a:rPr lang="en-US" altLang="ko-KR" b="1" dirty="0"/>
              <a:t>    =   α P</a:t>
            </a:r>
            <a:r>
              <a:rPr lang="en-US" altLang="ko-KR" b="1" baseline="30000" dirty="0"/>
              <a:t>T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r</a:t>
            </a:r>
            <a:r>
              <a:rPr lang="en-US" altLang="ko-KR" b="1" dirty="0"/>
              <a:t>   +  ( 1 – α ) u</a:t>
            </a:r>
            <a:endParaRPr lang="ko-KR" altLang="en-US" dirty="0"/>
          </a:p>
        </p:txBody>
      </p:sp>
      <p:sp>
        <p:nvSpPr>
          <p:cNvPr id="38" name="왼쪽 대괄호 37"/>
          <p:cNvSpPr/>
          <p:nvPr/>
        </p:nvSpPr>
        <p:spPr>
          <a:xfrm rot="5400000">
            <a:off x="3253040" y="593685"/>
            <a:ext cx="378042" cy="1260140"/>
          </a:xfrm>
          <a:prstGeom prst="leftBracket">
            <a:avLst>
              <a:gd name="adj" fmla="val 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대괄호 38"/>
          <p:cNvSpPr/>
          <p:nvPr/>
        </p:nvSpPr>
        <p:spPr>
          <a:xfrm rot="5400000" flipH="1">
            <a:off x="3262041" y="1369732"/>
            <a:ext cx="360040" cy="1260140"/>
          </a:xfrm>
          <a:prstGeom prst="leftBracket">
            <a:avLst>
              <a:gd name="adj" fmla="val 0"/>
            </a:avLst>
          </a:prstGeom>
          <a:ln w="254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43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14838"/>
              </p:ext>
            </p:extLst>
          </p:nvPr>
        </p:nvGraphicFramePr>
        <p:xfrm>
          <a:off x="467544" y="2832744"/>
          <a:ext cx="1027327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66728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667975" y="1412776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r</a:t>
            </a:r>
            <a:r>
              <a:rPr lang="en-US" altLang="ko-KR" b="1" dirty="0"/>
              <a:t>    =   α P</a:t>
            </a:r>
            <a:r>
              <a:rPr lang="en-US" altLang="ko-KR" b="1" baseline="30000" dirty="0"/>
              <a:t>T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r</a:t>
            </a:r>
            <a:r>
              <a:rPr lang="en-US" altLang="ko-KR" b="1" dirty="0"/>
              <a:t>   +  ( 1 – α ) u</a:t>
            </a:r>
            <a:endParaRPr lang="ko-KR" altLang="en-US" dirty="0"/>
          </a:p>
        </p:txBody>
      </p:sp>
      <p:sp>
        <p:nvSpPr>
          <p:cNvPr id="38" name="왼쪽 대괄호 37"/>
          <p:cNvSpPr/>
          <p:nvPr/>
        </p:nvSpPr>
        <p:spPr>
          <a:xfrm rot="5400000">
            <a:off x="3253040" y="593685"/>
            <a:ext cx="378042" cy="1260140"/>
          </a:xfrm>
          <a:prstGeom prst="leftBracket">
            <a:avLst>
              <a:gd name="adj" fmla="val 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대괄호 38"/>
          <p:cNvSpPr/>
          <p:nvPr/>
        </p:nvSpPr>
        <p:spPr>
          <a:xfrm rot="5400000" flipH="1">
            <a:off x="3262041" y="1369732"/>
            <a:ext cx="360040" cy="1260140"/>
          </a:xfrm>
          <a:prstGeom prst="leftBracket">
            <a:avLst>
              <a:gd name="adj" fmla="val 0"/>
            </a:avLst>
          </a:prstGeom>
          <a:ln w="254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431760"/>
                  </p:ext>
                </p:extLst>
              </p:nvPr>
            </p:nvGraphicFramePr>
            <p:xfrm>
              <a:off x="3491880" y="2567911"/>
              <a:ext cx="1728192" cy="29493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8032"/>
                    <a:gridCol w="288032"/>
                    <a:gridCol w="288032"/>
                    <a:gridCol w="288032"/>
                    <a:gridCol w="288032"/>
                    <a:gridCol w="288032"/>
                  </a:tblGrid>
                  <a:tr h="3418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sz="1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</a:tr>
                  <a:tr h="34185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sz="1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</a:tr>
                  <a:tr h="3418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sz="1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</a:tr>
                  <a:tr h="34282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sz="1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</a:tr>
                  <a:tr h="3428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sz="1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</a:tr>
                  <a:tr h="34282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sz="1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1" name="표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431760"/>
                  </p:ext>
                </p:extLst>
              </p:nvPr>
            </p:nvGraphicFramePr>
            <p:xfrm>
              <a:off x="3491880" y="2567911"/>
              <a:ext cx="1728192" cy="29493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8032"/>
                    <a:gridCol w="288032"/>
                    <a:gridCol w="288032"/>
                    <a:gridCol w="288032"/>
                    <a:gridCol w="288032"/>
                    <a:gridCol w="288032"/>
                  </a:tblGrid>
                  <a:tr h="4908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sz="1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4255" r="-202128" b="-498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04255" r="-2128" b="-498765"/>
                          </a:stretch>
                        </a:blipFill>
                      </a:tcPr>
                    </a:tc>
                  </a:tr>
                  <a:tr h="4908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28" t="-101250" r="-50425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sz="1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4255" t="-101250" r="-202128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</a:tr>
                  <a:tr h="4908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2128" t="-198765" r="-40425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sz="1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</a:tr>
                  <a:tr h="4922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2128" t="-302500" r="-404255" b="-2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7917" t="-302500" r="-295833" b="-2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sz="1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</a:tr>
                  <a:tr h="4922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7917" t="-397531" r="-295833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sz="1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</a:tr>
                  <a:tr h="4922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28" t="-497531" r="-504255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7917" t="-497531" r="-295833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sz="1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94209"/>
              </p:ext>
            </p:extLst>
          </p:nvPr>
        </p:nvGraphicFramePr>
        <p:xfrm>
          <a:off x="5652120" y="2892464"/>
          <a:ext cx="504056" cy="221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435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776854" y="3540536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=     0.85 x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292080" y="353725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228184" y="3540536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+ ( 1 - 0.85) x</a:t>
            </a:r>
            <a:endParaRPr lang="ko-KR" altLang="en-US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43240"/>
              </p:ext>
            </p:extLst>
          </p:nvPr>
        </p:nvGraphicFramePr>
        <p:xfrm>
          <a:off x="8100392" y="2892464"/>
          <a:ext cx="504056" cy="221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435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0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44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18155"/>
              </p:ext>
            </p:extLst>
          </p:nvPr>
        </p:nvGraphicFramePr>
        <p:xfrm>
          <a:off x="530551" y="2492896"/>
          <a:ext cx="13051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591"/>
                <a:gridCol w="1016554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0.3210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0.1705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0.1066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0.1368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0.0643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0.2007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/>
              <p:cNvSpPr/>
              <p:nvPr/>
            </p:nvSpPr>
            <p:spPr>
              <a:xfrm>
                <a:off x="-180528" y="4941168"/>
                <a:ext cx="2736304" cy="764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𝒊</m:t>
                          </m:r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∈</m:t>
                          </m:r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𝑼</m:t>
                          </m:r>
                        </m:sub>
                        <m:sup/>
                        <m:e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𝒓</m:t>
                          </m:r>
                          <m:r>
                            <a:rPr lang="en-US" altLang="ko-KR" b="1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𝒊</m:t>
                          </m:r>
                        </m:e>
                      </m:nary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𝟗𝟗𝟗𝟗</m:t>
                      </m:r>
                    </m:oMath>
                  </m:oMathPara>
                </a14:m>
                <a:endParaRPr lang="en-US" altLang="ko-KR" b="1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4941168"/>
                <a:ext cx="2736304" cy="7648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3349699659"/>
              </p:ext>
            </p:extLst>
          </p:nvPr>
        </p:nvGraphicFramePr>
        <p:xfrm>
          <a:off x="2699792" y="148478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445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45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355976" y="1569859"/>
            <a:ext cx="576064" cy="576064"/>
            <a:chOff x="5148064" y="1988840"/>
            <a:chExt cx="576064" cy="576064"/>
          </a:xfrm>
        </p:grpSpPr>
        <p:sp>
          <p:nvSpPr>
            <p:cNvPr id="9" name="한쪽 모서리가 잘린 사각형 8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300192" y="2735054"/>
            <a:ext cx="576064" cy="576064"/>
            <a:chOff x="5148064" y="1988840"/>
            <a:chExt cx="576064" cy="576064"/>
          </a:xfrm>
        </p:grpSpPr>
        <p:sp>
          <p:nvSpPr>
            <p:cNvPr id="12" name="한쪽 모서리가 잘린 사각형 11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b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300192" y="4221088"/>
            <a:ext cx="576064" cy="576064"/>
            <a:chOff x="5148064" y="1988840"/>
            <a:chExt cx="576064" cy="576064"/>
          </a:xfrm>
        </p:grpSpPr>
        <p:sp>
          <p:nvSpPr>
            <p:cNvPr id="15" name="한쪽 모서리가 잘린 사각형 14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c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100392" y="1556792"/>
            <a:ext cx="576064" cy="576064"/>
            <a:chOff x="5148064" y="1988840"/>
            <a:chExt cx="576064" cy="576064"/>
          </a:xfrm>
        </p:grpSpPr>
        <p:sp>
          <p:nvSpPr>
            <p:cNvPr id="18" name="한쪽 모서리가 잘린 사각형 17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d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100392" y="5445224"/>
            <a:ext cx="576064" cy="576064"/>
            <a:chOff x="5148064" y="1988840"/>
            <a:chExt cx="576064" cy="576064"/>
          </a:xfrm>
        </p:grpSpPr>
        <p:sp>
          <p:nvSpPr>
            <p:cNvPr id="21" name="한쪽 모서리가 잘린 사각형 20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Calibri" pitchFamily="34" charset="0"/>
                  <a:cs typeface="Calibri" pitchFamily="34" charset="0"/>
                </a:rPr>
                <a:t>e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355976" y="5445224"/>
            <a:ext cx="576064" cy="576064"/>
            <a:chOff x="5148064" y="1988840"/>
            <a:chExt cx="576064" cy="576064"/>
          </a:xfrm>
        </p:grpSpPr>
        <p:sp>
          <p:nvSpPr>
            <p:cNvPr id="24" name="한쪽 모서리가 잘린 사각형 23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f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4932040" y="2145923"/>
            <a:ext cx="1368151" cy="58913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2" idx="3"/>
            <a:endCxn id="15" idx="1"/>
          </p:cNvCxnSpPr>
          <p:nvPr/>
        </p:nvCxnSpPr>
        <p:spPr>
          <a:xfrm>
            <a:off x="6588224" y="3311118"/>
            <a:ext cx="0" cy="909970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6876256" y="2057946"/>
            <a:ext cx="1224135" cy="677108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004048" y="1746255"/>
            <a:ext cx="3082912" cy="0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6876257" y="2145923"/>
            <a:ext cx="1342233" cy="2075165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67442" y="4797153"/>
            <a:ext cx="1219518" cy="64807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932040" y="4797153"/>
            <a:ext cx="1395815" cy="64807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768914" y="2175487"/>
            <a:ext cx="0" cy="3269737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4492420" y="2175487"/>
            <a:ext cx="0" cy="3257433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64646"/>
              </p:ext>
            </p:extLst>
          </p:nvPr>
        </p:nvGraphicFramePr>
        <p:xfrm>
          <a:off x="247443" y="2489304"/>
          <a:ext cx="37484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11"/>
                <a:gridCol w="722676"/>
                <a:gridCol w="1319146"/>
                <a:gridCol w="648072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PageRank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0.2007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0.1705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0.1368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0.1066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0.0643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어떤 페이지의 정보량이 클수록 </a:t>
            </a:r>
            <a:r>
              <a:rPr lang="en-US" altLang="ko-KR" b="1" dirty="0" smtClean="0"/>
              <a:t>Random Surfing</a:t>
            </a:r>
            <a:r>
              <a:rPr lang="ko-KR" altLang="en-US" b="1" dirty="0" smtClean="0"/>
              <a:t>을 통해 그 페이지에 도달할 확률이 높아진다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두 문서간의 직선 거리보다 </a:t>
            </a:r>
            <a:r>
              <a:rPr lang="en-US" altLang="ko-KR" b="1" dirty="0" smtClean="0"/>
              <a:t>Markov Random Walk</a:t>
            </a:r>
            <a:r>
              <a:rPr lang="ko-KR" altLang="en-US" b="1" dirty="0" smtClean="0"/>
              <a:t>로 문서에 도달할 확률을 계산하는 것이 내용상의 차이를 더 잘 반영한다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PageRank 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Markov Random Walk</a:t>
            </a:r>
            <a:r>
              <a:rPr lang="ko-KR" altLang="en-US" b="1" dirty="0"/>
              <a:t>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Random Surfing</a:t>
            </a:r>
            <a:r>
              <a:rPr lang="ko-KR" altLang="en-US" b="1" dirty="0" smtClean="0"/>
              <a:t>를 구현</a:t>
            </a:r>
            <a:endParaRPr lang="en-US" altLang="ko-KR" b="1" dirty="0" smtClean="0"/>
          </a:p>
          <a:p>
            <a:pPr lvl="1"/>
            <a:r>
              <a:rPr lang="ko-KR" altLang="en-US" b="1" dirty="0"/>
              <a:t>세상에 존재하는 모든 다른 페이지들과의 유사도의 합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1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</a:t>
            </a:r>
          </a:p>
          <a:p>
            <a:pPr lvl="1"/>
            <a:r>
              <a:rPr lang="ko-KR" altLang="en-US" dirty="0" smtClean="0"/>
              <a:t>공간 안에서 데이터의 </a:t>
            </a:r>
            <a:r>
              <a:rPr lang="en-US" altLang="ko-KR" dirty="0" smtClean="0"/>
              <a:t>geometry</a:t>
            </a:r>
            <a:r>
              <a:rPr lang="ko-KR" altLang="en-US" dirty="0" smtClean="0"/>
              <a:t>가 왜곡된 상황에서도 올바르게 문서간 거리를 구할 수 있다</a:t>
            </a:r>
            <a:endParaRPr lang="en-US" altLang="ko-KR" dirty="0"/>
          </a:p>
          <a:p>
            <a:pPr lvl="1"/>
            <a:r>
              <a:rPr lang="ko-KR" altLang="en-US" dirty="0" smtClean="0"/>
              <a:t>쿼리 독립적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쿼리가 오더라도 자신의 페이지와 다른 모든 페이지들 간의 유사성을 계산한다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Weak point</a:t>
            </a:r>
          </a:p>
          <a:p>
            <a:pPr lvl="1"/>
            <a:r>
              <a:rPr lang="ko-KR" altLang="en-US" dirty="0" smtClean="0"/>
              <a:t>주제와 동떨어진 쿼리가 오더라도 높은 </a:t>
            </a:r>
            <a:r>
              <a:rPr lang="en-US" altLang="ko-KR" dirty="0" smtClean="0"/>
              <a:t>Rank</a:t>
            </a:r>
            <a:r>
              <a:rPr lang="ko-KR" altLang="en-US" dirty="0" smtClean="0"/>
              <a:t>를 줄 수가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TF-IDF </a:t>
            </a:r>
            <a:r>
              <a:rPr lang="ko-KR" altLang="en-US" dirty="0" smtClean="0"/>
              <a:t>등 쿼리와의 패턴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기본으로 하고 </a:t>
            </a:r>
            <a:r>
              <a:rPr lang="en-US" altLang="ko-KR" dirty="0" smtClean="0"/>
              <a:t>PageRank</a:t>
            </a:r>
            <a:r>
              <a:rPr lang="ko-KR" altLang="en-US" dirty="0" smtClean="0"/>
              <a:t>는 가중치로만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8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Sergey </a:t>
            </a:r>
            <a:r>
              <a:rPr lang="en-US" altLang="ko-KR" sz="2000" dirty="0" err="1"/>
              <a:t>Brin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Et al, The </a:t>
            </a:r>
            <a:r>
              <a:rPr lang="en-US" altLang="ko-KR" sz="2000" dirty="0"/>
              <a:t>anatomy of a large-scale </a:t>
            </a:r>
            <a:r>
              <a:rPr lang="en-US" altLang="ko-KR" sz="2000" dirty="0" err="1"/>
              <a:t>hypertextual</a:t>
            </a:r>
            <a:r>
              <a:rPr lang="en-US" altLang="ko-KR" sz="2000" dirty="0"/>
              <a:t> Web search engine, Computer Science Department, Stanford University, Stanford, CA 94305, </a:t>
            </a:r>
            <a:r>
              <a:rPr lang="en-US" altLang="ko-KR" sz="2000" dirty="0" smtClean="0"/>
              <a:t>USA, 1999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Sergey </a:t>
            </a:r>
            <a:r>
              <a:rPr lang="en-US" altLang="ko-KR" sz="2000" dirty="0" err="1" smtClean="0"/>
              <a:t>Brin</a:t>
            </a:r>
            <a:r>
              <a:rPr lang="en-US" altLang="ko-KR" sz="2000" dirty="0" smtClean="0"/>
              <a:t> Et al, </a:t>
            </a:r>
            <a:r>
              <a:rPr lang="en-US" altLang="ko-KR" sz="2000" dirty="0"/>
              <a:t>The PageRank Citation Ranking: Bringing Order to the </a:t>
            </a:r>
            <a:r>
              <a:rPr lang="en-US" altLang="ko-KR" sz="2000" dirty="0" smtClean="0"/>
              <a:t>Web, Stanford </a:t>
            </a:r>
            <a:r>
              <a:rPr lang="en-US" altLang="ko-KR" sz="2000" dirty="0" err="1" smtClean="0"/>
              <a:t>InfoLab</a:t>
            </a:r>
            <a:r>
              <a:rPr lang="en-US" altLang="ko-KR" sz="2000" dirty="0" smtClean="0"/>
              <a:t>, 1999</a:t>
            </a:r>
          </a:p>
          <a:p>
            <a:endParaRPr lang="en-US" altLang="ko-KR" sz="2000" dirty="0"/>
          </a:p>
          <a:p>
            <a:r>
              <a:rPr lang="en-US" altLang="ko-KR" sz="2000" dirty="0"/>
              <a:t>Rebecca S. </a:t>
            </a:r>
            <a:r>
              <a:rPr lang="en-US" altLang="ko-KR" sz="2000" dirty="0" smtClean="0"/>
              <a:t>Wills, Google’s </a:t>
            </a:r>
            <a:r>
              <a:rPr lang="en-US" altLang="ko-KR" sz="2000" dirty="0"/>
              <a:t>PageRank: The math behind the search </a:t>
            </a:r>
            <a:r>
              <a:rPr lang="en-US" altLang="ko-KR" sz="2000" dirty="0" smtClean="0"/>
              <a:t>engine, </a:t>
            </a:r>
            <a:r>
              <a:rPr lang="en-US" altLang="ko-KR" sz="2000" dirty="0"/>
              <a:t>Math. </a:t>
            </a:r>
            <a:r>
              <a:rPr lang="en-US" altLang="ko-KR" sz="2000" dirty="0" smtClean="0"/>
              <a:t>Intelligencer, 2006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Kurt Bryan Et al, The $25,000,000,000 Eigenvector: The Linear Algebra behind Google, SIAM Review, </a:t>
            </a:r>
            <a:r>
              <a:rPr lang="en-US" altLang="ko-KR" sz="2000" dirty="0" smtClean="0"/>
              <a:t>2006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Pavel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Berkhin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, A </a:t>
            </a:r>
            <a:r>
              <a:rPr lang="en-US" altLang="ko-KR" sz="2000" dirty="0"/>
              <a:t>survey on </a:t>
            </a:r>
            <a:r>
              <a:rPr lang="en-US" altLang="ko-KR" sz="2000" dirty="0" err="1"/>
              <a:t>pagerank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computing</a:t>
            </a:r>
            <a:r>
              <a:rPr lang="en-US" altLang="ko-KR" sz="2000" dirty="0"/>
              <a:t>, Internet </a:t>
            </a:r>
            <a:r>
              <a:rPr lang="en-US" altLang="ko-KR" sz="2000" dirty="0" smtClean="0"/>
              <a:t>Mathematics, 2005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2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8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PageRank 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i</a:t>
            </a:r>
            <a:endParaRPr lang="en-US" altLang="ko-KR" baseline="-25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>
          <a:xfrm rot="10800000">
            <a:off x="6372200" y="3372873"/>
            <a:ext cx="1224136" cy="122842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1979711" y="2150835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1981988" y="3573016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한쪽 모서리가 잘린 사각형 16"/>
          <p:cNvSpPr/>
          <p:nvPr/>
        </p:nvSpPr>
        <p:spPr>
          <a:xfrm rot="10800000">
            <a:off x="1979712" y="5077509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4731" y="2306137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= 10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64731" y="3787029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= 30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64731" y="5291522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= 40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41478" y="2650114"/>
            <a:ext cx="1963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= 10 + 30 + 40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807531" y="2539992"/>
            <a:ext cx="3204629" cy="1033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807531" y="3987084"/>
            <a:ext cx="32046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807531" y="4293096"/>
            <a:ext cx="3204629" cy="12110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 Frequency Vector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Document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Vector</a:t>
                </a:r>
              </a:p>
              <a:p>
                <a:pPr lvl="1"/>
                <a:r>
                  <a:rPr lang="ko-KR" altLang="en-US" dirty="0" smtClean="0"/>
                  <a:t>문서들을 벡터화하여 임의의 두 문서 사이의 거리를 측정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가까운 거리 </a:t>
                </a:r>
                <a:r>
                  <a:rPr lang="en-US" altLang="ko-KR" dirty="0" smtClean="0"/>
                  <a:t>= </a:t>
                </a:r>
                <a:r>
                  <a:rPr lang="ko-KR" altLang="en-US" dirty="0" smtClean="0"/>
                  <a:t>두 문서에서 쓰이는 단어들이 거의 일치한다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비슷한 주제의 문서들끼리는 가까운 거리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다른 주제의 문서들끼리는 먼 거리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2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050828" y="3429000"/>
            <a:ext cx="0" cy="2592288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3050828" y="6010076"/>
            <a:ext cx="3168352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347864" y="3789040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35896" y="4221088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23928" y="3920852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20610" y="4604190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69922" y="4550184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26620" y="4869160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2040" y="4658196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26986" y="5157192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08104" y="4869160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48064" y="5286170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08104" y="5340176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63688" y="3388930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term2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02070" y="6165304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term1</a:t>
            </a:r>
          </a:p>
        </p:txBody>
      </p:sp>
    </p:spTree>
    <p:extLst>
      <p:ext uri="{BB962C8B-B14F-4D97-AF65-F5344CB8AC3E}">
        <p14:creationId xmlns:p14="http://schemas.microsoft.com/office/powerpoint/2010/main" val="9065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 Frequency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Problem</a:t>
            </a:r>
          </a:p>
          <a:p>
            <a:pPr lvl="1"/>
            <a:r>
              <a:rPr lang="ko-KR" altLang="en-US" dirty="0" smtClean="0"/>
              <a:t>키워드가 많아지면 같은 주제의 문서들도 사용하는 단어가 달라질 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주제의 문서의 단어가 동일한 경우도 생길 수 있다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C00000"/>
                </a:solidFill>
              </a:rPr>
              <a:t>다른 주제를 다루는 문서들 간의 거리가 오히려 더 가까워지는 현상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050828" y="3429000"/>
            <a:ext cx="0" cy="2592288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3050828" y="6010076"/>
            <a:ext cx="3168352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59832" y="3645024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59832" y="4137067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63688" y="3388930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윤종신</a:t>
            </a: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02070" y="6165304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앨범</a:t>
            </a: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16216" y="5103186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16216" y="5661248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663992" y="4973106"/>
            <a:ext cx="2084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예능 관련 문서</a:t>
            </a: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63992" y="5515199"/>
            <a:ext cx="2084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음악</a:t>
            </a:r>
            <a:r>
              <a:rPr lang="ko-KR" alt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관련 문서</a:t>
            </a: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59832" y="4660229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059832" y="5159225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59832" y="5682387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95936" y="3645024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95936" y="4137067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995936" y="4660229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95936" y="5159225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95936" y="5682387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3213373" y="3688457"/>
            <a:ext cx="720080" cy="0"/>
          </a:xfrm>
          <a:prstGeom prst="line">
            <a:avLst/>
          </a:prstGeom>
          <a:ln w="254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198515" y="3791322"/>
            <a:ext cx="0" cy="1891065"/>
          </a:xfrm>
          <a:prstGeom prst="line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 Frequency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493515"/>
          </a:xfrm>
        </p:spPr>
        <p:txBody>
          <a:bodyPr/>
          <a:lstStyle/>
          <a:p>
            <a:r>
              <a:rPr lang="en-US" altLang="ko-KR" dirty="0" smtClean="0"/>
              <a:t>Problem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979712" y="2060848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 flipV="1">
            <a:off x="1979712" y="6010076"/>
            <a:ext cx="5472608" cy="11212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483768" y="4245079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02124" y="3591018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4" y="3036445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term2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202070" y="6165304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term1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596336" y="5207873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596336" y="5765935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305250" y="3006677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779912" y="2564904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29962" y="2790653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95936" y="3645024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337974" y="4083061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843847" y="4191073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202070" y="4642227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30563" y="4833156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78005" y="4696233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740352" y="4541058"/>
            <a:ext cx="1148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query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740352" y="5061824"/>
            <a:ext cx="1148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doc1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740352" y="5604550"/>
            <a:ext cx="1148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doc2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662010" y="2898665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041472" y="3328557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454098" y="3382549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846587" y="3933056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148999" y="4633101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588224" y="4127950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948264" y="3537012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233242" y="3588681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266950" y="2409825"/>
            <a:ext cx="3842365" cy="2295525"/>
          </a:xfrm>
          <a:custGeom>
            <a:avLst/>
            <a:gdLst>
              <a:gd name="connsiteX0" fmla="*/ 47625 w 3842365"/>
              <a:gd name="connsiteY0" fmla="*/ 2276475 h 2295525"/>
              <a:gd name="connsiteX1" fmla="*/ 9525 w 3842365"/>
              <a:gd name="connsiteY1" fmla="*/ 2228850 h 2295525"/>
              <a:gd name="connsiteX2" fmla="*/ 0 w 3842365"/>
              <a:gd name="connsiteY2" fmla="*/ 2190750 h 2295525"/>
              <a:gd name="connsiteX3" fmla="*/ 9525 w 3842365"/>
              <a:gd name="connsiteY3" fmla="*/ 1962150 h 2295525"/>
              <a:gd name="connsiteX4" fmla="*/ 28575 w 3842365"/>
              <a:gd name="connsiteY4" fmla="*/ 1838325 h 2295525"/>
              <a:gd name="connsiteX5" fmla="*/ 57150 w 3842365"/>
              <a:gd name="connsiteY5" fmla="*/ 1733550 h 2295525"/>
              <a:gd name="connsiteX6" fmla="*/ 76200 w 3842365"/>
              <a:gd name="connsiteY6" fmla="*/ 1695450 h 2295525"/>
              <a:gd name="connsiteX7" fmla="*/ 95250 w 3842365"/>
              <a:gd name="connsiteY7" fmla="*/ 1628775 h 2295525"/>
              <a:gd name="connsiteX8" fmla="*/ 133350 w 3842365"/>
              <a:gd name="connsiteY8" fmla="*/ 1562100 h 2295525"/>
              <a:gd name="connsiteX9" fmla="*/ 161925 w 3842365"/>
              <a:gd name="connsiteY9" fmla="*/ 1495425 h 2295525"/>
              <a:gd name="connsiteX10" fmla="*/ 180975 w 3842365"/>
              <a:gd name="connsiteY10" fmla="*/ 1466850 h 2295525"/>
              <a:gd name="connsiteX11" fmla="*/ 190500 w 3842365"/>
              <a:gd name="connsiteY11" fmla="*/ 1438275 h 2295525"/>
              <a:gd name="connsiteX12" fmla="*/ 228600 w 3842365"/>
              <a:gd name="connsiteY12" fmla="*/ 1371600 h 2295525"/>
              <a:gd name="connsiteX13" fmla="*/ 238125 w 3842365"/>
              <a:gd name="connsiteY13" fmla="*/ 1343025 h 2295525"/>
              <a:gd name="connsiteX14" fmla="*/ 257175 w 3842365"/>
              <a:gd name="connsiteY14" fmla="*/ 1314450 h 2295525"/>
              <a:gd name="connsiteX15" fmla="*/ 285750 w 3842365"/>
              <a:gd name="connsiteY15" fmla="*/ 1247775 h 2295525"/>
              <a:gd name="connsiteX16" fmla="*/ 304800 w 3842365"/>
              <a:gd name="connsiteY16" fmla="*/ 1219200 h 2295525"/>
              <a:gd name="connsiteX17" fmla="*/ 314325 w 3842365"/>
              <a:gd name="connsiteY17" fmla="*/ 1190625 h 2295525"/>
              <a:gd name="connsiteX18" fmla="*/ 352425 w 3842365"/>
              <a:gd name="connsiteY18" fmla="*/ 1133475 h 2295525"/>
              <a:gd name="connsiteX19" fmla="*/ 361950 w 3842365"/>
              <a:gd name="connsiteY19" fmla="*/ 1104900 h 2295525"/>
              <a:gd name="connsiteX20" fmla="*/ 400050 w 3842365"/>
              <a:gd name="connsiteY20" fmla="*/ 1047750 h 2295525"/>
              <a:gd name="connsiteX21" fmla="*/ 419100 w 3842365"/>
              <a:gd name="connsiteY21" fmla="*/ 1019175 h 2295525"/>
              <a:gd name="connsiteX22" fmla="*/ 438150 w 3842365"/>
              <a:gd name="connsiteY22" fmla="*/ 990600 h 2295525"/>
              <a:gd name="connsiteX23" fmla="*/ 457200 w 3842365"/>
              <a:gd name="connsiteY23" fmla="*/ 952500 h 2295525"/>
              <a:gd name="connsiteX24" fmla="*/ 514350 w 3842365"/>
              <a:gd name="connsiteY24" fmla="*/ 866775 h 2295525"/>
              <a:gd name="connsiteX25" fmla="*/ 533400 w 3842365"/>
              <a:gd name="connsiteY25" fmla="*/ 838200 h 2295525"/>
              <a:gd name="connsiteX26" fmla="*/ 552450 w 3842365"/>
              <a:gd name="connsiteY26" fmla="*/ 809625 h 2295525"/>
              <a:gd name="connsiteX27" fmla="*/ 581025 w 3842365"/>
              <a:gd name="connsiteY27" fmla="*/ 771525 h 2295525"/>
              <a:gd name="connsiteX28" fmla="*/ 600075 w 3842365"/>
              <a:gd name="connsiteY28" fmla="*/ 742950 h 2295525"/>
              <a:gd name="connsiteX29" fmla="*/ 628650 w 3842365"/>
              <a:gd name="connsiteY29" fmla="*/ 714375 h 2295525"/>
              <a:gd name="connsiteX30" fmla="*/ 657225 w 3842365"/>
              <a:gd name="connsiteY30" fmla="*/ 676275 h 2295525"/>
              <a:gd name="connsiteX31" fmla="*/ 695325 w 3842365"/>
              <a:gd name="connsiteY31" fmla="*/ 619125 h 2295525"/>
              <a:gd name="connsiteX32" fmla="*/ 723900 w 3842365"/>
              <a:gd name="connsiteY32" fmla="*/ 600075 h 2295525"/>
              <a:gd name="connsiteX33" fmla="*/ 790575 w 3842365"/>
              <a:gd name="connsiteY33" fmla="*/ 514350 h 2295525"/>
              <a:gd name="connsiteX34" fmla="*/ 809625 w 3842365"/>
              <a:gd name="connsiteY34" fmla="*/ 485775 h 2295525"/>
              <a:gd name="connsiteX35" fmla="*/ 847725 w 3842365"/>
              <a:gd name="connsiteY35" fmla="*/ 457200 h 2295525"/>
              <a:gd name="connsiteX36" fmla="*/ 876300 w 3842365"/>
              <a:gd name="connsiteY36" fmla="*/ 419100 h 2295525"/>
              <a:gd name="connsiteX37" fmla="*/ 933450 w 3842365"/>
              <a:gd name="connsiteY37" fmla="*/ 361950 h 2295525"/>
              <a:gd name="connsiteX38" fmla="*/ 962025 w 3842365"/>
              <a:gd name="connsiteY38" fmla="*/ 333375 h 2295525"/>
              <a:gd name="connsiteX39" fmla="*/ 981075 w 3842365"/>
              <a:gd name="connsiteY39" fmla="*/ 304800 h 2295525"/>
              <a:gd name="connsiteX40" fmla="*/ 1009650 w 3842365"/>
              <a:gd name="connsiteY40" fmla="*/ 285750 h 2295525"/>
              <a:gd name="connsiteX41" fmla="*/ 1038225 w 3842365"/>
              <a:gd name="connsiteY41" fmla="*/ 257175 h 2295525"/>
              <a:gd name="connsiteX42" fmla="*/ 1066800 w 3842365"/>
              <a:gd name="connsiteY42" fmla="*/ 238125 h 2295525"/>
              <a:gd name="connsiteX43" fmla="*/ 1095375 w 3842365"/>
              <a:gd name="connsiteY43" fmla="*/ 209550 h 2295525"/>
              <a:gd name="connsiteX44" fmla="*/ 1181100 w 3842365"/>
              <a:gd name="connsiteY44" fmla="*/ 152400 h 2295525"/>
              <a:gd name="connsiteX45" fmla="*/ 1209675 w 3842365"/>
              <a:gd name="connsiteY45" fmla="*/ 133350 h 2295525"/>
              <a:gd name="connsiteX46" fmla="*/ 1238250 w 3842365"/>
              <a:gd name="connsiteY46" fmla="*/ 114300 h 2295525"/>
              <a:gd name="connsiteX47" fmla="*/ 1266825 w 3842365"/>
              <a:gd name="connsiteY47" fmla="*/ 104775 h 2295525"/>
              <a:gd name="connsiteX48" fmla="*/ 1295400 w 3842365"/>
              <a:gd name="connsiteY48" fmla="*/ 85725 h 2295525"/>
              <a:gd name="connsiteX49" fmla="*/ 1333500 w 3842365"/>
              <a:gd name="connsiteY49" fmla="*/ 66675 h 2295525"/>
              <a:gd name="connsiteX50" fmla="*/ 1362075 w 3842365"/>
              <a:gd name="connsiteY50" fmla="*/ 47625 h 2295525"/>
              <a:gd name="connsiteX51" fmla="*/ 1419225 w 3842365"/>
              <a:gd name="connsiteY51" fmla="*/ 28575 h 2295525"/>
              <a:gd name="connsiteX52" fmla="*/ 1447800 w 3842365"/>
              <a:gd name="connsiteY52" fmla="*/ 19050 h 2295525"/>
              <a:gd name="connsiteX53" fmla="*/ 1600200 w 3842365"/>
              <a:gd name="connsiteY53" fmla="*/ 0 h 2295525"/>
              <a:gd name="connsiteX54" fmla="*/ 1809750 w 3842365"/>
              <a:gd name="connsiteY54" fmla="*/ 9525 h 2295525"/>
              <a:gd name="connsiteX55" fmla="*/ 1933575 w 3842365"/>
              <a:gd name="connsiteY55" fmla="*/ 38100 h 2295525"/>
              <a:gd name="connsiteX56" fmla="*/ 2047875 w 3842365"/>
              <a:gd name="connsiteY56" fmla="*/ 66675 h 2295525"/>
              <a:gd name="connsiteX57" fmla="*/ 2114550 w 3842365"/>
              <a:gd name="connsiteY57" fmla="*/ 85725 h 2295525"/>
              <a:gd name="connsiteX58" fmla="*/ 2152650 w 3842365"/>
              <a:gd name="connsiteY58" fmla="*/ 95250 h 2295525"/>
              <a:gd name="connsiteX59" fmla="*/ 2209800 w 3842365"/>
              <a:gd name="connsiteY59" fmla="*/ 114300 h 2295525"/>
              <a:gd name="connsiteX60" fmla="*/ 2295525 w 3842365"/>
              <a:gd name="connsiteY60" fmla="*/ 142875 h 2295525"/>
              <a:gd name="connsiteX61" fmla="*/ 2324100 w 3842365"/>
              <a:gd name="connsiteY61" fmla="*/ 152400 h 2295525"/>
              <a:gd name="connsiteX62" fmla="*/ 2390775 w 3842365"/>
              <a:gd name="connsiteY62" fmla="*/ 171450 h 2295525"/>
              <a:gd name="connsiteX63" fmla="*/ 2428875 w 3842365"/>
              <a:gd name="connsiteY63" fmla="*/ 190500 h 2295525"/>
              <a:gd name="connsiteX64" fmla="*/ 2486025 w 3842365"/>
              <a:gd name="connsiteY64" fmla="*/ 209550 h 2295525"/>
              <a:gd name="connsiteX65" fmla="*/ 2571750 w 3842365"/>
              <a:gd name="connsiteY65" fmla="*/ 238125 h 2295525"/>
              <a:gd name="connsiteX66" fmla="*/ 2600325 w 3842365"/>
              <a:gd name="connsiteY66" fmla="*/ 247650 h 2295525"/>
              <a:gd name="connsiteX67" fmla="*/ 2628900 w 3842365"/>
              <a:gd name="connsiteY67" fmla="*/ 257175 h 2295525"/>
              <a:gd name="connsiteX68" fmla="*/ 2667000 w 3842365"/>
              <a:gd name="connsiteY68" fmla="*/ 276225 h 2295525"/>
              <a:gd name="connsiteX69" fmla="*/ 2695575 w 3842365"/>
              <a:gd name="connsiteY69" fmla="*/ 285750 h 2295525"/>
              <a:gd name="connsiteX70" fmla="*/ 2724150 w 3842365"/>
              <a:gd name="connsiteY70" fmla="*/ 304800 h 2295525"/>
              <a:gd name="connsiteX71" fmla="*/ 2752725 w 3842365"/>
              <a:gd name="connsiteY71" fmla="*/ 314325 h 2295525"/>
              <a:gd name="connsiteX72" fmla="*/ 2781300 w 3842365"/>
              <a:gd name="connsiteY72" fmla="*/ 333375 h 2295525"/>
              <a:gd name="connsiteX73" fmla="*/ 2809875 w 3842365"/>
              <a:gd name="connsiteY73" fmla="*/ 342900 h 2295525"/>
              <a:gd name="connsiteX74" fmla="*/ 2838450 w 3842365"/>
              <a:gd name="connsiteY74" fmla="*/ 361950 h 2295525"/>
              <a:gd name="connsiteX75" fmla="*/ 2867025 w 3842365"/>
              <a:gd name="connsiteY75" fmla="*/ 371475 h 2295525"/>
              <a:gd name="connsiteX76" fmla="*/ 2924175 w 3842365"/>
              <a:gd name="connsiteY76" fmla="*/ 409575 h 2295525"/>
              <a:gd name="connsiteX77" fmla="*/ 2952750 w 3842365"/>
              <a:gd name="connsiteY77" fmla="*/ 428625 h 2295525"/>
              <a:gd name="connsiteX78" fmla="*/ 2981325 w 3842365"/>
              <a:gd name="connsiteY78" fmla="*/ 438150 h 2295525"/>
              <a:gd name="connsiteX79" fmla="*/ 3038475 w 3842365"/>
              <a:gd name="connsiteY79" fmla="*/ 476250 h 2295525"/>
              <a:gd name="connsiteX80" fmla="*/ 3067050 w 3842365"/>
              <a:gd name="connsiteY80" fmla="*/ 485775 h 2295525"/>
              <a:gd name="connsiteX81" fmla="*/ 3124200 w 3842365"/>
              <a:gd name="connsiteY81" fmla="*/ 523875 h 2295525"/>
              <a:gd name="connsiteX82" fmla="*/ 3152775 w 3842365"/>
              <a:gd name="connsiteY82" fmla="*/ 542925 h 2295525"/>
              <a:gd name="connsiteX83" fmla="*/ 3190875 w 3842365"/>
              <a:gd name="connsiteY83" fmla="*/ 571500 h 2295525"/>
              <a:gd name="connsiteX84" fmla="*/ 3219450 w 3842365"/>
              <a:gd name="connsiteY84" fmla="*/ 581025 h 2295525"/>
              <a:gd name="connsiteX85" fmla="*/ 3276600 w 3842365"/>
              <a:gd name="connsiteY85" fmla="*/ 628650 h 2295525"/>
              <a:gd name="connsiteX86" fmla="*/ 3305175 w 3842365"/>
              <a:gd name="connsiteY86" fmla="*/ 638175 h 2295525"/>
              <a:gd name="connsiteX87" fmla="*/ 3333750 w 3842365"/>
              <a:gd name="connsiteY87" fmla="*/ 666750 h 2295525"/>
              <a:gd name="connsiteX88" fmla="*/ 3390900 w 3842365"/>
              <a:gd name="connsiteY88" fmla="*/ 704850 h 2295525"/>
              <a:gd name="connsiteX89" fmla="*/ 3419475 w 3842365"/>
              <a:gd name="connsiteY89" fmla="*/ 723900 h 2295525"/>
              <a:gd name="connsiteX90" fmla="*/ 3476625 w 3842365"/>
              <a:gd name="connsiteY90" fmla="*/ 771525 h 2295525"/>
              <a:gd name="connsiteX91" fmla="*/ 3533775 w 3842365"/>
              <a:gd name="connsiteY91" fmla="*/ 819150 h 2295525"/>
              <a:gd name="connsiteX92" fmla="*/ 3552825 w 3842365"/>
              <a:gd name="connsiteY92" fmla="*/ 847725 h 2295525"/>
              <a:gd name="connsiteX93" fmla="*/ 3581400 w 3842365"/>
              <a:gd name="connsiteY93" fmla="*/ 876300 h 2295525"/>
              <a:gd name="connsiteX94" fmla="*/ 3629025 w 3842365"/>
              <a:gd name="connsiteY94" fmla="*/ 942975 h 2295525"/>
              <a:gd name="connsiteX95" fmla="*/ 3648075 w 3842365"/>
              <a:gd name="connsiteY95" fmla="*/ 981075 h 2295525"/>
              <a:gd name="connsiteX96" fmla="*/ 3667125 w 3842365"/>
              <a:gd name="connsiteY96" fmla="*/ 1009650 h 2295525"/>
              <a:gd name="connsiteX97" fmla="*/ 3676650 w 3842365"/>
              <a:gd name="connsiteY97" fmla="*/ 1038225 h 2295525"/>
              <a:gd name="connsiteX98" fmla="*/ 3714750 w 3842365"/>
              <a:gd name="connsiteY98" fmla="*/ 1095375 h 2295525"/>
              <a:gd name="connsiteX99" fmla="*/ 3733800 w 3842365"/>
              <a:gd name="connsiteY99" fmla="*/ 1123950 h 2295525"/>
              <a:gd name="connsiteX100" fmla="*/ 3762375 w 3842365"/>
              <a:gd name="connsiteY100" fmla="*/ 1152525 h 2295525"/>
              <a:gd name="connsiteX101" fmla="*/ 3781425 w 3842365"/>
              <a:gd name="connsiteY101" fmla="*/ 1209675 h 2295525"/>
              <a:gd name="connsiteX102" fmla="*/ 3800475 w 3842365"/>
              <a:gd name="connsiteY102" fmla="*/ 1238250 h 2295525"/>
              <a:gd name="connsiteX103" fmla="*/ 3819525 w 3842365"/>
              <a:gd name="connsiteY103" fmla="*/ 1295400 h 2295525"/>
              <a:gd name="connsiteX104" fmla="*/ 3829050 w 3842365"/>
              <a:gd name="connsiteY104" fmla="*/ 1323975 h 2295525"/>
              <a:gd name="connsiteX105" fmla="*/ 3829050 w 3842365"/>
              <a:gd name="connsiteY105" fmla="*/ 1676400 h 2295525"/>
              <a:gd name="connsiteX106" fmla="*/ 3800475 w 3842365"/>
              <a:gd name="connsiteY106" fmla="*/ 1733550 h 2295525"/>
              <a:gd name="connsiteX107" fmla="*/ 3714750 w 3842365"/>
              <a:gd name="connsiteY107" fmla="*/ 1781175 h 2295525"/>
              <a:gd name="connsiteX108" fmla="*/ 3438525 w 3842365"/>
              <a:gd name="connsiteY108" fmla="*/ 1771650 h 2295525"/>
              <a:gd name="connsiteX109" fmla="*/ 3371850 w 3842365"/>
              <a:gd name="connsiteY109" fmla="*/ 1752600 h 2295525"/>
              <a:gd name="connsiteX110" fmla="*/ 3276600 w 3842365"/>
              <a:gd name="connsiteY110" fmla="*/ 1733550 h 2295525"/>
              <a:gd name="connsiteX111" fmla="*/ 3238500 w 3842365"/>
              <a:gd name="connsiteY111" fmla="*/ 1714500 h 2295525"/>
              <a:gd name="connsiteX112" fmla="*/ 3181350 w 3842365"/>
              <a:gd name="connsiteY112" fmla="*/ 1695450 h 2295525"/>
              <a:gd name="connsiteX113" fmla="*/ 3114675 w 3842365"/>
              <a:gd name="connsiteY113" fmla="*/ 1657350 h 2295525"/>
              <a:gd name="connsiteX114" fmla="*/ 3086100 w 3842365"/>
              <a:gd name="connsiteY114" fmla="*/ 1647825 h 2295525"/>
              <a:gd name="connsiteX115" fmla="*/ 3057525 w 3842365"/>
              <a:gd name="connsiteY115" fmla="*/ 1619250 h 2295525"/>
              <a:gd name="connsiteX116" fmla="*/ 3000375 w 3842365"/>
              <a:gd name="connsiteY116" fmla="*/ 1581150 h 2295525"/>
              <a:gd name="connsiteX117" fmla="*/ 2971800 w 3842365"/>
              <a:gd name="connsiteY117" fmla="*/ 1552575 h 2295525"/>
              <a:gd name="connsiteX118" fmla="*/ 2952750 w 3842365"/>
              <a:gd name="connsiteY118" fmla="*/ 1524000 h 2295525"/>
              <a:gd name="connsiteX119" fmla="*/ 2924175 w 3842365"/>
              <a:gd name="connsiteY119" fmla="*/ 1514475 h 2295525"/>
              <a:gd name="connsiteX120" fmla="*/ 2876550 w 3842365"/>
              <a:gd name="connsiteY120" fmla="*/ 1466850 h 2295525"/>
              <a:gd name="connsiteX121" fmla="*/ 2857500 w 3842365"/>
              <a:gd name="connsiteY121" fmla="*/ 1438275 h 2295525"/>
              <a:gd name="connsiteX122" fmla="*/ 2828925 w 3842365"/>
              <a:gd name="connsiteY122" fmla="*/ 1419225 h 2295525"/>
              <a:gd name="connsiteX123" fmla="*/ 2800350 w 3842365"/>
              <a:gd name="connsiteY123" fmla="*/ 1381125 h 2295525"/>
              <a:gd name="connsiteX124" fmla="*/ 2771775 w 3842365"/>
              <a:gd name="connsiteY124" fmla="*/ 1352550 h 2295525"/>
              <a:gd name="connsiteX125" fmla="*/ 2752725 w 3842365"/>
              <a:gd name="connsiteY125" fmla="*/ 1323975 h 2295525"/>
              <a:gd name="connsiteX126" fmla="*/ 2724150 w 3842365"/>
              <a:gd name="connsiteY126" fmla="*/ 1304925 h 2295525"/>
              <a:gd name="connsiteX127" fmla="*/ 2705100 w 3842365"/>
              <a:gd name="connsiteY127" fmla="*/ 1276350 h 2295525"/>
              <a:gd name="connsiteX128" fmla="*/ 2638425 w 3842365"/>
              <a:gd name="connsiteY128" fmla="*/ 1209675 h 2295525"/>
              <a:gd name="connsiteX129" fmla="*/ 2619375 w 3842365"/>
              <a:gd name="connsiteY129" fmla="*/ 1181100 h 2295525"/>
              <a:gd name="connsiteX130" fmla="*/ 2581275 w 3842365"/>
              <a:gd name="connsiteY130" fmla="*/ 1152525 h 2295525"/>
              <a:gd name="connsiteX131" fmla="*/ 2533650 w 3842365"/>
              <a:gd name="connsiteY131" fmla="*/ 1114425 h 2295525"/>
              <a:gd name="connsiteX132" fmla="*/ 2514600 w 3842365"/>
              <a:gd name="connsiteY132" fmla="*/ 1085850 h 2295525"/>
              <a:gd name="connsiteX133" fmla="*/ 2457450 w 3842365"/>
              <a:gd name="connsiteY133" fmla="*/ 1038225 h 2295525"/>
              <a:gd name="connsiteX134" fmla="*/ 2438400 w 3842365"/>
              <a:gd name="connsiteY134" fmla="*/ 1009650 h 2295525"/>
              <a:gd name="connsiteX135" fmla="*/ 2381250 w 3842365"/>
              <a:gd name="connsiteY135" fmla="*/ 971550 h 2295525"/>
              <a:gd name="connsiteX136" fmla="*/ 2333625 w 3842365"/>
              <a:gd name="connsiteY136" fmla="*/ 923925 h 2295525"/>
              <a:gd name="connsiteX137" fmla="*/ 2305050 w 3842365"/>
              <a:gd name="connsiteY137" fmla="*/ 895350 h 2295525"/>
              <a:gd name="connsiteX138" fmla="*/ 2266950 w 3842365"/>
              <a:gd name="connsiteY138" fmla="*/ 876300 h 2295525"/>
              <a:gd name="connsiteX139" fmla="*/ 2209800 w 3842365"/>
              <a:gd name="connsiteY139" fmla="*/ 828675 h 2295525"/>
              <a:gd name="connsiteX140" fmla="*/ 2171700 w 3842365"/>
              <a:gd name="connsiteY140" fmla="*/ 809625 h 2295525"/>
              <a:gd name="connsiteX141" fmla="*/ 2143125 w 3842365"/>
              <a:gd name="connsiteY141" fmla="*/ 800100 h 2295525"/>
              <a:gd name="connsiteX142" fmla="*/ 2085975 w 3842365"/>
              <a:gd name="connsiteY142" fmla="*/ 762000 h 2295525"/>
              <a:gd name="connsiteX143" fmla="*/ 2028825 w 3842365"/>
              <a:gd name="connsiteY143" fmla="*/ 742950 h 2295525"/>
              <a:gd name="connsiteX144" fmla="*/ 2000250 w 3842365"/>
              <a:gd name="connsiteY144" fmla="*/ 733425 h 2295525"/>
              <a:gd name="connsiteX145" fmla="*/ 1971675 w 3842365"/>
              <a:gd name="connsiteY145" fmla="*/ 714375 h 2295525"/>
              <a:gd name="connsiteX146" fmla="*/ 1914525 w 3842365"/>
              <a:gd name="connsiteY146" fmla="*/ 695325 h 2295525"/>
              <a:gd name="connsiteX147" fmla="*/ 1885950 w 3842365"/>
              <a:gd name="connsiteY147" fmla="*/ 685800 h 2295525"/>
              <a:gd name="connsiteX148" fmla="*/ 1828800 w 3842365"/>
              <a:gd name="connsiteY148" fmla="*/ 676275 h 2295525"/>
              <a:gd name="connsiteX149" fmla="*/ 1800225 w 3842365"/>
              <a:gd name="connsiteY149" fmla="*/ 666750 h 2295525"/>
              <a:gd name="connsiteX150" fmla="*/ 1724025 w 3842365"/>
              <a:gd name="connsiteY150" fmla="*/ 657225 h 2295525"/>
              <a:gd name="connsiteX151" fmla="*/ 1457325 w 3842365"/>
              <a:gd name="connsiteY151" fmla="*/ 666750 h 2295525"/>
              <a:gd name="connsiteX152" fmla="*/ 1428750 w 3842365"/>
              <a:gd name="connsiteY152" fmla="*/ 676275 h 2295525"/>
              <a:gd name="connsiteX153" fmla="*/ 1362075 w 3842365"/>
              <a:gd name="connsiteY153" fmla="*/ 695325 h 2295525"/>
              <a:gd name="connsiteX154" fmla="*/ 1333500 w 3842365"/>
              <a:gd name="connsiteY154" fmla="*/ 714375 h 2295525"/>
              <a:gd name="connsiteX155" fmla="*/ 1276350 w 3842365"/>
              <a:gd name="connsiteY155" fmla="*/ 742950 h 2295525"/>
              <a:gd name="connsiteX156" fmla="*/ 1247775 w 3842365"/>
              <a:gd name="connsiteY156" fmla="*/ 771525 h 2295525"/>
              <a:gd name="connsiteX157" fmla="*/ 1219200 w 3842365"/>
              <a:gd name="connsiteY157" fmla="*/ 790575 h 2295525"/>
              <a:gd name="connsiteX158" fmla="*/ 1162050 w 3842365"/>
              <a:gd name="connsiteY158" fmla="*/ 838200 h 2295525"/>
              <a:gd name="connsiteX159" fmla="*/ 1143000 w 3842365"/>
              <a:gd name="connsiteY159" fmla="*/ 866775 h 2295525"/>
              <a:gd name="connsiteX160" fmla="*/ 1114425 w 3842365"/>
              <a:gd name="connsiteY160" fmla="*/ 885825 h 2295525"/>
              <a:gd name="connsiteX161" fmla="*/ 1047750 w 3842365"/>
              <a:gd name="connsiteY161" fmla="*/ 962025 h 2295525"/>
              <a:gd name="connsiteX162" fmla="*/ 1009650 w 3842365"/>
              <a:gd name="connsiteY162" fmla="*/ 1019175 h 2295525"/>
              <a:gd name="connsiteX163" fmla="*/ 942975 w 3842365"/>
              <a:gd name="connsiteY163" fmla="*/ 1104900 h 2295525"/>
              <a:gd name="connsiteX164" fmla="*/ 923925 w 3842365"/>
              <a:gd name="connsiteY164" fmla="*/ 1133475 h 2295525"/>
              <a:gd name="connsiteX165" fmla="*/ 895350 w 3842365"/>
              <a:gd name="connsiteY165" fmla="*/ 1219200 h 2295525"/>
              <a:gd name="connsiteX166" fmla="*/ 885825 w 3842365"/>
              <a:gd name="connsiteY166" fmla="*/ 1247775 h 2295525"/>
              <a:gd name="connsiteX167" fmla="*/ 876300 w 3842365"/>
              <a:gd name="connsiteY167" fmla="*/ 1285875 h 2295525"/>
              <a:gd name="connsiteX168" fmla="*/ 866775 w 3842365"/>
              <a:gd name="connsiteY168" fmla="*/ 1343025 h 2295525"/>
              <a:gd name="connsiteX169" fmla="*/ 847725 w 3842365"/>
              <a:gd name="connsiteY169" fmla="*/ 1400175 h 2295525"/>
              <a:gd name="connsiteX170" fmla="*/ 819150 w 3842365"/>
              <a:gd name="connsiteY170" fmla="*/ 1495425 h 2295525"/>
              <a:gd name="connsiteX171" fmla="*/ 809625 w 3842365"/>
              <a:gd name="connsiteY171" fmla="*/ 1524000 h 2295525"/>
              <a:gd name="connsiteX172" fmla="*/ 790575 w 3842365"/>
              <a:gd name="connsiteY172" fmla="*/ 1552575 h 2295525"/>
              <a:gd name="connsiteX173" fmla="*/ 742950 w 3842365"/>
              <a:gd name="connsiteY173" fmla="*/ 1638300 h 2295525"/>
              <a:gd name="connsiteX174" fmla="*/ 714375 w 3842365"/>
              <a:gd name="connsiteY174" fmla="*/ 1695450 h 2295525"/>
              <a:gd name="connsiteX175" fmla="*/ 685800 w 3842365"/>
              <a:gd name="connsiteY175" fmla="*/ 1724025 h 2295525"/>
              <a:gd name="connsiteX176" fmla="*/ 647700 w 3842365"/>
              <a:gd name="connsiteY176" fmla="*/ 1781175 h 2295525"/>
              <a:gd name="connsiteX177" fmla="*/ 609600 w 3842365"/>
              <a:gd name="connsiteY177" fmla="*/ 1828800 h 2295525"/>
              <a:gd name="connsiteX178" fmla="*/ 590550 w 3842365"/>
              <a:gd name="connsiteY178" fmla="*/ 1857375 h 2295525"/>
              <a:gd name="connsiteX179" fmla="*/ 581025 w 3842365"/>
              <a:gd name="connsiteY179" fmla="*/ 1885950 h 2295525"/>
              <a:gd name="connsiteX180" fmla="*/ 552450 w 3842365"/>
              <a:gd name="connsiteY180" fmla="*/ 1914525 h 2295525"/>
              <a:gd name="connsiteX181" fmla="*/ 514350 w 3842365"/>
              <a:gd name="connsiteY181" fmla="*/ 1962150 h 2295525"/>
              <a:gd name="connsiteX182" fmla="*/ 476250 w 3842365"/>
              <a:gd name="connsiteY182" fmla="*/ 2019300 h 2295525"/>
              <a:gd name="connsiteX183" fmla="*/ 390525 w 3842365"/>
              <a:gd name="connsiteY183" fmla="*/ 2095500 h 2295525"/>
              <a:gd name="connsiteX184" fmla="*/ 371475 w 3842365"/>
              <a:gd name="connsiteY184" fmla="*/ 2124075 h 2295525"/>
              <a:gd name="connsiteX185" fmla="*/ 314325 w 3842365"/>
              <a:gd name="connsiteY185" fmla="*/ 2162175 h 2295525"/>
              <a:gd name="connsiteX186" fmla="*/ 238125 w 3842365"/>
              <a:gd name="connsiteY186" fmla="*/ 2228850 h 2295525"/>
              <a:gd name="connsiteX187" fmla="*/ 209550 w 3842365"/>
              <a:gd name="connsiteY187" fmla="*/ 2257425 h 2295525"/>
              <a:gd name="connsiteX188" fmla="*/ 123825 w 3842365"/>
              <a:gd name="connsiteY188" fmla="*/ 2286000 h 2295525"/>
              <a:gd name="connsiteX189" fmla="*/ 95250 w 3842365"/>
              <a:gd name="connsiteY189" fmla="*/ 2295525 h 2295525"/>
              <a:gd name="connsiteX190" fmla="*/ 57150 w 3842365"/>
              <a:gd name="connsiteY190" fmla="*/ 2286000 h 2295525"/>
              <a:gd name="connsiteX191" fmla="*/ 47625 w 3842365"/>
              <a:gd name="connsiteY191" fmla="*/ 2276475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842365" h="2295525">
                <a:moveTo>
                  <a:pt x="47625" y="2276475"/>
                </a:moveTo>
                <a:cubicBezTo>
                  <a:pt x="39688" y="2266950"/>
                  <a:pt x="19398" y="2246622"/>
                  <a:pt x="9525" y="2228850"/>
                </a:cubicBezTo>
                <a:cubicBezTo>
                  <a:pt x="3168" y="2217407"/>
                  <a:pt x="0" y="2203841"/>
                  <a:pt x="0" y="2190750"/>
                </a:cubicBezTo>
                <a:cubicBezTo>
                  <a:pt x="0" y="2114484"/>
                  <a:pt x="5046" y="2038285"/>
                  <a:pt x="9525" y="1962150"/>
                </a:cubicBezTo>
                <a:cubicBezTo>
                  <a:pt x="19178" y="1798057"/>
                  <a:pt x="9234" y="1915689"/>
                  <a:pt x="28575" y="1838325"/>
                </a:cubicBezTo>
                <a:cubicBezTo>
                  <a:pt x="39027" y="1796519"/>
                  <a:pt x="36716" y="1774418"/>
                  <a:pt x="57150" y="1733550"/>
                </a:cubicBezTo>
                <a:cubicBezTo>
                  <a:pt x="63500" y="1720850"/>
                  <a:pt x="71214" y="1708745"/>
                  <a:pt x="76200" y="1695450"/>
                </a:cubicBezTo>
                <a:cubicBezTo>
                  <a:pt x="100367" y="1631004"/>
                  <a:pt x="72223" y="1682505"/>
                  <a:pt x="95250" y="1628775"/>
                </a:cubicBezTo>
                <a:cubicBezTo>
                  <a:pt x="119922" y="1571208"/>
                  <a:pt x="106019" y="1609929"/>
                  <a:pt x="133350" y="1562100"/>
                </a:cubicBezTo>
                <a:cubicBezTo>
                  <a:pt x="212632" y="1423357"/>
                  <a:pt x="108495" y="1602286"/>
                  <a:pt x="161925" y="1495425"/>
                </a:cubicBezTo>
                <a:cubicBezTo>
                  <a:pt x="167045" y="1485186"/>
                  <a:pt x="175855" y="1477089"/>
                  <a:pt x="180975" y="1466850"/>
                </a:cubicBezTo>
                <a:cubicBezTo>
                  <a:pt x="185465" y="1457870"/>
                  <a:pt x="186545" y="1447503"/>
                  <a:pt x="190500" y="1438275"/>
                </a:cubicBezTo>
                <a:cubicBezTo>
                  <a:pt x="240597" y="1321383"/>
                  <a:pt x="180771" y="1467259"/>
                  <a:pt x="228600" y="1371600"/>
                </a:cubicBezTo>
                <a:cubicBezTo>
                  <a:pt x="233090" y="1362620"/>
                  <a:pt x="233635" y="1352005"/>
                  <a:pt x="238125" y="1343025"/>
                </a:cubicBezTo>
                <a:cubicBezTo>
                  <a:pt x="243245" y="1332786"/>
                  <a:pt x="252055" y="1324689"/>
                  <a:pt x="257175" y="1314450"/>
                </a:cubicBezTo>
                <a:cubicBezTo>
                  <a:pt x="310605" y="1207589"/>
                  <a:pt x="206468" y="1386518"/>
                  <a:pt x="285750" y="1247775"/>
                </a:cubicBezTo>
                <a:cubicBezTo>
                  <a:pt x="291430" y="1237836"/>
                  <a:pt x="299680" y="1229439"/>
                  <a:pt x="304800" y="1219200"/>
                </a:cubicBezTo>
                <a:cubicBezTo>
                  <a:pt x="309290" y="1210220"/>
                  <a:pt x="309449" y="1199402"/>
                  <a:pt x="314325" y="1190625"/>
                </a:cubicBezTo>
                <a:cubicBezTo>
                  <a:pt x="325444" y="1170611"/>
                  <a:pt x="345185" y="1155195"/>
                  <a:pt x="352425" y="1133475"/>
                </a:cubicBezTo>
                <a:cubicBezTo>
                  <a:pt x="355600" y="1123950"/>
                  <a:pt x="357074" y="1113677"/>
                  <a:pt x="361950" y="1104900"/>
                </a:cubicBezTo>
                <a:cubicBezTo>
                  <a:pt x="373069" y="1084886"/>
                  <a:pt x="387350" y="1066800"/>
                  <a:pt x="400050" y="1047750"/>
                </a:cubicBezTo>
                <a:lnTo>
                  <a:pt x="419100" y="1019175"/>
                </a:lnTo>
                <a:cubicBezTo>
                  <a:pt x="425450" y="1009650"/>
                  <a:pt x="433030" y="1000839"/>
                  <a:pt x="438150" y="990600"/>
                </a:cubicBezTo>
                <a:cubicBezTo>
                  <a:pt x="444500" y="977900"/>
                  <a:pt x="449895" y="964676"/>
                  <a:pt x="457200" y="952500"/>
                </a:cubicBezTo>
                <a:lnTo>
                  <a:pt x="514350" y="866775"/>
                </a:lnTo>
                <a:lnTo>
                  <a:pt x="533400" y="838200"/>
                </a:lnTo>
                <a:cubicBezTo>
                  <a:pt x="539750" y="828675"/>
                  <a:pt x="545581" y="818783"/>
                  <a:pt x="552450" y="809625"/>
                </a:cubicBezTo>
                <a:cubicBezTo>
                  <a:pt x="561975" y="796925"/>
                  <a:pt x="571798" y="784443"/>
                  <a:pt x="581025" y="771525"/>
                </a:cubicBezTo>
                <a:cubicBezTo>
                  <a:pt x="587679" y="762210"/>
                  <a:pt x="592746" y="751744"/>
                  <a:pt x="600075" y="742950"/>
                </a:cubicBezTo>
                <a:cubicBezTo>
                  <a:pt x="608699" y="732602"/>
                  <a:pt x="619884" y="724602"/>
                  <a:pt x="628650" y="714375"/>
                </a:cubicBezTo>
                <a:cubicBezTo>
                  <a:pt x="638981" y="702322"/>
                  <a:pt x="648121" y="689280"/>
                  <a:pt x="657225" y="676275"/>
                </a:cubicBezTo>
                <a:cubicBezTo>
                  <a:pt x="670355" y="657518"/>
                  <a:pt x="676275" y="631825"/>
                  <a:pt x="695325" y="619125"/>
                </a:cubicBezTo>
                <a:lnTo>
                  <a:pt x="723900" y="600075"/>
                </a:lnTo>
                <a:cubicBezTo>
                  <a:pt x="820195" y="455632"/>
                  <a:pt x="715968" y="603879"/>
                  <a:pt x="790575" y="514350"/>
                </a:cubicBezTo>
                <a:cubicBezTo>
                  <a:pt x="797904" y="505556"/>
                  <a:pt x="801530" y="493870"/>
                  <a:pt x="809625" y="485775"/>
                </a:cubicBezTo>
                <a:cubicBezTo>
                  <a:pt x="820850" y="474550"/>
                  <a:pt x="836500" y="468425"/>
                  <a:pt x="847725" y="457200"/>
                </a:cubicBezTo>
                <a:cubicBezTo>
                  <a:pt x="858950" y="445975"/>
                  <a:pt x="865680" y="430900"/>
                  <a:pt x="876300" y="419100"/>
                </a:cubicBezTo>
                <a:cubicBezTo>
                  <a:pt x="894322" y="399075"/>
                  <a:pt x="914400" y="381000"/>
                  <a:pt x="933450" y="361950"/>
                </a:cubicBezTo>
                <a:cubicBezTo>
                  <a:pt x="942975" y="352425"/>
                  <a:pt x="954553" y="344583"/>
                  <a:pt x="962025" y="333375"/>
                </a:cubicBezTo>
                <a:cubicBezTo>
                  <a:pt x="968375" y="323850"/>
                  <a:pt x="972980" y="312895"/>
                  <a:pt x="981075" y="304800"/>
                </a:cubicBezTo>
                <a:cubicBezTo>
                  <a:pt x="989170" y="296705"/>
                  <a:pt x="1000856" y="293079"/>
                  <a:pt x="1009650" y="285750"/>
                </a:cubicBezTo>
                <a:cubicBezTo>
                  <a:pt x="1019998" y="277126"/>
                  <a:pt x="1027877" y="265799"/>
                  <a:pt x="1038225" y="257175"/>
                </a:cubicBezTo>
                <a:cubicBezTo>
                  <a:pt x="1047019" y="249846"/>
                  <a:pt x="1058006" y="245454"/>
                  <a:pt x="1066800" y="238125"/>
                </a:cubicBezTo>
                <a:cubicBezTo>
                  <a:pt x="1077148" y="229501"/>
                  <a:pt x="1084742" y="217820"/>
                  <a:pt x="1095375" y="209550"/>
                </a:cubicBezTo>
                <a:lnTo>
                  <a:pt x="1181100" y="152400"/>
                </a:lnTo>
                <a:lnTo>
                  <a:pt x="1209675" y="133350"/>
                </a:lnTo>
                <a:cubicBezTo>
                  <a:pt x="1219200" y="127000"/>
                  <a:pt x="1227390" y="117920"/>
                  <a:pt x="1238250" y="114300"/>
                </a:cubicBezTo>
                <a:cubicBezTo>
                  <a:pt x="1247775" y="111125"/>
                  <a:pt x="1257845" y="109265"/>
                  <a:pt x="1266825" y="104775"/>
                </a:cubicBezTo>
                <a:cubicBezTo>
                  <a:pt x="1277064" y="99655"/>
                  <a:pt x="1285461" y="91405"/>
                  <a:pt x="1295400" y="85725"/>
                </a:cubicBezTo>
                <a:cubicBezTo>
                  <a:pt x="1307728" y="78680"/>
                  <a:pt x="1321172" y="73720"/>
                  <a:pt x="1333500" y="66675"/>
                </a:cubicBezTo>
                <a:cubicBezTo>
                  <a:pt x="1343439" y="60995"/>
                  <a:pt x="1351614" y="52274"/>
                  <a:pt x="1362075" y="47625"/>
                </a:cubicBezTo>
                <a:cubicBezTo>
                  <a:pt x="1380425" y="39470"/>
                  <a:pt x="1400175" y="34925"/>
                  <a:pt x="1419225" y="28575"/>
                </a:cubicBezTo>
                <a:cubicBezTo>
                  <a:pt x="1428750" y="25400"/>
                  <a:pt x="1437955" y="21019"/>
                  <a:pt x="1447800" y="19050"/>
                </a:cubicBezTo>
                <a:cubicBezTo>
                  <a:pt x="1529813" y="2647"/>
                  <a:pt x="1479302" y="10991"/>
                  <a:pt x="1600200" y="0"/>
                </a:cubicBezTo>
                <a:cubicBezTo>
                  <a:pt x="1670050" y="3175"/>
                  <a:pt x="1740019" y="4360"/>
                  <a:pt x="1809750" y="9525"/>
                </a:cubicBezTo>
                <a:cubicBezTo>
                  <a:pt x="1834509" y="11359"/>
                  <a:pt x="1920167" y="35865"/>
                  <a:pt x="1933575" y="38100"/>
                </a:cubicBezTo>
                <a:cubicBezTo>
                  <a:pt x="2083119" y="63024"/>
                  <a:pt x="1896932" y="28939"/>
                  <a:pt x="2047875" y="66675"/>
                </a:cubicBezTo>
                <a:cubicBezTo>
                  <a:pt x="2166982" y="96452"/>
                  <a:pt x="2018897" y="58396"/>
                  <a:pt x="2114550" y="85725"/>
                </a:cubicBezTo>
                <a:cubicBezTo>
                  <a:pt x="2127137" y="89321"/>
                  <a:pt x="2140111" y="91488"/>
                  <a:pt x="2152650" y="95250"/>
                </a:cubicBezTo>
                <a:cubicBezTo>
                  <a:pt x="2171884" y="101020"/>
                  <a:pt x="2190750" y="107950"/>
                  <a:pt x="2209800" y="114300"/>
                </a:cubicBezTo>
                <a:lnTo>
                  <a:pt x="2295525" y="142875"/>
                </a:lnTo>
                <a:cubicBezTo>
                  <a:pt x="2305050" y="146050"/>
                  <a:pt x="2314360" y="149965"/>
                  <a:pt x="2324100" y="152400"/>
                </a:cubicBezTo>
                <a:cubicBezTo>
                  <a:pt x="2343434" y="157233"/>
                  <a:pt x="2371644" y="163251"/>
                  <a:pt x="2390775" y="171450"/>
                </a:cubicBezTo>
                <a:cubicBezTo>
                  <a:pt x="2403826" y="177043"/>
                  <a:pt x="2415692" y="185227"/>
                  <a:pt x="2428875" y="190500"/>
                </a:cubicBezTo>
                <a:cubicBezTo>
                  <a:pt x="2447519" y="197958"/>
                  <a:pt x="2466975" y="203200"/>
                  <a:pt x="2486025" y="209550"/>
                </a:cubicBezTo>
                <a:lnTo>
                  <a:pt x="2571750" y="238125"/>
                </a:lnTo>
                <a:lnTo>
                  <a:pt x="2600325" y="247650"/>
                </a:lnTo>
                <a:cubicBezTo>
                  <a:pt x="2609850" y="250825"/>
                  <a:pt x="2619920" y="252685"/>
                  <a:pt x="2628900" y="257175"/>
                </a:cubicBezTo>
                <a:cubicBezTo>
                  <a:pt x="2641600" y="263525"/>
                  <a:pt x="2653949" y="270632"/>
                  <a:pt x="2667000" y="276225"/>
                </a:cubicBezTo>
                <a:cubicBezTo>
                  <a:pt x="2676228" y="280180"/>
                  <a:pt x="2686595" y="281260"/>
                  <a:pt x="2695575" y="285750"/>
                </a:cubicBezTo>
                <a:cubicBezTo>
                  <a:pt x="2705814" y="290870"/>
                  <a:pt x="2713911" y="299680"/>
                  <a:pt x="2724150" y="304800"/>
                </a:cubicBezTo>
                <a:cubicBezTo>
                  <a:pt x="2733130" y="309290"/>
                  <a:pt x="2743745" y="309835"/>
                  <a:pt x="2752725" y="314325"/>
                </a:cubicBezTo>
                <a:cubicBezTo>
                  <a:pt x="2762964" y="319445"/>
                  <a:pt x="2771061" y="328255"/>
                  <a:pt x="2781300" y="333375"/>
                </a:cubicBezTo>
                <a:cubicBezTo>
                  <a:pt x="2790280" y="337865"/>
                  <a:pt x="2800895" y="338410"/>
                  <a:pt x="2809875" y="342900"/>
                </a:cubicBezTo>
                <a:cubicBezTo>
                  <a:pt x="2820114" y="348020"/>
                  <a:pt x="2828211" y="356830"/>
                  <a:pt x="2838450" y="361950"/>
                </a:cubicBezTo>
                <a:cubicBezTo>
                  <a:pt x="2847430" y="366440"/>
                  <a:pt x="2858248" y="366599"/>
                  <a:pt x="2867025" y="371475"/>
                </a:cubicBezTo>
                <a:cubicBezTo>
                  <a:pt x="2887039" y="382594"/>
                  <a:pt x="2905125" y="396875"/>
                  <a:pt x="2924175" y="409575"/>
                </a:cubicBezTo>
                <a:cubicBezTo>
                  <a:pt x="2933700" y="415925"/>
                  <a:pt x="2941890" y="425005"/>
                  <a:pt x="2952750" y="428625"/>
                </a:cubicBezTo>
                <a:cubicBezTo>
                  <a:pt x="2962275" y="431800"/>
                  <a:pt x="2972548" y="433274"/>
                  <a:pt x="2981325" y="438150"/>
                </a:cubicBezTo>
                <a:cubicBezTo>
                  <a:pt x="3001339" y="449269"/>
                  <a:pt x="3016755" y="469010"/>
                  <a:pt x="3038475" y="476250"/>
                </a:cubicBezTo>
                <a:cubicBezTo>
                  <a:pt x="3048000" y="479425"/>
                  <a:pt x="3058273" y="480899"/>
                  <a:pt x="3067050" y="485775"/>
                </a:cubicBezTo>
                <a:cubicBezTo>
                  <a:pt x="3087064" y="496894"/>
                  <a:pt x="3105150" y="511175"/>
                  <a:pt x="3124200" y="523875"/>
                </a:cubicBezTo>
                <a:cubicBezTo>
                  <a:pt x="3133725" y="530225"/>
                  <a:pt x="3143617" y="536056"/>
                  <a:pt x="3152775" y="542925"/>
                </a:cubicBezTo>
                <a:cubicBezTo>
                  <a:pt x="3165475" y="552450"/>
                  <a:pt x="3177092" y="563624"/>
                  <a:pt x="3190875" y="571500"/>
                </a:cubicBezTo>
                <a:cubicBezTo>
                  <a:pt x="3199592" y="576481"/>
                  <a:pt x="3209925" y="577850"/>
                  <a:pt x="3219450" y="581025"/>
                </a:cubicBezTo>
                <a:cubicBezTo>
                  <a:pt x="3240516" y="602091"/>
                  <a:pt x="3250078" y="615389"/>
                  <a:pt x="3276600" y="628650"/>
                </a:cubicBezTo>
                <a:cubicBezTo>
                  <a:pt x="3285580" y="633140"/>
                  <a:pt x="3295650" y="635000"/>
                  <a:pt x="3305175" y="638175"/>
                </a:cubicBezTo>
                <a:cubicBezTo>
                  <a:pt x="3314700" y="647700"/>
                  <a:pt x="3323117" y="658480"/>
                  <a:pt x="3333750" y="666750"/>
                </a:cubicBezTo>
                <a:cubicBezTo>
                  <a:pt x="3351822" y="680806"/>
                  <a:pt x="3371850" y="692150"/>
                  <a:pt x="3390900" y="704850"/>
                </a:cubicBezTo>
                <a:cubicBezTo>
                  <a:pt x="3400425" y="711200"/>
                  <a:pt x="3411380" y="715805"/>
                  <a:pt x="3419475" y="723900"/>
                </a:cubicBezTo>
                <a:cubicBezTo>
                  <a:pt x="3502957" y="807382"/>
                  <a:pt x="3397059" y="705220"/>
                  <a:pt x="3476625" y="771525"/>
                </a:cubicBezTo>
                <a:cubicBezTo>
                  <a:pt x="3549964" y="832641"/>
                  <a:pt x="3462829" y="771852"/>
                  <a:pt x="3533775" y="819150"/>
                </a:cubicBezTo>
                <a:cubicBezTo>
                  <a:pt x="3540125" y="828675"/>
                  <a:pt x="3545496" y="838931"/>
                  <a:pt x="3552825" y="847725"/>
                </a:cubicBezTo>
                <a:cubicBezTo>
                  <a:pt x="3561449" y="858073"/>
                  <a:pt x="3572634" y="866073"/>
                  <a:pt x="3581400" y="876300"/>
                </a:cubicBezTo>
                <a:cubicBezTo>
                  <a:pt x="3590161" y="886522"/>
                  <a:pt x="3620410" y="927898"/>
                  <a:pt x="3629025" y="942975"/>
                </a:cubicBezTo>
                <a:cubicBezTo>
                  <a:pt x="3636070" y="955303"/>
                  <a:pt x="3641030" y="968747"/>
                  <a:pt x="3648075" y="981075"/>
                </a:cubicBezTo>
                <a:cubicBezTo>
                  <a:pt x="3653755" y="991014"/>
                  <a:pt x="3662005" y="999411"/>
                  <a:pt x="3667125" y="1009650"/>
                </a:cubicBezTo>
                <a:cubicBezTo>
                  <a:pt x="3671615" y="1018630"/>
                  <a:pt x="3671774" y="1029448"/>
                  <a:pt x="3676650" y="1038225"/>
                </a:cubicBezTo>
                <a:cubicBezTo>
                  <a:pt x="3687769" y="1058239"/>
                  <a:pt x="3702050" y="1076325"/>
                  <a:pt x="3714750" y="1095375"/>
                </a:cubicBezTo>
                <a:cubicBezTo>
                  <a:pt x="3721100" y="1104900"/>
                  <a:pt x="3725705" y="1115855"/>
                  <a:pt x="3733800" y="1123950"/>
                </a:cubicBezTo>
                <a:lnTo>
                  <a:pt x="3762375" y="1152525"/>
                </a:lnTo>
                <a:cubicBezTo>
                  <a:pt x="3768725" y="1171575"/>
                  <a:pt x="3770286" y="1192967"/>
                  <a:pt x="3781425" y="1209675"/>
                </a:cubicBezTo>
                <a:cubicBezTo>
                  <a:pt x="3787775" y="1219200"/>
                  <a:pt x="3795826" y="1227789"/>
                  <a:pt x="3800475" y="1238250"/>
                </a:cubicBezTo>
                <a:cubicBezTo>
                  <a:pt x="3808630" y="1256600"/>
                  <a:pt x="3813175" y="1276350"/>
                  <a:pt x="3819525" y="1295400"/>
                </a:cubicBezTo>
                <a:lnTo>
                  <a:pt x="3829050" y="1323975"/>
                </a:lnTo>
                <a:cubicBezTo>
                  <a:pt x="3848436" y="1479063"/>
                  <a:pt x="3845094" y="1419690"/>
                  <a:pt x="3829050" y="1676400"/>
                </a:cubicBezTo>
                <a:cubicBezTo>
                  <a:pt x="3828095" y="1691673"/>
                  <a:pt x="3811195" y="1724170"/>
                  <a:pt x="3800475" y="1733550"/>
                </a:cubicBezTo>
                <a:cubicBezTo>
                  <a:pt x="3760165" y="1768821"/>
                  <a:pt x="3753997" y="1768093"/>
                  <a:pt x="3714750" y="1781175"/>
                </a:cubicBezTo>
                <a:cubicBezTo>
                  <a:pt x="3622675" y="1778000"/>
                  <a:pt x="3530486" y="1777223"/>
                  <a:pt x="3438525" y="1771650"/>
                </a:cubicBezTo>
                <a:cubicBezTo>
                  <a:pt x="3411715" y="1770025"/>
                  <a:pt x="3396714" y="1758338"/>
                  <a:pt x="3371850" y="1752600"/>
                </a:cubicBezTo>
                <a:cubicBezTo>
                  <a:pt x="3340300" y="1745319"/>
                  <a:pt x="3276600" y="1733550"/>
                  <a:pt x="3276600" y="1733550"/>
                </a:cubicBezTo>
                <a:cubicBezTo>
                  <a:pt x="3263900" y="1727200"/>
                  <a:pt x="3251683" y="1719773"/>
                  <a:pt x="3238500" y="1714500"/>
                </a:cubicBezTo>
                <a:cubicBezTo>
                  <a:pt x="3219856" y="1707042"/>
                  <a:pt x="3198058" y="1706589"/>
                  <a:pt x="3181350" y="1695450"/>
                </a:cubicBezTo>
                <a:cubicBezTo>
                  <a:pt x="3152652" y="1676318"/>
                  <a:pt x="3148512" y="1671852"/>
                  <a:pt x="3114675" y="1657350"/>
                </a:cubicBezTo>
                <a:cubicBezTo>
                  <a:pt x="3105447" y="1653395"/>
                  <a:pt x="3095625" y="1651000"/>
                  <a:pt x="3086100" y="1647825"/>
                </a:cubicBezTo>
                <a:cubicBezTo>
                  <a:pt x="3076575" y="1638300"/>
                  <a:pt x="3068158" y="1627520"/>
                  <a:pt x="3057525" y="1619250"/>
                </a:cubicBezTo>
                <a:cubicBezTo>
                  <a:pt x="3039453" y="1605194"/>
                  <a:pt x="3016564" y="1597339"/>
                  <a:pt x="3000375" y="1581150"/>
                </a:cubicBezTo>
                <a:cubicBezTo>
                  <a:pt x="2990850" y="1571625"/>
                  <a:pt x="2980424" y="1562923"/>
                  <a:pt x="2971800" y="1552575"/>
                </a:cubicBezTo>
                <a:cubicBezTo>
                  <a:pt x="2964471" y="1543781"/>
                  <a:pt x="2961689" y="1531151"/>
                  <a:pt x="2952750" y="1524000"/>
                </a:cubicBezTo>
                <a:cubicBezTo>
                  <a:pt x="2944910" y="1517728"/>
                  <a:pt x="2933700" y="1517650"/>
                  <a:pt x="2924175" y="1514475"/>
                </a:cubicBezTo>
                <a:cubicBezTo>
                  <a:pt x="2873375" y="1438275"/>
                  <a:pt x="2940050" y="1530350"/>
                  <a:pt x="2876550" y="1466850"/>
                </a:cubicBezTo>
                <a:cubicBezTo>
                  <a:pt x="2868455" y="1458755"/>
                  <a:pt x="2865595" y="1446370"/>
                  <a:pt x="2857500" y="1438275"/>
                </a:cubicBezTo>
                <a:cubicBezTo>
                  <a:pt x="2849405" y="1430180"/>
                  <a:pt x="2837020" y="1427320"/>
                  <a:pt x="2828925" y="1419225"/>
                </a:cubicBezTo>
                <a:cubicBezTo>
                  <a:pt x="2817700" y="1408000"/>
                  <a:pt x="2810681" y="1393178"/>
                  <a:pt x="2800350" y="1381125"/>
                </a:cubicBezTo>
                <a:cubicBezTo>
                  <a:pt x="2791584" y="1370898"/>
                  <a:pt x="2780399" y="1362898"/>
                  <a:pt x="2771775" y="1352550"/>
                </a:cubicBezTo>
                <a:cubicBezTo>
                  <a:pt x="2764446" y="1343756"/>
                  <a:pt x="2760820" y="1332070"/>
                  <a:pt x="2752725" y="1323975"/>
                </a:cubicBezTo>
                <a:cubicBezTo>
                  <a:pt x="2744630" y="1315880"/>
                  <a:pt x="2733675" y="1311275"/>
                  <a:pt x="2724150" y="1304925"/>
                </a:cubicBezTo>
                <a:cubicBezTo>
                  <a:pt x="2717800" y="1295400"/>
                  <a:pt x="2712758" y="1284859"/>
                  <a:pt x="2705100" y="1276350"/>
                </a:cubicBezTo>
                <a:cubicBezTo>
                  <a:pt x="2684074" y="1252988"/>
                  <a:pt x="2655860" y="1235827"/>
                  <a:pt x="2638425" y="1209675"/>
                </a:cubicBezTo>
                <a:cubicBezTo>
                  <a:pt x="2632075" y="1200150"/>
                  <a:pt x="2627470" y="1189195"/>
                  <a:pt x="2619375" y="1181100"/>
                </a:cubicBezTo>
                <a:cubicBezTo>
                  <a:pt x="2608150" y="1169875"/>
                  <a:pt x="2592500" y="1163750"/>
                  <a:pt x="2581275" y="1152525"/>
                </a:cubicBezTo>
                <a:cubicBezTo>
                  <a:pt x="2538191" y="1109441"/>
                  <a:pt x="2589280" y="1132968"/>
                  <a:pt x="2533650" y="1114425"/>
                </a:cubicBezTo>
                <a:cubicBezTo>
                  <a:pt x="2527300" y="1104900"/>
                  <a:pt x="2522695" y="1093945"/>
                  <a:pt x="2514600" y="1085850"/>
                </a:cubicBezTo>
                <a:cubicBezTo>
                  <a:pt x="2439675" y="1010925"/>
                  <a:pt x="2535471" y="1131850"/>
                  <a:pt x="2457450" y="1038225"/>
                </a:cubicBezTo>
                <a:cubicBezTo>
                  <a:pt x="2450121" y="1029431"/>
                  <a:pt x="2447015" y="1017188"/>
                  <a:pt x="2438400" y="1009650"/>
                </a:cubicBezTo>
                <a:cubicBezTo>
                  <a:pt x="2421170" y="994573"/>
                  <a:pt x="2381250" y="971550"/>
                  <a:pt x="2381250" y="971550"/>
                </a:cubicBezTo>
                <a:cubicBezTo>
                  <a:pt x="2346325" y="919163"/>
                  <a:pt x="2381250" y="963613"/>
                  <a:pt x="2333625" y="923925"/>
                </a:cubicBezTo>
                <a:cubicBezTo>
                  <a:pt x="2323277" y="915301"/>
                  <a:pt x="2316011" y="903180"/>
                  <a:pt x="2305050" y="895350"/>
                </a:cubicBezTo>
                <a:cubicBezTo>
                  <a:pt x="2293496" y="887097"/>
                  <a:pt x="2278504" y="884553"/>
                  <a:pt x="2266950" y="876300"/>
                </a:cubicBezTo>
                <a:cubicBezTo>
                  <a:pt x="2188149" y="820014"/>
                  <a:pt x="2285388" y="871868"/>
                  <a:pt x="2209800" y="828675"/>
                </a:cubicBezTo>
                <a:cubicBezTo>
                  <a:pt x="2197472" y="821630"/>
                  <a:pt x="2184751" y="815218"/>
                  <a:pt x="2171700" y="809625"/>
                </a:cubicBezTo>
                <a:cubicBezTo>
                  <a:pt x="2162472" y="805670"/>
                  <a:pt x="2151902" y="804976"/>
                  <a:pt x="2143125" y="800100"/>
                </a:cubicBezTo>
                <a:cubicBezTo>
                  <a:pt x="2123111" y="788981"/>
                  <a:pt x="2107695" y="769240"/>
                  <a:pt x="2085975" y="762000"/>
                </a:cubicBezTo>
                <a:lnTo>
                  <a:pt x="2028825" y="742950"/>
                </a:lnTo>
                <a:cubicBezTo>
                  <a:pt x="2019300" y="739775"/>
                  <a:pt x="2008604" y="738994"/>
                  <a:pt x="2000250" y="733425"/>
                </a:cubicBezTo>
                <a:cubicBezTo>
                  <a:pt x="1990725" y="727075"/>
                  <a:pt x="1982136" y="719024"/>
                  <a:pt x="1971675" y="714375"/>
                </a:cubicBezTo>
                <a:cubicBezTo>
                  <a:pt x="1953325" y="706220"/>
                  <a:pt x="1933575" y="701675"/>
                  <a:pt x="1914525" y="695325"/>
                </a:cubicBezTo>
                <a:cubicBezTo>
                  <a:pt x="1905000" y="692150"/>
                  <a:pt x="1895854" y="687451"/>
                  <a:pt x="1885950" y="685800"/>
                </a:cubicBezTo>
                <a:cubicBezTo>
                  <a:pt x="1866900" y="682625"/>
                  <a:pt x="1847653" y="680465"/>
                  <a:pt x="1828800" y="676275"/>
                </a:cubicBezTo>
                <a:cubicBezTo>
                  <a:pt x="1818999" y="674097"/>
                  <a:pt x="1810103" y="668546"/>
                  <a:pt x="1800225" y="666750"/>
                </a:cubicBezTo>
                <a:cubicBezTo>
                  <a:pt x="1775040" y="662171"/>
                  <a:pt x="1749425" y="660400"/>
                  <a:pt x="1724025" y="657225"/>
                </a:cubicBezTo>
                <a:cubicBezTo>
                  <a:pt x="1635125" y="660400"/>
                  <a:pt x="1546097" y="661023"/>
                  <a:pt x="1457325" y="666750"/>
                </a:cubicBezTo>
                <a:cubicBezTo>
                  <a:pt x="1447306" y="667396"/>
                  <a:pt x="1438404" y="673517"/>
                  <a:pt x="1428750" y="676275"/>
                </a:cubicBezTo>
                <a:cubicBezTo>
                  <a:pt x="1414508" y="680344"/>
                  <a:pt x="1377300" y="687712"/>
                  <a:pt x="1362075" y="695325"/>
                </a:cubicBezTo>
                <a:cubicBezTo>
                  <a:pt x="1351836" y="700445"/>
                  <a:pt x="1343739" y="709255"/>
                  <a:pt x="1333500" y="714375"/>
                </a:cubicBezTo>
                <a:cubicBezTo>
                  <a:pt x="1290542" y="735854"/>
                  <a:pt x="1317296" y="708828"/>
                  <a:pt x="1276350" y="742950"/>
                </a:cubicBezTo>
                <a:cubicBezTo>
                  <a:pt x="1266002" y="751574"/>
                  <a:pt x="1258123" y="762901"/>
                  <a:pt x="1247775" y="771525"/>
                </a:cubicBezTo>
                <a:cubicBezTo>
                  <a:pt x="1238981" y="778854"/>
                  <a:pt x="1227994" y="783246"/>
                  <a:pt x="1219200" y="790575"/>
                </a:cubicBezTo>
                <a:cubicBezTo>
                  <a:pt x="1145861" y="851691"/>
                  <a:pt x="1232996" y="790902"/>
                  <a:pt x="1162050" y="838200"/>
                </a:cubicBezTo>
                <a:cubicBezTo>
                  <a:pt x="1155700" y="847725"/>
                  <a:pt x="1151095" y="858680"/>
                  <a:pt x="1143000" y="866775"/>
                </a:cubicBezTo>
                <a:cubicBezTo>
                  <a:pt x="1134905" y="874870"/>
                  <a:pt x="1121963" y="877210"/>
                  <a:pt x="1114425" y="885825"/>
                </a:cubicBezTo>
                <a:cubicBezTo>
                  <a:pt x="1036638" y="974725"/>
                  <a:pt x="1112044" y="919163"/>
                  <a:pt x="1047750" y="962025"/>
                </a:cubicBezTo>
                <a:cubicBezTo>
                  <a:pt x="1035050" y="981075"/>
                  <a:pt x="1025839" y="1002986"/>
                  <a:pt x="1009650" y="1019175"/>
                </a:cubicBezTo>
                <a:cubicBezTo>
                  <a:pt x="964886" y="1063939"/>
                  <a:pt x="988547" y="1036542"/>
                  <a:pt x="942975" y="1104900"/>
                </a:cubicBezTo>
                <a:cubicBezTo>
                  <a:pt x="936625" y="1114425"/>
                  <a:pt x="927545" y="1122615"/>
                  <a:pt x="923925" y="1133475"/>
                </a:cubicBezTo>
                <a:lnTo>
                  <a:pt x="895350" y="1219200"/>
                </a:lnTo>
                <a:cubicBezTo>
                  <a:pt x="892175" y="1228725"/>
                  <a:pt x="888260" y="1238035"/>
                  <a:pt x="885825" y="1247775"/>
                </a:cubicBezTo>
                <a:cubicBezTo>
                  <a:pt x="882650" y="1260475"/>
                  <a:pt x="878867" y="1273038"/>
                  <a:pt x="876300" y="1285875"/>
                </a:cubicBezTo>
                <a:cubicBezTo>
                  <a:pt x="872512" y="1304813"/>
                  <a:pt x="871459" y="1324289"/>
                  <a:pt x="866775" y="1343025"/>
                </a:cubicBezTo>
                <a:cubicBezTo>
                  <a:pt x="861905" y="1362506"/>
                  <a:pt x="852595" y="1380694"/>
                  <a:pt x="847725" y="1400175"/>
                </a:cubicBezTo>
                <a:cubicBezTo>
                  <a:pt x="833330" y="1457756"/>
                  <a:pt x="842340" y="1425856"/>
                  <a:pt x="819150" y="1495425"/>
                </a:cubicBezTo>
                <a:cubicBezTo>
                  <a:pt x="815975" y="1504950"/>
                  <a:pt x="815194" y="1515646"/>
                  <a:pt x="809625" y="1524000"/>
                </a:cubicBezTo>
                <a:cubicBezTo>
                  <a:pt x="803275" y="1533525"/>
                  <a:pt x="795224" y="1542114"/>
                  <a:pt x="790575" y="1552575"/>
                </a:cubicBezTo>
                <a:cubicBezTo>
                  <a:pt x="738470" y="1669811"/>
                  <a:pt x="805040" y="1563791"/>
                  <a:pt x="742950" y="1638300"/>
                </a:cubicBezTo>
                <a:cubicBezTo>
                  <a:pt x="668012" y="1728226"/>
                  <a:pt x="771653" y="1609533"/>
                  <a:pt x="714375" y="1695450"/>
                </a:cubicBezTo>
                <a:cubicBezTo>
                  <a:pt x="706903" y="1706658"/>
                  <a:pt x="695325" y="1714500"/>
                  <a:pt x="685800" y="1724025"/>
                </a:cubicBezTo>
                <a:cubicBezTo>
                  <a:pt x="663152" y="1791969"/>
                  <a:pt x="695266" y="1709826"/>
                  <a:pt x="647700" y="1781175"/>
                </a:cubicBezTo>
                <a:cubicBezTo>
                  <a:pt x="610894" y="1836384"/>
                  <a:pt x="673507" y="1786195"/>
                  <a:pt x="609600" y="1828800"/>
                </a:cubicBezTo>
                <a:cubicBezTo>
                  <a:pt x="603250" y="1838325"/>
                  <a:pt x="595670" y="1847136"/>
                  <a:pt x="590550" y="1857375"/>
                </a:cubicBezTo>
                <a:cubicBezTo>
                  <a:pt x="586060" y="1866355"/>
                  <a:pt x="586594" y="1877596"/>
                  <a:pt x="581025" y="1885950"/>
                </a:cubicBezTo>
                <a:cubicBezTo>
                  <a:pt x="573553" y="1897158"/>
                  <a:pt x="561975" y="1905000"/>
                  <a:pt x="552450" y="1914525"/>
                </a:cubicBezTo>
                <a:cubicBezTo>
                  <a:pt x="531000" y="1978875"/>
                  <a:pt x="560748" y="1909124"/>
                  <a:pt x="514350" y="1962150"/>
                </a:cubicBezTo>
                <a:cubicBezTo>
                  <a:pt x="499273" y="1979380"/>
                  <a:pt x="495300" y="2006600"/>
                  <a:pt x="476250" y="2019300"/>
                </a:cubicBezTo>
                <a:cubicBezTo>
                  <a:pt x="441893" y="2042205"/>
                  <a:pt x="416623" y="2056353"/>
                  <a:pt x="390525" y="2095500"/>
                </a:cubicBezTo>
                <a:cubicBezTo>
                  <a:pt x="384175" y="2105025"/>
                  <a:pt x="380090" y="2116537"/>
                  <a:pt x="371475" y="2124075"/>
                </a:cubicBezTo>
                <a:cubicBezTo>
                  <a:pt x="354245" y="2139152"/>
                  <a:pt x="314325" y="2162175"/>
                  <a:pt x="314325" y="2162175"/>
                </a:cubicBezTo>
                <a:cubicBezTo>
                  <a:pt x="260350" y="2243137"/>
                  <a:pt x="349250" y="2117725"/>
                  <a:pt x="238125" y="2228850"/>
                </a:cubicBezTo>
                <a:cubicBezTo>
                  <a:pt x="228600" y="2238375"/>
                  <a:pt x="221325" y="2250883"/>
                  <a:pt x="209550" y="2257425"/>
                </a:cubicBezTo>
                <a:lnTo>
                  <a:pt x="123825" y="2286000"/>
                </a:lnTo>
                <a:lnTo>
                  <a:pt x="95250" y="2295525"/>
                </a:lnTo>
                <a:cubicBezTo>
                  <a:pt x="82550" y="2292350"/>
                  <a:pt x="69182" y="2291157"/>
                  <a:pt x="57150" y="2286000"/>
                </a:cubicBezTo>
                <a:cubicBezTo>
                  <a:pt x="8591" y="2265189"/>
                  <a:pt x="55562" y="2286000"/>
                  <a:pt x="47625" y="2276475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 Frequency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493515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Distance </a:t>
            </a:r>
            <a:r>
              <a:rPr lang="ko-KR" altLang="en-US" sz="2000" b="1" dirty="0" smtClean="0"/>
              <a:t>는 문서간 실제 내용상의 차이를 제대로 반영하지 못한다</a:t>
            </a:r>
            <a:r>
              <a:rPr lang="en-US" altLang="ko-KR" sz="2000" b="1" dirty="0" smtClean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979712" y="2060848"/>
            <a:ext cx="0" cy="396044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 flipV="1">
            <a:off x="1979712" y="6010076"/>
            <a:ext cx="5472608" cy="11212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38754" y="4797152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56130" y="4041068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4" y="2047222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term2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202070" y="6165304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term1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767407" y="3186875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770022" y="2510898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256097" y="2618910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932040" y="4059442"/>
            <a:ext cx="108012" cy="1080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460919" y="2449302"/>
            <a:ext cx="108012" cy="108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592166" y="3969060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197163" y="4437366"/>
            <a:ext cx="341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626678" y="3662265"/>
            <a:ext cx="341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b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425816" y="2831590"/>
            <a:ext cx="341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c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599226" y="2060848"/>
            <a:ext cx="341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d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44129" y="1988840"/>
            <a:ext cx="341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e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139307" y="2164794"/>
            <a:ext cx="341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f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092162" y="3913393"/>
            <a:ext cx="341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g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940842" y="4077072"/>
            <a:ext cx="829179" cy="9001"/>
          </a:xfrm>
          <a:prstGeom prst="line">
            <a:avLst/>
          </a:prstGeom>
          <a:ln w="254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3765522" y="2672916"/>
            <a:ext cx="950494" cy="1275456"/>
          </a:xfrm>
          <a:prstGeom prst="line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3873534" y="2618910"/>
            <a:ext cx="1560219" cy="1329462"/>
          </a:xfrm>
          <a:prstGeom prst="line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3989913" y="2726922"/>
            <a:ext cx="2266184" cy="1221450"/>
          </a:xfrm>
          <a:prstGeom prst="line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2699792" y="4149080"/>
            <a:ext cx="892374" cy="672724"/>
          </a:xfrm>
          <a:prstGeom prst="line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84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2530</Words>
  <Application>Microsoft Office PowerPoint</Application>
  <PresentationFormat>화면 슬라이드 쇼(4:3)</PresentationFormat>
  <Paragraphs>743</Paragraphs>
  <Slides>49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SNU IDB Lab.</vt:lpstr>
      <vt:lpstr>Mathematical View of PageRank</vt:lpstr>
      <vt:lpstr>Outline</vt:lpstr>
      <vt:lpstr>Introduction</vt:lpstr>
      <vt:lpstr>Introduction</vt:lpstr>
      <vt:lpstr>Introduction</vt:lpstr>
      <vt:lpstr>Term Frequency Vector</vt:lpstr>
      <vt:lpstr>Term Frequency Vector</vt:lpstr>
      <vt:lpstr>Term Frequency Vector</vt:lpstr>
      <vt:lpstr>Term Frequency Vector</vt:lpstr>
      <vt:lpstr>Markov Random Walk</vt:lpstr>
      <vt:lpstr>Markov Random Walk</vt:lpstr>
      <vt:lpstr>PageRank Algorithm</vt:lpstr>
      <vt:lpstr>PageRank</vt:lpstr>
      <vt:lpstr>PageRank</vt:lpstr>
      <vt:lpstr>PageRank</vt:lpstr>
      <vt:lpstr>PageRank Algorithm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Example</vt:lpstr>
      <vt:lpstr>Example</vt:lpstr>
      <vt:lpstr>Example</vt:lpstr>
      <vt:lpstr>Example</vt:lpstr>
      <vt:lpstr>Example</vt:lpstr>
      <vt:lpstr>Example</vt:lpstr>
      <vt:lpstr>Example</vt:lpstr>
      <vt:lpstr>Conclusion</vt:lpstr>
      <vt:lpstr>Discussion</vt:lpstr>
      <vt:lpstr>References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150</cp:revision>
  <dcterms:created xsi:type="dcterms:W3CDTF">2006-10-05T04:04:58Z</dcterms:created>
  <dcterms:modified xsi:type="dcterms:W3CDTF">2012-02-09T23:48:25Z</dcterms:modified>
</cp:coreProperties>
</file>