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0" r:id="rId2"/>
    <p:sldId id="472" r:id="rId3"/>
    <p:sldId id="464" r:id="rId4"/>
    <p:sldId id="465" r:id="rId5"/>
    <p:sldId id="466" r:id="rId6"/>
    <p:sldId id="467" r:id="rId7"/>
    <p:sldId id="432" r:id="rId8"/>
    <p:sldId id="468" r:id="rId9"/>
    <p:sldId id="469" r:id="rId10"/>
    <p:sldId id="438" r:id="rId11"/>
    <p:sldId id="439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9" r:id="rId20"/>
    <p:sldId id="454" r:id="rId21"/>
    <p:sldId id="470" r:id="rId22"/>
    <p:sldId id="471" r:id="rId2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BD2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 varScale="1">
        <p:scale>
          <a:sx n="79" d="100"/>
          <a:sy n="79" d="100"/>
        </p:scale>
        <p:origin x="11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142" y="5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00125" y="231775"/>
            <a:ext cx="493395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378826"/>
            <a:ext cx="2945659" cy="493714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1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56290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Computational model for plot units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부제목 1"/>
          <p:cNvSpPr>
            <a:spLocks noGrp="1"/>
          </p:cNvSpPr>
          <p:nvPr/>
        </p:nvSpPr>
        <p:spPr>
          <a:xfrm>
            <a:off x="665558" y="3573016"/>
            <a:ext cx="7737786" cy="252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800" dirty="0" err="1" smtClean="0"/>
              <a:t>Goyal</a:t>
            </a:r>
            <a:r>
              <a:rPr lang="en-US" altLang="ko-KR" sz="1800" dirty="0" smtClean="0"/>
              <a:t> Amit, </a:t>
            </a:r>
            <a:r>
              <a:rPr lang="en-US" altLang="ko-KR" sz="1800" dirty="0" err="1" smtClean="0"/>
              <a:t>Riloff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Ellen and </a:t>
            </a:r>
            <a:r>
              <a:rPr lang="en-US" altLang="ko-KR" sz="1800" dirty="0" err="1"/>
              <a:t>Daume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III </a:t>
            </a:r>
            <a:r>
              <a:rPr lang="en-US" altLang="ko-KR" sz="1800" dirty="0"/>
              <a:t>Hal</a:t>
            </a:r>
            <a:endParaRPr lang="en-US" altLang="ko-KR" sz="17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Computational intelligence</a:t>
            </a:r>
            <a:r>
              <a:rPr lang="en-GB" altLang="ko-KR" sz="1800" dirty="0" smtClean="0"/>
              <a:t> </a:t>
            </a:r>
            <a:r>
              <a:rPr lang="en-US" altLang="ko-KR" sz="1700" dirty="0" smtClean="0">
                <a:ea typeface="굴림" charset="-127"/>
              </a:rPr>
              <a:t>2012</a:t>
            </a:r>
            <a:endParaRPr lang="en-US" altLang="ko-KR" sz="1700" dirty="0" smtClean="0">
              <a:ea typeface="굴림" charset="-127"/>
            </a:endParaRPr>
          </a:p>
          <a:p>
            <a:pPr algn="r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27June</a:t>
            </a:r>
            <a:r>
              <a:rPr lang="en-US" altLang="ko-KR" sz="1700" dirty="0" smtClean="0">
                <a:ea typeface="굴림" charset="-127"/>
              </a:rPr>
              <a:t>. 2014</a:t>
            </a:r>
            <a:endParaRPr lang="en-US" altLang="ko-KR" sz="1700" dirty="0">
              <a:ea typeface="굴림" charset="-127"/>
            </a:endParaRP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SNU IDB Lab.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Hyun </a:t>
            </a:r>
            <a:r>
              <a:rPr lang="en-US" altLang="ko-KR" sz="1700" dirty="0" err="1" smtClean="0">
                <a:ea typeface="굴림" charset="-127"/>
              </a:rPr>
              <a:t>Geun</a:t>
            </a:r>
            <a:r>
              <a:rPr lang="en-US" altLang="ko-KR" sz="1700" dirty="0" smtClean="0">
                <a:ea typeface="굴림" charset="-127"/>
              </a:rPr>
              <a:t> </a:t>
            </a:r>
            <a:r>
              <a:rPr lang="en-US" altLang="ko-KR" sz="1700" dirty="0" err="1" smtClean="0">
                <a:ea typeface="굴림" charset="-127"/>
              </a:rPr>
              <a:t>Soo</a:t>
            </a:r>
            <a:endParaRPr lang="en-US" altLang="ko-KR" sz="17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" altLang="ko-KR" sz="2800" dirty="0"/>
              <a:t>A MANUAL ANALYSIS OF AFFECT STATES AND PLOT UNITS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(E) Direct Expressions of Emotion: this category covers +/− affect states that arise from expressions that explicitly represent an emotional state.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(e.g.) “Max was disappointed” “Max was pleased” </a:t>
            </a:r>
          </a:p>
          <a:p>
            <a:pPr lvl="0">
              <a:spcBef>
                <a:spcPts val="0"/>
              </a:spcBef>
              <a:buNone/>
            </a:pPr>
            <a:endParaRPr lang="en-US" altLang="ko-KR" sz="2400" dirty="0"/>
          </a:p>
          <a:p>
            <a:pPr lvl="0">
              <a:spcBef>
                <a:spcPts val="0"/>
              </a:spcBef>
              <a:buNone/>
            </a:pPr>
            <a:endParaRPr lang="en-US" altLang="ko-KR" sz="2400" dirty="0"/>
          </a:p>
          <a:p>
            <a:pPr lvl="0">
              <a:spcBef>
                <a:spcPts val="0"/>
              </a:spcBef>
              <a:buNone/>
            </a:pPr>
            <a:endParaRPr lang="en-US" altLang="ko-KR" sz="24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US" altLang="ko" sz="2400" dirty="0"/>
              <a:t>(S) Situational Affect States: this category covers+/−affect states that represent </a:t>
            </a:r>
            <a:r>
              <a:rPr lang="en-US" altLang="ko" sz="2400" dirty="0" smtClean="0"/>
              <a:t>good or </a:t>
            </a:r>
            <a:r>
              <a:rPr lang="en-US" altLang="ko" sz="2400" dirty="0"/>
              <a:t>bad situations that characters ﬁnd themselves in.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(e.g.) “Wolf, who had a bone stuck in his throat,... ” “The Old Woman recovered her sight... 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9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" altLang="ko-KR" sz="2800" dirty="0"/>
              <a:t>A MANUAL ANALYSIS OF AFFECT STATES AND PLOT UNITS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(PG-D) Direct Expressions of Plan/Goal: this category covers M affect states that arise from a plan or goal that is explicitly stated.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(e.g.) “the lion wanted to ﬁnd food” = a mental affect state.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None/>
            </a:pPr>
            <a:endParaRPr lang="en-US" altLang="ko-KR" sz="2400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None/>
            </a:pPr>
            <a:endParaRPr lang="en-US" altLang="ko-KR" sz="2400" dirty="0"/>
          </a:p>
          <a:p>
            <a:pPr lvl="0">
              <a:spcBef>
                <a:spcPts val="0"/>
              </a:spcBef>
              <a:buClr>
                <a:schemeClr val="dk1"/>
              </a:buClr>
              <a:buNone/>
            </a:pPr>
            <a:endParaRPr lang="en-US" altLang="ko-KR" sz="2400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None/>
            </a:pPr>
            <a:endParaRPr lang="en-US" altLang="ko-KR" sz="2400" dirty="0"/>
          </a:p>
          <a:p>
            <a:pPr lvl="0">
              <a:spcBef>
                <a:spcPts val="0"/>
              </a:spcBef>
              <a:buClr>
                <a:schemeClr val="dk1"/>
              </a:buClr>
              <a:buNone/>
            </a:pPr>
            <a:endParaRPr lang="en-US" altLang="ko-KR" sz="2400" dirty="0"/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(PG-S) Speech Acts: this category covers M affect states that come from a speech act between characters.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(e.g.) “the wolf asked an eagle to extract the bone”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95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" altLang="ko-KR" sz="2800" dirty="0"/>
              <a:t>A MANUAL ANALYSIS OF AFFECT STATES AND PLOT UNITS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(PG-I) Inferred Plans/Goals: this category accounts for M affect states that arise from plans or goals that are inferred from an action.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(e.g.) “the lion hunted deer,” = a mental state</a:t>
            </a:r>
          </a:p>
          <a:p>
            <a:pPr lvl="0">
              <a:spcBef>
                <a:spcPts val="0"/>
              </a:spcBef>
              <a:buNone/>
            </a:pPr>
            <a:endParaRPr lang="en-US" altLang="ko-KR" sz="2400" dirty="0"/>
          </a:p>
          <a:p>
            <a:pPr lvl="0">
              <a:spcBef>
                <a:spcPts val="0"/>
              </a:spcBef>
              <a:buNone/>
            </a:pPr>
            <a:endParaRPr lang="en-US" altLang="ko-KR" sz="2400" dirty="0" smtClean="0"/>
          </a:p>
          <a:p>
            <a:pPr lvl="0">
              <a:spcBef>
                <a:spcPts val="0"/>
              </a:spcBef>
              <a:buNone/>
            </a:pPr>
            <a:endParaRPr lang="en-US" altLang="ko-KR" sz="2400" dirty="0" smtClean="0"/>
          </a:p>
          <a:p>
            <a:pPr lvl="0">
              <a:spcBef>
                <a:spcPts val="0"/>
              </a:spcBef>
              <a:buNone/>
            </a:pPr>
            <a:endParaRPr lang="en-US" altLang="ko-KR" sz="2400" dirty="0"/>
          </a:p>
          <a:p>
            <a:pPr lvl="0">
              <a:spcBef>
                <a:spcPts val="0"/>
              </a:spcBef>
              <a:buNone/>
            </a:pPr>
            <a:endParaRPr lang="en-US" altLang="ko-KR" sz="2400" dirty="0"/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(PG-C) Plan/Goal Completion: this category includes +/− affect states that represent the completion (successful or failed) of a plan or goal.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(e.g.) if an eagle extracts a bone from a wolf’s throat, then both the wolf and the eagle will have positive affect states because both were successful in their respective goals.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78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" altLang="ko-KR" sz="2800" dirty="0"/>
              <a:t>A MANUAL ANALYSIS OF AFFECT STATES AND PLOT UNITS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Shape 10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7776864" cy="23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6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" altLang="ko-KR" sz="2800" dirty="0"/>
              <a:t>A MANUAL ANALYSIS OF AFFECT STATES AND PLOT UNITS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Shape 1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66925" y="2132856"/>
            <a:ext cx="50101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AESOP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AESOP process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1) affect state recognition - pos , neg , men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2) character identification 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3) affect state projection - apply “affect projection rules”</a:t>
            </a:r>
          </a:p>
          <a:p>
            <a:pPr>
              <a:spcBef>
                <a:spcPts val="0"/>
              </a:spcBef>
              <a:buNone/>
            </a:pPr>
            <a:r>
              <a:rPr lang="ko" altLang="ko-KR" sz="2400" dirty="0"/>
              <a:t>4) link creation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59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“Affect State Recognition”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FrameNet - we use verb list (+ - m)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MPQA Lexicon - words list (+ -)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OpinionFinder - contextual polarity classifier (+ - m)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Semantic Orientation Lexicon - words list ( + - )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Speech Act Verbs - produce ( m 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12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“Character Identification”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simplifying assumption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(1) There are only two characters per fable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(2) Both characters are mentioned in the fable’s title</a:t>
            </a:r>
          </a:p>
          <a:p>
            <a:pPr lvl="0">
              <a:spcBef>
                <a:spcPts val="0"/>
              </a:spcBef>
              <a:buNone/>
            </a:pPr>
            <a:endParaRPr lang="en-US" altLang="ko-KR" sz="2400" dirty="0"/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characters are often animals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	- we handcrafted a simple rule based </a:t>
            </a:r>
            <a:r>
              <a:rPr lang="en-US" altLang="ko" sz="2400" dirty="0" err="1"/>
              <a:t>coreference</a:t>
            </a:r>
            <a:r>
              <a:rPr lang="en-US" altLang="ko" sz="2400" dirty="0"/>
              <a:t> system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(0) we apply heuristics to determine number and gender based on word </a:t>
            </a:r>
            <a:r>
              <a:rPr lang="en-US" altLang="ko" sz="2400" dirty="0" err="1"/>
              <a:t>lists,WordNet</a:t>
            </a:r>
            <a:r>
              <a:rPr lang="en-US" altLang="ko" sz="2400" dirty="0"/>
              <a:t> …. ( process of elimination 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" sz="2400" dirty="0"/>
              <a:t>(1)  </a:t>
            </a:r>
            <a:r>
              <a:rPr lang="en-US" altLang="ko" sz="2400" dirty="0" err="1"/>
              <a:t>WordNet</a:t>
            </a:r>
            <a:r>
              <a:rPr lang="en-US" altLang="ko" sz="2400" dirty="0"/>
              <a:t> is used to obtain a small set of </a:t>
            </a:r>
            <a:r>
              <a:rPr lang="en-US" altLang="ko" sz="2400" dirty="0" err="1"/>
              <a:t>nonpronominal</a:t>
            </a:r>
            <a:r>
              <a:rPr lang="en-US" altLang="ko" sz="2400" dirty="0"/>
              <a:t>, </a:t>
            </a:r>
            <a:r>
              <a:rPr lang="en-US" altLang="ko" sz="2400" dirty="0" err="1"/>
              <a:t>nonstring</a:t>
            </a:r>
            <a:r>
              <a:rPr lang="en-US" altLang="ko" sz="2400" dirty="0"/>
              <a:t>-match resolutions by exploiting </a:t>
            </a:r>
            <a:r>
              <a:rPr lang="en-US" altLang="ko" sz="2400" dirty="0" err="1"/>
              <a:t>hypernym</a:t>
            </a:r>
            <a:r>
              <a:rPr lang="en-US" altLang="ko" sz="2400" dirty="0"/>
              <a:t> relations (ex. linking peasant with man)</a:t>
            </a:r>
          </a:p>
          <a:p>
            <a:pPr>
              <a:spcBef>
                <a:spcPts val="0"/>
              </a:spcBef>
              <a:buNone/>
            </a:pP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79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“Affect State Projection”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 </a:t>
            </a:r>
            <a:r>
              <a:rPr lang="en-US" altLang="ko" sz="2400" dirty="0" smtClean="0"/>
              <a:t>Use </a:t>
            </a:r>
            <a:r>
              <a:rPr lang="en-US" altLang="ko" sz="2400" dirty="0"/>
              <a:t>verb argument </a:t>
            </a:r>
            <a:r>
              <a:rPr lang="en-US" altLang="ko" sz="2400" dirty="0" smtClean="0"/>
              <a:t>structure</a:t>
            </a:r>
          </a:p>
          <a:p>
            <a:pPr lvl="0">
              <a:spcBef>
                <a:spcPts val="0"/>
              </a:spcBef>
              <a:buNone/>
            </a:pPr>
            <a:endParaRPr lang="en-US" altLang="ko" sz="2400" dirty="0"/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 smtClean="0"/>
              <a:t>“affect projection rules”</a:t>
            </a:r>
            <a:endParaRPr lang="en-US" altLang="ko" sz="2400" dirty="0"/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/>
              <a:t>Rule </a:t>
            </a:r>
            <a:r>
              <a:rPr lang="en-US" altLang="ko-KR" sz="2400" dirty="0"/>
              <a:t>1: AGENT VP : “Mary laughed(+)”</a:t>
            </a:r>
          </a:p>
          <a:p>
            <a:pPr>
              <a:spcBef>
                <a:spcPts val="0"/>
              </a:spcBef>
              <a:buNone/>
            </a:pPr>
            <a:endParaRPr lang="en-US" altLang="ko-KR" sz="2400" dirty="0" smtClean="0"/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/>
              <a:t>Rule </a:t>
            </a:r>
            <a:r>
              <a:rPr lang="en-US" altLang="ko-KR" sz="2400" dirty="0"/>
              <a:t>2: VP PATIENT : “John was rewarded(+)”</a:t>
            </a:r>
          </a:p>
          <a:p>
            <a:pPr>
              <a:spcBef>
                <a:spcPts val="0"/>
              </a:spcBef>
              <a:buNone/>
            </a:pPr>
            <a:endParaRPr lang="en-US" altLang="ko-KR" sz="2400" dirty="0" smtClean="0"/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/>
              <a:t>Rule </a:t>
            </a:r>
            <a:r>
              <a:rPr lang="en-US" altLang="ko-KR" sz="2400" dirty="0"/>
              <a:t>3: AGENT VP PATIENT : “John asked(M) Paul for help”</a:t>
            </a:r>
          </a:p>
          <a:p>
            <a:pPr>
              <a:spcBef>
                <a:spcPts val="0"/>
              </a:spcBef>
              <a:buNone/>
            </a:pPr>
            <a:endParaRPr lang="en-US" altLang="ko-KR" sz="2400" dirty="0" smtClean="0"/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/>
              <a:t>Rule </a:t>
            </a:r>
            <a:r>
              <a:rPr lang="en-US" altLang="ko-KR" sz="2400" dirty="0"/>
              <a:t>4: AGENT VERB1 to VERB2 PATIENT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/>
              <a:t>	(</a:t>
            </a:r>
            <a:r>
              <a:rPr lang="en-US" altLang="ko-KR" sz="2400" dirty="0"/>
              <a:t>a) refer to the same character =&gt; rule1: “</a:t>
            </a:r>
            <a:r>
              <a:rPr lang="en-US" altLang="ko-KR" sz="2400" dirty="0" smtClean="0"/>
              <a:t>Bob </a:t>
            </a:r>
            <a:r>
              <a:rPr lang="en-US" altLang="ko-KR" sz="2400" dirty="0"/>
              <a:t>decided to </a:t>
            </a:r>
            <a:r>
              <a:rPr lang="en-US" altLang="ko-KR" sz="2400" dirty="0" smtClean="0"/>
              <a:t>teach himself</a:t>
            </a:r>
            <a:r>
              <a:rPr lang="en-US" altLang="ko-KR" sz="2400" dirty="0"/>
              <a:t>..”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/>
              <a:t>	(</a:t>
            </a:r>
            <a:r>
              <a:rPr lang="en-US" altLang="ko-KR" sz="2400" dirty="0"/>
              <a:t>b) Different =&gt; Rule1 to VERB1 and Rule2 to VERB2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27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“Creating Causal and Cross Character Links”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ko" sz="2400" dirty="0" smtClean="0"/>
              <a:t>cross-character </a:t>
            </a:r>
            <a:r>
              <a:rPr lang="en-US" altLang="ko" sz="2400" dirty="0"/>
              <a:t>link : two characters in a clause have affect states that originated from the same word</a:t>
            </a:r>
          </a:p>
          <a:p>
            <a:pPr lvl="0">
              <a:spcBef>
                <a:spcPts val="0"/>
              </a:spcBef>
              <a:buNone/>
            </a:pPr>
            <a:endParaRPr lang="en-US" altLang="ko-KR" sz="2400" dirty="0"/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causal link :  Between each pair of chronologically consecutive affect states for the same character</a:t>
            </a:r>
          </a:p>
          <a:p>
            <a:pPr lvl="0">
              <a:spcBef>
                <a:spcPts val="0"/>
              </a:spcBef>
              <a:buNone/>
            </a:pPr>
            <a:endParaRPr lang="en-US" altLang="ko-KR" dirty="0"/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AESOP only produces forward causal links (m and a) and does not produce backward causal links</a:t>
            </a:r>
          </a:p>
          <a:p>
            <a:pPr>
              <a:spcBef>
                <a:spcPts val="0"/>
              </a:spcBef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4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462067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Overview of plot unit</a:t>
            </a:r>
          </a:p>
          <a:p>
            <a:pPr lvl="0"/>
            <a:r>
              <a:rPr lang="ko" altLang="ko-KR" dirty="0"/>
              <a:t>A </a:t>
            </a:r>
            <a:r>
              <a:rPr lang="ko" altLang="ko-KR" dirty="0"/>
              <a:t>manual analysis of affect states and plot units</a:t>
            </a:r>
          </a:p>
          <a:p>
            <a:r>
              <a:rPr lang="en-US" altLang="ko-KR" dirty="0" smtClean="0"/>
              <a:t>AESOP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06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" sz="2400" dirty="0"/>
              <a:t>Test set</a:t>
            </a: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" sz="2400" dirty="0"/>
              <a:t>15 fables with gold standard annotations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altLang="ko-KR" sz="2400" dirty="0"/>
          </a:p>
          <a:p>
            <a:pPr lvl="0">
              <a:spcBef>
                <a:spcPts val="0"/>
              </a:spcBef>
              <a:buNone/>
            </a:pPr>
            <a:r>
              <a:rPr lang="en-US" altLang="ko" sz="2400" dirty="0"/>
              <a:t>measured </a:t>
            </a:r>
          </a:p>
          <a:p>
            <a:pPr indent="457200">
              <a:spcBef>
                <a:spcPts val="0"/>
              </a:spcBef>
              <a:buNone/>
            </a:pPr>
            <a:r>
              <a:rPr lang="en-US" altLang="ko" sz="2400" dirty="0"/>
              <a:t>the accuracy of the affect states , links separately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11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Shape 19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0273" y="1063277"/>
            <a:ext cx="8774215" cy="539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sz="2400" dirty="0" smtClean="0"/>
              <a:t>First computational model to fully automate the process of generating plot unit representations</a:t>
            </a:r>
          </a:p>
          <a:p>
            <a:endParaRPr lang="en-US" altLang="ko" sz="2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0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" sz="2000" dirty="0" smtClean="0"/>
              <a:t>Early </a:t>
            </a:r>
            <a:r>
              <a:rPr lang="en-US" altLang="ko" sz="2000" dirty="0"/>
              <a:t>computational models of plot units relied on large amounts of manual knowledge </a:t>
            </a:r>
            <a:r>
              <a:rPr lang="en-US" altLang="ko" sz="2000" dirty="0" smtClean="0"/>
              <a:t>engineering</a:t>
            </a:r>
          </a:p>
          <a:p>
            <a:pPr lvl="0"/>
            <a:endParaRPr lang="en-US" altLang="ko" sz="2000" dirty="0" smtClean="0"/>
          </a:p>
          <a:p>
            <a:pPr lvl="0"/>
            <a:endParaRPr lang="en-US" altLang="ko" sz="2000" dirty="0"/>
          </a:p>
          <a:p>
            <a:pPr lvl="0"/>
            <a:r>
              <a:rPr lang="en-US" altLang="ko" sz="2000" dirty="0" smtClean="0"/>
              <a:t>Our work aim to delve meaning</a:t>
            </a:r>
          </a:p>
          <a:p>
            <a:pPr lvl="1"/>
            <a:r>
              <a:rPr lang="en-US" altLang="ko" sz="1800" dirty="0" smtClean="0"/>
              <a:t> emotions and affect for narrative text understanding</a:t>
            </a:r>
          </a:p>
          <a:p>
            <a:pPr lvl="1"/>
            <a:endParaRPr lang="en-US" altLang="ko" sz="1800" dirty="0"/>
          </a:p>
          <a:p>
            <a:pPr lvl="1"/>
            <a:endParaRPr lang="en-US" altLang="ko" dirty="0" smtClean="0"/>
          </a:p>
          <a:p>
            <a:pPr lvl="0"/>
            <a:endParaRPr lang="en-US" altLang="ko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89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 of plot units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" altLang="ko-KR" sz="2400" dirty="0"/>
              <a:t>“emotional reactions and states of affect are central to the notion of a plot or story structure” (Lehnert 1981)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“affect states”</a:t>
            </a:r>
          </a:p>
          <a:p>
            <a:pPr lvl="1"/>
            <a:r>
              <a:rPr lang="en-US" altLang="ko-KR" dirty="0" smtClean="0"/>
              <a:t>Lowest level </a:t>
            </a:r>
            <a:r>
              <a:rPr lang="en-US" altLang="ko-KR" dirty="0" err="1" smtClean="0"/>
              <a:t>componets</a:t>
            </a:r>
            <a:r>
              <a:rPr lang="en-US" altLang="ko-KR" dirty="0" smtClean="0"/>
              <a:t> in plot unit</a:t>
            </a:r>
          </a:p>
          <a:p>
            <a:pPr lvl="1"/>
            <a:r>
              <a:rPr lang="en-US" altLang="ko-KR" dirty="0" smtClean="0"/>
              <a:t>Emotional reaction to events and states</a:t>
            </a:r>
          </a:p>
          <a:p>
            <a:pPr lvl="1"/>
            <a:r>
              <a:rPr lang="en-US" altLang="ko-KR" dirty="0" smtClean="0"/>
              <a:t>Three type</a:t>
            </a:r>
          </a:p>
          <a:p>
            <a:pPr lvl="2"/>
            <a:r>
              <a:rPr lang="en-US" altLang="ko-KR" dirty="0" smtClean="0"/>
              <a:t>Positive , negative , mental</a:t>
            </a:r>
          </a:p>
          <a:p>
            <a:pPr lvl="1"/>
            <a:r>
              <a:rPr lang="en-US" altLang="ko-KR" dirty="0" smtClean="0"/>
              <a:t>Not event 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4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plot units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" altLang="ko-KR" sz="2400" dirty="0"/>
              <a:t>“primitive plot unit structures</a:t>
            </a:r>
            <a:r>
              <a:rPr lang="ko" altLang="ko-KR" sz="2400" dirty="0" smtClean="0"/>
              <a:t>”</a:t>
            </a:r>
            <a:endParaRPr lang="en-US" altLang="ko" sz="2400" dirty="0" smtClean="0"/>
          </a:p>
          <a:p>
            <a:pPr lvl="1"/>
            <a:r>
              <a:rPr lang="en-US" altLang="ko-KR" dirty="0" smtClean="0"/>
              <a:t>Two affect states and one causal link</a:t>
            </a:r>
          </a:p>
          <a:p>
            <a:pPr lvl="1"/>
            <a:r>
              <a:rPr lang="en-US" altLang="ko-KR" dirty="0" smtClean="0"/>
              <a:t>“causal link” </a:t>
            </a:r>
          </a:p>
          <a:p>
            <a:pPr lvl="2"/>
            <a:r>
              <a:rPr lang="en-US" altLang="ko-KR" dirty="0" smtClean="0"/>
              <a:t>Motivations, actualizations, terminations, equivalences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plot units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endParaRPr lang="en-US" altLang="ko" sz="2400" dirty="0" smtClean="0"/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 smtClean="0"/>
              <a:t>PROBLEM </a:t>
            </a:r>
            <a:r>
              <a:rPr lang="ko" altLang="ko-KR" sz="2400" dirty="0"/>
              <a:t>: “John lost his job so he decided to rob a bank”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SUCCESS : “Jill proposed to George and he accepted”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RESOLUTIONS : “Lee was ﬁred but soon got a new job”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Shape 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07804" y="3429000"/>
            <a:ext cx="3528392" cy="134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plot units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Shape 5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7344816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6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" altLang="ko-KR" sz="2800" dirty="0"/>
              <a:t>A MANUAL ANALYSIS OF AFFECT STATES AND PLOT UNITS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“Fable”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@good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(1) they have a small cast of characters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(2) they typically revolve around a moral, which is exempliﬁed by a concise plot</a:t>
            </a:r>
          </a:p>
          <a:p>
            <a:pPr lvl="0">
              <a:spcBef>
                <a:spcPts val="0"/>
              </a:spcBef>
              <a:buNone/>
            </a:pPr>
            <a:endParaRPr lang="en-US" altLang="ko" sz="2400" dirty="0"/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@bad</a:t>
            </a:r>
          </a:p>
          <a:p>
            <a:pPr lvl="0">
              <a:spcBef>
                <a:spcPts val="0"/>
              </a:spcBef>
              <a:buNone/>
            </a:pPr>
            <a:r>
              <a:rPr lang="ko" altLang="ko-KR" sz="2400" dirty="0"/>
              <a:t>anthropomorphic characters, flowery language, archaic vocabulary</a:t>
            </a:r>
            <a:endParaRPr lang="en-US" altLang="ko" sz="2400" dirty="0"/>
          </a:p>
          <a:p>
            <a:endParaRPr lang="en-US" altLang="ko-KR" dirty="0" smtClean="0"/>
          </a:p>
          <a:p>
            <a:r>
              <a:rPr lang="en-US" altLang="ko-KR" dirty="0" smtClean="0"/>
              <a:t>Dataset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" sz="2000" dirty="0"/>
              <a:t>@</a:t>
            </a:r>
            <a:r>
              <a:rPr lang="en-US" altLang="ko" sz="2000" dirty="0" smtClean="0"/>
              <a:t>34 </a:t>
            </a:r>
            <a:r>
              <a:rPr lang="en-US" altLang="ko" sz="2000" dirty="0"/>
              <a:t>of AESOP’s fables from a Web</a:t>
            </a:r>
          </a:p>
          <a:p>
            <a:pPr lvl="0">
              <a:spcBef>
                <a:spcPts val="0"/>
              </a:spcBef>
              <a:buNone/>
            </a:pPr>
            <a:endParaRPr lang="en-US" altLang="ko" sz="2000" dirty="0" smtClean="0"/>
          </a:p>
          <a:p>
            <a:pPr lvl="0">
              <a:spcBef>
                <a:spcPts val="0"/>
              </a:spcBef>
              <a:buNone/>
            </a:pPr>
            <a:r>
              <a:rPr lang="en-US" altLang="ko" sz="2000" dirty="0"/>
              <a:t>@</a:t>
            </a:r>
            <a:r>
              <a:rPr lang="en-US" altLang="ko" sz="2000" dirty="0" smtClean="0"/>
              <a:t>true plot</a:t>
            </a:r>
          </a:p>
          <a:p>
            <a:pPr lvl="0">
              <a:spcBef>
                <a:spcPts val="0"/>
              </a:spcBef>
              <a:buNone/>
            </a:pPr>
            <a:endParaRPr lang="en-US" altLang="ko" sz="2000" dirty="0"/>
          </a:p>
          <a:p>
            <a:pPr lvl="0">
              <a:spcBef>
                <a:spcPts val="0"/>
              </a:spcBef>
              <a:buNone/>
            </a:pPr>
            <a:r>
              <a:rPr lang="en-US" altLang="ko" sz="2000" dirty="0"/>
              <a:t>@</a:t>
            </a:r>
            <a:r>
              <a:rPr lang="en-US" altLang="ko" sz="2000" dirty="0" smtClean="0"/>
              <a:t>two characters</a:t>
            </a:r>
            <a:endParaRPr lang="en-US" altLang="ko" sz="2000" dirty="0"/>
          </a:p>
          <a:p>
            <a:pPr lvl="0">
              <a:spcBef>
                <a:spcPts val="0"/>
              </a:spcBef>
              <a:buNone/>
            </a:pPr>
            <a:endParaRPr lang="ko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27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" altLang="ko-KR" sz="2800" dirty="0"/>
              <a:t>A MANUAL ANALYSIS OF AFFECT STATES AND PLOT UNITS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" sz="2000" dirty="0"/>
              <a:t>“affect origin classes” </a:t>
            </a:r>
          </a:p>
          <a:p>
            <a:pPr lvl="1"/>
            <a:r>
              <a:rPr lang="en-US" altLang="ko" sz="1800" dirty="0" smtClean="0"/>
              <a:t>E</a:t>
            </a:r>
            <a:r>
              <a:rPr lang="en-US" altLang="ko" sz="1800" dirty="0"/>
              <a:t>, S, PG-D, PG-S, PG-I, </a:t>
            </a:r>
            <a:r>
              <a:rPr lang="en-US" altLang="ko" sz="1800" dirty="0" smtClean="0"/>
              <a:t>PG-C</a:t>
            </a:r>
            <a:endParaRPr lang="en-US" altLang="ko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277412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12893</TotalTime>
  <Words>874</Words>
  <Application>Microsoft Office PowerPoint</Application>
  <PresentationFormat>화면 슬라이드 쇼(4:3)</PresentationFormat>
  <Paragraphs>138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맑은 고딕</vt:lpstr>
      <vt:lpstr>Arial</vt:lpstr>
      <vt:lpstr>Calibri</vt:lpstr>
      <vt:lpstr>Times New Roman</vt:lpstr>
      <vt:lpstr>Wingdings</vt:lpstr>
      <vt:lpstr>SNU IDB Lab.</vt:lpstr>
      <vt:lpstr>A Computational model for plot units</vt:lpstr>
      <vt:lpstr>PowerPoint 프레젠테이션</vt:lpstr>
      <vt:lpstr>Introduction</vt:lpstr>
      <vt:lpstr>Overview of plot units</vt:lpstr>
      <vt:lpstr>Overview of plot units</vt:lpstr>
      <vt:lpstr>Overview of plot units</vt:lpstr>
      <vt:lpstr>Overview of plot units</vt:lpstr>
      <vt:lpstr>A MANUAL ANALYSIS OF AFFECT STATES AND PLOT UNITS</vt:lpstr>
      <vt:lpstr>A MANUAL ANALYSIS OF AFFECT STATES AND PLOT UNITS</vt:lpstr>
      <vt:lpstr>A MANUAL ANALYSIS OF AFFECT STATES AND PLOT UNITS</vt:lpstr>
      <vt:lpstr>A MANUAL ANALYSIS OF AFFECT STATES AND PLOT UNITS</vt:lpstr>
      <vt:lpstr>A MANUAL ANALYSIS OF AFFECT STATES AND PLOT UNITS</vt:lpstr>
      <vt:lpstr>A MANUAL ANALYSIS OF AFFECT STATES AND PLOT UNITS</vt:lpstr>
      <vt:lpstr>A MANUAL ANALYSIS OF AFFECT STATES AND PLOT UNITS</vt:lpstr>
      <vt:lpstr>AESOP</vt:lpstr>
      <vt:lpstr>“Affect State Recognition”</vt:lpstr>
      <vt:lpstr>“Character Identification”</vt:lpstr>
      <vt:lpstr>“Affect State Projection”</vt:lpstr>
      <vt:lpstr>“Creating Causal and Cross Character Links”</vt:lpstr>
      <vt:lpstr>Evaluation</vt:lpstr>
      <vt:lpstr>Evaluation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weezer</cp:lastModifiedBy>
  <cp:revision>634</cp:revision>
  <cp:lastPrinted>2014-05-27T02:15:55Z</cp:lastPrinted>
  <dcterms:created xsi:type="dcterms:W3CDTF">2006-10-05T04:04:58Z</dcterms:created>
  <dcterms:modified xsi:type="dcterms:W3CDTF">2014-06-27T03:48:32Z</dcterms:modified>
</cp:coreProperties>
</file>