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3"/>
  </p:notesMasterIdLst>
  <p:handoutMasterIdLst>
    <p:handoutMasterId r:id="rId44"/>
  </p:handoutMasterIdLst>
  <p:sldIdLst>
    <p:sldId id="278" r:id="rId2"/>
    <p:sldId id="279" r:id="rId3"/>
    <p:sldId id="280" r:id="rId4"/>
    <p:sldId id="322" r:id="rId5"/>
    <p:sldId id="298" r:id="rId6"/>
    <p:sldId id="317" r:id="rId7"/>
    <p:sldId id="314" r:id="rId8"/>
    <p:sldId id="318" r:id="rId9"/>
    <p:sldId id="308" r:id="rId10"/>
    <p:sldId id="324" r:id="rId11"/>
    <p:sldId id="329" r:id="rId12"/>
    <p:sldId id="331" r:id="rId13"/>
    <p:sldId id="332" r:id="rId14"/>
    <p:sldId id="328" r:id="rId15"/>
    <p:sldId id="333" r:id="rId16"/>
    <p:sldId id="337" r:id="rId17"/>
    <p:sldId id="338" r:id="rId18"/>
    <p:sldId id="336" r:id="rId19"/>
    <p:sldId id="339" r:id="rId20"/>
    <p:sldId id="340" r:id="rId21"/>
    <p:sldId id="341" r:id="rId22"/>
    <p:sldId id="325" r:id="rId23"/>
    <p:sldId id="342" r:id="rId24"/>
    <p:sldId id="343" r:id="rId25"/>
    <p:sldId id="344" r:id="rId26"/>
    <p:sldId id="345" r:id="rId27"/>
    <p:sldId id="347" r:id="rId28"/>
    <p:sldId id="348" r:id="rId29"/>
    <p:sldId id="346" r:id="rId30"/>
    <p:sldId id="349" r:id="rId31"/>
    <p:sldId id="350" r:id="rId32"/>
    <p:sldId id="326" r:id="rId33"/>
    <p:sldId id="351" r:id="rId34"/>
    <p:sldId id="305" r:id="rId35"/>
    <p:sldId id="352" r:id="rId36"/>
    <p:sldId id="353" r:id="rId37"/>
    <p:sldId id="327" r:id="rId38"/>
    <p:sldId id="290" r:id="rId39"/>
    <p:sldId id="306" r:id="rId40"/>
    <p:sldId id="354" r:id="rId41"/>
    <p:sldId id="355" r:id="rId42"/>
  </p:sldIdLst>
  <p:sldSz cx="9144000" cy="6858000" type="screen4x3"/>
  <p:notesSz cx="6858000" cy="92662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1" hangingPunct="1">
      <a:defRPr kern="1200">
        <a:solidFill>
          <a:schemeClr val="tx1"/>
        </a:solidFill>
        <a:latin typeface="Arial" charset="0"/>
        <a:ea typeface="+mn-ea"/>
        <a:cs typeface="+mn-cs"/>
      </a:defRPr>
    </a:lvl6pPr>
    <a:lvl7pPr marL="2743200" algn="l" defTabSz="914400" rtl="0" eaLnBrk="1" latinLnBrk="1" hangingPunct="1">
      <a:defRPr kern="1200">
        <a:solidFill>
          <a:schemeClr val="tx1"/>
        </a:solidFill>
        <a:latin typeface="Arial" charset="0"/>
        <a:ea typeface="+mn-ea"/>
        <a:cs typeface="+mn-cs"/>
      </a:defRPr>
    </a:lvl7pPr>
    <a:lvl8pPr marL="3200400" algn="l" defTabSz="914400" rtl="0" eaLnBrk="1" latinLnBrk="1" hangingPunct="1">
      <a:defRPr kern="1200">
        <a:solidFill>
          <a:schemeClr val="tx1"/>
        </a:solidFill>
        <a:latin typeface="Arial" charset="0"/>
        <a:ea typeface="+mn-ea"/>
        <a:cs typeface="+mn-cs"/>
      </a:defRPr>
    </a:lvl8pPr>
    <a:lvl9pPr marL="3657600" algn="l" defTabSz="914400" rtl="0" eaLnBrk="1" latinLnBrk="1"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1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65100" autoAdjust="0"/>
  </p:normalViewPr>
  <p:slideViewPr>
    <p:cSldViewPr>
      <p:cViewPr>
        <p:scale>
          <a:sx n="66" d="100"/>
          <a:sy n="66" d="100"/>
        </p:scale>
        <p:origin x="-2748" y="-3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34" y="84"/>
      </p:cViewPr>
      <p:guideLst>
        <p:guide orient="horz" pos="2919"/>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굴림" charset="-127"/>
              </a:defRPr>
            </a:lvl1pPr>
          </a:lstStyle>
          <a:p>
            <a:pPr>
              <a:defRPr/>
            </a:pPr>
            <a:endParaRPr lang="en-US" altLang="ko-KR"/>
          </a:p>
        </p:txBody>
      </p:sp>
      <p:sp>
        <p:nvSpPr>
          <p:cNvPr id="68611" name="Rectangle 3"/>
          <p:cNvSpPr>
            <a:spLocks noGrp="1" noChangeArrowheads="1"/>
          </p:cNvSpPr>
          <p:nvPr>
            <p:ph type="dt" sz="quarter" idx="1"/>
          </p:nvPr>
        </p:nvSpPr>
        <p:spPr bwMode="auto">
          <a:xfrm>
            <a:off x="3884613"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굴림" charset="-127"/>
              </a:defRPr>
            </a:lvl1pPr>
          </a:lstStyle>
          <a:p>
            <a:pPr>
              <a:defRPr/>
            </a:pPr>
            <a:endParaRPr lang="en-US" altLang="ko-KR"/>
          </a:p>
        </p:txBody>
      </p:sp>
      <p:sp>
        <p:nvSpPr>
          <p:cNvPr id="68612" name="Rectangle 4"/>
          <p:cNvSpPr>
            <a:spLocks noGrp="1" noChangeArrowheads="1"/>
          </p:cNvSpPr>
          <p:nvPr>
            <p:ph type="ftr" sz="quarter" idx="2"/>
          </p:nvPr>
        </p:nvSpPr>
        <p:spPr bwMode="auto">
          <a:xfrm>
            <a:off x="0" y="880110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굴림" charset="-127"/>
              </a:defRPr>
            </a:lvl1pPr>
          </a:lstStyle>
          <a:p>
            <a:pPr>
              <a:defRPr/>
            </a:pPr>
            <a:r>
              <a:rPr lang="en-US" altLang="ko-KR"/>
              <a:t>dddddd</a:t>
            </a:r>
          </a:p>
        </p:txBody>
      </p:sp>
      <p:sp>
        <p:nvSpPr>
          <p:cNvPr id="68613" name="Rectangle 5"/>
          <p:cNvSpPr>
            <a:spLocks noGrp="1" noChangeArrowheads="1"/>
          </p:cNvSpPr>
          <p:nvPr>
            <p:ph type="sldNum" sz="quarter" idx="3"/>
          </p:nvPr>
        </p:nvSpPr>
        <p:spPr bwMode="auto">
          <a:xfrm>
            <a:off x="3884613" y="880110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굴림" charset="-127"/>
              </a:defRPr>
            </a:lvl1pPr>
          </a:lstStyle>
          <a:p>
            <a:pPr>
              <a:defRPr/>
            </a:pPr>
            <a:fld id="{10337CEF-C49B-4AA5-A6FA-B0928837F094}" type="slidenum">
              <a:rPr lang="en-US" altLang="ko-KR"/>
              <a:pPr>
                <a:defRPr/>
              </a:pPr>
              <a:t>‹#›</a:t>
            </a:fld>
            <a:endParaRPr lang="en-US" altLang="ko-KR"/>
          </a:p>
        </p:txBody>
      </p:sp>
    </p:spTree>
    <p:extLst>
      <p:ext uri="{BB962C8B-B14F-4D97-AF65-F5344CB8AC3E}">
        <p14:creationId xmlns:p14="http://schemas.microsoft.com/office/powerpoint/2010/main" val="3082645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굴림" charset="-127"/>
              </a:defRPr>
            </a:lvl1pPr>
          </a:lstStyle>
          <a:p>
            <a:pPr>
              <a:defRPr/>
            </a:pPr>
            <a:endParaRPr lang="en-US" altLang="ko-KR"/>
          </a:p>
        </p:txBody>
      </p:sp>
      <p:sp>
        <p:nvSpPr>
          <p:cNvPr id="31747" name="Rectangle 3"/>
          <p:cNvSpPr>
            <a:spLocks noGrp="1" noChangeArrowheads="1"/>
          </p:cNvSpPr>
          <p:nvPr>
            <p:ph type="dt" idx="1"/>
          </p:nvPr>
        </p:nvSpPr>
        <p:spPr bwMode="auto">
          <a:xfrm>
            <a:off x="3884613" y="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굴림" charset="-127"/>
              </a:defRPr>
            </a:lvl1pPr>
          </a:lstStyle>
          <a:p>
            <a:pPr>
              <a:defRPr/>
            </a:pPr>
            <a:endParaRPr lang="en-US" altLang="ko-KR"/>
          </a:p>
        </p:txBody>
      </p:sp>
      <p:sp>
        <p:nvSpPr>
          <p:cNvPr id="17412" name="Rectangle 4"/>
          <p:cNvSpPr>
            <a:spLocks noGrp="1" noRot="1" noChangeAspect="1" noChangeArrowheads="1" noTextEdit="1"/>
          </p:cNvSpPr>
          <p:nvPr>
            <p:ph type="sldImg" idx="2"/>
          </p:nvPr>
        </p:nvSpPr>
        <p:spPr bwMode="auto">
          <a:xfrm>
            <a:off x="1112838" y="695325"/>
            <a:ext cx="4633912" cy="3475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402138"/>
            <a:ext cx="5486400"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31750" name="Rectangle 6"/>
          <p:cNvSpPr>
            <a:spLocks noGrp="1" noChangeArrowheads="1"/>
          </p:cNvSpPr>
          <p:nvPr>
            <p:ph type="ftr" sz="quarter" idx="4"/>
          </p:nvPr>
        </p:nvSpPr>
        <p:spPr bwMode="auto">
          <a:xfrm>
            <a:off x="0" y="880110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굴림" charset="-127"/>
              </a:defRPr>
            </a:lvl1pPr>
          </a:lstStyle>
          <a:p>
            <a:pPr>
              <a:defRPr/>
            </a:pPr>
            <a:r>
              <a:rPr lang="en-US" altLang="ko-KR"/>
              <a:t>dddddd</a:t>
            </a:r>
          </a:p>
        </p:txBody>
      </p:sp>
      <p:sp>
        <p:nvSpPr>
          <p:cNvPr id="31751" name="Rectangle 7"/>
          <p:cNvSpPr>
            <a:spLocks noGrp="1" noChangeArrowheads="1"/>
          </p:cNvSpPr>
          <p:nvPr>
            <p:ph type="sldNum" sz="quarter" idx="5"/>
          </p:nvPr>
        </p:nvSpPr>
        <p:spPr bwMode="auto">
          <a:xfrm>
            <a:off x="3884613" y="8801100"/>
            <a:ext cx="2971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굴림" charset="-127"/>
              </a:defRPr>
            </a:lvl1pPr>
          </a:lstStyle>
          <a:p>
            <a:pPr>
              <a:defRPr/>
            </a:pPr>
            <a:fld id="{103B219A-5ED9-40DA-B90D-C206ADA2DCFB}" type="slidenum">
              <a:rPr lang="en-US" altLang="ko-KR"/>
              <a:pPr>
                <a:defRPr/>
              </a:pPr>
              <a:t>‹#›</a:t>
            </a:fld>
            <a:endParaRPr lang="en-US" altLang="ko-KR"/>
          </a:p>
        </p:txBody>
      </p:sp>
    </p:spTree>
    <p:extLst>
      <p:ext uri="{BB962C8B-B14F-4D97-AF65-F5344CB8AC3E}">
        <p14:creationId xmlns:p14="http://schemas.microsoft.com/office/powerpoint/2010/main" val="31230600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이미지 개체 틀 1"/>
          <p:cNvSpPr>
            <a:spLocks noGrp="1" noRot="1" noChangeAspect="1" noTextEdit="1"/>
          </p:cNvSpPr>
          <p:nvPr>
            <p:ph type="sldImg"/>
          </p:nvPr>
        </p:nvSpPr>
        <p:spPr>
          <a:ln/>
        </p:spPr>
      </p:sp>
      <p:sp>
        <p:nvSpPr>
          <p:cNvPr id="18435"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1</a:t>
            </a:fld>
            <a:endParaRPr lang="en-US" altLang="ko-KR"/>
          </a:p>
        </p:txBody>
      </p:sp>
    </p:spTree>
    <p:extLst>
      <p:ext uri="{BB962C8B-B14F-4D97-AF65-F5344CB8AC3E}">
        <p14:creationId xmlns:p14="http://schemas.microsoft.com/office/powerpoint/2010/main" val="92049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Term</a:t>
            </a:r>
            <a:r>
              <a:rPr lang="en-US" altLang="ko-KR" baseline="0" dirty="0" smtClean="0"/>
              <a:t> is highly skewed.</a:t>
            </a:r>
          </a:p>
          <a:p>
            <a:r>
              <a:rPr lang="en-US" altLang="ko-KR" dirty="0" smtClean="0"/>
              <a:t>The purpose of the first job is to identify the most popular terms so that we can treat them in a different way.</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10</a:t>
            </a:fld>
            <a:endParaRPr lang="en-US" altLang="ko-KR"/>
          </a:p>
        </p:txBody>
      </p:sp>
    </p:spTree>
    <p:extLst>
      <p:ext uri="{BB962C8B-B14F-4D97-AF65-F5344CB8AC3E}">
        <p14:creationId xmlns:p14="http://schemas.microsoft.com/office/powerpoint/2010/main" val="16728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GB" altLang="ko-KR" sz="1200" b="0" i="0" u="none" strike="noStrike" kern="1200" baseline="0" dirty="0" smtClean="0">
                <a:solidFill>
                  <a:schemeClr val="tx1"/>
                </a:solidFill>
                <a:latin typeface="Arial" charset="0"/>
                <a:ea typeface="+mn-ea"/>
                <a:cs typeface="+mn-cs"/>
              </a:rPr>
              <a:t>Sampling percentage : 100 </a:t>
            </a:r>
            <a:endParaRPr lang="en-GB" altLang="ko-KR" sz="1200" b="0" i="0" u="none" strike="noStrike" kern="1200" baseline="0" dirty="0" smtClean="0">
              <a:solidFill>
                <a:schemeClr val="tx1"/>
              </a:solidFill>
              <a:latin typeface="Arial" charset="0"/>
              <a:ea typeface="+mn-ea"/>
              <a:cs typeface="+mn-cs"/>
            </a:endParaRPr>
          </a:p>
          <a:p>
            <a:endParaRPr lang="en-GB" altLang="ko-KR" sz="1200" b="0" i="0" u="none" strike="noStrike" kern="1200" baseline="0" dirty="0" smtClean="0">
              <a:solidFill>
                <a:schemeClr val="tx1"/>
              </a:solidFill>
              <a:latin typeface="Arial" charset="0"/>
              <a:ea typeface="+mn-ea"/>
              <a:cs typeface="+mn-cs"/>
            </a:endParaRPr>
          </a:p>
          <a:p>
            <a:r>
              <a:rPr lang="en-GB" altLang="ko-KR" sz="1200" b="0" i="0" u="none" strike="noStrike" kern="1200" baseline="0" dirty="0" smtClean="0">
                <a:solidFill>
                  <a:schemeClr val="tx1"/>
                </a:solidFill>
                <a:latin typeface="Arial" charset="0"/>
                <a:ea typeface="+mn-ea"/>
                <a:cs typeface="+mn-cs"/>
              </a:rPr>
              <a:t>1</a:t>
            </a:r>
            <a:r>
              <a:rPr lang="ko-KR" altLang="en-US" sz="1200" b="0" i="0" u="none" strike="noStrike" kern="1200" baseline="0" dirty="0" smtClean="0">
                <a:solidFill>
                  <a:schemeClr val="tx1"/>
                </a:solidFill>
                <a:latin typeface="Arial" charset="0"/>
                <a:ea typeface="+mn-ea"/>
                <a:cs typeface="+mn-cs"/>
              </a:rPr>
              <a:t>만 추가해서 보내</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11</a:t>
            </a:fld>
            <a:endParaRPr lang="en-US" altLang="ko-KR"/>
          </a:p>
        </p:txBody>
      </p:sp>
    </p:spTree>
    <p:extLst>
      <p:ext uri="{BB962C8B-B14F-4D97-AF65-F5344CB8AC3E}">
        <p14:creationId xmlns:p14="http://schemas.microsoft.com/office/powerpoint/2010/main" val="167281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Key</a:t>
            </a:r>
            <a:r>
              <a:rPr lang="ko-KR" altLang="en-US" dirty="0" smtClean="0"/>
              <a:t>별로 모아서</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12</a:t>
            </a:fld>
            <a:endParaRPr lang="en-US" altLang="ko-KR"/>
          </a:p>
        </p:txBody>
      </p:sp>
    </p:spTree>
    <p:extLst>
      <p:ext uri="{BB962C8B-B14F-4D97-AF65-F5344CB8AC3E}">
        <p14:creationId xmlns:p14="http://schemas.microsoft.com/office/powerpoint/2010/main" val="167281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Value</a:t>
            </a:r>
            <a:r>
              <a:rPr lang="ko-KR" altLang="en-US" dirty="0" smtClean="0"/>
              <a:t>다 더해서</a:t>
            </a:r>
            <a:endParaRPr lang="en-US" altLang="ko-KR" dirty="0" smtClean="0"/>
          </a:p>
          <a:p>
            <a:r>
              <a:rPr lang="en-US" altLang="ko-KR" dirty="0" smtClean="0"/>
              <a:t>Threshold</a:t>
            </a:r>
            <a:r>
              <a:rPr lang="ko-KR" altLang="en-US" dirty="0" smtClean="0"/>
              <a:t>보다 </a:t>
            </a:r>
            <a:r>
              <a:rPr lang="ko-KR" altLang="en-US" dirty="0" err="1" smtClean="0"/>
              <a:t>큰거</a:t>
            </a:r>
            <a:r>
              <a:rPr lang="ko-KR" altLang="en-US" dirty="0" smtClean="0"/>
              <a:t> </a:t>
            </a:r>
            <a:r>
              <a:rPr lang="en-US" altLang="ko-KR" dirty="0" smtClean="0"/>
              <a:t>emit</a:t>
            </a:r>
            <a:r>
              <a:rPr lang="en-US" altLang="ko-KR" baseline="0" dirty="0" smtClean="0"/>
              <a:t> </a:t>
            </a:r>
            <a:endParaRPr lang="en-US" altLang="ko-KR" dirty="0" smtClean="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13</a:t>
            </a:fld>
            <a:endParaRPr lang="en-US" altLang="ko-KR"/>
          </a:p>
        </p:txBody>
      </p:sp>
    </p:spTree>
    <p:extLst>
      <p:ext uri="{BB962C8B-B14F-4D97-AF65-F5344CB8AC3E}">
        <p14:creationId xmlns:p14="http://schemas.microsoft.com/office/powerpoint/2010/main" val="1672816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is designed to </a:t>
            </a:r>
            <a:r>
              <a:rPr lang="en-US" altLang="ko-KR" sz="1200" b="1" i="0" u="none" strike="noStrike" kern="1200" baseline="0" dirty="0" smtClean="0">
                <a:solidFill>
                  <a:schemeClr val="tx1"/>
                </a:solidFill>
                <a:latin typeface="Arial" charset="0"/>
                <a:ea typeface="+mn-ea"/>
                <a:cs typeface="+mn-cs"/>
              </a:rPr>
              <a:t>avoid</a:t>
            </a:r>
            <a:r>
              <a:rPr lang="en-US" altLang="ko-KR" sz="1200" b="0" i="0" u="none" strike="noStrike" kern="1200" baseline="0" dirty="0" smtClean="0">
                <a:solidFill>
                  <a:schemeClr val="tx1"/>
                </a:solidFill>
                <a:latin typeface="Arial" charset="0"/>
                <a:ea typeface="+mn-ea"/>
                <a:cs typeface="+mn-cs"/>
              </a:rPr>
              <a:t> having to </a:t>
            </a:r>
            <a:r>
              <a:rPr lang="en-US" altLang="ko-KR" sz="1200" b="1" i="0" u="none" strike="noStrike" kern="1200" baseline="0" dirty="0" smtClean="0">
                <a:solidFill>
                  <a:schemeClr val="tx1"/>
                </a:solidFill>
                <a:latin typeface="Arial" charset="0"/>
                <a:ea typeface="+mn-ea"/>
                <a:cs typeface="+mn-cs"/>
              </a:rPr>
              <a:t>launch one job for each part </a:t>
            </a:r>
            <a:r>
              <a:rPr lang="en-GB" altLang="ko-KR" sz="1200" b="1" i="0" u="none" strike="noStrike" kern="1200" baseline="0" dirty="0" smtClean="0">
                <a:solidFill>
                  <a:schemeClr val="tx1"/>
                </a:solidFill>
                <a:latin typeface="Arial" charset="0"/>
                <a:ea typeface="+mn-ea"/>
                <a:cs typeface="+mn-cs"/>
              </a:rPr>
              <a:t>of the statement</a:t>
            </a:r>
            <a:r>
              <a:rPr lang="en-GB" altLang="ko-KR" sz="1200" b="0" i="0" u="none" strike="noStrike" kern="1200" baseline="0" dirty="0" smtClean="0">
                <a:solidFill>
                  <a:schemeClr val="tx1"/>
                </a:solidFill>
                <a:latin typeface="Arial" charset="0"/>
                <a:ea typeface="+mn-ea"/>
                <a:cs typeface="+mn-cs"/>
              </a:rPr>
              <a:t>.</a:t>
            </a:r>
          </a:p>
          <a:p>
            <a:endParaRPr lang="en-GB" altLang="ko-KR" sz="1200" b="0" i="0" u="none" strike="noStrike" kern="1200" baseline="0" dirty="0" smtClean="0">
              <a:solidFill>
                <a:schemeClr val="tx1"/>
              </a:solidFill>
              <a:latin typeface="Arial" charset="0"/>
              <a:ea typeface="+mn-ea"/>
              <a:cs typeface="+mn-cs"/>
            </a:endParaRPr>
          </a:p>
          <a:p>
            <a:r>
              <a:rPr lang="en-US" altLang="ko-KR" dirty="0" smtClean="0"/>
              <a:t>Few Popular term can</a:t>
            </a:r>
            <a:r>
              <a:rPr lang="en-US" altLang="ko-KR" baseline="0" dirty="0" smtClean="0"/>
              <a:t> </a:t>
            </a:r>
            <a:r>
              <a:rPr lang="en-US" altLang="ko-KR" b="1" baseline="0" dirty="0" smtClean="0"/>
              <a:t>fit</a:t>
            </a:r>
            <a:r>
              <a:rPr lang="en-US" altLang="ko-KR" baseline="0" dirty="0" smtClean="0"/>
              <a:t> in </a:t>
            </a:r>
            <a:r>
              <a:rPr lang="en-US" altLang="ko-KR" b="1" baseline="0" dirty="0" smtClean="0"/>
              <a:t>main memory</a:t>
            </a:r>
          </a:p>
          <a:p>
            <a:endParaRPr lang="en-US" altLang="ko-KR" b="1" baseline="0" dirty="0" smtClean="0"/>
          </a:p>
          <a:p>
            <a:r>
              <a:rPr lang="en-US" altLang="ko-KR" b="0" baseline="0" dirty="0" smtClean="0"/>
              <a:t>8bytes </a:t>
            </a:r>
            <a:r>
              <a:rPr lang="ko-KR" altLang="en-US" b="0" baseline="0" dirty="0" smtClean="0"/>
              <a:t>사용하면 앞에 </a:t>
            </a:r>
            <a:r>
              <a:rPr lang="en-US" altLang="ko-KR" b="0" baseline="0" dirty="0" smtClean="0"/>
              <a:t>4bytes</a:t>
            </a:r>
            <a:r>
              <a:rPr lang="ko-KR" altLang="en-US" b="0" baseline="0" dirty="0" smtClean="0"/>
              <a:t>는 </a:t>
            </a:r>
            <a:r>
              <a:rPr lang="en-US" altLang="ko-KR" b="0" baseline="0" dirty="0" smtClean="0"/>
              <a:t>id of task </a:t>
            </a:r>
            <a:r>
              <a:rPr lang="ko-KR" altLang="en-US" b="0" baseline="0" dirty="0" smtClean="0"/>
              <a:t>나머지 </a:t>
            </a:r>
            <a:r>
              <a:rPr lang="en-US" altLang="ko-KR" b="0" baseline="0" dirty="0" smtClean="0"/>
              <a:t>4bytes</a:t>
            </a:r>
            <a:r>
              <a:rPr lang="ko-KR" altLang="en-US" b="0" baseline="0" dirty="0" smtClean="0"/>
              <a:t>는 </a:t>
            </a:r>
            <a:r>
              <a:rPr lang="en-US" altLang="ko-KR" b="0" baseline="0" dirty="0" smtClean="0"/>
              <a:t>incremental number within the task</a:t>
            </a:r>
          </a:p>
          <a:p>
            <a:endParaRPr lang="ko-KR" altLang="en-US" b="0"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14</a:t>
            </a:fld>
            <a:endParaRPr lang="en-US" altLang="ko-KR"/>
          </a:p>
        </p:txBody>
      </p:sp>
    </p:spTree>
    <p:extLst>
      <p:ext uri="{BB962C8B-B14F-4D97-AF65-F5344CB8AC3E}">
        <p14:creationId xmlns:p14="http://schemas.microsoft.com/office/powerpoint/2010/main" val="2447678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a:t>
            </a:r>
            <a:r>
              <a:rPr lang="en-US" altLang="ko-KR" baseline="0" dirty="0" smtClean="0"/>
              <a:t> each term(www.naver.com), map function emits one intermediate pair (1, 10+1)</a:t>
            </a:r>
          </a:p>
          <a:p>
            <a:endParaRPr lang="en-US" altLang="ko-KR" baseline="0" dirty="0" smtClean="0"/>
          </a:p>
          <a:p>
            <a:r>
              <a:rPr lang="en-US" altLang="ko-KR" baseline="0" dirty="0" smtClean="0"/>
              <a:t>Popular </a:t>
            </a:r>
            <a:r>
              <a:rPr lang="ko-KR" altLang="en-US" baseline="0" dirty="0" smtClean="0"/>
              <a:t>인지 아닌지에 따라 </a:t>
            </a:r>
            <a:r>
              <a:rPr lang="en-US" altLang="ko-KR" baseline="0" dirty="0" smtClean="0"/>
              <a:t>key</a:t>
            </a:r>
            <a:r>
              <a:rPr lang="ko-KR" altLang="en-US" baseline="0" dirty="0" smtClean="0"/>
              <a:t>가 달라짐</a:t>
            </a:r>
            <a:endParaRPr lang="en-US" altLang="ko-KR" baseline="0" dirty="0" smtClean="0"/>
          </a:p>
          <a:p>
            <a:r>
              <a:rPr lang="en-US" altLang="ko-KR" baseline="0" dirty="0" smtClean="0"/>
              <a:t>Popular</a:t>
            </a:r>
            <a:r>
              <a:rPr lang="ko-KR" altLang="en-US" baseline="0" dirty="0" smtClean="0"/>
              <a:t>면 </a:t>
            </a:r>
            <a:r>
              <a:rPr lang="en-GB" altLang="ko-KR" baseline="0" dirty="0" smtClean="0"/>
              <a:t>in</a:t>
            </a:r>
            <a:r>
              <a:rPr lang="ko-KR" altLang="en-US" baseline="0" dirty="0" smtClean="0"/>
              <a:t> </a:t>
            </a:r>
            <a:r>
              <a:rPr lang="en-US" altLang="ko-KR" baseline="0" dirty="0" smtClean="0"/>
              <a:t>memory cache</a:t>
            </a:r>
            <a:r>
              <a:rPr lang="ko-KR" altLang="en-US" baseline="0" dirty="0" smtClean="0"/>
              <a:t>에 있는 </a:t>
            </a:r>
            <a:r>
              <a:rPr lang="en-US" altLang="ko-KR" baseline="0" dirty="0" smtClean="0"/>
              <a:t>numerical ID</a:t>
            </a:r>
            <a:r>
              <a:rPr lang="ko-KR" altLang="en-US" baseline="0" dirty="0" smtClean="0"/>
              <a:t>가 </a:t>
            </a:r>
            <a:r>
              <a:rPr lang="en-US" altLang="ko-KR" baseline="0" dirty="0" smtClean="0"/>
              <a:t>key</a:t>
            </a:r>
            <a:r>
              <a:rPr lang="ko-KR" altLang="en-US" baseline="0" dirty="0" smtClean="0"/>
              <a:t>가 되고</a:t>
            </a:r>
            <a:endParaRPr lang="en-US" altLang="ko-KR" baseline="0" dirty="0" smtClean="0"/>
          </a:p>
          <a:p>
            <a:r>
              <a:rPr lang="ko-KR" altLang="en-US" baseline="0" dirty="0" smtClean="0"/>
              <a:t>아니면</a:t>
            </a:r>
            <a:r>
              <a:rPr lang="en-US" altLang="ko-KR" baseline="0" dirty="0" smtClean="0"/>
              <a:t> </a:t>
            </a:r>
            <a:r>
              <a:rPr lang="ko-KR" altLang="en-US" baseline="0" dirty="0" smtClean="0"/>
              <a:t>그냥 바로 </a:t>
            </a:r>
            <a:r>
              <a:rPr lang="en-US" altLang="ko-KR" baseline="0" dirty="0" smtClean="0"/>
              <a:t>(cyworld.com) key</a:t>
            </a:r>
            <a:r>
              <a:rPr lang="ko-KR" altLang="en-US" baseline="0" dirty="0" smtClean="0"/>
              <a:t>가 됨</a:t>
            </a:r>
            <a:endParaRPr lang="en-US" altLang="ko-KR" baseline="0" dirty="0" smtClean="0"/>
          </a:p>
          <a:p>
            <a:endParaRPr lang="en-US" altLang="ko-KR" baseline="0" dirty="0" smtClean="0"/>
          </a:p>
          <a:p>
            <a:r>
              <a:rPr lang="ko-KR" altLang="en-US" baseline="0" dirty="0" smtClean="0"/>
              <a:t>두 경우 모두 </a:t>
            </a:r>
            <a:r>
              <a:rPr lang="en-US" altLang="ko-KR" baseline="0" dirty="0" smtClean="0"/>
              <a:t>Value</a:t>
            </a:r>
            <a:r>
              <a:rPr lang="ko-KR" altLang="en-US" baseline="0" dirty="0" smtClean="0"/>
              <a:t>는</a:t>
            </a:r>
            <a:endParaRPr lang="en-US" altLang="ko-KR" baseline="0" dirty="0" smtClean="0"/>
          </a:p>
          <a:p>
            <a:r>
              <a:rPr lang="en-US" altLang="ko-KR" baseline="0" dirty="0" smtClean="0"/>
              <a:t>Statement ID + position of term(1=subject, 2=predicate, 3=object)</a:t>
            </a:r>
          </a:p>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15</a:t>
            </a:fld>
            <a:endParaRPr lang="en-US" altLang="ko-KR"/>
          </a:p>
        </p:txBody>
      </p:sp>
    </p:spTree>
    <p:extLst>
      <p:ext uri="{BB962C8B-B14F-4D97-AF65-F5344CB8AC3E}">
        <p14:creationId xmlns:p14="http://schemas.microsoft.com/office/powerpoint/2010/main" val="1301552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Key</a:t>
            </a:r>
            <a:r>
              <a:rPr lang="en-US" altLang="ko-KR" baseline="0" dirty="0" smtClean="0"/>
              <a:t> </a:t>
            </a:r>
            <a:r>
              <a:rPr lang="ko-KR" altLang="en-US" baseline="0" dirty="0" smtClean="0"/>
              <a:t>로 </a:t>
            </a:r>
            <a:r>
              <a:rPr lang="en-US" altLang="ko-KR" baseline="0" dirty="0" smtClean="0"/>
              <a:t>shuffle</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16</a:t>
            </a:fld>
            <a:endParaRPr lang="en-US" altLang="ko-KR"/>
          </a:p>
        </p:txBody>
      </p:sp>
    </p:spTree>
    <p:extLst>
      <p:ext uri="{BB962C8B-B14F-4D97-AF65-F5344CB8AC3E}">
        <p14:creationId xmlns:p14="http://schemas.microsoft.com/office/powerpoint/2010/main" val="111106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We use a long number which is split in two parts: </a:t>
            </a:r>
          </a:p>
          <a:p>
            <a:r>
              <a:rPr lang="en-US" altLang="ko-KR" sz="1200" b="0" i="0" u="none" strike="noStrike" kern="1200" baseline="0" dirty="0" smtClean="0">
                <a:solidFill>
                  <a:schemeClr val="tx1"/>
                </a:solidFill>
                <a:latin typeface="Arial" charset="0"/>
                <a:ea typeface="+mn-ea"/>
                <a:cs typeface="+mn-cs"/>
              </a:rPr>
              <a:t>the first will contain the </a:t>
            </a:r>
            <a:r>
              <a:rPr lang="en-US" altLang="ko-KR" sz="1200" b="1" i="0" u="none" strike="noStrike" kern="1200" baseline="0" dirty="0" smtClean="0">
                <a:solidFill>
                  <a:schemeClr val="tx1"/>
                </a:solidFill>
                <a:latin typeface="Arial" charset="0"/>
                <a:ea typeface="+mn-ea"/>
                <a:cs typeface="+mn-cs"/>
              </a:rPr>
              <a:t>reduce task number</a:t>
            </a:r>
            <a:r>
              <a:rPr lang="en-US" altLang="ko-KR" sz="1200" b="0" i="0" u="none" strike="noStrike" kern="1200" baseline="0" dirty="0" smtClean="0">
                <a:solidFill>
                  <a:schemeClr val="tx1"/>
                </a:solidFill>
                <a:latin typeface="Arial" charset="0"/>
                <a:ea typeface="+mn-ea"/>
                <a:cs typeface="+mn-cs"/>
              </a:rPr>
              <a:t> while</a:t>
            </a:r>
          </a:p>
          <a:p>
            <a:r>
              <a:rPr lang="en-US" altLang="ko-KR" sz="1200" b="0" i="0" u="none" strike="noStrike" kern="1200" baseline="0" dirty="0" smtClean="0">
                <a:solidFill>
                  <a:schemeClr val="tx1"/>
                </a:solidFill>
                <a:latin typeface="Arial" charset="0"/>
                <a:ea typeface="+mn-ea"/>
                <a:cs typeface="+mn-cs"/>
              </a:rPr>
              <a:t>the second will be used as </a:t>
            </a:r>
            <a:r>
              <a:rPr lang="en-US" altLang="ko-KR" sz="1200" b="1" i="0" u="none" strike="noStrike" kern="1200" baseline="0" dirty="0" smtClean="0">
                <a:solidFill>
                  <a:schemeClr val="tx1"/>
                </a:solidFill>
                <a:latin typeface="Arial" charset="0"/>
                <a:ea typeface="+mn-ea"/>
                <a:cs typeface="+mn-cs"/>
              </a:rPr>
              <a:t>internal </a:t>
            </a:r>
            <a:r>
              <a:rPr lang="en-US" altLang="ko-KR" sz="1200" b="1" i="0" u="none" strike="noStrike" kern="1200" baseline="0" dirty="0" smtClean="0">
                <a:solidFill>
                  <a:schemeClr val="tx1"/>
                </a:solidFill>
                <a:latin typeface="Arial" charset="0"/>
                <a:ea typeface="+mn-ea"/>
                <a:cs typeface="+mn-cs"/>
              </a:rPr>
              <a:t>counter</a:t>
            </a:r>
          </a:p>
          <a:p>
            <a:endParaRPr lang="en-US" altLang="ko-KR" sz="1200" b="1"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Key</a:t>
            </a:r>
            <a:r>
              <a:rPr lang="ko-KR" altLang="en-US" sz="1200" b="0" i="0" u="none" strike="noStrike" kern="1200" baseline="0" dirty="0" smtClean="0">
                <a:solidFill>
                  <a:schemeClr val="tx1"/>
                </a:solidFill>
                <a:latin typeface="Arial" charset="0"/>
                <a:ea typeface="+mn-ea"/>
                <a:cs typeface="+mn-cs"/>
              </a:rPr>
              <a:t>가 숫자면 바로 </a:t>
            </a:r>
            <a:r>
              <a:rPr lang="en-US" altLang="ko-KR" sz="1200" b="0" i="0" u="none" strike="noStrike" kern="1200" baseline="0" dirty="0" smtClean="0">
                <a:solidFill>
                  <a:schemeClr val="tx1"/>
                </a:solidFill>
                <a:latin typeface="Arial" charset="0"/>
                <a:ea typeface="+mn-ea"/>
                <a:cs typeface="+mn-cs"/>
              </a:rPr>
              <a:t>emit</a:t>
            </a:r>
            <a:r>
              <a:rPr lang="ko-KR" altLang="en-US" sz="1200" b="0" i="0" u="none" strike="noStrike" kern="1200" baseline="0" dirty="0" smtClean="0">
                <a:solidFill>
                  <a:schemeClr val="tx1"/>
                </a:solidFill>
                <a:latin typeface="Arial" charset="0"/>
                <a:ea typeface="+mn-ea"/>
                <a:cs typeface="+mn-cs"/>
              </a:rPr>
              <a:t>하고</a:t>
            </a:r>
            <a:endParaRPr lang="en-US" altLang="ko-KR" sz="1200" b="0" i="0" u="none" strike="noStrike" kern="1200" baseline="0" dirty="0" smtClean="0">
              <a:solidFill>
                <a:schemeClr val="tx1"/>
              </a:solidFill>
              <a:latin typeface="Arial" charset="0"/>
              <a:ea typeface="+mn-ea"/>
              <a:cs typeface="+mn-cs"/>
            </a:endParaRPr>
          </a:p>
          <a:p>
            <a:r>
              <a:rPr lang="ko-KR" altLang="en-US" sz="1200" b="0" i="0" u="none" strike="noStrike" kern="1200" baseline="0" dirty="0" smtClean="0">
                <a:solidFill>
                  <a:schemeClr val="tx1"/>
                </a:solidFill>
                <a:latin typeface="Arial" charset="0"/>
                <a:ea typeface="+mn-ea"/>
                <a:cs typeface="+mn-cs"/>
              </a:rPr>
              <a:t>문자면 </a:t>
            </a:r>
            <a:r>
              <a:rPr lang="en-US" altLang="ko-KR" sz="1200" b="0" i="0" u="none" strike="noStrike" kern="1200" baseline="0" dirty="0" smtClean="0">
                <a:solidFill>
                  <a:schemeClr val="tx1"/>
                </a:solidFill>
                <a:latin typeface="Arial" charset="0"/>
                <a:ea typeface="+mn-ea"/>
                <a:cs typeface="+mn-cs"/>
              </a:rPr>
              <a:t>(</a:t>
            </a:r>
            <a:r>
              <a:rPr lang="ko-KR" altLang="en-US" sz="1200" b="0" i="0" u="none" strike="noStrike" kern="1200" baseline="0" dirty="0" smtClean="0">
                <a:solidFill>
                  <a:schemeClr val="tx1"/>
                </a:solidFill>
                <a:latin typeface="Arial" charset="0"/>
                <a:ea typeface="+mn-ea"/>
                <a:cs typeface="+mn-cs"/>
              </a:rPr>
              <a:t>숫자</a:t>
            </a:r>
            <a:r>
              <a:rPr lang="en-US" altLang="ko-KR" sz="1200" b="0" i="0" u="none" strike="noStrike" kern="1200" baseline="0" dirty="0" smtClean="0">
                <a:solidFill>
                  <a:schemeClr val="tx1"/>
                </a:solidFill>
                <a:latin typeface="Arial" charset="0"/>
                <a:ea typeface="+mn-ea"/>
                <a:cs typeface="+mn-cs"/>
              </a:rPr>
              <a:t>ID, text) </a:t>
            </a:r>
            <a:r>
              <a:rPr lang="ko-KR" altLang="en-US" sz="1200" b="0" i="0" u="none" strike="noStrike" kern="1200" baseline="0" dirty="0" smtClean="0">
                <a:solidFill>
                  <a:schemeClr val="tx1"/>
                </a:solidFill>
                <a:latin typeface="Arial" charset="0"/>
                <a:ea typeface="+mn-ea"/>
                <a:cs typeface="+mn-cs"/>
              </a:rPr>
              <a:t>추가로 </a:t>
            </a:r>
            <a:r>
              <a:rPr lang="en-US" altLang="ko-KR" sz="1200" b="0" i="0" u="none" strike="noStrike" kern="1200" baseline="0" dirty="0" smtClean="0">
                <a:solidFill>
                  <a:schemeClr val="tx1"/>
                </a:solidFill>
                <a:latin typeface="Arial" charset="0"/>
                <a:ea typeface="+mn-ea"/>
                <a:cs typeface="+mn-cs"/>
              </a:rPr>
              <a:t>emit</a:t>
            </a:r>
            <a:r>
              <a:rPr lang="ko-KR" altLang="en-US" sz="1200" b="0" i="0" u="none" strike="noStrike" kern="1200" baseline="0" dirty="0" smtClean="0">
                <a:solidFill>
                  <a:schemeClr val="tx1"/>
                </a:solidFill>
                <a:latin typeface="Arial" charset="0"/>
                <a:ea typeface="+mn-ea"/>
                <a:cs typeface="+mn-cs"/>
              </a:rPr>
              <a:t>하고 </a:t>
            </a:r>
            <a:r>
              <a:rPr lang="en-US" altLang="ko-KR" sz="1200" b="0" i="0" u="none" strike="noStrike" kern="1200" baseline="0" dirty="0" smtClean="0">
                <a:solidFill>
                  <a:schemeClr val="tx1"/>
                </a:solidFill>
                <a:latin typeface="Arial" charset="0"/>
                <a:ea typeface="+mn-ea"/>
                <a:cs typeface="+mn-cs"/>
              </a:rPr>
              <a:t>(</a:t>
            </a:r>
            <a:r>
              <a:rPr lang="ko-KR" altLang="en-US" sz="1200" b="0" i="0" u="none" strike="noStrike" kern="1200" baseline="0" dirty="0" smtClean="0">
                <a:solidFill>
                  <a:schemeClr val="tx1"/>
                </a:solidFill>
                <a:latin typeface="Arial" charset="0"/>
                <a:ea typeface="+mn-ea"/>
                <a:cs typeface="+mn-cs"/>
              </a:rPr>
              <a:t>숫자 </a:t>
            </a:r>
            <a:r>
              <a:rPr lang="en-US" altLang="ko-KR" sz="1200" b="0" i="0" u="none" strike="noStrike" kern="1200" baseline="0" dirty="0" smtClean="0">
                <a:solidFill>
                  <a:schemeClr val="tx1"/>
                </a:solidFill>
                <a:latin typeface="Arial" charset="0"/>
                <a:ea typeface="+mn-ea"/>
                <a:cs typeface="+mn-cs"/>
              </a:rPr>
              <a:t>ID, value)</a:t>
            </a:r>
          </a:p>
          <a:p>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endParaRPr lang="en-US" altLang="ko-KR" sz="1200" b="1" i="0" u="none" strike="noStrike" kern="1200" baseline="0" dirty="0" smtClean="0">
              <a:solidFill>
                <a:schemeClr val="tx1"/>
              </a:solidFill>
              <a:latin typeface="Arial" charset="0"/>
              <a:ea typeface="+mn-ea"/>
              <a:cs typeface="+mn-cs"/>
            </a:endParaRPr>
          </a:p>
          <a:p>
            <a:endParaRPr lang="ko-KR" altLang="en-US" b="0"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17</a:t>
            </a:fld>
            <a:endParaRPr lang="en-US" altLang="ko-KR"/>
          </a:p>
        </p:txBody>
      </p:sp>
    </p:spTree>
    <p:extLst>
      <p:ext uri="{BB962C8B-B14F-4D97-AF65-F5344CB8AC3E}">
        <p14:creationId xmlns:p14="http://schemas.microsoft.com/office/powerpoint/2010/main" val="1344638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MAP function does a partial </a:t>
            </a:r>
            <a:r>
              <a:rPr lang="en-US" altLang="ko-KR" sz="1200" b="1" i="0" u="none" strike="noStrike" kern="1200" baseline="0" dirty="0" smtClean="0">
                <a:solidFill>
                  <a:schemeClr val="tx1"/>
                </a:solidFill>
                <a:latin typeface="Arial" charset="0"/>
                <a:ea typeface="+mn-ea"/>
                <a:cs typeface="+mn-cs"/>
              </a:rPr>
              <a:t>swap</a:t>
            </a:r>
            <a:r>
              <a:rPr lang="en-US" altLang="ko-KR" sz="1200" b="0" i="0" u="none" strike="noStrike" kern="1200" baseline="0" dirty="0" smtClean="0">
                <a:solidFill>
                  <a:schemeClr val="tx1"/>
                </a:solidFill>
                <a:latin typeface="Arial" charset="0"/>
                <a:ea typeface="+mn-ea"/>
                <a:cs typeface="+mn-cs"/>
              </a:rPr>
              <a:t> between the key and the value. </a:t>
            </a:r>
          </a:p>
          <a:p>
            <a:r>
              <a:rPr lang="en-US" altLang="ko-KR" sz="1200" b="0" i="0" u="none" strike="noStrike" kern="1200" baseline="0" dirty="0" smtClean="0">
                <a:solidFill>
                  <a:schemeClr val="tx1"/>
                </a:solidFill>
                <a:latin typeface="Arial" charset="0"/>
                <a:ea typeface="+mn-ea"/>
                <a:cs typeface="+mn-cs"/>
              </a:rPr>
              <a:t>It emits a new pair which has as </a:t>
            </a:r>
            <a:r>
              <a:rPr lang="en-US" altLang="ko-KR" sz="1200" b="1" i="0" u="none" strike="noStrike" kern="1200" baseline="0" dirty="0" smtClean="0">
                <a:solidFill>
                  <a:schemeClr val="tx1"/>
                </a:solidFill>
                <a:latin typeface="Arial" charset="0"/>
                <a:ea typeface="+mn-ea"/>
                <a:cs typeface="+mn-cs"/>
              </a:rPr>
              <a:t>key the statement ID </a:t>
            </a:r>
            <a:r>
              <a:rPr lang="en-US" altLang="ko-KR" sz="1200" b="0" i="0" u="none" strike="noStrike" kern="1200" baseline="0" dirty="0" smtClean="0">
                <a:solidFill>
                  <a:schemeClr val="tx1"/>
                </a:solidFill>
                <a:latin typeface="Arial" charset="0"/>
                <a:ea typeface="+mn-ea"/>
                <a:cs typeface="+mn-cs"/>
              </a:rPr>
              <a:t>and as value the term plus its position.</a:t>
            </a: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19</a:t>
            </a:fld>
            <a:endParaRPr lang="en-US" altLang="ko-KR"/>
          </a:p>
        </p:txBody>
      </p:sp>
    </p:spTree>
    <p:extLst>
      <p:ext uri="{BB962C8B-B14F-4D97-AF65-F5344CB8AC3E}">
        <p14:creationId xmlns:p14="http://schemas.microsoft.com/office/powerpoint/2010/main" val="3183008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각 </a:t>
            </a:r>
            <a:r>
              <a:rPr lang="ko-KR" altLang="en-US" dirty="0" err="1" smtClean="0"/>
              <a:t>키당</a:t>
            </a:r>
            <a:r>
              <a:rPr lang="ko-KR" altLang="en-US" dirty="0" smtClean="0"/>
              <a:t> </a:t>
            </a:r>
            <a:r>
              <a:rPr lang="en-US" altLang="ko-KR" dirty="0" smtClean="0"/>
              <a:t>3</a:t>
            </a:r>
            <a:r>
              <a:rPr lang="ko-KR" altLang="en-US" dirty="0" smtClean="0"/>
              <a:t>개씩 </a:t>
            </a:r>
            <a:r>
              <a:rPr lang="en-US" altLang="ko-KR" dirty="0" smtClean="0"/>
              <a:t>(1,2,3)</a:t>
            </a: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20</a:t>
            </a:fld>
            <a:endParaRPr lang="en-US" altLang="ko-KR"/>
          </a:p>
        </p:txBody>
      </p:sp>
    </p:spTree>
    <p:extLst>
      <p:ext uri="{BB962C8B-B14F-4D97-AF65-F5344CB8AC3E}">
        <p14:creationId xmlns:p14="http://schemas.microsoft.com/office/powerpoint/2010/main" val="411399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2</a:t>
            </a:fld>
            <a:endParaRPr lang="en-US" altLang="ko-KR"/>
          </a:p>
        </p:txBody>
      </p:sp>
    </p:spTree>
    <p:extLst>
      <p:ext uri="{BB962C8B-B14F-4D97-AF65-F5344CB8AC3E}">
        <p14:creationId xmlns:p14="http://schemas.microsoft.com/office/powerpoint/2010/main" val="2184384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GB" altLang="ko-KR" sz="1200" b="1" i="0" u="none" strike="noStrike" kern="1200" baseline="0" dirty="0" smtClean="0">
                <a:solidFill>
                  <a:schemeClr val="tx1"/>
                </a:solidFill>
                <a:latin typeface="Arial" charset="0"/>
                <a:ea typeface="+mn-ea"/>
                <a:cs typeface="+mn-cs"/>
              </a:rPr>
              <a:t>the reduce function </a:t>
            </a:r>
            <a:r>
              <a:rPr lang="en-GB" altLang="ko-KR" sz="1200" b="0" i="0" u="none" strike="noStrike" kern="1200" baseline="0" dirty="0" smtClean="0">
                <a:solidFill>
                  <a:schemeClr val="tx1"/>
                </a:solidFill>
                <a:latin typeface="Arial" charset="0"/>
                <a:ea typeface="+mn-ea"/>
                <a:cs typeface="+mn-cs"/>
              </a:rPr>
              <a:t>will </a:t>
            </a:r>
            <a:r>
              <a:rPr lang="en-US" altLang="ko-KR" sz="1200" b="0" i="0" u="none" strike="noStrike" kern="1200" baseline="0" dirty="0" smtClean="0">
                <a:solidFill>
                  <a:schemeClr val="tx1"/>
                </a:solidFill>
                <a:latin typeface="Arial" charset="0"/>
                <a:ea typeface="+mn-ea"/>
                <a:cs typeface="+mn-cs"/>
              </a:rPr>
              <a:t>read the three values and reconstruct the original statement with the numerical terms at the positions contained in the </a:t>
            </a:r>
            <a:r>
              <a:rPr lang="en-GB" altLang="ko-KR" sz="1200" b="0" i="0" u="none" strike="noStrike" kern="1200" baseline="0" dirty="0" smtClean="0">
                <a:solidFill>
                  <a:schemeClr val="tx1"/>
                </a:solidFill>
                <a:latin typeface="Arial" charset="0"/>
                <a:ea typeface="+mn-ea"/>
                <a:cs typeface="+mn-cs"/>
              </a:rPr>
              <a:t>pairs values.</a:t>
            </a:r>
          </a:p>
          <a:p>
            <a:endParaRPr lang="en-GB" altLang="ko-KR" sz="1200" b="0" i="0" u="none" strike="noStrike" kern="1200" baseline="0" dirty="0" smtClean="0">
              <a:solidFill>
                <a:schemeClr val="tx1"/>
              </a:solidFill>
              <a:latin typeface="Arial" charset="0"/>
              <a:ea typeface="+mn-ea"/>
              <a:cs typeface="+mn-cs"/>
            </a:endParaRPr>
          </a:p>
          <a:p>
            <a:r>
              <a:rPr lang="en-GB" altLang="ko-KR" sz="1200" b="0" i="0" u="none" strike="noStrike" kern="1200" baseline="0" dirty="0" smtClean="0">
                <a:solidFill>
                  <a:schemeClr val="tx1"/>
                </a:solidFill>
                <a:latin typeface="Arial" charset="0"/>
                <a:ea typeface="+mn-ea"/>
                <a:cs typeface="+mn-cs"/>
              </a:rPr>
              <a:t>(1,3,2)</a:t>
            </a:r>
          </a:p>
          <a:p>
            <a:r>
              <a:rPr lang="en-US" altLang="ko-KR" sz="1200" b="0" i="0" u="none" strike="noStrike" kern="1200" baseline="0" dirty="0" err="1" smtClean="0">
                <a:solidFill>
                  <a:schemeClr val="tx1"/>
                </a:solidFill>
                <a:latin typeface="Arial" charset="0"/>
                <a:ea typeface="+mn-ea"/>
                <a:cs typeface="+mn-cs"/>
              </a:rPr>
              <a:t>Naver</a:t>
            </a:r>
            <a:r>
              <a:rPr lang="en-US" altLang="ko-KR" sz="1200" b="0" i="0" u="none" strike="noStrike" kern="1200" baseline="0" dirty="0" smtClean="0">
                <a:solidFill>
                  <a:schemeClr val="tx1"/>
                </a:solidFill>
                <a:latin typeface="Arial" charset="0"/>
                <a:ea typeface="+mn-ea"/>
                <a:cs typeface="+mn-cs"/>
              </a:rPr>
              <a:t>, </a:t>
            </a:r>
            <a:r>
              <a:rPr lang="en-US" altLang="ko-KR" sz="1200" b="0" i="0" u="none" strike="noStrike" kern="1200" baseline="0" dirty="0" err="1" smtClean="0">
                <a:solidFill>
                  <a:schemeClr val="tx1"/>
                </a:solidFill>
                <a:latin typeface="Arial" charset="0"/>
                <a:ea typeface="+mn-ea"/>
                <a:cs typeface="+mn-cs"/>
              </a:rPr>
              <a:t>rdf</a:t>
            </a:r>
            <a:r>
              <a:rPr lang="en-US" altLang="ko-KR" sz="1200" b="0" i="0" u="none" strike="noStrike" kern="1200" baseline="0" dirty="0" smtClean="0">
                <a:solidFill>
                  <a:schemeClr val="tx1"/>
                </a:solidFill>
                <a:latin typeface="Arial" charset="0"/>
                <a:ea typeface="+mn-ea"/>
                <a:cs typeface="+mn-cs"/>
              </a:rPr>
              <a:t>, portal</a:t>
            </a: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21</a:t>
            </a:fld>
            <a:endParaRPr lang="en-US" altLang="ko-KR"/>
          </a:p>
        </p:txBody>
      </p:sp>
    </p:spTree>
    <p:extLst>
      <p:ext uri="{BB962C8B-B14F-4D97-AF65-F5344CB8AC3E}">
        <p14:creationId xmlns:p14="http://schemas.microsoft.com/office/powerpoint/2010/main" val="2789581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22</a:t>
            </a:fld>
            <a:endParaRPr lang="en-US" altLang="ko-KR"/>
          </a:p>
        </p:txBody>
      </p:sp>
    </p:spTree>
    <p:extLst>
      <p:ext uri="{BB962C8B-B14F-4D97-AF65-F5344CB8AC3E}">
        <p14:creationId xmlns:p14="http://schemas.microsoft.com/office/powerpoint/2010/main" val="3440914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In order to decompress the data, we must perform a join between the compressed statements and the dictionary table.</a:t>
            </a:r>
          </a:p>
          <a:p>
            <a:endParaRPr lang="en-US" altLang="ko-KR" sz="1200" b="0" i="0" u="none" strike="noStrike" kern="1200" baseline="0" dirty="0" smtClean="0">
              <a:solidFill>
                <a:schemeClr val="tx1"/>
              </a:solidFill>
              <a:latin typeface="Arial" charset="0"/>
              <a:ea typeface="+mn-ea"/>
              <a:cs typeface="+mn-cs"/>
            </a:endParaRPr>
          </a:p>
          <a:p>
            <a:r>
              <a:rPr lang="en-US" altLang="ko-KR" dirty="0" err="1" smtClean="0"/>
              <a:t>Mapreduce</a:t>
            </a:r>
            <a:r>
              <a:rPr lang="en-US" altLang="ko-KR" baseline="0" dirty="0" smtClean="0"/>
              <a:t> join</a:t>
            </a:r>
            <a:r>
              <a:rPr lang="ko-KR" altLang="en-US" baseline="0" dirty="0" smtClean="0"/>
              <a:t>에서 </a:t>
            </a:r>
            <a:r>
              <a:rPr lang="en-US" altLang="ko-KR" baseline="0" dirty="0" smtClean="0"/>
              <a:t>normally, key</a:t>
            </a:r>
            <a:r>
              <a:rPr lang="ko-KR" altLang="en-US" baseline="0" dirty="0" smtClean="0"/>
              <a:t>봐서 </a:t>
            </a:r>
            <a:r>
              <a:rPr lang="ko-KR" altLang="en-US" baseline="0" dirty="0" err="1" smtClean="0"/>
              <a:t>맞는거</a:t>
            </a:r>
            <a:r>
              <a:rPr lang="ko-KR" altLang="en-US" baseline="0" dirty="0" smtClean="0"/>
              <a:t> </a:t>
            </a:r>
            <a:r>
              <a:rPr lang="en-US" altLang="ko-KR" baseline="0" dirty="0" smtClean="0"/>
              <a:t>join</a:t>
            </a:r>
            <a:r>
              <a:rPr lang="ko-KR" altLang="en-US" baseline="0" dirty="0" smtClean="0"/>
              <a:t>하면 </a:t>
            </a:r>
            <a:r>
              <a:rPr lang="en-US" altLang="ko-KR" baseline="0" dirty="0" smtClean="0"/>
              <a:t>load balancing</a:t>
            </a:r>
            <a:r>
              <a:rPr lang="ko-KR" altLang="en-US" baseline="0" dirty="0" smtClean="0"/>
              <a:t>문제에 영향을 많이 받는다</a:t>
            </a:r>
            <a:r>
              <a:rPr lang="en-US" altLang="ko-KR" baseline="0" dirty="0" smtClean="0"/>
              <a:t>. </a:t>
            </a:r>
          </a:p>
          <a:p>
            <a:r>
              <a:rPr lang="ko-KR" altLang="en-US" baseline="0" dirty="0" smtClean="0"/>
              <a:t>왜냐하면 엄청 </a:t>
            </a:r>
            <a:r>
              <a:rPr lang="en-US" altLang="ko-KR" baseline="0" dirty="0" smtClean="0"/>
              <a:t>popular</a:t>
            </a:r>
            <a:r>
              <a:rPr lang="ko-KR" altLang="en-US" baseline="0" dirty="0" smtClean="0"/>
              <a:t>한 </a:t>
            </a:r>
            <a:r>
              <a:rPr lang="en-US" altLang="ko-KR" baseline="0" dirty="0" smtClean="0"/>
              <a:t>term</a:t>
            </a:r>
            <a:r>
              <a:rPr lang="ko-KR" altLang="en-US" baseline="0" dirty="0" smtClean="0"/>
              <a:t>이</a:t>
            </a:r>
            <a:r>
              <a:rPr lang="en-US" altLang="ko-KR" baseline="0" dirty="0" smtClean="0"/>
              <a:t> </a:t>
            </a:r>
            <a:r>
              <a:rPr lang="ko-KR" altLang="en-US" baseline="0" dirty="0" smtClean="0"/>
              <a:t>있고 그룹이 </a:t>
            </a:r>
            <a:r>
              <a:rPr lang="en-US" altLang="ko-KR" baseline="0" dirty="0" smtClean="0"/>
              <a:t>single </a:t>
            </a:r>
            <a:r>
              <a:rPr lang="ko-KR" altLang="en-US" baseline="0" dirty="0" err="1" smtClean="0"/>
              <a:t>머신에서</a:t>
            </a:r>
            <a:r>
              <a:rPr lang="ko-KR" altLang="en-US" baseline="0" dirty="0" smtClean="0"/>
              <a:t> 수행되기 때문에</a:t>
            </a:r>
            <a:endParaRPr lang="en-US" altLang="ko-KR" baseline="0" dirty="0" smtClean="0"/>
          </a:p>
          <a:p>
            <a:endParaRPr lang="en-US" altLang="ko-KR" baseline="0" dirty="0" smtClean="0"/>
          </a:p>
          <a:p>
            <a:r>
              <a:rPr lang="ko-KR" altLang="en-US" baseline="0" dirty="0" smtClean="0"/>
              <a:t>이걸 해결하기 위해 </a:t>
            </a:r>
            <a:r>
              <a:rPr lang="en-US" altLang="ko-KR" baseline="0" dirty="0" smtClean="0"/>
              <a:t>caching the dictionary table of popular term</a:t>
            </a:r>
          </a:p>
          <a:p>
            <a:endParaRPr lang="en-US" altLang="ko-KR" baseline="0" dirty="0" smtClean="0"/>
          </a:p>
          <a:p>
            <a:r>
              <a:rPr lang="en-US" altLang="ko-KR" baseline="0" dirty="0" smtClean="0"/>
              <a:t>Problem</a:t>
            </a:r>
          </a:p>
          <a:p>
            <a:r>
              <a:rPr lang="en-US" altLang="ko-KR" baseline="0" dirty="0" err="1" smtClean="0"/>
              <a:t>MapReduce</a:t>
            </a:r>
            <a:r>
              <a:rPr lang="ko-KR" altLang="en-US" baseline="0" dirty="0" smtClean="0"/>
              <a:t>는 </a:t>
            </a:r>
            <a:r>
              <a:rPr lang="en-US" altLang="ko-KR" baseline="0" dirty="0" smtClean="0"/>
              <a:t>input</a:t>
            </a:r>
            <a:r>
              <a:rPr lang="ko-KR" altLang="en-US" baseline="0" dirty="0" smtClean="0"/>
              <a:t>을 </a:t>
            </a:r>
            <a:r>
              <a:rPr lang="en-US" altLang="ko-KR" baseline="0" dirty="0" smtClean="0"/>
              <a:t>homogeneous set of pair</a:t>
            </a:r>
            <a:r>
              <a:rPr lang="ko-KR" altLang="en-US" baseline="0" dirty="0" smtClean="0"/>
              <a:t>라고 가정하는데</a:t>
            </a:r>
            <a:endParaRPr lang="en-US" altLang="ko-KR" baseline="0" dirty="0" smtClean="0"/>
          </a:p>
          <a:p>
            <a:r>
              <a:rPr lang="ko-KR" altLang="en-US" baseline="0" dirty="0" smtClean="0"/>
              <a:t>여기서 </a:t>
            </a:r>
            <a:r>
              <a:rPr lang="en-US" altLang="ko-KR" baseline="0" dirty="0" smtClean="0"/>
              <a:t>2</a:t>
            </a:r>
            <a:r>
              <a:rPr lang="ko-KR" altLang="en-US" baseline="0" dirty="0" smtClean="0"/>
              <a:t>개의</a:t>
            </a:r>
            <a:r>
              <a:rPr lang="en-US" altLang="ko-KR" baseline="0" dirty="0" smtClean="0"/>
              <a:t>type</a:t>
            </a:r>
            <a:r>
              <a:rPr lang="ko-KR" altLang="en-US" baseline="0" dirty="0" smtClean="0"/>
              <a:t>이 있다</a:t>
            </a:r>
            <a:r>
              <a:rPr lang="en-US" altLang="ko-KR" baseline="0" dirty="0" smtClean="0"/>
              <a:t>. (statement and dictionary table)</a:t>
            </a:r>
          </a:p>
          <a:p>
            <a:r>
              <a:rPr lang="en-US" altLang="ko-KR" baseline="0" dirty="0" smtClean="0"/>
              <a:t>-&gt; wrapping statement and dictionary table in a data structure</a:t>
            </a:r>
            <a:r>
              <a:rPr lang="ko-KR" altLang="en-US" baseline="0" dirty="0" smtClean="0"/>
              <a:t>해서 </a:t>
            </a:r>
            <a:r>
              <a:rPr lang="en-US" altLang="ko-KR" baseline="0" dirty="0" smtClean="0"/>
              <a:t>uniform</a:t>
            </a:r>
            <a:r>
              <a:rPr lang="ko-KR" altLang="en-US" baseline="0" dirty="0" smtClean="0"/>
              <a:t>한 </a:t>
            </a:r>
            <a:r>
              <a:rPr lang="en-US" altLang="ko-KR" baseline="0" dirty="0" smtClean="0"/>
              <a:t>collection</a:t>
            </a:r>
            <a:r>
              <a:rPr lang="ko-KR" altLang="en-US" baseline="0" dirty="0" smtClean="0"/>
              <a:t>으로 보이게끔</a:t>
            </a:r>
            <a:endParaRPr lang="en-US" altLang="ko-KR" baseline="0" dirty="0" smtClean="0"/>
          </a:p>
          <a:p>
            <a:endParaRPr lang="en-US" altLang="ko-KR" baseline="0" dirty="0" smtClean="0"/>
          </a:p>
          <a:p>
            <a:endParaRPr lang="en-US" altLang="ko-KR" baseline="0"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23</a:t>
            </a:fld>
            <a:endParaRPr lang="en-US" altLang="ko-KR"/>
          </a:p>
        </p:txBody>
      </p:sp>
    </p:spTree>
    <p:extLst>
      <p:ext uri="{BB962C8B-B14F-4D97-AF65-F5344CB8AC3E}">
        <p14:creationId xmlns:p14="http://schemas.microsoft.com/office/powerpoint/2010/main" val="4255668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Compress 1</a:t>
            </a:r>
            <a:r>
              <a:rPr lang="ko-KR" altLang="en-US" dirty="0" smtClean="0"/>
              <a:t>번처럼 </a:t>
            </a:r>
            <a:r>
              <a:rPr lang="en-US" altLang="ko-KR" dirty="0" smtClean="0"/>
              <a:t>count</a:t>
            </a:r>
            <a:r>
              <a:rPr lang="ko-KR" altLang="en-US" dirty="0" smtClean="0"/>
              <a:t>하고 모아서 세고</a:t>
            </a:r>
            <a:endParaRPr lang="en-US" altLang="ko-KR" dirty="0" smtClean="0"/>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24</a:t>
            </a:fld>
            <a:endParaRPr lang="en-US" altLang="ko-KR"/>
          </a:p>
        </p:txBody>
      </p:sp>
    </p:spTree>
    <p:extLst>
      <p:ext uri="{BB962C8B-B14F-4D97-AF65-F5344CB8AC3E}">
        <p14:creationId xmlns:p14="http://schemas.microsoft.com/office/powerpoint/2010/main" val="1956265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The purpose of this job is </a:t>
            </a:r>
          </a:p>
          <a:p>
            <a:r>
              <a:rPr lang="en-US" altLang="ko-KR" sz="1200" b="0" i="0" u="none" strike="noStrike" kern="1200" baseline="0" dirty="0" smtClean="0">
                <a:solidFill>
                  <a:schemeClr val="tx1"/>
                </a:solidFill>
                <a:latin typeface="Arial" charset="0"/>
                <a:ea typeface="+mn-ea"/>
                <a:cs typeface="+mn-cs"/>
              </a:rPr>
              <a:t>to retrieve the corresponding textual equivalents of the popular terms</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Dictionary table contains hundreds of millions of entries, we need to launch a </a:t>
            </a:r>
            <a:r>
              <a:rPr lang="en-US" altLang="ko-KR" sz="1200" b="0" i="0" u="none" strike="noStrike" kern="1200" baseline="0" dirty="0" err="1" smtClean="0">
                <a:solidFill>
                  <a:schemeClr val="tx1"/>
                </a:solidFill>
                <a:latin typeface="Arial" charset="0"/>
                <a:ea typeface="+mn-ea"/>
                <a:cs typeface="+mn-cs"/>
              </a:rPr>
              <a:t>MapReduce</a:t>
            </a:r>
            <a:r>
              <a:rPr lang="en-US" altLang="ko-KR" sz="1200" b="0" i="0" u="none" strike="noStrike" kern="1200" baseline="0" dirty="0" smtClean="0">
                <a:solidFill>
                  <a:schemeClr val="tx1"/>
                </a:solidFill>
                <a:latin typeface="Arial" charset="0"/>
                <a:ea typeface="+mn-ea"/>
                <a:cs typeface="+mn-cs"/>
              </a:rPr>
              <a:t> job to retrieve them</a:t>
            </a:r>
          </a:p>
          <a:p>
            <a:endParaRPr lang="en-US" altLang="ko-KR" sz="1200" b="0" i="0" u="none" strike="noStrike" kern="1200" baseline="0" dirty="0" smtClean="0">
              <a:solidFill>
                <a:schemeClr val="tx1"/>
              </a:solidFill>
              <a:latin typeface="Arial" charset="0"/>
              <a:ea typeface="+mn-ea"/>
              <a:cs typeface="+mn-cs"/>
            </a:endParaRPr>
          </a:p>
          <a:p>
            <a:r>
              <a:rPr lang="en-GB" altLang="ko-KR" sz="1200" b="1" i="0" u="none" strike="noStrike" kern="1200" baseline="0" dirty="0" smtClean="0">
                <a:solidFill>
                  <a:schemeClr val="tx1"/>
                </a:solidFill>
                <a:latin typeface="Arial" charset="0"/>
                <a:ea typeface="+mn-ea"/>
                <a:cs typeface="+mn-cs"/>
              </a:rPr>
              <a:t>The map function </a:t>
            </a:r>
            <a:r>
              <a:rPr lang="en-US" altLang="ko-KR" sz="1200" b="0" i="0" u="none" strike="noStrike" kern="1200" baseline="0" dirty="0" smtClean="0">
                <a:solidFill>
                  <a:schemeClr val="tx1"/>
                </a:solidFill>
                <a:latin typeface="Arial" charset="0"/>
                <a:ea typeface="+mn-ea"/>
                <a:cs typeface="+mn-cs"/>
              </a:rPr>
              <a:t>loads the popular terms in memory and reads the entries of the dictionary table. If the table entry matches one of the popular terms, then the function outputs the table entry.</a:t>
            </a:r>
          </a:p>
          <a:p>
            <a:r>
              <a:rPr lang="en-US" altLang="ko-KR" sz="1200" b="0" i="0" u="none" strike="noStrike" kern="1200" baseline="0" dirty="0" smtClean="0">
                <a:solidFill>
                  <a:schemeClr val="tx1"/>
                </a:solidFill>
                <a:latin typeface="Arial" charset="0"/>
                <a:ea typeface="+mn-ea"/>
                <a:cs typeface="+mn-cs"/>
              </a:rPr>
              <a:t>For this task a </a:t>
            </a:r>
            <a:r>
              <a:rPr lang="en-US" altLang="ko-KR" sz="1200" b="1" i="0" u="none" strike="noStrike" kern="1200" baseline="0" dirty="0" smtClean="0">
                <a:solidFill>
                  <a:schemeClr val="tx1"/>
                </a:solidFill>
                <a:latin typeface="Arial" charset="0"/>
                <a:ea typeface="+mn-ea"/>
                <a:cs typeface="+mn-cs"/>
              </a:rPr>
              <a:t>reduce function </a:t>
            </a:r>
            <a:r>
              <a:rPr lang="en-US" altLang="ko-KR" sz="1200" b="0" i="0" u="none" strike="noStrike" kern="1200" baseline="0" dirty="0" smtClean="0">
                <a:solidFill>
                  <a:schemeClr val="tx1"/>
                </a:solidFill>
                <a:latin typeface="Arial" charset="0"/>
                <a:ea typeface="+mn-ea"/>
                <a:cs typeface="+mn-cs"/>
              </a:rPr>
              <a:t>is </a:t>
            </a:r>
            <a:r>
              <a:rPr lang="en-US" altLang="ko-KR" sz="1200" b="1" i="0" u="sng" strike="noStrike" kern="1200" baseline="0" dirty="0" smtClean="0">
                <a:solidFill>
                  <a:schemeClr val="tx1"/>
                </a:solidFill>
                <a:latin typeface="Arial" charset="0"/>
                <a:ea typeface="+mn-ea"/>
                <a:cs typeface="+mn-cs"/>
              </a:rPr>
              <a:t>not</a:t>
            </a:r>
            <a:r>
              <a:rPr lang="en-US" altLang="ko-KR" sz="1200" b="0" i="0" u="none" strike="noStrike" kern="1200" baseline="0" dirty="0" smtClean="0">
                <a:solidFill>
                  <a:schemeClr val="tx1"/>
                </a:solidFill>
                <a:latin typeface="Arial" charset="0"/>
                <a:ea typeface="+mn-ea"/>
                <a:cs typeface="+mn-cs"/>
              </a:rPr>
              <a:t> required</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25</a:t>
            </a:fld>
            <a:endParaRPr lang="en-US" altLang="ko-KR"/>
          </a:p>
        </p:txBody>
      </p:sp>
    </p:spTree>
    <p:extLst>
      <p:ext uri="{BB962C8B-B14F-4D97-AF65-F5344CB8AC3E}">
        <p14:creationId xmlns:p14="http://schemas.microsoft.com/office/powerpoint/2010/main" val="637846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deconstructs the statements and performs the join with the dictionary table</a:t>
            </a:r>
          </a:p>
          <a:p>
            <a:endParaRPr lang="en-US" altLang="ko-KR" sz="1200" b="0" i="0" u="none" strike="noStrike" kern="1200" baseline="0" dirty="0" smtClean="0">
              <a:solidFill>
                <a:schemeClr val="tx1"/>
              </a:solidFill>
              <a:latin typeface="Arial" charset="0"/>
              <a:ea typeface="+mn-ea"/>
              <a:cs typeface="+mn-cs"/>
            </a:endParaRPr>
          </a:p>
          <a:p>
            <a:r>
              <a:rPr lang="en-GB" altLang="ko-KR" sz="1200" b="1" i="0" u="none" strike="noStrike" kern="1200" baseline="0" dirty="0" smtClean="0">
                <a:solidFill>
                  <a:schemeClr val="tx1"/>
                </a:solidFill>
                <a:latin typeface="Arial" charset="0"/>
                <a:ea typeface="+mn-ea"/>
                <a:cs typeface="+mn-cs"/>
              </a:rPr>
              <a:t>Before the map </a:t>
            </a:r>
            <a:r>
              <a:rPr lang="en-US" altLang="ko-KR" sz="1200" b="0" i="0" u="none" strike="noStrike" kern="1200" baseline="0" dirty="0" smtClean="0">
                <a:solidFill>
                  <a:schemeClr val="tx1"/>
                </a:solidFill>
                <a:latin typeface="Arial" charset="0"/>
                <a:ea typeface="+mn-ea"/>
                <a:cs typeface="+mn-cs"/>
              </a:rPr>
              <a:t>function starts, we load in memory a hash table with the popular table dictionary entries calculated in the previous </a:t>
            </a:r>
            <a:r>
              <a:rPr lang="en-GB" altLang="ko-KR" sz="1200" b="0" i="0" u="none" strike="noStrike" kern="1200" baseline="0" dirty="0" smtClean="0">
                <a:solidFill>
                  <a:schemeClr val="tx1"/>
                </a:solidFill>
                <a:latin typeface="Arial" charset="0"/>
                <a:ea typeface="+mn-ea"/>
                <a:cs typeface="+mn-cs"/>
              </a:rPr>
              <a:t>job. (1, naver.com) (popular term, text)</a:t>
            </a:r>
          </a:p>
          <a:p>
            <a:endParaRPr lang="en-US" altLang="ko-KR" dirty="0" smtClean="0"/>
          </a:p>
          <a:p>
            <a:r>
              <a:rPr lang="en-US" altLang="ko-KR" b="1" dirty="0" smtClean="0"/>
              <a:t>Input</a:t>
            </a:r>
            <a:r>
              <a:rPr lang="ko-KR" altLang="en-US" baseline="0" dirty="0" smtClean="0"/>
              <a:t>은 </a:t>
            </a:r>
            <a:r>
              <a:rPr lang="en-US" altLang="ko-KR" baseline="0" dirty="0" smtClean="0"/>
              <a:t>statement</a:t>
            </a:r>
            <a:r>
              <a:rPr lang="ko-KR" altLang="en-US" baseline="0" dirty="0" smtClean="0"/>
              <a:t>거나 </a:t>
            </a:r>
            <a:r>
              <a:rPr lang="en-US" altLang="ko-KR" baseline="0" dirty="0" smtClean="0"/>
              <a:t>dictionary table</a:t>
            </a:r>
            <a:r>
              <a:rPr lang="ko-KR" altLang="en-US" baseline="0" dirty="0" smtClean="0"/>
              <a:t>의 </a:t>
            </a:r>
            <a:r>
              <a:rPr lang="en-US" altLang="ko-KR" baseline="0" dirty="0" smtClean="0"/>
              <a:t>entry</a:t>
            </a:r>
            <a:r>
              <a:rPr lang="ko-KR" altLang="en-US" baseline="0" dirty="0" smtClean="0"/>
              <a:t> 일 수 있다</a:t>
            </a:r>
            <a:r>
              <a:rPr lang="en-US" altLang="ko-KR" baseline="0" dirty="0" smtClean="0"/>
              <a:t>.</a:t>
            </a:r>
          </a:p>
          <a:p>
            <a:endParaRPr lang="en-US" altLang="ko-KR" baseline="0" dirty="0" smtClean="0"/>
          </a:p>
          <a:p>
            <a:r>
              <a:rPr lang="en-US" altLang="ko-KR" b="1" baseline="0" dirty="0" smtClean="0"/>
              <a:t>STATEMENT</a:t>
            </a:r>
            <a:r>
              <a:rPr lang="ko-KR" altLang="en-US" b="1" baseline="0" dirty="0" smtClean="0"/>
              <a:t>의 경우</a:t>
            </a:r>
            <a:r>
              <a:rPr lang="en-US" altLang="ko-KR" baseline="0" dirty="0" smtClean="0"/>
              <a:t>, 3.2</a:t>
            </a:r>
            <a:r>
              <a:rPr lang="ko-KR" altLang="en-US" baseline="0" dirty="0" smtClean="0"/>
              <a:t>에서와 같이 </a:t>
            </a:r>
            <a:r>
              <a:rPr lang="en-US" altLang="ko-KR" baseline="0" dirty="0" smtClean="0"/>
              <a:t>deconstruct</a:t>
            </a:r>
            <a:r>
              <a:rPr lang="ko-KR" altLang="en-US" baseline="0" dirty="0" smtClean="0"/>
              <a:t>한다</a:t>
            </a:r>
            <a:r>
              <a:rPr lang="en-US" altLang="ko-KR" baseline="0" dirty="0" smtClean="0"/>
              <a:t>. (1,3,2) -&gt; (1, 50+1) (3, 50+2) (2, 50+3) </a:t>
            </a:r>
            <a:r>
              <a:rPr lang="ko-KR" altLang="en-US" baseline="0" dirty="0" smtClean="0"/>
              <a:t>이렇게 세 개로 나누고 </a:t>
            </a:r>
            <a:r>
              <a:rPr lang="en-US" altLang="ko-KR" baseline="0" dirty="0" smtClean="0"/>
              <a:t>term</a:t>
            </a:r>
            <a:r>
              <a:rPr lang="ko-KR" altLang="en-US" baseline="0" dirty="0" smtClean="0"/>
              <a:t>이 </a:t>
            </a:r>
            <a:r>
              <a:rPr lang="en-US" altLang="ko-KR" baseline="0" dirty="0" smtClean="0"/>
              <a:t>popular</a:t>
            </a:r>
            <a:r>
              <a:rPr lang="ko-KR" altLang="en-US" baseline="0" dirty="0" smtClean="0"/>
              <a:t>한 거면</a:t>
            </a:r>
            <a:endParaRPr lang="en-US" altLang="ko-KR" baseline="0" dirty="0" smtClean="0"/>
          </a:p>
          <a:p>
            <a:r>
              <a:rPr lang="en-US" altLang="ko-KR" baseline="0" dirty="0" smtClean="0"/>
              <a:t>(</a:t>
            </a:r>
            <a:r>
              <a:rPr lang="en-US" altLang="ko-KR" baseline="0" dirty="0" err="1" smtClean="0"/>
              <a:t>naver</a:t>
            </a:r>
            <a:r>
              <a:rPr lang="en-US" altLang="ko-KR" baseline="0" dirty="0" smtClean="0"/>
              <a:t>, 50+1) (</a:t>
            </a:r>
            <a:r>
              <a:rPr lang="en-US" altLang="ko-KR" baseline="0" dirty="0" err="1" smtClean="0"/>
              <a:t>rdf</a:t>
            </a:r>
            <a:r>
              <a:rPr lang="en-US" altLang="ko-KR" baseline="0" dirty="0" smtClean="0"/>
              <a:t>, 50+2) (portal, 50+3) </a:t>
            </a:r>
            <a:r>
              <a:rPr lang="ko-KR" altLang="en-US" baseline="0" dirty="0" smtClean="0"/>
              <a:t>이렇게 </a:t>
            </a:r>
            <a:r>
              <a:rPr lang="en-US" altLang="ko-KR" baseline="0" dirty="0" smtClean="0"/>
              <a:t>hash table</a:t>
            </a:r>
            <a:r>
              <a:rPr lang="ko-KR" altLang="en-US" baseline="0" dirty="0" smtClean="0"/>
              <a:t>보고 </a:t>
            </a:r>
            <a:r>
              <a:rPr lang="en-US" altLang="ko-KR" baseline="0" dirty="0" smtClean="0"/>
              <a:t>text</a:t>
            </a:r>
            <a:r>
              <a:rPr lang="ko-KR" altLang="en-US" baseline="0" dirty="0" smtClean="0"/>
              <a:t>로 바꿔준다</a:t>
            </a:r>
            <a:r>
              <a:rPr lang="en-US" altLang="ko-KR" baseline="0" dirty="0" smtClean="0"/>
              <a:t>.</a:t>
            </a:r>
          </a:p>
          <a:p>
            <a:endParaRPr lang="en-US" altLang="ko-KR" dirty="0" smtClean="0"/>
          </a:p>
          <a:p>
            <a:r>
              <a:rPr lang="en-US" altLang="ko-KR" b="1" dirty="0" smtClean="0"/>
              <a:t>Dictionary entry</a:t>
            </a:r>
            <a:r>
              <a:rPr lang="ko-KR" altLang="en-US" dirty="0" smtClean="0"/>
              <a:t>인 경우</a:t>
            </a:r>
            <a:r>
              <a:rPr lang="en-US" altLang="ko-KR" dirty="0" smtClean="0"/>
              <a:t>, (Numerical</a:t>
            </a:r>
            <a:r>
              <a:rPr lang="en-US" altLang="ko-KR" baseline="0" dirty="0" smtClean="0"/>
              <a:t> ID, text)</a:t>
            </a:r>
            <a:r>
              <a:rPr lang="ko-KR" altLang="en-US" baseline="0" dirty="0" smtClean="0"/>
              <a:t>로 </a:t>
            </a:r>
            <a:r>
              <a:rPr lang="en-US" altLang="ko-KR" baseline="0" dirty="0" smtClean="0"/>
              <a:t>emit</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26</a:t>
            </a:fld>
            <a:endParaRPr lang="en-US" altLang="ko-KR"/>
          </a:p>
        </p:txBody>
      </p:sp>
    </p:spTree>
    <p:extLst>
      <p:ext uri="{BB962C8B-B14F-4D97-AF65-F5344CB8AC3E}">
        <p14:creationId xmlns:p14="http://schemas.microsoft.com/office/powerpoint/2010/main" val="2027823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we set a specific </a:t>
            </a:r>
            <a:r>
              <a:rPr lang="en-US" altLang="ko-KR" sz="1200" b="0" i="0" u="none" strike="noStrike" kern="1200" baseline="0" dirty="0" err="1" smtClean="0">
                <a:solidFill>
                  <a:schemeClr val="tx1"/>
                </a:solidFill>
                <a:latin typeface="Arial" charset="0"/>
                <a:ea typeface="+mn-ea"/>
                <a:cs typeface="+mn-cs"/>
              </a:rPr>
              <a:t>partitioner</a:t>
            </a:r>
            <a:r>
              <a:rPr lang="en-US" altLang="ko-KR" sz="1200" b="0" i="0" u="none" strike="noStrike" kern="1200" baseline="0" dirty="0" smtClean="0">
                <a:solidFill>
                  <a:schemeClr val="tx1"/>
                </a:solidFill>
                <a:latin typeface="Arial" charset="0"/>
                <a:ea typeface="+mn-ea"/>
                <a:cs typeface="+mn-cs"/>
              </a:rPr>
              <a:t> function to assign the pairs to the reduce tasks. The pairs with already converted terms will be randomly sent to the reducers and immediately returned. The other pairs will be grouped as usual and the join will be performed by the reduce function</a:t>
            </a:r>
            <a:r>
              <a:rPr lang="en-GB" altLang="ko-KR" sz="1200" b="0" i="0" u="none" strike="noStrike" kern="1200" baseline="0" dirty="0" smtClean="0">
                <a:solidFill>
                  <a:schemeClr val="tx1"/>
                </a:solidFill>
                <a:latin typeface="Arial" charset="0"/>
                <a:ea typeface="+mn-ea"/>
                <a:cs typeface="+mn-cs"/>
              </a:rPr>
              <a:t>.</a:t>
            </a:r>
          </a:p>
          <a:p>
            <a:endParaRPr lang="en-GB"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Key</a:t>
            </a:r>
            <a:r>
              <a:rPr lang="ko-KR" altLang="en-US" sz="1200" b="0" i="0" u="none" strike="noStrike" kern="1200" baseline="0" dirty="0" smtClean="0">
                <a:solidFill>
                  <a:schemeClr val="tx1"/>
                </a:solidFill>
                <a:latin typeface="Arial" charset="0"/>
                <a:ea typeface="+mn-ea"/>
                <a:cs typeface="+mn-cs"/>
              </a:rPr>
              <a:t>값으로 </a:t>
            </a:r>
            <a:r>
              <a:rPr lang="ko-KR" altLang="en-US" sz="1200" b="0" i="0" u="none" strike="noStrike" kern="1200" baseline="0" dirty="0" err="1" smtClean="0">
                <a:solidFill>
                  <a:schemeClr val="tx1"/>
                </a:solidFill>
                <a:latin typeface="Arial" charset="0"/>
                <a:ea typeface="+mn-ea"/>
                <a:cs typeface="+mn-cs"/>
              </a:rPr>
              <a:t>셔플하고</a:t>
            </a:r>
            <a:endParaRPr lang="en-US" altLang="ko-KR" sz="1200" b="0" i="0" u="none" strike="noStrike" kern="1200" baseline="0" dirty="0" smtClean="0">
              <a:solidFill>
                <a:schemeClr val="tx1"/>
              </a:solidFill>
              <a:latin typeface="Arial" charset="0"/>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27</a:t>
            </a:fld>
            <a:endParaRPr lang="en-US" altLang="ko-KR"/>
          </a:p>
        </p:txBody>
      </p:sp>
    </p:spTree>
    <p:extLst>
      <p:ext uri="{BB962C8B-B14F-4D97-AF65-F5344CB8AC3E}">
        <p14:creationId xmlns:p14="http://schemas.microsoft.com/office/powerpoint/2010/main" val="3585589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(20, </a:t>
            </a:r>
            <a:r>
              <a:rPr lang="en-US" altLang="ko-KR" dirty="0" err="1" smtClean="0"/>
              <a:t>cyworld</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28</a:t>
            </a:fld>
            <a:endParaRPr lang="en-US" altLang="ko-KR"/>
          </a:p>
        </p:txBody>
      </p:sp>
    </p:spTree>
    <p:extLst>
      <p:ext uri="{BB962C8B-B14F-4D97-AF65-F5344CB8AC3E}">
        <p14:creationId xmlns:p14="http://schemas.microsoft.com/office/powerpoint/2010/main" val="4055948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3.3</a:t>
            </a:r>
            <a:r>
              <a:rPr lang="en-US" altLang="ko-KR" baseline="0" dirty="0" smtClean="0"/>
              <a:t> </a:t>
            </a:r>
            <a:r>
              <a:rPr lang="ko-KR" altLang="en-US" baseline="0" dirty="0" smtClean="0"/>
              <a:t>과 </a:t>
            </a:r>
            <a:r>
              <a:rPr lang="ko-KR" altLang="en-US" baseline="0" dirty="0" err="1" smtClean="0"/>
              <a:t>비슷</a:t>
            </a:r>
            <a:endParaRPr lang="en-US" altLang="ko-KR" baseline="0" dirty="0" smtClean="0"/>
          </a:p>
          <a:p>
            <a:r>
              <a:rPr lang="en-US" altLang="ko-KR" baseline="0" dirty="0" smtClean="0"/>
              <a:t>SWAP</a:t>
            </a:r>
            <a:r>
              <a:rPr lang="ko-KR" altLang="en-US" baseline="0" dirty="0" smtClean="0"/>
              <a:t>하고</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29</a:t>
            </a:fld>
            <a:endParaRPr lang="en-US" altLang="ko-KR"/>
          </a:p>
        </p:txBody>
      </p:sp>
    </p:spTree>
    <p:extLst>
      <p:ext uri="{BB962C8B-B14F-4D97-AF65-F5344CB8AC3E}">
        <p14:creationId xmlns:p14="http://schemas.microsoft.com/office/powerpoint/2010/main" val="1000686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키값으로</a:t>
            </a:r>
            <a:r>
              <a:rPr lang="ko-KR" altLang="en-US" dirty="0" smtClean="0"/>
              <a:t> 모아서</a:t>
            </a:r>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30</a:t>
            </a:fld>
            <a:endParaRPr lang="en-US" altLang="ko-KR"/>
          </a:p>
        </p:txBody>
      </p:sp>
    </p:spTree>
    <p:extLst>
      <p:ext uri="{BB962C8B-B14F-4D97-AF65-F5344CB8AC3E}">
        <p14:creationId xmlns:p14="http://schemas.microsoft.com/office/powerpoint/2010/main" val="46424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a:ln/>
        </p:spPr>
      </p:sp>
      <p:sp>
        <p:nvSpPr>
          <p:cNvPr id="20483"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3</a:t>
            </a:fld>
            <a:endParaRPr lang="en-US" altLang="ko-KR"/>
          </a:p>
        </p:txBody>
      </p:sp>
    </p:spTree>
    <p:extLst>
      <p:ext uri="{BB962C8B-B14F-4D97-AF65-F5344CB8AC3E}">
        <p14:creationId xmlns:p14="http://schemas.microsoft.com/office/powerpoint/2010/main" val="1361784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하나의 </a:t>
            </a:r>
            <a:r>
              <a:rPr lang="en-US" altLang="ko-KR" dirty="0" smtClean="0"/>
              <a:t>statement</a:t>
            </a:r>
            <a:r>
              <a:rPr lang="ko-KR" altLang="en-US" dirty="0" smtClean="0"/>
              <a:t>로 </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31</a:t>
            </a:fld>
            <a:endParaRPr lang="en-US" altLang="ko-KR"/>
          </a:p>
        </p:txBody>
      </p:sp>
    </p:spTree>
    <p:extLst>
      <p:ext uri="{BB962C8B-B14F-4D97-AF65-F5344CB8AC3E}">
        <p14:creationId xmlns:p14="http://schemas.microsoft.com/office/powerpoint/2010/main" val="2564411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32</a:t>
            </a:fld>
            <a:endParaRPr lang="en-US" altLang="ko-KR"/>
          </a:p>
        </p:txBody>
      </p:sp>
    </p:spTree>
    <p:extLst>
      <p:ext uri="{BB962C8B-B14F-4D97-AF65-F5344CB8AC3E}">
        <p14:creationId xmlns:p14="http://schemas.microsoft.com/office/powerpoint/2010/main" val="3440914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GB" altLang="ko-KR" sz="1200" b="0" i="0" u="none" strike="noStrike" kern="1200" baseline="0" dirty="0" smtClean="0">
                <a:solidFill>
                  <a:schemeClr val="tx1"/>
                </a:solidFill>
                <a:latin typeface="Arial" charset="0"/>
                <a:ea typeface="+mn-ea"/>
                <a:cs typeface="+mn-cs"/>
              </a:rPr>
              <a:t>http://cs.vu.nl/das3</a:t>
            </a:r>
          </a:p>
          <a:p>
            <a:endParaRPr lang="en-GB" altLang="ko-KR" sz="1200" b="0" i="0" u="none" strike="noStrike" kern="1200" baseline="0" dirty="0" smtClean="0">
              <a:solidFill>
                <a:schemeClr val="tx1"/>
              </a:solidFill>
              <a:latin typeface="Arial" charset="0"/>
              <a:ea typeface="+mn-ea"/>
              <a:cs typeface="+mn-cs"/>
            </a:endParaRPr>
          </a:p>
          <a:p>
            <a:r>
              <a:rPr lang="en-GB" altLang="ko-KR" sz="1200" b="1" i="0" kern="1200" dirty="0" smtClean="0">
                <a:solidFill>
                  <a:schemeClr val="tx1"/>
                </a:solidFill>
                <a:effectLst/>
                <a:latin typeface="Arial" charset="0"/>
                <a:ea typeface="+mn-ea"/>
                <a:cs typeface="+mn-cs"/>
              </a:rPr>
              <a:t>The Distributed ASCI Supercomputer 3</a:t>
            </a: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33</a:t>
            </a:fld>
            <a:endParaRPr lang="en-US" altLang="ko-KR"/>
          </a:p>
        </p:txBody>
      </p:sp>
    </p:spTree>
    <p:extLst>
      <p:ext uri="{BB962C8B-B14F-4D97-AF65-F5344CB8AC3E}">
        <p14:creationId xmlns:p14="http://schemas.microsoft.com/office/powerpoint/2010/main" val="43407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The purpose of the tests was to evaluate the performance of our approach on different inputs</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Comp. Rate = input / (compressed statements + dictionary table)</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Larger dataset (400K stats/s for </a:t>
            </a:r>
            <a:r>
              <a:rPr lang="en-US" altLang="ko-KR" sz="1200" b="0" i="0" u="none" strike="noStrike" kern="1200" baseline="0" dirty="0" err="1" smtClean="0">
                <a:solidFill>
                  <a:schemeClr val="tx1"/>
                </a:solidFill>
                <a:latin typeface="Arial" charset="0"/>
                <a:ea typeface="+mn-ea"/>
                <a:cs typeface="+mn-cs"/>
              </a:rPr>
              <a:t>Uniprot</a:t>
            </a:r>
            <a:r>
              <a:rPr lang="en-US" altLang="ko-KR" sz="1200" b="0" i="0" u="none" strike="noStrike" kern="1200" baseline="0" dirty="0" smtClean="0">
                <a:solidFill>
                  <a:schemeClr val="tx1"/>
                </a:solidFill>
                <a:latin typeface="Arial" charset="0"/>
                <a:ea typeface="+mn-ea"/>
                <a:cs typeface="+mn-cs"/>
              </a:rPr>
              <a:t>)</a:t>
            </a:r>
          </a:p>
          <a:p>
            <a:r>
              <a:rPr lang="en-US" altLang="ko-KR" sz="1200" b="0" i="0" u="none" strike="noStrike" kern="1200" baseline="0" dirty="0" smtClean="0">
                <a:solidFill>
                  <a:schemeClr val="tx1"/>
                </a:solidFill>
                <a:latin typeface="Arial" charset="0"/>
                <a:ea typeface="+mn-ea"/>
                <a:cs typeface="+mn-cs"/>
              </a:rPr>
              <a:t>Smaller (214K stats/s for </a:t>
            </a:r>
            <a:r>
              <a:rPr lang="en-US" altLang="ko-KR" sz="1200" b="0" i="0" u="none" strike="noStrike" kern="1200" baseline="0" dirty="0" err="1" smtClean="0">
                <a:solidFill>
                  <a:schemeClr val="tx1"/>
                </a:solidFill>
                <a:latin typeface="Arial" charset="0"/>
                <a:ea typeface="+mn-ea"/>
                <a:cs typeface="+mn-cs"/>
              </a:rPr>
              <a:t>Swoogle</a:t>
            </a:r>
            <a:r>
              <a:rPr lang="en-US" altLang="ko-KR" sz="1200" b="0" i="0" u="none" strike="noStrike" kern="1200" baseline="0" dirty="0" smtClean="0">
                <a:solidFill>
                  <a:schemeClr val="tx1"/>
                </a:solidFill>
                <a:latin typeface="Arial" charset="0"/>
                <a:ea typeface="+mn-ea"/>
                <a:cs typeface="+mn-cs"/>
              </a:rPr>
              <a:t>)</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De</a:t>
            </a:r>
          </a:p>
          <a:p>
            <a:r>
              <a:rPr lang="en-US" altLang="ko-KR" sz="1200" b="0" i="0" u="none" strike="noStrike" kern="1200" baseline="0" dirty="0" smtClean="0">
                <a:solidFill>
                  <a:schemeClr val="tx1"/>
                </a:solidFill>
                <a:latin typeface="Arial" charset="0"/>
                <a:ea typeface="+mn-ea"/>
                <a:cs typeface="+mn-cs"/>
              </a:rPr>
              <a:t>183K stats/s for </a:t>
            </a:r>
            <a:r>
              <a:rPr lang="en-US" altLang="ko-KR" sz="1200" b="0" i="0" u="none" strike="noStrike" kern="1200" baseline="0" dirty="0" err="1" smtClean="0">
                <a:solidFill>
                  <a:schemeClr val="tx1"/>
                </a:solidFill>
                <a:latin typeface="Arial" charset="0"/>
                <a:ea typeface="+mn-ea"/>
                <a:cs typeface="+mn-cs"/>
              </a:rPr>
              <a:t>Swoogle</a:t>
            </a:r>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242K stats/s for </a:t>
            </a:r>
            <a:r>
              <a:rPr lang="en-US" altLang="ko-KR" sz="1200" b="0" i="0" u="none" strike="noStrike" kern="1200" baseline="0" dirty="0" err="1" smtClean="0">
                <a:solidFill>
                  <a:schemeClr val="tx1"/>
                </a:solidFill>
                <a:latin typeface="Arial" charset="0"/>
                <a:ea typeface="+mn-ea"/>
                <a:cs typeface="+mn-cs"/>
              </a:rPr>
              <a:t>Uniprot</a:t>
            </a:r>
            <a:endParaRPr lang="en-US" altLang="ko-KR" sz="1200" b="0" i="0" u="none" strike="noStrike" kern="1200" baseline="0" dirty="0" smtClean="0">
              <a:solidFill>
                <a:schemeClr val="tx1"/>
              </a:solidFill>
              <a:latin typeface="Arial" charset="0"/>
              <a:ea typeface="+mn-ea"/>
              <a:cs typeface="+mn-cs"/>
            </a:endParaRPr>
          </a:p>
          <a:p>
            <a:endParaRPr lang="en-US" altLang="ko-K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ko-KR" dirty="0" smtClean="0"/>
              <a:t>Decompression is slower than Compression</a:t>
            </a:r>
          </a:p>
          <a:p>
            <a:r>
              <a:rPr lang="en-US" altLang="ko-KR" dirty="0" smtClean="0"/>
              <a:t>14%(</a:t>
            </a:r>
            <a:r>
              <a:rPr lang="en-US" altLang="ko-KR" dirty="0" err="1" smtClean="0"/>
              <a:t>swoogle</a:t>
            </a:r>
            <a:r>
              <a:rPr lang="en-US" altLang="ko-KR" dirty="0" smtClean="0"/>
              <a:t>),</a:t>
            </a:r>
            <a:r>
              <a:rPr lang="en-US" altLang="ko-KR" baseline="0" dirty="0" smtClean="0"/>
              <a:t> 44%(LUBM)</a:t>
            </a:r>
          </a:p>
          <a:p>
            <a:r>
              <a:rPr lang="ko-KR" altLang="en-US" baseline="0" dirty="0" smtClean="0"/>
              <a:t>차이는 </a:t>
            </a:r>
            <a:r>
              <a:rPr lang="en-US" altLang="ko-KR" baseline="0" dirty="0" smtClean="0"/>
              <a:t>input size</a:t>
            </a:r>
            <a:r>
              <a:rPr lang="ko-KR" altLang="en-US" baseline="0" dirty="0" smtClean="0"/>
              <a:t>도 아니고</a:t>
            </a:r>
            <a:r>
              <a:rPr lang="en-US" altLang="ko-KR" baseline="0" dirty="0" smtClean="0"/>
              <a:t>, unique term</a:t>
            </a:r>
            <a:r>
              <a:rPr lang="ko-KR" altLang="en-US" baseline="0" dirty="0" smtClean="0"/>
              <a:t>도 아니다 좀더 실험 필요</a:t>
            </a:r>
            <a:endParaRPr lang="en-US" altLang="ko-KR" baseline="0" dirty="0" smtClean="0"/>
          </a:p>
          <a:p>
            <a:endParaRPr lang="en-US" altLang="ko-KR" baseline="0" dirty="0" smtClean="0"/>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34</a:t>
            </a:fld>
            <a:endParaRPr lang="en-US" altLang="ko-KR"/>
          </a:p>
        </p:txBody>
      </p:sp>
    </p:spTree>
    <p:extLst>
      <p:ext uri="{BB962C8B-B14F-4D97-AF65-F5344CB8AC3E}">
        <p14:creationId xmlns:p14="http://schemas.microsoft.com/office/powerpoint/2010/main" val="2060008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We evaluated the beneficial effects of the </a:t>
            </a:r>
            <a:r>
              <a:rPr lang="en-US" altLang="ko-KR" sz="1200" b="1" i="0" u="none" strike="noStrike" kern="1200" baseline="0" dirty="0" smtClean="0">
                <a:solidFill>
                  <a:schemeClr val="tx1"/>
                </a:solidFill>
                <a:latin typeface="Arial" charset="0"/>
                <a:ea typeface="+mn-ea"/>
                <a:cs typeface="+mn-cs"/>
              </a:rPr>
              <a:t>popular-terms cache</a:t>
            </a:r>
            <a:r>
              <a:rPr lang="en-US" altLang="ko-KR" sz="1200" b="0" i="0" u="none" strike="noStrike" kern="1200" baseline="0" dirty="0" smtClean="0">
                <a:solidFill>
                  <a:schemeClr val="tx1"/>
                </a:solidFill>
                <a:latin typeface="Arial" charset="0"/>
                <a:ea typeface="+mn-ea"/>
                <a:cs typeface="+mn-cs"/>
              </a:rPr>
              <a:t> by launching the compression algorithm on a fixed input (LDSR) and  changing the size of the cache</a:t>
            </a:r>
          </a:p>
          <a:p>
            <a:endParaRPr lang="en-US" altLang="ko-KR" sz="1200" b="0" i="0" u="none" strike="noStrike" kern="1200" baseline="0" dirty="0" smtClean="0">
              <a:solidFill>
                <a:schemeClr val="tx1"/>
              </a:solidFill>
              <a:latin typeface="Arial" charset="0"/>
              <a:ea typeface="+mn-ea"/>
              <a:cs typeface="+mn-cs"/>
            </a:endParaRPr>
          </a:p>
          <a:p>
            <a:r>
              <a:rPr lang="ko-KR" altLang="en-US" sz="1200" b="0" i="0" u="none" strike="noStrike" kern="1200" baseline="0" dirty="0" smtClean="0">
                <a:solidFill>
                  <a:schemeClr val="tx1"/>
                </a:solidFill>
                <a:latin typeface="Arial" charset="0"/>
                <a:ea typeface="+mn-ea"/>
                <a:cs typeface="+mn-cs"/>
              </a:rPr>
              <a:t>처음엔 </a:t>
            </a:r>
            <a:r>
              <a:rPr lang="en-US" altLang="ko-KR" sz="1200" b="0" i="0" u="none" strike="noStrike" kern="1200" baseline="0" dirty="0" smtClean="0">
                <a:solidFill>
                  <a:schemeClr val="tx1"/>
                </a:solidFill>
                <a:latin typeface="Arial" charset="0"/>
                <a:ea typeface="+mn-ea"/>
                <a:cs typeface="+mn-cs"/>
              </a:rPr>
              <a:t>cache disabled</a:t>
            </a:r>
            <a:r>
              <a:rPr lang="ko-KR" altLang="en-US" sz="1200" b="0" i="0" u="none" strike="noStrike" kern="1200" baseline="0" dirty="0" smtClean="0">
                <a:solidFill>
                  <a:schemeClr val="tx1"/>
                </a:solidFill>
                <a:latin typeface="Arial" charset="0"/>
                <a:ea typeface="+mn-ea"/>
                <a:cs typeface="+mn-cs"/>
              </a:rPr>
              <a:t>하고 </a:t>
            </a:r>
            <a:r>
              <a:rPr lang="en-US" altLang="ko-KR" sz="1200" b="0" i="0" u="none" strike="noStrike" kern="1200" baseline="0" dirty="0" smtClean="0">
                <a:solidFill>
                  <a:schemeClr val="tx1"/>
                </a:solidFill>
                <a:latin typeface="Arial" charset="0"/>
                <a:ea typeface="+mn-ea"/>
                <a:cs typeface="+mn-cs"/>
              </a:rPr>
              <a:t>popular term threshold </a:t>
            </a:r>
            <a:r>
              <a:rPr lang="ko-KR" altLang="en-US" sz="1200" b="0" i="0" u="none" strike="noStrike" kern="1200" baseline="0" dirty="0" smtClean="0">
                <a:solidFill>
                  <a:schemeClr val="tx1"/>
                </a:solidFill>
                <a:latin typeface="Arial" charset="0"/>
                <a:ea typeface="+mn-ea"/>
                <a:cs typeface="+mn-cs"/>
              </a:rPr>
              <a:t>내리면서 </a:t>
            </a:r>
            <a:r>
              <a:rPr lang="en-US" altLang="ko-KR" sz="1200" b="0" i="0" u="none" strike="noStrike" kern="1200" baseline="0" dirty="0" smtClean="0">
                <a:solidFill>
                  <a:schemeClr val="tx1"/>
                </a:solidFill>
                <a:latin typeface="Arial" charset="0"/>
                <a:ea typeface="+mn-ea"/>
                <a:cs typeface="+mn-cs"/>
              </a:rPr>
              <a:t>cache </a:t>
            </a:r>
            <a:r>
              <a:rPr lang="ko-KR" altLang="en-US" sz="1200" b="0" i="0" u="none" strike="noStrike" kern="1200" baseline="0" dirty="0" smtClean="0">
                <a:solidFill>
                  <a:schemeClr val="tx1"/>
                </a:solidFill>
                <a:latin typeface="Arial" charset="0"/>
                <a:ea typeface="+mn-ea"/>
                <a:cs typeface="+mn-cs"/>
              </a:rPr>
              <a:t>늘려봄</a:t>
            </a:r>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r>
              <a:rPr lang="en-US" altLang="ko-KR" sz="1200" b="1" i="0" u="none" strike="noStrike" kern="1200" baseline="0" dirty="0" smtClean="0">
                <a:solidFill>
                  <a:schemeClr val="tx1"/>
                </a:solidFill>
                <a:latin typeface="Arial" charset="0"/>
                <a:ea typeface="+mn-ea"/>
                <a:cs typeface="+mn-cs"/>
              </a:rPr>
              <a:t>&lt;</a:t>
            </a:r>
            <a:r>
              <a:rPr lang="ko-KR" altLang="en-US" sz="1200" b="1" i="0" u="none" strike="noStrike" kern="1200" baseline="0" dirty="0" err="1" smtClean="0">
                <a:solidFill>
                  <a:schemeClr val="tx1"/>
                </a:solidFill>
                <a:latin typeface="Arial" charset="0"/>
                <a:ea typeface="+mn-ea"/>
                <a:cs typeface="+mn-cs"/>
              </a:rPr>
              <a:t>빨간박스</a:t>
            </a:r>
            <a:r>
              <a:rPr lang="en-US" altLang="ko-KR" sz="1200" b="1" i="0" u="none" strike="noStrike" kern="1200" baseline="0" dirty="0" smtClean="0">
                <a:solidFill>
                  <a:schemeClr val="tx1"/>
                </a:solidFill>
                <a:latin typeface="Arial" charset="0"/>
                <a:ea typeface="+mn-ea"/>
                <a:cs typeface="+mn-cs"/>
              </a:rPr>
              <a:t>&gt;</a:t>
            </a:r>
            <a:r>
              <a:rPr lang="ko-KR" altLang="en-US" sz="1200" b="1" i="0" u="none" strike="noStrike" kern="1200" baseline="0" dirty="0" smtClean="0">
                <a:solidFill>
                  <a:schemeClr val="tx1"/>
                </a:solidFill>
                <a:latin typeface="Arial" charset="0"/>
                <a:ea typeface="+mn-ea"/>
                <a:cs typeface="+mn-cs"/>
              </a:rPr>
              <a:t> </a:t>
            </a:r>
            <a:r>
              <a:rPr lang="ko-KR" altLang="en-US" sz="1200" b="0" i="0" u="none" strike="noStrike" kern="1200" baseline="0" dirty="0" smtClean="0">
                <a:solidFill>
                  <a:schemeClr val="tx1"/>
                </a:solidFill>
                <a:latin typeface="Arial" charset="0"/>
                <a:ea typeface="+mn-ea"/>
                <a:cs typeface="+mn-cs"/>
              </a:rPr>
              <a:t> </a:t>
            </a:r>
            <a:r>
              <a:rPr lang="en-US" altLang="ko-KR" sz="1200" b="0" i="0" u="none" strike="noStrike" kern="1200" baseline="0" dirty="0" smtClean="0">
                <a:solidFill>
                  <a:schemeClr val="tx1"/>
                </a:solidFill>
                <a:latin typeface="Arial" charset="0"/>
                <a:ea typeface="+mn-ea"/>
                <a:cs typeface="+mn-cs"/>
              </a:rPr>
              <a:t>Disabled</a:t>
            </a:r>
            <a:r>
              <a:rPr lang="ko-KR" altLang="en-US" sz="1200" b="0" i="0" u="none" strike="noStrike" kern="1200" baseline="0" dirty="0" smtClean="0">
                <a:solidFill>
                  <a:schemeClr val="tx1"/>
                </a:solidFill>
                <a:latin typeface="Arial" charset="0"/>
                <a:ea typeface="+mn-ea"/>
                <a:cs typeface="+mn-cs"/>
              </a:rPr>
              <a:t>랑 </a:t>
            </a:r>
            <a:r>
              <a:rPr lang="en-US" altLang="ko-KR" sz="1200" b="0" i="0" u="none" strike="noStrike" kern="1200" baseline="0" dirty="0" smtClean="0">
                <a:solidFill>
                  <a:schemeClr val="tx1"/>
                </a:solidFill>
                <a:latin typeface="Arial" charset="0"/>
                <a:ea typeface="+mn-ea"/>
                <a:cs typeface="+mn-cs"/>
              </a:rPr>
              <a:t>100M</a:t>
            </a:r>
            <a:r>
              <a:rPr lang="ko-KR" altLang="en-US" sz="1200" b="0" i="0" u="none" strike="noStrike" kern="1200" baseline="0" dirty="0" smtClean="0">
                <a:solidFill>
                  <a:schemeClr val="tx1"/>
                </a:solidFill>
                <a:latin typeface="Arial" charset="0"/>
                <a:ea typeface="+mn-ea"/>
                <a:cs typeface="+mn-cs"/>
              </a:rPr>
              <a:t>보면 </a:t>
            </a:r>
            <a:r>
              <a:rPr lang="en-US" altLang="ko-KR" sz="1200" b="0" i="0" u="none" strike="noStrike" kern="1200" baseline="0" dirty="0" smtClean="0">
                <a:solidFill>
                  <a:schemeClr val="tx1"/>
                </a:solidFill>
                <a:latin typeface="Arial" charset="0"/>
                <a:ea typeface="+mn-ea"/>
                <a:cs typeface="+mn-cs"/>
              </a:rPr>
              <a:t>runtime </a:t>
            </a:r>
            <a:r>
              <a:rPr lang="ko-KR" altLang="en-US" sz="1200" b="0" i="0" u="none" strike="noStrike" kern="1200" baseline="0" dirty="0" err="1" smtClean="0">
                <a:solidFill>
                  <a:schemeClr val="tx1"/>
                </a:solidFill>
                <a:latin typeface="Arial" charset="0"/>
                <a:ea typeface="+mn-ea"/>
                <a:cs typeface="+mn-cs"/>
              </a:rPr>
              <a:t>줄어듬을</a:t>
            </a:r>
            <a:r>
              <a:rPr lang="ko-KR" altLang="en-US" sz="1200" b="0" i="0" u="none" strike="noStrike" kern="1200" baseline="0" dirty="0" smtClean="0">
                <a:solidFill>
                  <a:schemeClr val="tx1"/>
                </a:solidFill>
                <a:latin typeface="Arial" charset="0"/>
                <a:ea typeface="+mn-ea"/>
                <a:cs typeface="+mn-cs"/>
              </a:rPr>
              <a:t> 볼 수 있다</a:t>
            </a:r>
            <a:endParaRPr lang="en-US" altLang="ko-KR" sz="1200" b="0" i="0" u="none" strike="noStrike" kern="1200" baseline="0" dirty="0" smtClean="0">
              <a:solidFill>
                <a:schemeClr val="tx1"/>
              </a:solidFill>
              <a:latin typeface="Arial" charset="0"/>
              <a:ea typeface="+mn-ea"/>
              <a:cs typeface="+mn-cs"/>
            </a:endParaRPr>
          </a:p>
          <a:p>
            <a:r>
              <a:rPr lang="en-US" altLang="ko-KR" dirty="0" smtClean="0"/>
              <a:t>Threshold</a:t>
            </a:r>
            <a:r>
              <a:rPr lang="ko-KR" altLang="en-US" dirty="0" smtClean="0"/>
              <a:t>내리면 </a:t>
            </a:r>
            <a:r>
              <a:rPr lang="en-US" altLang="ko-KR" dirty="0" smtClean="0"/>
              <a:t>Runtime</a:t>
            </a:r>
            <a:r>
              <a:rPr lang="en-US" altLang="ko-KR" baseline="0" dirty="0" smtClean="0"/>
              <a:t> </a:t>
            </a:r>
            <a:r>
              <a:rPr lang="ko-KR" altLang="en-US" baseline="0" dirty="0" smtClean="0"/>
              <a:t>좋아지는데</a:t>
            </a:r>
            <a:r>
              <a:rPr lang="en-US" altLang="ko-KR" baseline="0" dirty="0" smtClean="0"/>
              <a:t>..</a:t>
            </a:r>
          </a:p>
          <a:p>
            <a:endParaRPr lang="en-US" altLang="ko-KR" baseline="0" dirty="0" smtClean="0"/>
          </a:p>
          <a:p>
            <a:r>
              <a:rPr lang="en-US" altLang="ko-KR" b="1" baseline="0" dirty="0" smtClean="0"/>
              <a:t>&lt;</a:t>
            </a:r>
            <a:r>
              <a:rPr lang="ko-KR" altLang="en-US" b="1" baseline="0" dirty="0" smtClean="0"/>
              <a:t>파란박스</a:t>
            </a:r>
            <a:r>
              <a:rPr lang="en-US" altLang="ko-KR" b="1" baseline="0" dirty="0" smtClean="0"/>
              <a:t>&gt;</a:t>
            </a:r>
          </a:p>
          <a:p>
            <a:r>
              <a:rPr lang="en-US" altLang="ko-KR" baseline="0" dirty="0" smtClean="0"/>
              <a:t>10M</a:t>
            </a:r>
            <a:r>
              <a:rPr lang="ko-KR" altLang="en-US" baseline="0" dirty="0" smtClean="0"/>
              <a:t>아래로는 별로 변화 없다</a:t>
            </a:r>
            <a:r>
              <a:rPr lang="en-US" altLang="ko-KR" baseline="0" dirty="0" smtClean="0"/>
              <a:t>.</a:t>
            </a:r>
          </a:p>
          <a:p>
            <a:endParaRPr lang="en-US" altLang="ko-KR" baseline="0" dirty="0" smtClean="0"/>
          </a:p>
          <a:p>
            <a:r>
              <a:rPr lang="en-US" altLang="ko-KR" baseline="0" dirty="0" smtClean="0"/>
              <a:t>Shows 12</a:t>
            </a:r>
            <a:r>
              <a:rPr lang="ko-KR" altLang="en-US" baseline="0" dirty="0" smtClean="0"/>
              <a:t>개의 </a:t>
            </a:r>
            <a:r>
              <a:rPr lang="en-US" altLang="ko-KR" baseline="0" dirty="0" smtClean="0"/>
              <a:t>very small number of terms are responsible for the degradation of the performance!!</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35</a:t>
            </a:fld>
            <a:endParaRPr lang="en-US" altLang="ko-KR"/>
          </a:p>
        </p:txBody>
      </p:sp>
    </p:spTree>
    <p:extLst>
      <p:ext uri="{BB962C8B-B14F-4D97-AF65-F5344CB8AC3E}">
        <p14:creationId xmlns:p14="http://schemas.microsoft.com/office/powerpoint/2010/main" val="2060008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We tested the </a:t>
            </a:r>
            <a:r>
              <a:rPr lang="en-US" altLang="ko-KR" sz="1200" b="1" i="0" u="none" strike="noStrike" kern="1200" baseline="0" dirty="0" smtClean="0">
                <a:solidFill>
                  <a:schemeClr val="tx1"/>
                </a:solidFill>
                <a:latin typeface="Arial" charset="0"/>
                <a:ea typeface="+mn-ea"/>
                <a:cs typeface="+mn-cs"/>
              </a:rPr>
              <a:t>scalability</a:t>
            </a:r>
            <a:r>
              <a:rPr lang="en-US" altLang="ko-KR" sz="1200" b="0" i="0" u="none" strike="noStrike" kern="1200" baseline="0" dirty="0" smtClean="0">
                <a:solidFill>
                  <a:schemeClr val="tx1"/>
                </a:solidFill>
                <a:latin typeface="Arial" charset="0"/>
                <a:ea typeface="+mn-ea"/>
                <a:cs typeface="+mn-cs"/>
              </a:rPr>
              <a:t> of our algorithm by launching the execution with </a:t>
            </a:r>
            <a:r>
              <a:rPr lang="en-US" altLang="ko-KR" sz="1200" b="1" i="0" u="none" strike="noStrike" kern="1200" baseline="0" dirty="0" smtClean="0">
                <a:solidFill>
                  <a:schemeClr val="tx1"/>
                </a:solidFill>
                <a:latin typeface="Arial" charset="0"/>
                <a:ea typeface="+mn-ea"/>
                <a:cs typeface="+mn-cs"/>
              </a:rPr>
              <a:t>different input sizes </a:t>
            </a:r>
            <a:r>
              <a:rPr lang="en-US" altLang="ko-KR" sz="1200" b="0" i="0" u="none" strike="noStrike" kern="1200" baseline="0" dirty="0" smtClean="0">
                <a:solidFill>
                  <a:schemeClr val="tx1"/>
                </a:solidFill>
                <a:latin typeface="Arial" charset="0"/>
                <a:ea typeface="+mn-ea"/>
                <a:cs typeface="+mn-cs"/>
              </a:rPr>
              <a:t>and </a:t>
            </a:r>
            <a:r>
              <a:rPr lang="en-US" altLang="ko-KR" sz="1200" b="1" i="0" u="none" strike="noStrike" kern="1200" baseline="0" dirty="0" smtClean="0">
                <a:solidFill>
                  <a:schemeClr val="tx1"/>
                </a:solidFill>
                <a:latin typeface="Arial" charset="0"/>
                <a:ea typeface="+mn-ea"/>
                <a:cs typeface="+mn-cs"/>
              </a:rPr>
              <a:t>varying the number </a:t>
            </a:r>
            <a:r>
              <a:rPr lang="en-GB" altLang="ko-KR" sz="1200" b="1" i="0" u="none" strike="noStrike" kern="1200" baseline="0" dirty="0" smtClean="0">
                <a:solidFill>
                  <a:schemeClr val="tx1"/>
                </a:solidFill>
                <a:latin typeface="Arial" charset="0"/>
                <a:ea typeface="+mn-ea"/>
                <a:cs typeface="+mn-cs"/>
              </a:rPr>
              <a:t>of nodes.</a:t>
            </a:r>
          </a:p>
          <a:p>
            <a:endParaRPr lang="en-US" altLang="ko-KR" dirty="0" smtClean="0"/>
          </a:p>
          <a:p>
            <a:r>
              <a:rPr lang="en-US" altLang="ko-KR" sz="1200" b="0" i="0" u="none" strike="noStrike" kern="1200" baseline="0" dirty="0" smtClean="0">
                <a:solidFill>
                  <a:schemeClr val="tx1"/>
                </a:solidFill>
                <a:latin typeface="Arial" charset="0"/>
                <a:ea typeface="+mn-ea"/>
                <a:cs typeface="+mn-cs"/>
              </a:rPr>
              <a:t>we used the </a:t>
            </a:r>
            <a:r>
              <a:rPr lang="en-US" altLang="ko-KR" sz="1200" b="1" i="0" u="none" strike="noStrike" kern="1200" baseline="0" dirty="0" smtClean="0">
                <a:solidFill>
                  <a:schemeClr val="tx1"/>
                </a:solidFill>
                <a:latin typeface="Arial" charset="0"/>
                <a:ea typeface="+mn-ea"/>
                <a:cs typeface="+mn-cs"/>
              </a:rPr>
              <a:t>LUBM benchmark</a:t>
            </a:r>
            <a:r>
              <a:rPr lang="en-US" altLang="ko-KR" sz="1200" b="0" i="0" u="none" strike="noStrike" kern="1200" baseline="0" dirty="0" smtClean="0">
                <a:solidFill>
                  <a:schemeClr val="tx1"/>
                </a:solidFill>
                <a:latin typeface="Arial" charset="0"/>
                <a:ea typeface="+mn-ea"/>
                <a:cs typeface="+mn-cs"/>
              </a:rPr>
              <a:t> tool to generate artificial datasets of different sizes.</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&lt;</a:t>
            </a:r>
            <a:r>
              <a:rPr lang="ko-KR" altLang="en-US" sz="1200" b="0" i="0" u="none" strike="noStrike" kern="1200" baseline="0" dirty="0" smtClean="0">
                <a:solidFill>
                  <a:schemeClr val="tx1"/>
                </a:solidFill>
                <a:latin typeface="Arial" charset="0"/>
                <a:ea typeface="+mn-ea"/>
                <a:cs typeface="+mn-cs"/>
              </a:rPr>
              <a:t>왼쪽 그래프</a:t>
            </a:r>
            <a:r>
              <a:rPr lang="en-US" altLang="ko-KR" sz="1200" b="0" i="0" u="none" strike="noStrike" kern="1200" baseline="0" dirty="0" smtClean="0">
                <a:solidFill>
                  <a:schemeClr val="tx1"/>
                </a:solidFill>
                <a:latin typeface="Arial" charset="0"/>
                <a:ea typeface="+mn-ea"/>
                <a:cs typeface="+mn-cs"/>
              </a:rPr>
              <a:t>&gt;</a:t>
            </a:r>
          </a:p>
          <a:p>
            <a:r>
              <a:rPr lang="en-US" altLang="ko-KR" sz="1200" b="0" i="0" u="none" strike="noStrike" kern="1200" baseline="0" dirty="0" smtClean="0">
                <a:solidFill>
                  <a:schemeClr val="tx1"/>
                </a:solidFill>
                <a:latin typeface="Arial" charset="0"/>
                <a:ea typeface="+mn-ea"/>
                <a:cs typeface="+mn-cs"/>
              </a:rPr>
              <a:t>17 million statements. </a:t>
            </a:r>
            <a:r>
              <a:rPr lang="ko-KR" altLang="en-US" sz="1200" b="0" i="0" u="none" strike="noStrike" kern="1200" baseline="0" dirty="0" smtClean="0">
                <a:solidFill>
                  <a:schemeClr val="tx1"/>
                </a:solidFill>
                <a:latin typeface="Arial" charset="0"/>
                <a:ea typeface="+mn-ea"/>
                <a:cs typeface="+mn-cs"/>
              </a:rPr>
              <a:t>부터 시작해서  </a:t>
            </a:r>
            <a:r>
              <a:rPr lang="en-US" altLang="ko-KR" sz="1200" b="0" i="0" u="none" strike="noStrike" kern="1200" baseline="0" dirty="0" smtClean="0">
                <a:solidFill>
                  <a:schemeClr val="tx1"/>
                </a:solidFill>
                <a:latin typeface="Arial" charset="0"/>
                <a:ea typeface="+mn-ea"/>
                <a:cs typeface="+mn-cs"/>
              </a:rPr>
              <a:t>1.1billion</a:t>
            </a:r>
            <a:r>
              <a:rPr lang="ko-KR" altLang="en-US" sz="1200" b="0" i="0" u="none" strike="noStrike" kern="1200" baseline="0" dirty="0" smtClean="0">
                <a:solidFill>
                  <a:schemeClr val="tx1"/>
                </a:solidFill>
                <a:latin typeface="Arial" charset="0"/>
                <a:ea typeface="+mn-ea"/>
                <a:cs typeface="+mn-cs"/>
              </a:rPr>
              <a:t>까지 사이즈 </a:t>
            </a:r>
            <a:r>
              <a:rPr lang="en-US" altLang="ko-KR" sz="1200" b="0" i="0" u="none" strike="noStrike" kern="1200" baseline="0" dirty="0" smtClean="0">
                <a:solidFill>
                  <a:schemeClr val="tx1"/>
                </a:solidFill>
                <a:latin typeface="Arial" charset="0"/>
                <a:ea typeface="+mn-ea"/>
                <a:cs typeface="+mn-cs"/>
              </a:rPr>
              <a:t>2</a:t>
            </a:r>
            <a:r>
              <a:rPr lang="ko-KR" altLang="en-US" sz="1200" b="0" i="0" u="none" strike="noStrike" kern="1200" baseline="0" dirty="0" smtClean="0">
                <a:solidFill>
                  <a:schemeClr val="tx1"/>
                </a:solidFill>
                <a:latin typeface="Arial" charset="0"/>
                <a:ea typeface="+mn-ea"/>
                <a:cs typeface="+mn-cs"/>
              </a:rPr>
              <a:t>배로 늘려가며</a:t>
            </a:r>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compression algorithm has a better scalability than the decompression algorithm regarding the input size</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&lt;</a:t>
            </a:r>
            <a:r>
              <a:rPr lang="ko-KR" altLang="en-US" sz="1200" b="0" i="0" u="none" strike="noStrike" kern="1200" baseline="0" dirty="0" smtClean="0">
                <a:solidFill>
                  <a:schemeClr val="tx1"/>
                </a:solidFill>
                <a:latin typeface="Arial" charset="0"/>
                <a:ea typeface="+mn-ea"/>
                <a:cs typeface="+mn-cs"/>
              </a:rPr>
              <a:t>오른쪽 그래프</a:t>
            </a:r>
            <a:r>
              <a:rPr lang="en-US" altLang="ko-KR" sz="1200" b="0" i="0" u="none" strike="noStrike" kern="1200" baseline="0" dirty="0" smtClean="0">
                <a:solidFill>
                  <a:schemeClr val="tx1"/>
                </a:solidFill>
                <a:latin typeface="Arial" charset="0"/>
                <a:ea typeface="+mn-ea"/>
                <a:cs typeface="+mn-cs"/>
              </a:rPr>
              <a:t>&gt;</a:t>
            </a:r>
          </a:p>
          <a:p>
            <a:r>
              <a:rPr lang="en-US" altLang="ko-KR" sz="1200" b="0" i="0" u="none" strike="noStrike" kern="1200" baseline="0" dirty="0" smtClean="0">
                <a:solidFill>
                  <a:schemeClr val="tx1"/>
                </a:solidFill>
                <a:latin typeface="Arial" charset="0"/>
                <a:ea typeface="+mn-ea"/>
                <a:cs typeface="+mn-cs"/>
              </a:rPr>
              <a:t>execution on a fixed input on clusters with a different number of nodes.</a:t>
            </a:r>
          </a:p>
          <a:p>
            <a:r>
              <a:rPr lang="en-US" altLang="ko-KR" sz="1200" b="0" i="0" u="none" strike="noStrike" kern="1200" baseline="0" dirty="0" smtClean="0">
                <a:solidFill>
                  <a:schemeClr val="tx1"/>
                </a:solidFill>
                <a:latin typeface="Arial" charset="0"/>
                <a:ea typeface="+mn-ea"/>
                <a:cs typeface="+mn-cs"/>
              </a:rPr>
              <a:t>1node</a:t>
            </a:r>
            <a:r>
              <a:rPr lang="ko-KR" altLang="en-US" sz="1200" b="0" i="0" u="none" strike="noStrike" kern="1200" baseline="0" dirty="0" smtClean="0">
                <a:solidFill>
                  <a:schemeClr val="tx1"/>
                </a:solidFill>
                <a:latin typeface="Arial" charset="0"/>
                <a:ea typeface="+mn-ea"/>
                <a:cs typeface="+mn-cs"/>
              </a:rPr>
              <a:t>부터 </a:t>
            </a:r>
            <a:r>
              <a:rPr lang="en-US" altLang="ko-KR" sz="1200" b="0" i="0" u="none" strike="noStrike" kern="1200" baseline="0" dirty="0" smtClean="0">
                <a:solidFill>
                  <a:schemeClr val="tx1"/>
                </a:solidFill>
                <a:latin typeface="Arial" charset="0"/>
                <a:ea typeface="+mn-ea"/>
                <a:cs typeface="+mn-cs"/>
              </a:rPr>
              <a:t>64</a:t>
            </a:r>
            <a:r>
              <a:rPr lang="ko-KR" altLang="en-US" sz="1200" b="0" i="0" u="none" strike="noStrike" kern="1200" baseline="0" dirty="0" err="1" smtClean="0">
                <a:solidFill>
                  <a:schemeClr val="tx1"/>
                </a:solidFill>
                <a:latin typeface="Arial" charset="0"/>
                <a:ea typeface="+mn-ea"/>
                <a:cs typeface="+mn-cs"/>
              </a:rPr>
              <a:t>노드까지</a:t>
            </a:r>
            <a:r>
              <a:rPr lang="ko-KR" altLang="en-US" sz="1200" b="0" i="0" u="none" strike="noStrike" kern="1200" baseline="0" dirty="0" smtClean="0">
                <a:solidFill>
                  <a:schemeClr val="tx1"/>
                </a:solidFill>
                <a:latin typeface="Arial" charset="0"/>
                <a:ea typeface="+mn-ea"/>
                <a:cs typeface="+mn-cs"/>
              </a:rPr>
              <a:t> 실험</a:t>
            </a:r>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Y</a:t>
            </a:r>
            <a:r>
              <a:rPr lang="ko-KR" altLang="en-US" sz="1200" b="0" i="0" u="none" strike="noStrike" kern="1200" baseline="0" dirty="0" smtClean="0">
                <a:solidFill>
                  <a:schemeClr val="tx1"/>
                </a:solidFill>
                <a:latin typeface="Arial" charset="0"/>
                <a:ea typeface="+mn-ea"/>
                <a:cs typeface="+mn-cs"/>
              </a:rPr>
              <a:t>축이 </a:t>
            </a:r>
            <a:r>
              <a:rPr lang="en-US" altLang="ko-KR" sz="1200" b="0" i="0" u="none" strike="noStrike" kern="1200" baseline="0" dirty="0" smtClean="0">
                <a:solidFill>
                  <a:schemeClr val="tx1"/>
                </a:solidFill>
                <a:latin typeface="Arial" charset="0"/>
                <a:ea typeface="+mn-ea"/>
                <a:cs typeface="+mn-cs"/>
              </a:rPr>
              <a:t>runtime (logarithm scale)</a:t>
            </a:r>
          </a:p>
          <a:p>
            <a:r>
              <a:rPr lang="ko-KR" altLang="en-US" sz="1200" b="0" i="0" u="none" strike="noStrike" kern="1200" baseline="0" dirty="0" smtClean="0">
                <a:solidFill>
                  <a:schemeClr val="tx1"/>
                </a:solidFill>
                <a:latin typeface="Arial" charset="0"/>
                <a:ea typeface="+mn-ea"/>
                <a:cs typeface="+mn-cs"/>
              </a:rPr>
              <a:t>처음에는 </a:t>
            </a:r>
            <a:r>
              <a:rPr lang="en-US" altLang="ko-KR" sz="1200" b="0" i="0" u="none" strike="noStrike" kern="1200" baseline="0" dirty="0" smtClean="0">
                <a:solidFill>
                  <a:schemeClr val="tx1"/>
                </a:solidFill>
                <a:latin typeface="Arial" charset="0"/>
                <a:ea typeface="+mn-ea"/>
                <a:cs typeface="+mn-cs"/>
              </a:rPr>
              <a:t>super linear</a:t>
            </a:r>
          </a:p>
          <a:p>
            <a:r>
              <a:rPr lang="en-US" altLang="ko-KR" sz="1200" b="0" i="0" u="none" strike="noStrike" kern="1200" baseline="0" dirty="0" smtClean="0">
                <a:solidFill>
                  <a:schemeClr val="tx1"/>
                </a:solidFill>
                <a:latin typeface="Arial" charset="0"/>
                <a:ea typeface="+mn-ea"/>
                <a:cs typeface="+mn-cs"/>
              </a:rPr>
              <a:t>32~64 </a:t>
            </a:r>
            <a:r>
              <a:rPr lang="ko-KR" altLang="en-US" sz="1200" b="0" i="0" u="none" strike="noStrike" kern="1200" baseline="0" dirty="0" smtClean="0">
                <a:solidFill>
                  <a:schemeClr val="tx1"/>
                </a:solidFill>
                <a:latin typeface="Arial" charset="0"/>
                <a:ea typeface="+mn-ea"/>
                <a:cs typeface="+mn-cs"/>
              </a:rPr>
              <a:t>구간에는 </a:t>
            </a:r>
            <a:r>
              <a:rPr lang="en-US" altLang="ko-KR" sz="1200" b="0" i="0" u="none" strike="noStrike" kern="1200" baseline="0" dirty="0" smtClean="0">
                <a:solidFill>
                  <a:schemeClr val="tx1"/>
                </a:solidFill>
                <a:latin typeface="Arial" charset="0"/>
                <a:ea typeface="+mn-ea"/>
                <a:cs typeface="+mn-cs"/>
              </a:rPr>
              <a:t>linear scalability</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1-&gt;2: 3.11(com.) 3.41(</a:t>
            </a:r>
            <a:r>
              <a:rPr lang="en-US" altLang="ko-KR" sz="1200" b="0" i="0" u="none" strike="noStrike" kern="1200" baseline="0" dirty="0" err="1" smtClean="0">
                <a:solidFill>
                  <a:schemeClr val="tx1"/>
                </a:solidFill>
                <a:latin typeface="Arial" charset="0"/>
                <a:ea typeface="+mn-ea"/>
                <a:cs typeface="+mn-cs"/>
              </a:rPr>
              <a:t>dec.</a:t>
            </a:r>
            <a:r>
              <a:rPr lang="en-US" altLang="ko-KR" sz="1200" b="0" i="0" u="none" strike="noStrike" kern="1200" baseline="0" dirty="0" smtClean="0">
                <a:solidFill>
                  <a:schemeClr val="tx1"/>
                </a:solidFill>
                <a:latin typeface="Arial" charset="0"/>
                <a:ea typeface="+mn-ea"/>
                <a:cs typeface="+mn-cs"/>
              </a:rPr>
              <a:t>)</a:t>
            </a:r>
            <a:r>
              <a:rPr lang="ko-KR" altLang="en-US" sz="1200" b="0" i="0" u="none" strike="noStrike" kern="1200" baseline="0" dirty="0" smtClean="0">
                <a:solidFill>
                  <a:schemeClr val="tx1"/>
                </a:solidFill>
                <a:latin typeface="Arial" charset="0"/>
                <a:ea typeface="+mn-ea"/>
                <a:cs typeface="+mn-cs"/>
              </a:rPr>
              <a:t>배 빨라짐</a:t>
            </a:r>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32-&gt;64: 1.85(com) 2(</a:t>
            </a:r>
            <a:r>
              <a:rPr lang="en-US" altLang="ko-KR" sz="1200" b="0" i="0" u="none" strike="noStrike" kern="1200" baseline="0" dirty="0" err="1" smtClean="0">
                <a:solidFill>
                  <a:schemeClr val="tx1"/>
                </a:solidFill>
                <a:latin typeface="Arial" charset="0"/>
                <a:ea typeface="+mn-ea"/>
                <a:cs typeface="+mn-cs"/>
              </a:rPr>
              <a:t>dec.</a:t>
            </a:r>
            <a:r>
              <a:rPr lang="en-US" altLang="ko-KR" sz="1200" b="0" i="0" u="none" strike="noStrike" kern="1200" baseline="0" dirty="0" smtClean="0">
                <a:solidFill>
                  <a:schemeClr val="tx1"/>
                </a:solidFill>
                <a:latin typeface="Arial" charset="0"/>
                <a:ea typeface="+mn-ea"/>
                <a:cs typeface="+mn-cs"/>
              </a:rPr>
              <a:t>)</a:t>
            </a:r>
            <a:r>
              <a:rPr lang="ko-KR" altLang="en-US" sz="1200" b="0" i="0" u="none" strike="noStrike" kern="1200" baseline="0" dirty="0" smtClean="0">
                <a:solidFill>
                  <a:schemeClr val="tx1"/>
                </a:solidFill>
                <a:latin typeface="Arial" charset="0"/>
                <a:ea typeface="+mn-ea"/>
                <a:cs typeface="+mn-cs"/>
              </a:rPr>
              <a:t>배 빨라짐</a:t>
            </a:r>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Super linear</a:t>
            </a:r>
            <a:r>
              <a:rPr lang="ko-KR" altLang="en-US" sz="1200" b="0" i="0" u="none" strike="noStrike" kern="1200" baseline="0" dirty="0" smtClean="0">
                <a:solidFill>
                  <a:schemeClr val="tx1"/>
                </a:solidFill>
                <a:latin typeface="Arial" charset="0"/>
                <a:ea typeface="+mn-ea"/>
                <a:cs typeface="+mn-cs"/>
              </a:rPr>
              <a:t>한 이유는 첫째로 </a:t>
            </a:r>
            <a:r>
              <a:rPr lang="en-US" altLang="ko-KR" sz="1200" b="0" i="0" u="none" strike="noStrike" kern="1200" baseline="0" dirty="0" smtClean="0">
                <a:solidFill>
                  <a:schemeClr val="tx1"/>
                </a:solidFill>
                <a:latin typeface="Arial" charset="0"/>
                <a:ea typeface="+mn-ea"/>
                <a:cs typeface="+mn-cs"/>
              </a:rPr>
              <a:t>platform overhead</a:t>
            </a:r>
            <a:r>
              <a:rPr lang="ko-KR" altLang="en-US" sz="1200" b="0" i="0" u="none" strike="noStrike" kern="1200" baseline="0" dirty="0" smtClean="0">
                <a:solidFill>
                  <a:schemeClr val="tx1"/>
                </a:solidFill>
                <a:latin typeface="Arial" charset="0"/>
                <a:ea typeface="+mn-ea"/>
                <a:cs typeface="+mn-cs"/>
              </a:rPr>
              <a:t>로 추정</a:t>
            </a:r>
            <a:endParaRPr lang="en-US" altLang="ko-KR" sz="1200" b="0" i="0" u="none" strike="noStrike" kern="1200" baseline="0" dirty="0" smtClean="0">
              <a:solidFill>
                <a:schemeClr val="tx1"/>
              </a:solidFill>
              <a:latin typeface="Arial" charset="0"/>
              <a:ea typeface="+mn-ea"/>
              <a:cs typeface="+mn-cs"/>
            </a:endParaRPr>
          </a:p>
          <a:p>
            <a:r>
              <a:rPr lang="ko-KR" altLang="en-US" sz="1200" b="0" i="0" u="none" strike="noStrike" kern="1200" baseline="0" dirty="0" smtClean="0">
                <a:solidFill>
                  <a:schemeClr val="tx1"/>
                </a:solidFill>
                <a:latin typeface="Arial" charset="0"/>
                <a:ea typeface="+mn-ea"/>
                <a:cs typeface="+mn-cs"/>
              </a:rPr>
              <a:t>둘째로</a:t>
            </a:r>
            <a:r>
              <a:rPr lang="en-US" altLang="ko-KR" sz="1200" b="0" i="0" u="none" strike="noStrike" kern="1200" baseline="0" dirty="0" smtClean="0">
                <a:solidFill>
                  <a:schemeClr val="tx1"/>
                </a:solidFill>
                <a:latin typeface="Arial" charset="0"/>
                <a:ea typeface="+mn-ea"/>
                <a:cs typeface="+mn-cs"/>
              </a:rPr>
              <a:t>, disk I/O</a:t>
            </a:r>
          </a:p>
          <a:p>
            <a:r>
              <a:rPr lang="ko-KR" altLang="en-US" sz="1200" b="0" i="0" u="none" strike="noStrike" kern="1200" baseline="0" dirty="0" smtClean="0">
                <a:solidFill>
                  <a:schemeClr val="tx1"/>
                </a:solidFill>
                <a:latin typeface="Arial" charset="0"/>
                <a:ea typeface="+mn-ea"/>
                <a:cs typeface="+mn-cs"/>
              </a:rPr>
              <a:t>왜냐하면 </a:t>
            </a:r>
            <a:r>
              <a:rPr lang="en-US" altLang="ko-KR" sz="1200" b="0" i="0" u="none" strike="noStrike" kern="1200" baseline="0" dirty="0" smtClean="0">
                <a:solidFill>
                  <a:schemeClr val="tx1"/>
                </a:solidFill>
                <a:latin typeface="Arial" charset="0"/>
                <a:ea typeface="+mn-ea"/>
                <a:cs typeface="+mn-cs"/>
              </a:rPr>
              <a:t>1node</a:t>
            </a:r>
            <a:r>
              <a:rPr lang="ko-KR" altLang="en-US" sz="1200" b="0" i="0" u="none" strike="noStrike" kern="1200" baseline="0" dirty="0" err="1" smtClean="0">
                <a:solidFill>
                  <a:schemeClr val="tx1"/>
                </a:solidFill>
                <a:latin typeface="Arial" charset="0"/>
                <a:ea typeface="+mn-ea"/>
                <a:cs typeface="+mn-cs"/>
              </a:rPr>
              <a:t>일때</a:t>
            </a:r>
            <a:r>
              <a:rPr lang="ko-KR" altLang="en-US" sz="1200" b="0" i="0" u="none" strike="noStrike" kern="1200" baseline="0" dirty="0" smtClean="0">
                <a:solidFill>
                  <a:schemeClr val="tx1"/>
                </a:solidFill>
                <a:latin typeface="Arial" charset="0"/>
                <a:ea typeface="+mn-ea"/>
                <a:cs typeface="+mn-cs"/>
              </a:rPr>
              <a:t> </a:t>
            </a:r>
            <a:r>
              <a:rPr lang="en-US" altLang="ko-KR" sz="1200" b="0" i="0" u="none" strike="noStrike" kern="1200" baseline="0" dirty="0" err="1" smtClean="0">
                <a:solidFill>
                  <a:schemeClr val="tx1"/>
                </a:solidFill>
                <a:latin typeface="Arial" charset="0"/>
                <a:ea typeface="+mn-ea"/>
                <a:cs typeface="+mn-cs"/>
              </a:rPr>
              <a:t>dec.</a:t>
            </a:r>
            <a:r>
              <a:rPr lang="ko-KR" altLang="en-US" sz="1200" b="0" i="0" u="none" strike="noStrike" kern="1200" baseline="0" dirty="0" smtClean="0">
                <a:solidFill>
                  <a:schemeClr val="tx1"/>
                </a:solidFill>
                <a:latin typeface="Arial" charset="0"/>
                <a:ea typeface="+mn-ea"/>
                <a:cs typeface="+mn-cs"/>
              </a:rPr>
              <a:t>이 </a:t>
            </a:r>
            <a:r>
              <a:rPr lang="en-US" altLang="ko-KR" sz="1200" b="0" i="0" u="none" strike="noStrike" kern="1200" baseline="0" dirty="0" smtClean="0">
                <a:solidFill>
                  <a:schemeClr val="tx1"/>
                </a:solidFill>
                <a:latin typeface="Arial" charset="0"/>
                <a:ea typeface="+mn-ea"/>
                <a:cs typeface="+mn-cs"/>
              </a:rPr>
              <a:t>3.1</a:t>
            </a:r>
            <a:r>
              <a:rPr lang="ko-KR" altLang="en-US" sz="1200" b="0" i="0" u="none" strike="noStrike" kern="1200" baseline="0" dirty="0" err="1" smtClean="0">
                <a:solidFill>
                  <a:schemeClr val="tx1"/>
                </a:solidFill>
                <a:latin typeface="Arial" charset="0"/>
                <a:ea typeface="+mn-ea"/>
                <a:cs typeface="+mn-cs"/>
              </a:rPr>
              <a:t>배느린데</a:t>
            </a:r>
            <a:r>
              <a:rPr lang="ko-KR" altLang="en-US" sz="1200" b="0" i="0" u="none" strike="noStrike" kern="1200" baseline="0" dirty="0" smtClean="0">
                <a:solidFill>
                  <a:schemeClr val="tx1"/>
                </a:solidFill>
                <a:latin typeface="Arial" charset="0"/>
                <a:ea typeface="+mn-ea"/>
                <a:cs typeface="+mn-cs"/>
              </a:rPr>
              <a:t> </a:t>
            </a:r>
            <a:r>
              <a:rPr lang="en-US" altLang="ko-KR" sz="1200" b="0" i="0" u="none" strike="noStrike" kern="1200" baseline="0" dirty="0" smtClean="0">
                <a:solidFill>
                  <a:schemeClr val="tx1"/>
                </a:solidFill>
                <a:latin typeface="Arial" charset="0"/>
                <a:ea typeface="+mn-ea"/>
                <a:cs typeface="+mn-cs"/>
              </a:rPr>
              <a:t>64node</a:t>
            </a:r>
            <a:r>
              <a:rPr lang="ko-KR" altLang="en-US" sz="1200" b="0" i="0" u="none" strike="noStrike" kern="1200" baseline="0" dirty="0" err="1" smtClean="0">
                <a:solidFill>
                  <a:schemeClr val="tx1"/>
                </a:solidFill>
                <a:latin typeface="Arial" charset="0"/>
                <a:ea typeface="+mn-ea"/>
                <a:cs typeface="+mn-cs"/>
              </a:rPr>
              <a:t>일때는</a:t>
            </a:r>
            <a:r>
              <a:rPr lang="ko-KR" altLang="en-US" sz="1200" b="0" i="0" u="none" strike="noStrike" kern="1200" baseline="0" dirty="0" smtClean="0">
                <a:solidFill>
                  <a:schemeClr val="tx1"/>
                </a:solidFill>
                <a:latin typeface="Arial" charset="0"/>
                <a:ea typeface="+mn-ea"/>
                <a:cs typeface="+mn-cs"/>
              </a:rPr>
              <a:t> </a:t>
            </a:r>
            <a:r>
              <a:rPr lang="en-US" altLang="ko-KR" sz="1200" b="0" i="0" u="none" strike="noStrike" kern="1200" baseline="0" dirty="0" smtClean="0">
                <a:solidFill>
                  <a:schemeClr val="tx1"/>
                </a:solidFill>
                <a:latin typeface="Arial" charset="0"/>
                <a:ea typeface="+mn-ea"/>
                <a:cs typeface="+mn-cs"/>
              </a:rPr>
              <a:t>1.71</a:t>
            </a:r>
            <a:r>
              <a:rPr lang="ko-KR" altLang="en-US" sz="1200" b="0" i="0" u="none" strike="noStrike" kern="1200" baseline="0" dirty="0" smtClean="0">
                <a:solidFill>
                  <a:schemeClr val="tx1"/>
                </a:solidFill>
                <a:latin typeface="Arial" charset="0"/>
                <a:ea typeface="+mn-ea"/>
                <a:cs typeface="+mn-cs"/>
              </a:rPr>
              <a:t>배 느리다</a:t>
            </a:r>
            <a:r>
              <a:rPr lang="en-US" altLang="ko-KR" sz="1200" b="0" i="0" u="none" strike="noStrike" kern="1200" baseline="0" dirty="0" smtClean="0">
                <a:solidFill>
                  <a:schemeClr val="tx1"/>
                </a:solidFill>
                <a:latin typeface="Arial" charset="0"/>
                <a:ea typeface="+mn-ea"/>
                <a:cs typeface="+mn-cs"/>
              </a:rPr>
              <a:t>.</a:t>
            </a:r>
          </a:p>
          <a:p>
            <a:r>
              <a:rPr lang="en-US" altLang="ko-KR" sz="1200" b="0" i="0" u="none" strike="noStrike" kern="1200" baseline="0" dirty="0" smtClean="0">
                <a:solidFill>
                  <a:schemeClr val="tx1"/>
                </a:solidFill>
                <a:latin typeface="Arial" charset="0"/>
                <a:ea typeface="+mn-ea"/>
                <a:cs typeface="+mn-cs"/>
              </a:rPr>
              <a:t>Dec.</a:t>
            </a:r>
            <a:r>
              <a:rPr lang="ko-KR" altLang="en-US" sz="1200" b="0" i="0" u="none" strike="noStrike" kern="1200" baseline="0" dirty="0" smtClean="0">
                <a:solidFill>
                  <a:schemeClr val="tx1"/>
                </a:solidFill>
                <a:latin typeface="Arial" charset="0"/>
                <a:ea typeface="+mn-ea"/>
                <a:cs typeface="+mn-cs"/>
              </a:rPr>
              <a:t>이 </a:t>
            </a:r>
            <a:r>
              <a:rPr lang="en-US" altLang="ko-KR" sz="1200" b="0" i="0" u="none" strike="noStrike" kern="1200" baseline="0" dirty="0" smtClean="0">
                <a:solidFill>
                  <a:schemeClr val="tx1"/>
                </a:solidFill>
                <a:latin typeface="Arial" charset="0"/>
                <a:ea typeface="+mn-ea"/>
                <a:cs typeface="+mn-cs"/>
              </a:rPr>
              <a:t>Com.</a:t>
            </a:r>
            <a:r>
              <a:rPr lang="ko-KR" altLang="en-US" sz="1200" b="0" i="0" u="none" strike="noStrike" kern="1200" baseline="0" dirty="0" smtClean="0">
                <a:solidFill>
                  <a:schemeClr val="tx1"/>
                </a:solidFill>
                <a:latin typeface="Arial" charset="0"/>
                <a:ea typeface="+mn-ea"/>
                <a:cs typeface="+mn-cs"/>
              </a:rPr>
              <a:t>보다 </a:t>
            </a:r>
            <a:r>
              <a:rPr lang="en-US" altLang="ko-KR" sz="1200" b="0" i="0" u="none" strike="noStrike" kern="1200" baseline="0" dirty="0" smtClean="0">
                <a:solidFill>
                  <a:schemeClr val="tx1"/>
                </a:solidFill>
                <a:latin typeface="Arial" charset="0"/>
                <a:ea typeface="+mn-ea"/>
                <a:cs typeface="+mn-cs"/>
              </a:rPr>
              <a:t>I/O</a:t>
            </a:r>
            <a:r>
              <a:rPr lang="ko-KR" altLang="en-US" sz="1200" b="0" i="0" u="none" strike="noStrike" kern="1200" baseline="0" dirty="0" smtClean="0">
                <a:solidFill>
                  <a:schemeClr val="tx1"/>
                </a:solidFill>
                <a:latin typeface="Arial" charset="0"/>
                <a:ea typeface="+mn-ea"/>
                <a:cs typeface="+mn-cs"/>
              </a:rPr>
              <a:t>가 많기에</a:t>
            </a:r>
            <a:r>
              <a:rPr lang="en-US" altLang="ko-KR" sz="1200" b="0" i="0" u="none" strike="noStrike" kern="1200" baseline="0" dirty="0" smtClean="0">
                <a:solidFill>
                  <a:schemeClr val="tx1"/>
                </a:solidFill>
                <a:latin typeface="Arial" charset="0"/>
                <a:ea typeface="+mn-ea"/>
                <a:cs typeface="+mn-cs"/>
              </a:rPr>
              <a:t>.. </a:t>
            </a:r>
            <a:r>
              <a:rPr lang="ko-KR" altLang="en-US" sz="1200" b="0" i="0" u="none" strike="noStrike" kern="1200" baseline="0" dirty="0" smtClean="0">
                <a:solidFill>
                  <a:schemeClr val="tx1"/>
                </a:solidFill>
                <a:latin typeface="Arial" charset="0"/>
                <a:ea typeface="+mn-ea"/>
                <a:cs typeface="+mn-cs"/>
              </a:rPr>
              <a:t>이것도 추정</a:t>
            </a:r>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36</a:t>
            </a:fld>
            <a:endParaRPr lang="en-US" altLang="ko-KR"/>
          </a:p>
        </p:txBody>
      </p:sp>
    </p:spTree>
    <p:extLst>
      <p:ext uri="{BB962C8B-B14F-4D97-AF65-F5344CB8AC3E}">
        <p14:creationId xmlns:p14="http://schemas.microsoft.com/office/powerpoint/2010/main" val="2060008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37</a:t>
            </a:fld>
            <a:endParaRPr lang="en-US" altLang="ko-KR"/>
          </a:p>
        </p:txBody>
      </p:sp>
    </p:spTree>
    <p:extLst>
      <p:ext uri="{BB962C8B-B14F-4D97-AF65-F5344CB8AC3E}">
        <p14:creationId xmlns:p14="http://schemas.microsoft.com/office/powerpoint/2010/main" val="3440914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We believe that this </a:t>
            </a:r>
            <a:r>
              <a:rPr lang="en-US" altLang="ko-KR" sz="1200" b="0" i="0" u="none" strike="noStrike" kern="1200" baseline="0" dirty="0" err="1" smtClean="0">
                <a:solidFill>
                  <a:schemeClr val="tx1"/>
                </a:solidFill>
                <a:latin typeface="Arial" charset="0"/>
                <a:ea typeface="+mn-ea"/>
                <a:cs typeface="+mn-cs"/>
              </a:rPr>
              <a:t>MapReduce</a:t>
            </a:r>
            <a:r>
              <a:rPr lang="en-US" altLang="ko-KR" sz="1200" b="0" i="0" u="none" strike="noStrike" kern="1200" baseline="0" dirty="0" smtClean="0">
                <a:solidFill>
                  <a:schemeClr val="tx1"/>
                </a:solidFill>
                <a:latin typeface="Arial" charset="0"/>
                <a:ea typeface="+mn-ea"/>
                <a:cs typeface="+mn-cs"/>
              </a:rPr>
              <a:t> technique has given a major contribution to solve this crucial problem in the Semantic Web and it was essential for our work on large scale reasoning.</a:t>
            </a:r>
            <a:endParaRPr 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38</a:t>
            </a:fld>
            <a:endParaRPr lang="en-US" altLang="ko-KR"/>
          </a:p>
        </p:txBody>
      </p:sp>
    </p:spTree>
    <p:extLst>
      <p:ext uri="{BB962C8B-B14F-4D97-AF65-F5344CB8AC3E}">
        <p14:creationId xmlns:p14="http://schemas.microsoft.com/office/powerpoint/2010/main" val="538792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40</a:t>
            </a:fld>
            <a:endParaRPr lang="en-US" altLang="ko-KR"/>
          </a:p>
        </p:txBody>
      </p:sp>
    </p:spTree>
    <p:extLst>
      <p:ext uri="{BB962C8B-B14F-4D97-AF65-F5344CB8AC3E}">
        <p14:creationId xmlns:p14="http://schemas.microsoft.com/office/powerpoint/2010/main" val="2184384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1</a:t>
            </a:r>
          </a:p>
          <a:p>
            <a:r>
              <a:rPr lang="en-US" altLang="ko-KR" sz="1200" b="0" i="0" u="none" strike="noStrike" kern="1200" baseline="0" dirty="0" smtClean="0">
                <a:solidFill>
                  <a:schemeClr val="tx1"/>
                </a:solidFill>
                <a:latin typeface="Arial" charset="0"/>
                <a:ea typeface="+mn-ea"/>
                <a:cs typeface="+mn-cs"/>
              </a:rPr>
              <a:t>The computation of these two algorithms can be “naively“ distributed by partitioning the input and processing the partitions on several machines. In this scenario one machine will store the dictionary table and the other machines will query it to retrieve the numerical IDs. The problem with this approach is that all machines will constantly need to query the dictionary, generating massive network communication to the table's location. If the infrastructure is not fast enough this communication will quickly become a performance </a:t>
            </a:r>
            <a:r>
              <a:rPr lang="en-GB" altLang="ko-KR" sz="1200" b="0" i="0" u="none" strike="noStrike" kern="1200" baseline="0" dirty="0" smtClean="0">
                <a:solidFill>
                  <a:schemeClr val="tx1"/>
                </a:solidFill>
                <a:latin typeface="Arial" charset="0"/>
                <a:ea typeface="+mn-ea"/>
                <a:cs typeface="+mn-cs"/>
              </a:rPr>
              <a:t>bottleneck.</a:t>
            </a:r>
            <a:endParaRPr lang="en-US" altLang="ko-KR" sz="1200" b="0"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2</a:t>
            </a:r>
          </a:p>
          <a:p>
            <a:r>
              <a:rPr lang="en-US" altLang="ko-KR" sz="1200" b="0" i="0" u="none" strike="noStrike" kern="1200" baseline="0" dirty="0" smtClean="0">
                <a:solidFill>
                  <a:schemeClr val="tx1"/>
                </a:solidFill>
                <a:latin typeface="Arial" charset="0"/>
                <a:ea typeface="+mn-ea"/>
                <a:cs typeface="+mn-cs"/>
              </a:rPr>
              <a:t>if we want to compress English text we can store the dictionary table in the main memory</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However, in a collection of billions of web statements there are normally hundreds of  millions of unique terms. If the URI's average length is 80 bytes, then 300 million entries take about 24 GB of space. Unless we use a machine with a very large amount of memory, we are obliged to store the table on disk and a lookup on a data structure stored on disk is significantly slower that a lookup </a:t>
            </a:r>
            <a:r>
              <a:rPr lang="en-GB" altLang="ko-KR" sz="1200" b="0" i="0" u="none" strike="noStrike" kern="1200" baseline="0" dirty="0" smtClean="0">
                <a:solidFill>
                  <a:schemeClr val="tx1"/>
                </a:solidFill>
                <a:latin typeface="Arial" charset="0"/>
                <a:ea typeface="+mn-ea"/>
                <a:cs typeface="+mn-cs"/>
              </a:rPr>
              <a:t>in the main memory.</a:t>
            </a:r>
            <a:endParaRPr lang="en-US" altLang="ko-KR" sz="1200" b="0" i="0" u="none" strike="noStrike" kern="1200" baseline="0" dirty="0" smtClean="0">
              <a:solidFill>
                <a:schemeClr val="tx1"/>
              </a:solidFill>
              <a:latin typeface="Arial" charset="0"/>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41</a:t>
            </a:fld>
            <a:endParaRPr lang="en-US" altLang="ko-KR"/>
          </a:p>
        </p:txBody>
      </p:sp>
    </p:spTree>
    <p:extLst>
      <p:ext uri="{BB962C8B-B14F-4D97-AF65-F5344CB8AC3E}">
        <p14:creationId xmlns:p14="http://schemas.microsoft.com/office/powerpoint/2010/main" val="342774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a:ln/>
        </p:spPr>
      </p:sp>
      <p:sp>
        <p:nvSpPr>
          <p:cNvPr id="20483" name="슬라이드 노트 개체 틀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ko-KR" sz="1200" b="0" i="0" u="none" strike="noStrike" kern="1200" baseline="0" dirty="0" smtClean="0">
                <a:solidFill>
                  <a:schemeClr val="tx1"/>
                </a:solidFill>
                <a:latin typeface="Arial" charset="0"/>
                <a:ea typeface="+mn-ea"/>
                <a:cs typeface="+mn-cs"/>
              </a:rPr>
              <a:t>Since the terms consist of long strings (e.g. URIs), most Semantic Web applications, like RDF storage engines, compress the  statements to a more compact representation so that they can save space and increase the performance.</a:t>
            </a:r>
            <a:endParaRPr lang="ko-KR" altLang="en-US" dirty="0" smtClean="0"/>
          </a:p>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4</a:t>
            </a:fld>
            <a:endParaRPr lang="en-US" altLang="ko-KR"/>
          </a:p>
        </p:txBody>
      </p:sp>
    </p:spTree>
    <p:extLst>
      <p:ext uri="{BB962C8B-B14F-4D97-AF65-F5344CB8AC3E}">
        <p14:creationId xmlns:p14="http://schemas.microsoft.com/office/powerpoint/2010/main" val="1361784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Crucial </a:t>
            </a:r>
            <a:r>
              <a:rPr lang="ko-KR" altLang="en-US" dirty="0" smtClean="0"/>
              <a:t>중대한</a:t>
            </a:r>
            <a:endParaRPr lang="en-US" altLang="ko-KR" dirty="0" smtClean="0"/>
          </a:p>
          <a:p>
            <a:r>
              <a:rPr lang="en-GB" altLang="ko-KR" dirty="0" smtClean="0"/>
              <a:t>consequent </a:t>
            </a:r>
            <a:r>
              <a:rPr lang="ko-KR" altLang="en-US" dirty="0" smtClean="0"/>
              <a:t>결과</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5</a:t>
            </a:fld>
            <a:endParaRPr lang="en-US" altLang="ko-KR"/>
          </a:p>
        </p:txBody>
      </p:sp>
    </p:spTree>
    <p:extLst>
      <p:ext uri="{BB962C8B-B14F-4D97-AF65-F5344CB8AC3E}">
        <p14:creationId xmlns:p14="http://schemas.microsoft.com/office/powerpoint/2010/main" val="91984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6</a:t>
            </a:fld>
            <a:endParaRPr lang="en-US" altLang="ko-KR"/>
          </a:p>
        </p:txBody>
      </p:sp>
    </p:spTree>
    <p:extLst>
      <p:ext uri="{BB962C8B-B14F-4D97-AF65-F5344CB8AC3E}">
        <p14:creationId xmlns:p14="http://schemas.microsoft.com/office/powerpoint/2010/main" val="42465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&lt;Problem 1&gt;</a:t>
            </a:r>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The computation of these two algorithms can be “naively“ distributed by </a:t>
            </a:r>
            <a:r>
              <a:rPr lang="en-US" altLang="ko-KR" sz="1200" b="1" i="0" u="none" strike="noStrike" kern="1200" baseline="0" dirty="0" smtClean="0">
                <a:solidFill>
                  <a:schemeClr val="tx1"/>
                </a:solidFill>
                <a:latin typeface="Arial" charset="0"/>
                <a:ea typeface="+mn-ea"/>
                <a:cs typeface="+mn-cs"/>
              </a:rPr>
              <a:t>partitioning the input </a:t>
            </a:r>
            <a:r>
              <a:rPr lang="en-US" altLang="ko-KR" sz="1200" b="0" i="0" u="none" strike="noStrike" kern="1200" baseline="0" dirty="0" smtClean="0">
                <a:solidFill>
                  <a:schemeClr val="tx1"/>
                </a:solidFill>
                <a:latin typeface="Arial" charset="0"/>
                <a:ea typeface="+mn-ea"/>
                <a:cs typeface="+mn-cs"/>
              </a:rPr>
              <a:t>and processing the partitions on </a:t>
            </a:r>
            <a:r>
              <a:rPr lang="en-US" altLang="ko-KR" sz="1200" b="1" i="0" u="none" strike="noStrike" kern="1200" baseline="0" dirty="0" smtClean="0">
                <a:solidFill>
                  <a:schemeClr val="tx1"/>
                </a:solidFill>
                <a:latin typeface="Arial" charset="0"/>
                <a:ea typeface="+mn-ea"/>
                <a:cs typeface="+mn-cs"/>
              </a:rPr>
              <a:t>several machines</a:t>
            </a:r>
            <a:r>
              <a:rPr lang="en-US" altLang="ko-KR" sz="1200" b="0" i="0" u="none" strike="noStrike" kern="1200" baseline="0" dirty="0" smtClean="0">
                <a:solidFill>
                  <a:schemeClr val="tx1"/>
                </a:solidFill>
                <a:latin typeface="Arial" charset="0"/>
                <a:ea typeface="+mn-ea"/>
                <a:cs typeface="+mn-cs"/>
              </a:rPr>
              <a:t>. In this scenario </a:t>
            </a:r>
            <a:r>
              <a:rPr lang="en-US" altLang="ko-KR" sz="1200" b="1" i="0" u="none" strike="noStrike" kern="1200" baseline="0" dirty="0" smtClean="0">
                <a:solidFill>
                  <a:schemeClr val="tx1"/>
                </a:solidFill>
                <a:latin typeface="Arial" charset="0"/>
                <a:ea typeface="+mn-ea"/>
                <a:cs typeface="+mn-cs"/>
              </a:rPr>
              <a:t>one machine will store the dictionary table </a:t>
            </a:r>
            <a:r>
              <a:rPr lang="en-US" altLang="ko-KR" sz="1200" b="0" i="0" u="none" strike="noStrike" kern="1200" baseline="0" dirty="0" smtClean="0">
                <a:solidFill>
                  <a:schemeClr val="tx1"/>
                </a:solidFill>
                <a:latin typeface="Arial" charset="0"/>
                <a:ea typeface="+mn-ea"/>
                <a:cs typeface="+mn-cs"/>
              </a:rPr>
              <a:t>and the other machines will query it to retrieve the numerical IDs. The problem with this approach is that all machines will </a:t>
            </a:r>
            <a:r>
              <a:rPr lang="en-US" altLang="ko-KR" sz="1200" b="1" i="0" u="none" strike="noStrike" kern="1200" baseline="0" dirty="0" smtClean="0">
                <a:solidFill>
                  <a:schemeClr val="tx1"/>
                </a:solidFill>
                <a:latin typeface="Arial" charset="0"/>
                <a:ea typeface="+mn-ea"/>
                <a:cs typeface="+mn-cs"/>
              </a:rPr>
              <a:t>constantly need to query the dictionary</a:t>
            </a:r>
            <a:r>
              <a:rPr lang="en-US" altLang="ko-KR" sz="1200" b="0" i="0" u="none" strike="noStrike" kern="1200" baseline="0" dirty="0" smtClean="0">
                <a:solidFill>
                  <a:schemeClr val="tx1"/>
                </a:solidFill>
                <a:latin typeface="Arial" charset="0"/>
                <a:ea typeface="+mn-ea"/>
                <a:cs typeface="+mn-cs"/>
              </a:rPr>
              <a:t>, generating massive network communication to the table's location. If the infrastructure is not fast enough this communication will quickly become a </a:t>
            </a:r>
            <a:r>
              <a:rPr lang="en-US" altLang="ko-KR" sz="1200" b="1" i="0" u="none" strike="noStrike" kern="1200" baseline="0" dirty="0" smtClean="0">
                <a:solidFill>
                  <a:schemeClr val="tx1"/>
                </a:solidFill>
                <a:latin typeface="Arial" charset="0"/>
                <a:ea typeface="+mn-ea"/>
                <a:cs typeface="+mn-cs"/>
              </a:rPr>
              <a:t>performance </a:t>
            </a:r>
            <a:r>
              <a:rPr lang="en-GB" altLang="ko-KR" sz="1200" b="1" i="0" u="none" strike="noStrike" kern="1200" baseline="0" dirty="0" smtClean="0">
                <a:solidFill>
                  <a:schemeClr val="tx1"/>
                </a:solidFill>
                <a:latin typeface="Arial" charset="0"/>
                <a:ea typeface="+mn-ea"/>
                <a:cs typeface="+mn-cs"/>
              </a:rPr>
              <a:t>bottleneck.</a:t>
            </a:r>
            <a:endParaRPr lang="en-US" altLang="ko-KR" sz="1200" b="1" i="0" u="none" strike="noStrike" kern="1200" baseline="0" dirty="0" smtClean="0">
              <a:solidFill>
                <a:schemeClr val="tx1"/>
              </a:solidFill>
              <a:latin typeface="Arial" charset="0"/>
              <a:ea typeface="+mn-ea"/>
              <a:cs typeface="+mn-cs"/>
            </a:endParaRP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&lt;problem 2&gt;</a:t>
            </a:r>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if we want to compress English text we can store the dictionary table in the </a:t>
            </a:r>
            <a:r>
              <a:rPr lang="en-US" altLang="ko-KR" sz="1200" b="1" i="0" u="none" strike="noStrike" kern="1200" baseline="0" dirty="0" smtClean="0">
                <a:solidFill>
                  <a:schemeClr val="tx1"/>
                </a:solidFill>
                <a:latin typeface="Arial" charset="0"/>
                <a:ea typeface="+mn-ea"/>
                <a:cs typeface="+mn-cs"/>
              </a:rPr>
              <a:t>main memory</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However, in a collection of billions of web statements there are normally hundreds of  millions of unique terms. If the URI's average length is </a:t>
            </a:r>
            <a:r>
              <a:rPr lang="en-US" altLang="ko-KR" sz="1200" b="1" i="0" u="none" strike="noStrike" kern="1200" baseline="0" dirty="0" smtClean="0">
                <a:solidFill>
                  <a:schemeClr val="tx1"/>
                </a:solidFill>
                <a:latin typeface="Arial" charset="0"/>
                <a:ea typeface="+mn-ea"/>
                <a:cs typeface="+mn-cs"/>
              </a:rPr>
              <a:t>80 bytes</a:t>
            </a:r>
            <a:r>
              <a:rPr lang="en-US" altLang="ko-KR" sz="1200" b="0" i="0" u="none" strike="noStrike" kern="1200" baseline="0" dirty="0" smtClean="0">
                <a:solidFill>
                  <a:schemeClr val="tx1"/>
                </a:solidFill>
                <a:latin typeface="Arial" charset="0"/>
                <a:ea typeface="+mn-ea"/>
                <a:cs typeface="+mn-cs"/>
              </a:rPr>
              <a:t>, then </a:t>
            </a:r>
            <a:r>
              <a:rPr lang="en-US" altLang="ko-KR" sz="1200" b="1" i="0" u="none" strike="noStrike" kern="1200" baseline="0" dirty="0" smtClean="0">
                <a:solidFill>
                  <a:schemeClr val="tx1"/>
                </a:solidFill>
                <a:latin typeface="Arial" charset="0"/>
                <a:ea typeface="+mn-ea"/>
                <a:cs typeface="+mn-cs"/>
              </a:rPr>
              <a:t>300 million entries </a:t>
            </a:r>
            <a:r>
              <a:rPr lang="en-US" altLang="ko-KR" sz="1200" b="0" i="0" u="none" strike="noStrike" kern="1200" baseline="0" dirty="0" smtClean="0">
                <a:solidFill>
                  <a:schemeClr val="tx1"/>
                </a:solidFill>
                <a:latin typeface="Arial" charset="0"/>
                <a:ea typeface="+mn-ea"/>
                <a:cs typeface="+mn-cs"/>
              </a:rPr>
              <a:t>take about </a:t>
            </a:r>
            <a:r>
              <a:rPr lang="en-US" altLang="ko-KR" sz="1200" b="1" i="0" u="none" strike="noStrike" kern="1200" baseline="0" dirty="0" smtClean="0">
                <a:solidFill>
                  <a:schemeClr val="tx1"/>
                </a:solidFill>
                <a:latin typeface="Arial" charset="0"/>
                <a:ea typeface="+mn-ea"/>
                <a:cs typeface="+mn-cs"/>
              </a:rPr>
              <a:t>24 GB of space</a:t>
            </a:r>
            <a:r>
              <a:rPr lang="en-US" altLang="ko-KR" sz="1200" b="0" i="0" u="none" strike="noStrike" kern="1200" baseline="0" dirty="0" smtClean="0">
                <a:solidFill>
                  <a:schemeClr val="tx1"/>
                </a:solidFill>
                <a:latin typeface="Arial" charset="0"/>
                <a:ea typeface="+mn-ea"/>
                <a:cs typeface="+mn-cs"/>
              </a:rPr>
              <a:t>. Unless we use a machine with a very large amount of </a:t>
            </a:r>
            <a:r>
              <a:rPr lang="en-US" altLang="ko-KR" sz="1200" b="1" i="0" u="none" strike="noStrike" kern="1200" baseline="0" dirty="0" smtClean="0">
                <a:solidFill>
                  <a:schemeClr val="tx1"/>
                </a:solidFill>
                <a:latin typeface="Arial" charset="0"/>
                <a:ea typeface="+mn-ea"/>
                <a:cs typeface="+mn-cs"/>
              </a:rPr>
              <a:t>memory</a:t>
            </a:r>
            <a:r>
              <a:rPr lang="en-US" altLang="ko-KR" sz="1200" b="0" i="0" u="none" strike="noStrike" kern="1200" baseline="0" dirty="0" smtClean="0">
                <a:solidFill>
                  <a:schemeClr val="tx1"/>
                </a:solidFill>
                <a:latin typeface="Arial" charset="0"/>
                <a:ea typeface="+mn-ea"/>
                <a:cs typeface="+mn-cs"/>
              </a:rPr>
              <a:t>, we are obliged to store the table on disk and a lookup on a data structure </a:t>
            </a:r>
            <a:r>
              <a:rPr lang="en-US" altLang="ko-KR" sz="1200" b="1" i="0" u="none" strike="noStrike" kern="1200" baseline="0" dirty="0" smtClean="0">
                <a:solidFill>
                  <a:schemeClr val="tx1"/>
                </a:solidFill>
                <a:latin typeface="Arial" charset="0"/>
                <a:ea typeface="+mn-ea"/>
                <a:cs typeface="+mn-cs"/>
              </a:rPr>
              <a:t>stored on disk </a:t>
            </a:r>
            <a:r>
              <a:rPr lang="en-US" altLang="ko-KR" sz="1200" b="0" i="0" u="none" strike="noStrike" kern="1200" baseline="0" dirty="0" smtClean="0">
                <a:solidFill>
                  <a:schemeClr val="tx1"/>
                </a:solidFill>
                <a:latin typeface="Arial" charset="0"/>
                <a:ea typeface="+mn-ea"/>
                <a:cs typeface="+mn-cs"/>
              </a:rPr>
              <a:t>is significantly slower that a lookup </a:t>
            </a:r>
            <a:r>
              <a:rPr lang="en-GB" altLang="ko-KR" sz="1200" b="0" i="0" u="none" strike="noStrike" kern="1200" baseline="0" dirty="0" smtClean="0">
                <a:solidFill>
                  <a:schemeClr val="tx1"/>
                </a:solidFill>
                <a:latin typeface="Arial" charset="0"/>
                <a:ea typeface="+mn-ea"/>
                <a:cs typeface="+mn-cs"/>
              </a:rPr>
              <a:t>in the main memory.</a:t>
            </a:r>
            <a:endParaRPr lang="en-US" altLang="ko-KR" sz="1200" b="0" i="0" u="none" strike="noStrike" kern="1200" baseline="0" dirty="0" smtClean="0">
              <a:solidFill>
                <a:schemeClr val="tx1"/>
              </a:solidFill>
              <a:latin typeface="Arial" charset="0"/>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7</a:t>
            </a:fld>
            <a:endParaRPr lang="en-US" altLang="ko-KR"/>
          </a:p>
        </p:txBody>
      </p:sp>
    </p:spTree>
    <p:extLst>
      <p:ext uri="{BB962C8B-B14F-4D97-AF65-F5344CB8AC3E}">
        <p14:creationId xmlns:p14="http://schemas.microsoft.com/office/powerpoint/2010/main" val="342774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p:spPr>
        <p:txBody>
          <a:bodyPr/>
          <a:lstStyle/>
          <a:p>
            <a:endParaRPr lang="ko-KR" altLang="en-US" dirty="0" smtClean="0"/>
          </a:p>
        </p:txBody>
      </p:sp>
      <p:sp>
        <p:nvSpPr>
          <p:cNvPr id="2" name="슬라이드 번호 개체 틀 1"/>
          <p:cNvSpPr>
            <a:spLocks noGrp="1"/>
          </p:cNvSpPr>
          <p:nvPr>
            <p:ph type="sldNum" sz="quarter" idx="10"/>
          </p:nvPr>
        </p:nvSpPr>
        <p:spPr/>
        <p:txBody>
          <a:bodyPr/>
          <a:lstStyle/>
          <a:p>
            <a:pPr>
              <a:defRPr/>
            </a:pPr>
            <a:fld id="{103B219A-5ED9-40DA-B90D-C206ADA2DCFB}" type="slidenum">
              <a:rPr lang="en-US" altLang="ko-KR" smtClean="0"/>
              <a:pPr>
                <a:defRPr/>
              </a:pPr>
              <a:t>8</a:t>
            </a:fld>
            <a:endParaRPr lang="en-US" altLang="ko-KR"/>
          </a:p>
        </p:txBody>
      </p:sp>
    </p:spTree>
    <p:extLst>
      <p:ext uri="{BB962C8B-B14F-4D97-AF65-F5344CB8AC3E}">
        <p14:creationId xmlns:p14="http://schemas.microsoft.com/office/powerpoint/2010/main" val="3440914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Arial" charset="0"/>
                <a:ea typeface="+mn-ea"/>
                <a:cs typeface="+mn-cs"/>
              </a:rPr>
              <a:t>We propose an alternative algorithm which </a:t>
            </a:r>
            <a:r>
              <a:rPr lang="en-US" altLang="ko-KR" sz="1200" b="1" i="0" u="none" strike="noStrike" kern="1200" baseline="0" dirty="0" smtClean="0">
                <a:solidFill>
                  <a:schemeClr val="tx1"/>
                </a:solidFill>
                <a:latin typeface="Arial" charset="0"/>
                <a:ea typeface="+mn-ea"/>
                <a:cs typeface="+mn-cs"/>
              </a:rPr>
              <a:t>does not use an external dictionary</a:t>
            </a:r>
            <a:r>
              <a:rPr lang="en-US" altLang="ko-KR" sz="1200" b="0" i="0" u="none" strike="noStrike" kern="1200" baseline="0" dirty="0" smtClean="0">
                <a:solidFill>
                  <a:schemeClr val="tx1"/>
                </a:solidFill>
                <a:latin typeface="Arial" charset="0"/>
                <a:ea typeface="+mn-ea"/>
                <a:cs typeface="+mn-cs"/>
              </a:rPr>
              <a:t>, but instead </a:t>
            </a:r>
            <a:r>
              <a:rPr lang="en-US" altLang="ko-KR" sz="1200" b="1" i="0" u="none" strike="noStrike" kern="1200" baseline="0" dirty="0" smtClean="0">
                <a:solidFill>
                  <a:schemeClr val="tx1"/>
                </a:solidFill>
                <a:latin typeface="Arial" charset="0"/>
                <a:ea typeface="+mn-ea"/>
                <a:cs typeface="+mn-cs"/>
              </a:rPr>
              <a:t>builds it internally</a:t>
            </a:r>
            <a:r>
              <a:rPr lang="en-US" altLang="ko-KR" sz="1200" b="0" i="0" u="none" strike="noStrike" kern="1200" baseline="0" dirty="0" smtClean="0">
                <a:solidFill>
                  <a:schemeClr val="tx1"/>
                </a:solidFill>
                <a:latin typeface="Arial" charset="0"/>
                <a:ea typeface="+mn-ea"/>
                <a:cs typeface="+mn-cs"/>
              </a:rPr>
              <a:t>. We </a:t>
            </a:r>
            <a:r>
              <a:rPr lang="en-US" altLang="ko-KR" sz="1200" b="1" i="0" u="none" strike="noStrike" kern="1200" baseline="0" dirty="0" smtClean="0">
                <a:solidFill>
                  <a:schemeClr val="tx1"/>
                </a:solidFill>
                <a:latin typeface="Arial" charset="0"/>
                <a:ea typeface="+mn-ea"/>
                <a:cs typeface="+mn-cs"/>
              </a:rPr>
              <a:t>prevent eventual load balancing problems</a:t>
            </a:r>
            <a:r>
              <a:rPr lang="en-US" altLang="ko-KR" sz="1200" b="0" i="0" u="none" strike="noStrike" kern="1200" baseline="0" dirty="0" smtClean="0">
                <a:solidFill>
                  <a:schemeClr val="tx1"/>
                </a:solidFill>
                <a:latin typeface="Arial" charset="0"/>
                <a:ea typeface="+mn-ea"/>
                <a:cs typeface="+mn-cs"/>
              </a:rPr>
              <a:t> by </a:t>
            </a:r>
            <a:r>
              <a:rPr lang="en-US" altLang="ko-KR" sz="1200" b="1" i="0" u="none" strike="noStrike" kern="1200" baseline="0" dirty="0" smtClean="0">
                <a:solidFill>
                  <a:schemeClr val="tx1"/>
                </a:solidFill>
                <a:latin typeface="Arial" charset="0"/>
                <a:ea typeface="+mn-ea"/>
                <a:cs typeface="+mn-cs"/>
              </a:rPr>
              <a:t>sampling the most common resources and caching them locally. </a:t>
            </a:r>
          </a:p>
          <a:p>
            <a:endParaRPr lang="en-US" altLang="ko-KR" sz="1200" b="0" i="0" u="none" strike="noStrike" kern="1200" baseline="0" dirty="0" smtClean="0">
              <a:solidFill>
                <a:schemeClr val="tx1"/>
              </a:solidFill>
              <a:latin typeface="Arial" charset="0"/>
              <a:ea typeface="+mn-ea"/>
              <a:cs typeface="+mn-cs"/>
            </a:endParaRPr>
          </a:p>
          <a:p>
            <a:r>
              <a:rPr lang="en-US" altLang="ko-KR" sz="1200" b="0" i="0" u="none" strike="noStrike" kern="1200" baseline="0" dirty="0" smtClean="0">
                <a:solidFill>
                  <a:schemeClr val="tx1"/>
                </a:solidFill>
                <a:latin typeface="Arial" charset="0"/>
                <a:ea typeface="+mn-ea"/>
                <a:cs typeface="+mn-cs"/>
              </a:rPr>
              <a:t>We </a:t>
            </a:r>
            <a:r>
              <a:rPr lang="en-US" altLang="ko-KR" sz="1200" b="1" i="0" u="none" strike="noStrike" kern="1200" baseline="0" dirty="0" smtClean="0">
                <a:solidFill>
                  <a:schemeClr val="tx1"/>
                </a:solidFill>
                <a:latin typeface="Arial" charset="0"/>
                <a:ea typeface="+mn-ea"/>
                <a:cs typeface="+mn-cs"/>
              </a:rPr>
              <a:t>do not execute one job for each part of the statements</a:t>
            </a:r>
            <a:r>
              <a:rPr lang="en-US" altLang="ko-KR" sz="1200" b="0" i="0" u="none" strike="noStrike" kern="1200" baseline="0" dirty="0" smtClean="0">
                <a:solidFill>
                  <a:schemeClr val="tx1"/>
                </a:solidFill>
                <a:latin typeface="Arial" charset="0"/>
                <a:ea typeface="+mn-ea"/>
                <a:cs typeface="+mn-cs"/>
              </a:rPr>
              <a:t>, but instead we </a:t>
            </a:r>
            <a:r>
              <a:rPr lang="en-US" altLang="ko-KR" sz="1200" b="1" i="0" u="none" strike="noStrike" kern="1200" baseline="0" dirty="0" smtClean="0">
                <a:solidFill>
                  <a:schemeClr val="tx1"/>
                </a:solidFill>
                <a:latin typeface="Arial" charset="0"/>
                <a:ea typeface="+mn-ea"/>
                <a:cs typeface="+mn-cs"/>
              </a:rPr>
              <a:t>first deconstruct the statements</a:t>
            </a:r>
            <a:r>
              <a:rPr lang="en-US" altLang="ko-KR" sz="1200" b="0" i="0" u="none" strike="noStrike" kern="1200" baseline="0" dirty="0" smtClean="0">
                <a:solidFill>
                  <a:schemeClr val="tx1"/>
                </a:solidFill>
                <a:latin typeface="Arial" charset="0"/>
                <a:ea typeface="+mn-ea"/>
                <a:cs typeface="+mn-cs"/>
              </a:rPr>
              <a:t>, </a:t>
            </a:r>
            <a:r>
              <a:rPr lang="en-US" altLang="ko-KR" sz="1200" b="1" i="0" u="none" strike="noStrike" kern="1200" baseline="0" dirty="0" smtClean="0">
                <a:solidFill>
                  <a:schemeClr val="tx1"/>
                </a:solidFill>
                <a:latin typeface="Arial" charset="0"/>
                <a:ea typeface="+mn-ea"/>
                <a:cs typeface="+mn-cs"/>
              </a:rPr>
              <a:t>replace the terms with the numerical IDs</a:t>
            </a:r>
            <a:r>
              <a:rPr lang="en-US" altLang="ko-KR" sz="1200" b="0" i="0" u="none" strike="noStrike" kern="1200" baseline="0" dirty="0" smtClean="0">
                <a:solidFill>
                  <a:schemeClr val="tx1"/>
                </a:solidFill>
                <a:latin typeface="Arial" charset="0"/>
                <a:ea typeface="+mn-ea"/>
                <a:cs typeface="+mn-cs"/>
              </a:rPr>
              <a:t>, and finally </a:t>
            </a:r>
            <a:r>
              <a:rPr lang="en-US" altLang="ko-KR" sz="1200" b="1" i="0" u="none" strike="noStrike" kern="1200" baseline="0" dirty="0" smtClean="0">
                <a:solidFill>
                  <a:schemeClr val="tx1"/>
                </a:solidFill>
                <a:latin typeface="Arial" charset="0"/>
                <a:ea typeface="+mn-ea"/>
                <a:cs typeface="+mn-cs"/>
              </a:rPr>
              <a:t>reconstruct them</a:t>
            </a:r>
            <a:r>
              <a:rPr lang="en-US" altLang="ko-KR" sz="1200" b="0" i="0" u="none" strike="noStrike" kern="1200" baseline="0" dirty="0" smtClean="0">
                <a:solidFill>
                  <a:schemeClr val="tx1"/>
                </a:solidFill>
                <a:latin typeface="Arial" charset="0"/>
                <a:ea typeface="+mn-ea"/>
                <a:cs typeface="+mn-cs"/>
              </a:rPr>
              <a:t>. </a:t>
            </a:r>
          </a:p>
          <a:p>
            <a:endParaRPr lang="en-US" altLang="ko-KR" sz="1200" b="0" i="0" u="none" strike="noStrike" kern="1200" baseline="0" dirty="0" smtClean="0">
              <a:solidFill>
                <a:schemeClr val="tx1"/>
              </a:solidFill>
              <a:latin typeface="Arial" charset="0"/>
              <a:ea typeface="+mn-ea"/>
              <a:cs typeface="+mn-cs"/>
            </a:endParaRPr>
          </a:p>
          <a:p>
            <a:r>
              <a:rPr lang="en-GB" altLang="ko-KR" sz="1200" b="0" i="0" u="none" strike="noStrike" kern="1200" baseline="0" dirty="0" smtClean="0">
                <a:solidFill>
                  <a:schemeClr val="tx1"/>
                </a:solidFill>
                <a:latin typeface="Arial" charset="0"/>
                <a:ea typeface="+mn-ea"/>
                <a:cs typeface="+mn-cs"/>
              </a:rPr>
              <a:t>The first job identifies </a:t>
            </a:r>
            <a:r>
              <a:rPr lang="en-US" altLang="ko-KR" sz="1200" b="0" i="0" u="none" strike="noStrike" kern="1200" baseline="0" dirty="0" smtClean="0">
                <a:solidFill>
                  <a:schemeClr val="tx1"/>
                </a:solidFill>
                <a:latin typeface="Arial" charset="0"/>
                <a:ea typeface="+mn-ea"/>
                <a:cs typeface="+mn-cs"/>
              </a:rPr>
              <a:t>the popular terms and assigns them a numerical ID</a:t>
            </a:r>
          </a:p>
          <a:p>
            <a:r>
              <a:rPr lang="en-GB" altLang="ko-KR" sz="1200" b="0" i="0" u="none" strike="noStrike" kern="1200" baseline="0" dirty="0" smtClean="0">
                <a:solidFill>
                  <a:schemeClr val="tx1"/>
                </a:solidFill>
                <a:latin typeface="Arial" charset="0"/>
                <a:ea typeface="+mn-ea"/>
                <a:cs typeface="+mn-cs"/>
              </a:rPr>
              <a:t>The second job (sec</a:t>
            </a:r>
            <a:r>
              <a:rPr lang="en-US" altLang="ko-KR" sz="1200" b="0" i="0" u="none" strike="noStrike" kern="1200" baseline="0" dirty="0" err="1" smtClean="0">
                <a:solidFill>
                  <a:schemeClr val="tx1"/>
                </a:solidFill>
                <a:latin typeface="Arial" charset="0"/>
                <a:ea typeface="+mn-ea"/>
                <a:cs typeface="+mn-cs"/>
              </a:rPr>
              <a:t>tion</a:t>
            </a:r>
            <a:r>
              <a:rPr lang="en-US" altLang="ko-KR" sz="1200" b="0" i="0" u="none" strike="noStrike" kern="1200" baseline="0" dirty="0" smtClean="0">
                <a:solidFill>
                  <a:schemeClr val="tx1"/>
                </a:solidFill>
                <a:latin typeface="Arial" charset="0"/>
                <a:ea typeface="+mn-ea"/>
                <a:cs typeface="+mn-cs"/>
              </a:rPr>
              <a:t> 3.2) deconstructs the statements, builds the dictionary table and replaces all terms with a corresponding numerical </a:t>
            </a:r>
            <a:r>
              <a:rPr lang="en-GB" altLang="ko-KR" sz="1200" b="0" i="0" u="none" strike="noStrike" kern="1200" baseline="0" dirty="0" smtClean="0">
                <a:solidFill>
                  <a:schemeClr val="tx1"/>
                </a:solidFill>
                <a:latin typeface="Arial" charset="0"/>
                <a:ea typeface="+mn-ea"/>
                <a:cs typeface="+mn-cs"/>
              </a:rPr>
              <a:t>ID</a:t>
            </a:r>
          </a:p>
          <a:p>
            <a:r>
              <a:rPr lang="en-US" altLang="ko-KR" sz="1200" b="0" i="0" u="none" strike="noStrike" kern="1200" baseline="0" dirty="0" smtClean="0">
                <a:solidFill>
                  <a:schemeClr val="tx1"/>
                </a:solidFill>
                <a:latin typeface="Arial" charset="0"/>
                <a:ea typeface="+mn-ea"/>
                <a:cs typeface="+mn-cs"/>
              </a:rPr>
              <a:t>The last job (section 3.3) will read the numerical terms and reconstruct the statements in their compressed form </a:t>
            </a:r>
          </a:p>
          <a:p>
            <a:endParaRPr lang="en-US" altLang="ko-KR" sz="1200" b="0" i="0" u="none" strike="noStrike" kern="1200" baseline="0" dirty="0" smtClean="0">
              <a:solidFill>
                <a:schemeClr val="tx1"/>
              </a:solidFill>
              <a:latin typeface="Arial" charset="0"/>
              <a:ea typeface="+mn-ea"/>
              <a:cs typeface="+mn-cs"/>
            </a:endParaRPr>
          </a:p>
          <a:p>
            <a:r>
              <a:rPr lang="en-GB" altLang="ko-KR" dirty="0" smtClean="0"/>
              <a:t>Deconstruct </a:t>
            </a:r>
            <a:r>
              <a:rPr lang="ko-KR" altLang="en-US" dirty="0" smtClean="0"/>
              <a:t>해체 </a:t>
            </a:r>
            <a:endParaRPr lang="en-US" altLang="ko-KR" dirty="0" smtClean="0"/>
          </a:p>
          <a:p>
            <a:r>
              <a:rPr lang="en-GB" altLang="ko-KR" dirty="0" smtClean="0"/>
              <a:t>Reconstruct </a:t>
            </a:r>
            <a:r>
              <a:rPr lang="ko-KR" altLang="en-US" dirty="0" smtClean="0"/>
              <a:t>재구성</a:t>
            </a:r>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103B219A-5ED9-40DA-B90D-C206ADA2DCFB}" type="slidenum">
              <a:rPr lang="en-US" altLang="ko-KR" smtClean="0"/>
              <a:pPr>
                <a:defRPr/>
              </a:pPr>
              <a:t>9</a:t>
            </a:fld>
            <a:endParaRPr lang="en-US" altLang="ko-KR"/>
          </a:p>
        </p:txBody>
      </p:sp>
    </p:spTree>
    <p:extLst>
      <p:ext uri="{BB962C8B-B14F-4D97-AF65-F5344CB8AC3E}">
        <p14:creationId xmlns:p14="http://schemas.microsoft.com/office/powerpoint/2010/main" val="390441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4482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720414" y="3573016"/>
            <a:ext cx="7715304"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7" name="직선 연결선 6"/>
          <p:cNvCxnSpPr/>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1846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512" y="116632"/>
            <a:ext cx="8784976" cy="792088"/>
          </a:xfrm>
        </p:spPr>
        <p:txBody>
          <a:bodyPr>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179512" y="1063277"/>
            <a:ext cx="8784976" cy="5462067"/>
          </a:xfrm>
        </p:spPr>
        <p:txBody>
          <a:bodyPr/>
          <a:lstStyle>
            <a:lvl1pPr marL="342900" indent="-342900">
              <a:buClr>
                <a:srgbClr val="C00000"/>
              </a:buClr>
              <a:buFont typeface="Wingdings" pitchFamily="2" charset="2"/>
              <a:buChar char="§"/>
              <a:defRPr sz="2400"/>
            </a:lvl1pPr>
            <a:lvl2pPr>
              <a:buClr>
                <a:srgbClr val="C00000"/>
              </a:buClr>
              <a:defRPr sz="2000"/>
            </a:lvl2pPr>
            <a:lvl3pPr marL="1143000" indent="-228600">
              <a:buClr>
                <a:srgbClr val="C00000"/>
              </a:buClr>
              <a:buFont typeface="Wingdings" pitchFamily="2" charset="2"/>
              <a:buChar char="§"/>
              <a:defRPr sz="1800"/>
            </a:lvl3pPr>
            <a:lvl4pPr>
              <a:buClr>
                <a:srgbClr val="C00000"/>
              </a:buClr>
              <a:defRPr sz="1600"/>
            </a:lvl4pPr>
            <a:lvl5pPr marL="2057400" indent="-228600">
              <a:buClr>
                <a:srgbClr val="C00000"/>
              </a:buClr>
              <a:buFont typeface="Wingdings" pitchFamily="2" charset="2"/>
              <a:buChar char="§"/>
              <a:defRPr sz="16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pic>
        <p:nvPicPr>
          <p:cNvPr id="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04448" y="6506386"/>
            <a:ext cx="518091" cy="351613"/>
          </a:xfrm>
          <a:prstGeom prst="rect">
            <a:avLst/>
          </a:prstGeom>
          <a:noFill/>
          <a:ln w="9525">
            <a:noFill/>
            <a:miter lim="800000"/>
            <a:headEnd/>
            <a:tailEnd/>
          </a:ln>
        </p:spPr>
      </p:pic>
      <p:sp>
        <p:nvSpPr>
          <p:cNvPr id="5" name="TextBox 4"/>
          <p:cNvSpPr txBox="1"/>
          <p:nvPr/>
        </p:nvSpPr>
        <p:spPr>
          <a:xfrm>
            <a:off x="4139952" y="6608385"/>
            <a:ext cx="764953" cy="276999"/>
          </a:xfrm>
          <a:prstGeom prst="rect">
            <a:avLst/>
          </a:prstGeom>
          <a:noFill/>
        </p:spPr>
        <p:txBody>
          <a:bodyPr wrap="none" rtlCol="0">
            <a:spAutoFit/>
          </a:bodyPr>
          <a:lstStyle/>
          <a:p>
            <a:r>
              <a:rPr lang="en-US" altLang="ko-KR" sz="1200" dirty="0" smtClean="0">
                <a:solidFill>
                  <a:schemeClr val="bg1">
                    <a:lumMod val="50000"/>
                  </a:schemeClr>
                </a:solidFill>
              </a:rPr>
              <a:t>&lt;</a:t>
            </a:r>
            <a:fld id="{875C7333-63FC-4614-8D58-9BEA1A5FDEE3}" type="slidenum">
              <a:rPr lang="en-US" altLang="ko-KR" sz="1200" smtClean="0">
                <a:solidFill>
                  <a:schemeClr val="bg1">
                    <a:lumMod val="50000"/>
                  </a:schemeClr>
                </a:solidFill>
              </a:rPr>
              <a:t>‹#›</a:t>
            </a:fld>
            <a:r>
              <a:rPr lang="en-US" altLang="ko-KR" sz="1200" dirty="0" smtClean="0">
                <a:solidFill>
                  <a:schemeClr val="bg1">
                    <a:lumMod val="50000"/>
                  </a:schemeClr>
                </a:solidFill>
              </a:rPr>
              <a:t>/38&gt;</a:t>
            </a:r>
            <a:endParaRPr lang="ko-KR" altLang="en-US" sz="1200" dirty="0">
              <a:solidFill>
                <a:schemeClr val="bg1">
                  <a:lumMod val="50000"/>
                </a:schemeClr>
              </a:solidFill>
            </a:endParaRPr>
          </a:p>
        </p:txBody>
      </p:sp>
    </p:spTree>
    <p:extLst>
      <p:ext uri="{BB962C8B-B14F-4D97-AF65-F5344CB8AC3E}">
        <p14:creationId xmlns:p14="http://schemas.microsoft.com/office/powerpoint/2010/main" val="829470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5392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itchFamily="34" charset="0"/>
                <a:cs typeface="Calibri" pitchFamily="34" charset="0"/>
              </a:defRPr>
            </a:lvl1pPr>
          </a:lstStyle>
          <a:p>
            <a:pPr>
              <a:defRPr/>
            </a:pPr>
            <a:endParaRPr lang="en-US" altLang="ko-K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cs typeface="Calibri" pitchFamily="34" charset="0"/>
              </a:defRPr>
            </a:lvl1pPr>
          </a:lstStyle>
          <a:p>
            <a:pPr>
              <a:defRPr/>
            </a:pPr>
            <a:endParaRPr lang="en-US" altLang="ko-K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cs typeface="Calibri" pitchFamily="34" charset="0"/>
              </a:defRPr>
            </a:lvl1pPr>
          </a:lstStyle>
          <a:p>
            <a:pPr>
              <a:defRPr/>
            </a:pPr>
            <a:fld id="{35083F16-7513-43D8-ADB0-C05038196942}" type="slidenum">
              <a:rPr lang="en-US" altLang="ko-KR" smtClean="0"/>
              <a:pPr>
                <a:defRPr/>
              </a:pPr>
              <a:t>‹#›</a:t>
            </a:fld>
            <a:endParaRPr lang="en-US" altLang="ko-KR"/>
          </a:p>
        </p:txBody>
      </p:sp>
    </p:spTree>
    <p:extLst>
      <p:ext uri="{BB962C8B-B14F-4D97-AF65-F5344CB8AC3E}">
        <p14:creationId xmlns:p14="http://schemas.microsoft.com/office/powerpoint/2010/main" val="605418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Calibri" pitchFamily="34" charset="0"/>
          <a:ea typeface="+mj-ea"/>
          <a:cs typeface="Calibri"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rtlCol="0"/>
          <a:lstStyle/>
          <a:p>
            <a:pPr>
              <a:defRPr/>
            </a:pPr>
            <a:r>
              <a:rPr lang="en-US" altLang="ko-KR" sz="4000" dirty="0">
                <a:ea typeface="굴림" charset="-127"/>
              </a:rPr>
              <a:t>Massive Semantic Web data compression with </a:t>
            </a:r>
            <a:r>
              <a:rPr lang="en-US" altLang="ko-KR" sz="4000" dirty="0" err="1" smtClean="0">
                <a:ea typeface="굴림" charset="-127"/>
              </a:rPr>
              <a:t>MapReduce</a:t>
            </a:r>
            <a:endParaRPr lang="en-US" altLang="ko-KR" sz="4000" dirty="0">
              <a:ea typeface="굴림" charset="-127"/>
            </a:endParaRPr>
          </a:p>
        </p:txBody>
      </p:sp>
      <p:sp>
        <p:nvSpPr>
          <p:cNvPr id="5123" name="부제목 1"/>
          <p:cNvSpPr>
            <a:spLocks noGrp="1"/>
          </p:cNvSpPr>
          <p:nvPr>
            <p:ph type="subTitle" idx="1"/>
          </p:nvPr>
        </p:nvSpPr>
        <p:spPr>
          <a:xfrm>
            <a:off x="720414" y="3573016"/>
            <a:ext cx="7737786" cy="2522984"/>
          </a:xfrm>
        </p:spPr>
        <p:txBody>
          <a:bodyPr>
            <a:normAutofit/>
          </a:bodyPr>
          <a:lstStyle/>
          <a:p>
            <a:pPr>
              <a:lnSpc>
                <a:spcPct val="90000"/>
              </a:lnSpc>
            </a:pPr>
            <a:r>
              <a:rPr lang="en-US" altLang="ko-KR" sz="1700" dirty="0">
                <a:ea typeface="굴림" charset="-127"/>
              </a:rPr>
              <a:t>Jacopo </a:t>
            </a:r>
            <a:r>
              <a:rPr lang="en-US" altLang="ko-KR" sz="1700" dirty="0" err="1">
                <a:ea typeface="굴림" charset="-127"/>
              </a:rPr>
              <a:t>Urbani</a:t>
            </a:r>
            <a:r>
              <a:rPr lang="en-US" altLang="ko-KR" sz="1700" dirty="0">
                <a:ea typeface="굴림" charset="-127"/>
              </a:rPr>
              <a:t>, Jason </a:t>
            </a:r>
            <a:r>
              <a:rPr lang="en-US" altLang="ko-KR" sz="1700" dirty="0" err="1">
                <a:ea typeface="굴림" charset="-127"/>
              </a:rPr>
              <a:t>Maassen</a:t>
            </a:r>
            <a:r>
              <a:rPr lang="en-US" altLang="ko-KR" sz="1700" dirty="0">
                <a:ea typeface="굴림" charset="-127"/>
              </a:rPr>
              <a:t>, Henri </a:t>
            </a:r>
            <a:r>
              <a:rPr lang="en-US" altLang="ko-KR" sz="1700" dirty="0" smtClean="0">
                <a:ea typeface="굴림" charset="-127"/>
              </a:rPr>
              <a:t>Bal</a:t>
            </a:r>
          </a:p>
          <a:p>
            <a:pPr>
              <a:lnSpc>
                <a:spcPct val="90000"/>
              </a:lnSpc>
            </a:pPr>
            <a:r>
              <a:rPr lang="en-US" altLang="ko-KR" sz="1700" dirty="0" err="1">
                <a:ea typeface="굴림" charset="-127"/>
              </a:rPr>
              <a:t>Vrije</a:t>
            </a:r>
            <a:r>
              <a:rPr lang="en-US" altLang="ko-KR" sz="1700" dirty="0">
                <a:ea typeface="굴림" charset="-127"/>
              </a:rPr>
              <a:t> </a:t>
            </a:r>
            <a:r>
              <a:rPr lang="en-US" altLang="ko-KR" sz="1700" dirty="0" err="1">
                <a:ea typeface="굴림" charset="-127"/>
              </a:rPr>
              <a:t>Universiteit</a:t>
            </a:r>
            <a:r>
              <a:rPr lang="en-US" altLang="ko-KR" sz="1700" dirty="0">
                <a:ea typeface="굴림" charset="-127"/>
              </a:rPr>
              <a:t>, Amsterdam</a:t>
            </a:r>
          </a:p>
          <a:p>
            <a:pPr>
              <a:lnSpc>
                <a:spcPct val="90000"/>
              </a:lnSpc>
            </a:pPr>
            <a:r>
              <a:rPr lang="en-US" altLang="ko-KR" sz="1700" dirty="0" smtClean="0">
                <a:ea typeface="굴림" charset="-127"/>
              </a:rPr>
              <a:t>HPDC (</a:t>
            </a:r>
            <a:r>
              <a:rPr lang="en-GB" altLang="ko-KR" sz="1800" dirty="0"/>
              <a:t>High Performance Distributed </a:t>
            </a:r>
            <a:r>
              <a:rPr lang="en-GB" altLang="ko-KR" sz="1800" dirty="0" smtClean="0"/>
              <a:t>Computing) </a:t>
            </a:r>
            <a:r>
              <a:rPr lang="en-US" altLang="ko-KR" sz="1700" dirty="0" smtClean="0">
                <a:ea typeface="굴림" charset="-127"/>
              </a:rPr>
              <a:t>2010</a:t>
            </a:r>
          </a:p>
          <a:p>
            <a:pPr algn="r">
              <a:lnSpc>
                <a:spcPct val="90000"/>
              </a:lnSpc>
            </a:pPr>
            <a:r>
              <a:rPr lang="en-US" altLang="ko-KR" sz="1700" dirty="0" smtClean="0">
                <a:ea typeface="굴림" charset="-127"/>
              </a:rPr>
              <a:t>20June. 2014</a:t>
            </a:r>
            <a:endParaRPr lang="en-US" altLang="ko-KR" sz="1700" dirty="0">
              <a:ea typeface="굴림" charset="-127"/>
            </a:endParaRPr>
          </a:p>
          <a:p>
            <a:pPr algn="r" eaLnBrk="1" hangingPunct="1">
              <a:lnSpc>
                <a:spcPct val="90000"/>
              </a:lnSpc>
            </a:pPr>
            <a:r>
              <a:rPr lang="en-US" altLang="ko-KR" sz="1700" dirty="0" smtClean="0">
                <a:ea typeface="굴림" charset="-127"/>
              </a:rPr>
              <a:t>SNU IDB Lab.</a:t>
            </a:r>
          </a:p>
          <a:p>
            <a:pPr algn="r" eaLnBrk="1" hangingPunct="1">
              <a:lnSpc>
                <a:spcPct val="90000"/>
              </a:lnSpc>
            </a:pPr>
            <a:r>
              <a:rPr lang="en-US" altLang="ko-KR" sz="1700" dirty="0" smtClean="0">
                <a:ea typeface="굴림" charset="-127"/>
              </a:rPr>
              <a:t>Lee, </a:t>
            </a:r>
            <a:r>
              <a:rPr lang="en-US" altLang="ko-KR" sz="1700" dirty="0" err="1" smtClean="0">
                <a:ea typeface="굴림" charset="-127"/>
              </a:rPr>
              <a:t>Inhoe</a:t>
            </a:r>
            <a:endParaRPr lang="en-US" altLang="ko-KR" sz="1700" dirty="0" smtClean="0">
              <a:ea typeface="굴림"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Job1 : caching of popular terms</a:t>
            </a:r>
            <a:endParaRPr lang="ko-KR" altLang="en-US" dirty="0"/>
          </a:p>
        </p:txBody>
      </p:sp>
      <p:sp>
        <p:nvSpPr>
          <p:cNvPr id="3" name="내용 개체 틀 2"/>
          <p:cNvSpPr>
            <a:spLocks noGrp="1"/>
          </p:cNvSpPr>
          <p:nvPr>
            <p:ph idx="1"/>
          </p:nvPr>
        </p:nvSpPr>
        <p:spPr>
          <a:xfrm>
            <a:off x="179512" y="1063277"/>
            <a:ext cx="4240088" cy="5462067"/>
          </a:xfrm>
        </p:spPr>
        <p:txBody>
          <a:bodyPr/>
          <a:lstStyle/>
          <a:p>
            <a:endParaRPr lang="en-US" altLang="ko-KR" dirty="0" smtClean="0"/>
          </a:p>
          <a:p>
            <a:r>
              <a:rPr lang="en-US" altLang="ko-KR" dirty="0" smtClean="0"/>
              <a:t>Identify </a:t>
            </a:r>
            <a:r>
              <a:rPr lang="en-US" altLang="ko-KR" dirty="0"/>
              <a:t>the most popular terms and assigns them a numerical </a:t>
            </a:r>
            <a:r>
              <a:rPr lang="en-US" altLang="ko-KR" dirty="0" smtClean="0"/>
              <a:t>number</a:t>
            </a:r>
            <a:endParaRPr lang="en-US" altLang="ko-KR" dirty="0"/>
          </a:p>
          <a:p>
            <a:pPr lvl="1"/>
            <a:r>
              <a:rPr lang="en-US" altLang="ko-KR" dirty="0" smtClean="0"/>
              <a:t>count </a:t>
            </a:r>
            <a:r>
              <a:rPr lang="en-US" altLang="ko-KR" dirty="0"/>
              <a:t>the occurrences of the terms</a:t>
            </a:r>
          </a:p>
          <a:p>
            <a:pPr lvl="1"/>
            <a:r>
              <a:rPr lang="en-US" altLang="ko-KR" dirty="0" smtClean="0"/>
              <a:t>select </a:t>
            </a:r>
            <a:r>
              <a:rPr lang="en-US" altLang="ko-KR" dirty="0"/>
              <a:t>the subset of the most popular ones</a:t>
            </a:r>
          </a:p>
          <a:p>
            <a:pPr lvl="1"/>
            <a:r>
              <a:rPr lang="en-US" altLang="ko-KR" dirty="0" smtClean="0"/>
              <a:t>Randomly </a:t>
            </a:r>
            <a:r>
              <a:rPr lang="en-US" altLang="ko-KR" dirty="0"/>
              <a:t>sample the input</a:t>
            </a:r>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1143000"/>
            <a:ext cx="486727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4592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Job1 : caching of popular terms</a:t>
            </a:r>
            <a:endParaRPr lang="ko-KR" altLang="en-US" dirty="0"/>
          </a:p>
        </p:txBody>
      </p:sp>
      <p:pic>
        <p:nvPicPr>
          <p:cNvPr id="2051"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636" b="-1"/>
          <a:stretch/>
        </p:blipFill>
        <p:spPr bwMode="auto">
          <a:xfrm>
            <a:off x="132178" y="1600200"/>
            <a:ext cx="901182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360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Job1 : caching of popular terms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3" y="2133600"/>
            <a:ext cx="9121377" cy="3623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056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Job1 : caching of popular terms</a:t>
            </a:r>
            <a:endParaRPr lang="ko-KR" alt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3" y="1981200"/>
            <a:ext cx="931438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998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Job2: deconstruct statements</a:t>
            </a:r>
            <a:endParaRPr lang="ko-KR" altLang="en-US" dirty="0"/>
          </a:p>
        </p:txBody>
      </p:sp>
      <p:sp>
        <p:nvSpPr>
          <p:cNvPr id="3" name="내용 개체 틀 2"/>
          <p:cNvSpPr>
            <a:spLocks noGrp="1"/>
          </p:cNvSpPr>
          <p:nvPr>
            <p:ph idx="1"/>
          </p:nvPr>
        </p:nvSpPr>
        <p:spPr>
          <a:xfrm>
            <a:off x="179512" y="1063277"/>
            <a:ext cx="4316288" cy="5462067"/>
          </a:xfrm>
        </p:spPr>
        <p:txBody>
          <a:bodyPr>
            <a:normAutofit fontScale="92500" lnSpcReduction="10000"/>
          </a:bodyPr>
          <a:lstStyle/>
          <a:p>
            <a:endParaRPr lang="ko-KR" altLang="en-US" dirty="0"/>
          </a:p>
          <a:p>
            <a:r>
              <a:rPr lang="en-US" altLang="ko-KR" dirty="0" smtClean="0"/>
              <a:t>Deconstruct </a:t>
            </a:r>
            <a:r>
              <a:rPr lang="en-US" altLang="ko-KR" dirty="0"/>
              <a:t>the statements and compress the terms with a numerical </a:t>
            </a:r>
            <a:r>
              <a:rPr lang="en-US" altLang="ko-KR" dirty="0" smtClean="0"/>
              <a:t>ID</a:t>
            </a:r>
          </a:p>
          <a:p>
            <a:endParaRPr lang="en-US" altLang="ko-KR" dirty="0"/>
          </a:p>
          <a:p>
            <a:r>
              <a:rPr lang="en-US" altLang="ko-KR" dirty="0"/>
              <a:t>Before the map phase starts, loading the popular terms into the main memory </a:t>
            </a:r>
          </a:p>
          <a:p>
            <a:r>
              <a:rPr lang="en-US" altLang="ko-KR" dirty="0"/>
              <a:t>The map function reads the statements and assigns each of them a numerical ID </a:t>
            </a:r>
            <a:endParaRPr lang="en-US" altLang="ko-KR" dirty="0" smtClean="0"/>
          </a:p>
          <a:p>
            <a:pPr lvl="1"/>
            <a:r>
              <a:rPr lang="en-US" altLang="ko-KR" dirty="0" smtClean="0"/>
              <a:t>Since </a:t>
            </a:r>
            <a:r>
              <a:rPr lang="en-US" altLang="ko-KR" dirty="0"/>
              <a:t>the map tasks are executed in parallel, we partition the numerical range of the IDs so that each task is allowed to assign only a specific range of numbers </a:t>
            </a:r>
          </a:p>
          <a:p>
            <a:endParaRPr lang="ko-KR" altLang="en-US" dirty="0"/>
          </a:p>
          <a:p>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347" y="1143000"/>
            <a:ext cx="4522653"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791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Job2: deconstruct statements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2051" name="Picture 3" descr="C:\Users\idb\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2" y="2462134"/>
            <a:ext cx="8821997" cy="39058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241612"/>
            <a:ext cx="15430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556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Job2: deconstruct statements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839652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447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Job2: deconstruct statements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4100" name="Picture 4" descr="C:\Users\idb\Desktop\Cap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43087"/>
            <a:ext cx="8539989" cy="402431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167" b="2334"/>
          <a:stretch/>
        </p:blipFill>
        <p:spPr bwMode="auto">
          <a:xfrm>
            <a:off x="9525000" y="1143000"/>
            <a:ext cx="1476375" cy="275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590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Job3: reconstruct statements</a:t>
            </a:r>
            <a:endParaRPr lang="ko-KR" altLang="en-US" dirty="0"/>
          </a:p>
        </p:txBody>
      </p:sp>
      <p:sp>
        <p:nvSpPr>
          <p:cNvPr id="3" name="내용 개체 틀 2"/>
          <p:cNvSpPr>
            <a:spLocks noGrp="1"/>
          </p:cNvSpPr>
          <p:nvPr>
            <p:ph idx="1"/>
          </p:nvPr>
        </p:nvSpPr>
        <p:spPr/>
        <p:txBody>
          <a:bodyPr/>
          <a:lstStyle/>
          <a:p>
            <a:r>
              <a:rPr lang="en-US" altLang="ko-KR" dirty="0" smtClean="0"/>
              <a:t>Read </a:t>
            </a:r>
            <a:r>
              <a:rPr lang="en-US" altLang="ko-KR" dirty="0"/>
              <a:t>the previous job’s output and reconstructs the statements using the numerical IDs</a:t>
            </a:r>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37629"/>
            <a:ext cx="5191125" cy="503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369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Job3: reconstruct statements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199"/>
            <a:ext cx="8229600" cy="3810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95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effectLst>
                  <a:outerShdw blurRad="38100" dist="38100" dir="2700000" algn="tl">
                    <a:srgbClr val="C0C0C0"/>
                  </a:outerShdw>
                </a:effectLst>
                <a:ea typeface="굴림" charset="-127"/>
              </a:rPr>
              <a:t>Outline</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0"/>
            <a:ext cx="8583613" cy="5229225"/>
          </a:xfrm>
        </p:spPr>
        <p:txBody>
          <a:bodyPr/>
          <a:lstStyle/>
          <a:p>
            <a:pPr>
              <a:defRPr/>
            </a:pPr>
            <a:r>
              <a:rPr lang="en-US" altLang="ko-KR" dirty="0" smtClean="0">
                <a:ea typeface="굴림" charset="-127"/>
              </a:rPr>
              <a:t>Introduction</a:t>
            </a:r>
          </a:p>
          <a:p>
            <a:pPr>
              <a:defRPr/>
            </a:pPr>
            <a:r>
              <a:rPr lang="en-US" altLang="ko-KR" dirty="0" smtClean="0">
                <a:ea typeface="굴림" charset="-127"/>
              </a:rPr>
              <a:t>Conventional Approach</a:t>
            </a:r>
          </a:p>
          <a:p>
            <a:pPr>
              <a:defRPr/>
            </a:pPr>
            <a:r>
              <a:rPr lang="en-US" altLang="ko-KR" dirty="0" err="1" smtClean="0">
                <a:ea typeface="굴림" charset="-127"/>
              </a:rPr>
              <a:t>MapReduce</a:t>
            </a:r>
            <a:r>
              <a:rPr lang="en-US" altLang="ko-KR" dirty="0" smtClean="0">
                <a:ea typeface="굴림" charset="-127"/>
              </a:rPr>
              <a:t> Data Compression</a:t>
            </a:r>
          </a:p>
          <a:p>
            <a:pPr>
              <a:defRPr/>
            </a:pPr>
            <a:r>
              <a:rPr lang="en-GB" altLang="ko-KR" dirty="0" err="1" smtClean="0"/>
              <a:t>MapReduce</a:t>
            </a:r>
            <a:r>
              <a:rPr lang="en-GB" altLang="ko-KR" dirty="0" smtClean="0"/>
              <a:t> Data Decompression</a:t>
            </a:r>
          </a:p>
          <a:p>
            <a:pPr>
              <a:defRPr/>
            </a:pPr>
            <a:r>
              <a:rPr lang="en-US" altLang="ko-KR" dirty="0" smtClean="0">
                <a:ea typeface="굴림" charset="-127"/>
              </a:rPr>
              <a:t>Evaluation</a:t>
            </a:r>
          </a:p>
          <a:p>
            <a:pPr>
              <a:defRPr/>
            </a:pPr>
            <a:r>
              <a:rPr lang="en-US" altLang="ko-KR" dirty="0" smtClean="0">
                <a:ea typeface="굴림" charset="-127"/>
              </a:rPr>
              <a:t>Conclusions</a:t>
            </a:r>
          </a:p>
          <a:p>
            <a:pPr>
              <a:defRPr/>
            </a:pPr>
            <a:endParaRPr lang="en-US" altLang="ko-KR" dirty="0">
              <a:ea typeface="굴림" charset="-127"/>
            </a:endParaRPr>
          </a:p>
          <a:p>
            <a:pPr lvl="1">
              <a:defRPr/>
            </a:pPr>
            <a:endParaRPr lang="en-GB" altLang="ko-KR" dirty="0" smtClean="0"/>
          </a:p>
          <a:p>
            <a:pPr>
              <a:defRPr/>
            </a:pPr>
            <a:endParaRPr lang="en-GB" altLang="ko-KR" dirty="0" smtClean="0"/>
          </a:p>
          <a:p>
            <a:pPr>
              <a:defRPr/>
            </a:pPr>
            <a:endParaRPr lang="en-GB" altLang="ko-KR" dirty="0" smtClean="0"/>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ko-KR" altLang="en-US" dirty="0" smtClean="0">
              <a:ea typeface="굴림" charset="-127"/>
            </a:endParaRPr>
          </a:p>
        </p:txBody>
      </p:sp>
      <p:sp>
        <p:nvSpPr>
          <p:cNvPr id="4" name="내용 개체 틀 2"/>
          <p:cNvSpPr txBox="1">
            <a:spLocks/>
          </p:cNvSpPr>
          <p:nvPr/>
        </p:nvSpPr>
        <p:spPr>
          <a:xfrm>
            <a:off x="381000" y="1295401"/>
            <a:ext cx="8583613" cy="502919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Clr>
                <a:srgbClr val="C00000"/>
              </a:buClr>
              <a:buFont typeface="Arial" pitchFamily="34" charset="0"/>
              <a:buChar char="–"/>
              <a:defRPr sz="20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Clr>
                <a:srgbClr val="C00000"/>
              </a:buClr>
              <a:buFont typeface="Arial" pitchFamily="34" charset="0"/>
              <a:buChar char="–"/>
              <a:defRPr sz="16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ko-KR" dirty="0" smtClean="0">
              <a:latin typeface="Times New Roman" panose="02020603050405020304" pitchFamily="18" charset="0"/>
              <a:ea typeface="굴림" panose="020B0600000101010101" pitchFamily="50" charset="-127"/>
            </a:endParaRPr>
          </a:p>
          <a:p>
            <a:pPr fontAlgn="auto">
              <a:spcAft>
                <a:spcPts val="0"/>
              </a:spcAft>
            </a:pPr>
            <a:endParaRPr lang="ko-KR" altLang="en-US"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Job3: reconstruct statements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66900"/>
            <a:ext cx="7721272"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1829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Job3: reconstruct statements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04999"/>
            <a:ext cx="7184965" cy="401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719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effectLst>
                  <a:outerShdw blurRad="38100" dist="38100" dir="2700000" algn="tl">
                    <a:srgbClr val="C0C0C0"/>
                  </a:outerShdw>
                </a:effectLst>
                <a:ea typeface="굴림" charset="-127"/>
              </a:rPr>
              <a:t>Outline</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0"/>
            <a:ext cx="8583613" cy="5229225"/>
          </a:xfrm>
        </p:spPr>
        <p:txBody>
          <a:bodyPr>
            <a:normAutofit/>
          </a:bodyPr>
          <a:lstStyle/>
          <a:p>
            <a:pPr>
              <a:defRPr/>
            </a:pPr>
            <a:r>
              <a:rPr lang="en-US" altLang="ko-KR" dirty="0" smtClean="0">
                <a:ea typeface="굴림" charset="-127"/>
              </a:rPr>
              <a:t>Introduction</a:t>
            </a:r>
            <a:endParaRPr lang="en-US" altLang="ko-KR" dirty="0">
              <a:ea typeface="굴림" charset="-127"/>
            </a:endParaRPr>
          </a:p>
          <a:p>
            <a:pPr>
              <a:defRPr/>
            </a:pPr>
            <a:r>
              <a:rPr lang="en-US" altLang="ko-KR" dirty="0">
                <a:ea typeface="굴림" charset="-127"/>
              </a:rPr>
              <a:t>Conventional Approach</a:t>
            </a:r>
          </a:p>
          <a:p>
            <a:pPr>
              <a:defRPr/>
            </a:pPr>
            <a:r>
              <a:rPr lang="en-US" altLang="ko-KR" dirty="0" err="1">
                <a:ea typeface="굴림" charset="-127"/>
              </a:rPr>
              <a:t>MapReduce</a:t>
            </a:r>
            <a:r>
              <a:rPr lang="en-US" altLang="ko-KR" dirty="0">
                <a:ea typeface="굴림" charset="-127"/>
              </a:rPr>
              <a:t> Data Compression</a:t>
            </a:r>
          </a:p>
          <a:p>
            <a:pPr>
              <a:defRPr/>
            </a:pPr>
            <a:r>
              <a:rPr lang="en-GB" altLang="ko-KR" b="1" dirty="0" err="1">
                <a:ea typeface="굴림" charset="-127"/>
              </a:rPr>
              <a:t>MapReduce</a:t>
            </a:r>
            <a:r>
              <a:rPr lang="en-GB" altLang="ko-KR" b="1" dirty="0">
                <a:ea typeface="굴림" charset="-127"/>
              </a:rPr>
              <a:t> Data Decompression</a:t>
            </a:r>
          </a:p>
          <a:p>
            <a:pPr>
              <a:defRPr/>
            </a:pPr>
            <a:r>
              <a:rPr lang="en-US" altLang="ko-KR" dirty="0">
                <a:solidFill>
                  <a:schemeClr val="bg1">
                    <a:lumMod val="65000"/>
                  </a:schemeClr>
                </a:solidFill>
              </a:rPr>
              <a:t>Evaluation</a:t>
            </a:r>
          </a:p>
          <a:p>
            <a:pPr>
              <a:defRPr/>
            </a:pPr>
            <a:r>
              <a:rPr lang="en-US" altLang="ko-KR" dirty="0">
                <a:solidFill>
                  <a:schemeClr val="bg1">
                    <a:lumMod val="65000"/>
                  </a:schemeClr>
                </a:solidFill>
              </a:rPr>
              <a:t>Conclusions</a:t>
            </a:r>
          </a:p>
          <a:p>
            <a:pPr>
              <a:defRPr/>
            </a:pPr>
            <a:endParaRPr lang="en-GB" altLang="ko-KR" dirty="0" smtClean="0"/>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ko-KR" altLang="en-US" dirty="0" smtClean="0">
              <a:ea typeface="굴림" charset="-127"/>
            </a:endParaRPr>
          </a:p>
        </p:txBody>
      </p:sp>
      <p:sp>
        <p:nvSpPr>
          <p:cNvPr id="4" name="내용 개체 틀 2"/>
          <p:cNvSpPr txBox="1">
            <a:spLocks/>
          </p:cNvSpPr>
          <p:nvPr/>
        </p:nvSpPr>
        <p:spPr>
          <a:xfrm>
            <a:off x="381000" y="1295401"/>
            <a:ext cx="8583613" cy="502919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Clr>
                <a:srgbClr val="C00000"/>
              </a:buClr>
              <a:buFont typeface="Arial" pitchFamily="34" charset="0"/>
              <a:buChar char="–"/>
              <a:defRPr sz="20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Clr>
                <a:srgbClr val="C00000"/>
              </a:buClr>
              <a:buFont typeface="Arial" pitchFamily="34" charset="0"/>
              <a:buChar char="–"/>
              <a:defRPr sz="16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ko-KR" dirty="0" smtClean="0">
              <a:latin typeface="Times New Roman" panose="02020603050405020304" pitchFamily="18" charset="0"/>
              <a:ea typeface="굴림" panose="020B0600000101010101" pitchFamily="50" charset="-127"/>
            </a:endParaRPr>
          </a:p>
          <a:p>
            <a:pPr fontAlgn="auto">
              <a:spcAft>
                <a:spcPts val="0"/>
              </a:spcAft>
            </a:pPr>
            <a:endParaRPr lang="ko-KR" altLang="en-US" dirty="0" smtClean="0">
              <a:ea typeface="굴림" charset="-127"/>
            </a:endParaRPr>
          </a:p>
        </p:txBody>
      </p:sp>
    </p:spTree>
    <p:extLst>
      <p:ext uri="{BB962C8B-B14F-4D97-AF65-F5344CB8AC3E}">
        <p14:creationId xmlns:p14="http://schemas.microsoft.com/office/powerpoint/2010/main" val="4182697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err="1" smtClean="0"/>
              <a:t>MapReduce</a:t>
            </a:r>
            <a:r>
              <a:rPr lang="en-GB" altLang="ko-KR" dirty="0" smtClean="0"/>
              <a:t> </a:t>
            </a:r>
            <a:r>
              <a:rPr lang="en-GB" altLang="ko-KR" dirty="0"/>
              <a:t>data decompression</a:t>
            </a:r>
            <a:endParaRPr lang="ko-KR" altLang="en-US" dirty="0"/>
          </a:p>
        </p:txBody>
      </p:sp>
      <p:sp>
        <p:nvSpPr>
          <p:cNvPr id="3" name="내용 개체 틀 2"/>
          <p:cNvSpPr>
            <a:spLocks noGrp="1"/>
          </p:cNvSpPr>
          <p:nvPr>
            <p:ph idx="1"/>
          </p:nvPr>
        </p:nvSpPr>
        <p:spPr>
          <a:xfrm>
            <a:off x="179512" y="1063277"/>
            <a:ext cx="5529012" cy="5462067"/>
          </a:xfrm>
        </p:spPr>
        <p:txBody>
          <a:bodyPr/>
          <a:lstStyle/>
          <a:p>
            <a:r>
              <a:rPr lang="en-US" altLang="ko-KR" dirty="0" smtClean="0"/>
              <a:t>Join </a:t>
            </a:r>
            <a:r>
              <a:rPr lang="en-US" altLang="ko-KR" dirty="0"/>
              <a:t>between the compressed statements and the dictionary </a:t>
            </a:r>
            <a:r>
              <a:rPr lang="en-US" altLang="ko-KR" dirty="0" smtClean="0"/>
              <a:t>table</a:t>
            </a:r>
          </a:p>
          <a:p>
            <a:pPr marL="0" indent="0">
              <a:buNone/>
            </a:pPr>
            <a:endParaRPr lang="en-US" altLang="ko-KR" dirty="0"/>
          </a:p>
          <a:p>
            <a:r>
              <a:rPr lang="en-US" altLang="ko-KR" dirty="0" smtClean="0"/>
              <a:t>job </a:t>
            </a:r>
            <a:r>
              <a:rPr lang="en-US" altLang="ko-KR" dirty="0"/>
              <a:t>1</a:t>
            </a:r>
            <a:r>
              <a:rPr lang="en-US" altLang="ko-KR" dirty="0" smtClean="0"/>
              <a:t>: identifies </a:t>
            </a:r>
            <a:r>
              <a:rPr lang="en-US" altLang="ko-KR" dirty="0"/>
              <a:t>the popular terms </a:t>
            </a:r>
          </a:p>
          <a:p>
            <a:r>
              <a:rPr lang="en-US" altLang="ko-KR" dirty="0" smtClean="0"/>
              <a:t>job 2: perform </a:t>
            </a:r>
            <a:r>
              <a:rPr lang="en-US" altLang="ko-KR" dirty="0"/>
              <a:t>the join between the popular resources and the dictionary table </a:t>
            </a:r>
          </a:p>
          <a:p>
            <a:r>
              <a:rPr lang="en-US" altLang="ko-KR" dirty="0" smtClean="0"/>
              <a:t>job 3: deconstruct </a:t>
            </a:r>
            <a:r>
              <a:rPr lang="en-US" altLang="ko-KR" dirty="0"/>
              <a:t>the statements and decompresses the terms performing a join on the input </a:t>
            </a:r>
          </a:p>
          <a:p>
            <a:r>
              <a:rPr lang="en-US" altLang="ko-KR" dirty="0" smtClean="0"/>
              <a:t>job 4: </a:t>
            </a:r>
            <a:r>
              <a:rPr lang="en-US" altLang="ko-KR" dirty="0"/>
              <a:t>reconstruct the statements in the original format </a:t>
            </a:r>
          </a:p>
          <a:p>
            <a:endParaRPr lang="ko-KR"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975614"/>
            <a:ext cx="3240741" cy="5911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109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 1: identify popular terms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8135372"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446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 2 : join with </a:t>
            </a:r>
            <a:r>
              <a:rPr lang="en-US" altLang="ko-KR" dirty="0" smtClean="0"/>
              <a:t>dictionary table</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2399"/>
          <a:stretch/>
        </p:blipFill>
        <p:spPr bwMode="auto">
          <a:xfrm>
            <a:off x="990600" y="2336800"/>
            <a:ext cx="7138414" cy="345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156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 3: join with </a:t>
            </a:r>
            <a:r>
              <a:rPr lang="en-US" altLang="ko-KR" dirty="0" smtClean="0"/>
              <a:t>compressed input</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7999001"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289407"/>
            <a:ext cx="1579418"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5126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 3: join with compressed input</a:t>
            </a:r>
            <a:endParaRPr lang="ko-KR" altLang="en-US" dirty="0"/>
          </a:p>
        </p:txBody>
      </p:sp>
      <p:sp>
        <p:nvSpPr>
          <p:cNvPr id="3" name="내용 개체 틀 2"/>
          <p:cNvSpPr>
            <a:spLocks noGrp="1"/>
          </p:cNvSpPr>
          <p:nvPr>
            <p:ph idx="1"/>
          </p:nvPr>
        </p:nvSpPr>
        <p:spPr/>
        <p:txBody>
          <a:bodyPr/>
          <a:lstStyle/>
          <a:p>
            <a:endParaRPr lang="ko-KR" alt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86510"/>
            <a:ext cx="877077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1620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Job 3: join with compressed input</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4339" name="Picture 3" descr="C:\Users\idb\Desktop\Captur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 y="1143000"/>
            <a:ext cx="8664476" cy="4298172"/>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8353"/>
          <a:stretch/>
        </p:blipFill>
        <p:spPr bwMode="auto">
          <a:xfrm>
            <a:off x="9753600" y="1077686"/>
            <a:ext cx="1619250" cy="2627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5565338"/>
            <a:ext cx="3429000" cy="1292662"/>
          </a:xfrm>
          <a:prstGeom prst="rect">
            <a:avLst/>
          </a:prstGeom>
          <a:noFill/>
        </p:spPr>
        <p:txBody>
          <a:bodyPr wrap="square" rtlCol="0">
            <a:spAutoFit/>
          </a:bodyPr>
          <a:lstStyle/>
          <a:p>
            <a:r>
              <a:rPr lang="en-US" altLang="ko-KR" sz="1200" dirty="0" smtClean="0"/>
              <a:t>(20, www.cyworld.com)</a:t>
            </a:r>
          </a:p>
          <a:p>
            <a:r>
              <a:rPr lang="en-US" altLang="ko-KR" sz="1200" dirty="0" smtClean="0"/>
              <a:t>(21, www.snu.ac.kr)</a:t>
            </a:r>
            <a:br>
              <a:rPr lang="en-US" altLang="ko-KR" sz="1200" dirty="0" smtClean="0"/>
            </a:br>
            <a:r>
              <a:rPr lang="en-US" altLang="ko-KR" sz="1200" dirty="0" smtClean="0"/>
              <a:t>….</a:t>
            </a:r>
            <a:br>
              <a:rPr lang="en-US" altLang="ko-KR" sz="1200" dirty="0" smtClean="0"/>
            </a:br>
            <a:r>
              <a:rPr lang="en-US" altLang="ko-KR" sz="1200" dirty="0" smtClean="0"/>
              <a:t>(113, www.hotmail.com)</a:t>
            </a:r>
            <a:br>
              <a:rPr lang="en-US" altLang="ko-KR" sz="1200" dirty="0" smtClean="0"/>
            </a:br>
            <a:r>
              <a:rPr lang="en-US" altLang="ko-KR" sz="1200" dirty="0" smtClean="0"/>
              <a:t>(114, mail)</a:t>
            </a:r>
          </a:p>
          <a:p>
            <a:endParaRPr lang="ko-KR" altLang="en-US" dirty="0"/>
          </a:p>
        </p:txBody>
      </p:sp>
    </p:spTree>
    <p:extLst>
      <p:ext uri="{BB962C8B-B14F-4D97-AF65-F5344CB8AC3E}">
        <p14:creationId xmlns:p14="http://schemas.microsoft.com/office/powerpoint/2010/main" val="4195189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 4: reconstruct statements</a:t>
            </a:r>
            <a:endParaRPr lang="ko-KR" altLang="en-US" dirty="0"/>
          </a:p>
        </p:txBody>
      </p:sp>
      <p:sp>
        <p:nvSpPr>
          <p:cNvPr id="3" name="내용 개체 틀 2"/>
          <p:cNvSpPr>
            <a:spLocks noGrp="1"/>
          </p:cNvSpPr>
          <p:nvPr>
            <p:ph idx="1"/>
          </p:nvPr>
        </p:nvSpPr>
        <p:spPr/>
        <p:txBody>
          <a:bodyPr/>
          <a:lstStyle/>
          <a:p>
            <a:endParaRPr lang="ko-KR" alt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07" y="2133600"/>
            <a:ext cx="845858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6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GB" altLang="ko-KR" dirty="0">
                <a:effectLst>
                  <a:outerShdw blurRad="38100" dist="38100" dir="2700000" algn="tl">
                    <a:srgbClr val="C0C0C0"/>
                  </a:outerShdw>
                </a:effectLst>
                <a:ea typeface="굴림" charset="-127"/>
              </a:rPr>
              <a:t>Introduction</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1"/>
            <a:ext cx="8583613" cy="5029199"/>
          </a:xfrm>
        </p:spPr>
        <p:txBody>
          <a:bodyPr>
            <a:normAutofit/>
          </a:bodyPr>
          <a:lstStyle/>
          <a:p>
            <a:r>
              <a:rPr lang="en-US" altLang="ko-KR" dirty="0"/>
              <a:t>Semantic </a:t>
            </a:r>
            <a:r>
              <a:rPr lang="en-US" altLang="ko-KR" dirty="0" smtClean="0"/>
              <a:t>Web</a:t>
            </a:r>
          </a:p>
          <a:p>
            <a:pPr lvl="1"/>
            <a:r>
              <a:rPr lang="en-US" altLang="ko-KR" dirty="0"/>
              <a:t>An extension of the current World Wide Web</a:t>
            </a:r>
            <a:endParaRPr lang="en-GB" altLang="ko-KR" dirty="0" smtClean="0"/>
          </a:p>
          <a:p>
            <a:endParaRPr lang="en-US" altLang="ko-KR" dirty="0" smtClean="0"/>
          </a:p>
          <a:p>
            <a:r>
              <a:rPr lang="en-US" altLang="ko-KR" dirty="0" smtClean="0"/>
              <a:t>A </a:t>
            </a:r>
            <a:r>
              <a:rPr lang="en-US" altLang="ko-KR" dirty="0"/>
              <a:t>information = a set of statements </a:t>
            </a:r>
          </a:p>
          <a:p>
            <a:r>
              <a:rPr lang="en-US" altLang="ko-KR" dirty="0" smtClean="0">
                <a:ea typeface="굴림" charset="-127"/>
              </a:rPr>
              <a:t>Each </a:t>
            </a:r>
            <a:r>
              <a:rPr lang="en-US" altLang="ko-KR" dirty="0">
                <a:ea typeface="굴림" charset="-127"/>
              </a:rPr>
              <a:t>statement = three different terms;</a:t>
            </a:r>
            <a:endParaRPr lang="en-GB" altLang="ko-KR" dirty="0" smtClean="0">
              <a:ea typeface="굴림" charset="-127"/>
            </a:endParaRPr>
          </a:p>
          <a:p>
            <a:pPr lvl="1"/>
            <a:r>
              <a:rPr lang="en-US" altLang="ko-KR" dirty="0" smtClean="0">
                <a:ea typeface="굴림" charset="-127"/>
              </a:rPr>
              <a:t>subject</a:t>
            </a:r>
            <a:r>
              <a:rPr lang="en-US" altLang="ko-KR" dirty="0">
                <a:ea typeface="굴림" charset="-127"/>
              </a:rPr>
              <a:t>, </a:t>
            </a:r>
            <a:r>
              <a:rPr lang="en-US" altLang="ko-KR" dirty="0" smtClean="0">
                <a:ea typeface="굴림" charset="-127"/>
              </a:rPr>
              <a:t>predicate</a:t>
            </a:r>
            <a:r>
              <a:rPr lang="en-US" altLang="ko-KR" dirty="0">
                <a:ea typeface="굴림" charset="-127"/>
              </a:rPr>
              <a:t>, and </a:t>
            </a:r>
            <a:r>
              <a:rPr lang="en-US" altLang="ko-KR" dirty="0" smtClean="0">
                <a:ea typeface="굴림" charset="-127"/>
              </a:rPr>
              <a:t>object</a:t>
            </a:r>
          </a:p>
          <a:p>
            <a:pPr lvl="1"/>
            <a:r>
              <a:rPr lang="en-GB" altLang="ko-KR" dirty="0" smtClean="0">
                <a:ea typeface="굴림" charset="-127"/>
              </a:rPr>
              <a:t>&lt;http</a:t>
            </a:r>
            <a:r>
              <a:rPr lang="en-GB" altLang="ko-KR" dirty="0">
                <a:ea typeface="굴림" charset="-127"/>
              </a:rPr>
              <a:t>://</a:t>
            </a:r>
            <a:r>
              <a:rPr lang="en-GB" altLang="ko-KR" dirty="0" smtClean="0">
                <a:ea typeface="굴림" charset="-127"/>
              </a:rPr>
              <a:t>www.vu.nl&gt;  &lt;</a:t>
            </a:r>
            <a:r>
              <a:rPr lang="en-GB" altLang="ko-KR" dirty="0" err="1">
                <a:ea typeface="굴림" charset="-127"/>
              </a:rPr>
              <a:t>rdf:type</a:t>
            </a:r>
            <a:r>
              <a:rPr lang="en-GB" altLang="ko-KR" dirty="0" smtClean="0">
                <a:ea typeface="굴림" charset="-127"/>
              </a:rPr>
              <a:t>&gt; &lt;</a:t>
            </a:r>
            <a:r>
              <a:rPr lang="en-GB" altLang="ko-KR" dirty="0">
                <a:ea typeface="굴림" charset="-127"/>
              </a:rPr>
              <a:t>dbpedia:University&gt;</a:t>
            </a:r>
            <a:endParaRPr lang="en-US" altLang="ko-KR" dirty="0" smtClean="0">
              <a:ea typeface="굴림"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 4: reconstruct statements</a:t>
            </a:r>
            <a:endParaRPr lang="ko-KR" altLang="en-US" dirty="0"/>
          </a:p>
        </p:txBody>
      </p:sp>
      <p:sp>
        <p:nvSpPr>
          <p:cNvPr id="3" name="내용 개체 틀 2"/>
          <p:cNvSpPr>
            <a:spLocks noGrp="1"/>
          </p:cNvSpPr>
          <p:nvPr>
            <p:ph idx="1"/>
          </p:nvPr>
        </p:nvSpPr>
        <p:spPr/>
        <p:txBody>
          <a:bodyPr/>
          <a:lstStyle/>
          <a:p>
            <a:endParaRPr lang="ko-KR" alt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8346068"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367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Job 4: reconstruct statements</a:t>
            </a:r>
            <a:endParaRPr lang="ko-KR" altLang="en-US" dirty="0"/>
          </a:p>
        </p:txBody>
      </p:sp>
      <p:sp>
        <p:nvSpPr>
          <p:cNvPr id="3" name="내용 개체 틀 2"/>
          <p:cNvSpPr>
            <a:spLocks noGrp="1"/>
          </p:cNvSpPr>
          <p:nvPr>
            <p:ph idx="1"/>
          </p:nvPr>
        </p:nvSpPr>
        <p:spPr/>
        <p:txBody>
          <a:bodyPr/>
          <a:lstStyle/>
          <a:p>
            <a:endParaRPr lang="ko-KR" alt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2133600"/>
            <a:ext cx="791810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367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effectLst>
                  <a:outerShdw blurRad="38100" dist="38100" dir="2700000" algn="tl">
                    <a:srgbClr val="C0C0C0"/>
                  </a:outerShdw>
                </a:effectLst>
                <a:ea typeface="굴림" charset="-127"/>
              </a:rPr>
              <a:t>Outline</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0"/>
            <a:ext cx="8583613" cy="5229225"/>
          </a:xfrm>
        </p:spPr>
        <p:txBody>
          <a:bodyPr>
            <a:normAutofit/>
          </a:bodyPr>
          <a:lstStyle/>
          <a:p>
            <a:pPr>
              <a:defRPr/>
            </a:pPr>
            <a:r>
              <a:rPr lang="en-US" altLang="ko-KR" dirty="0" smtClean="0">
                <a:ea typeface="굴림" charset="-127"/>
              </a:rPr>
              <a:t>Introduction</a:t>
            </a:r>
            <a:endParaRPr lang="en-US" altLang="ko-KR" dirty="0">
              <a:ea typeface="굴림" charset="-127"/>
            </a:endParaRPr>
          </a:p>
          <a:p>
            <a:pPr>
              <a:defRPr/>
            </a:pPr>
            <a:r>
              <a:rPr lang="en-US" altLang="ko-KR" dirty="0">
                <a:ea typeface="굴림" charset="-127"/>
              </a:rPr>
              <a:t>Conventional Approach</a:t>
            </a:r>
          </a:p>
          <a:p>
            <a:pPr>
              <a:defRPr/>
            </a:pPr>
            <a:r>
              <a:rPr lang="en-US" altLang="ko-KR" dirty="0" err="1">
                <a:ea typeface="굴림" charset="-127"/>
              </a:rPr>
              <a:t>MapReduce</a:t>
            </a:r>
            <a:r>
              <a:rPr lang="en-US" altLang="ko-KR" dirty="0">
                <a:ea typeface="굴림" charset="-127"/>
              </a:rPr>
              <a:t> Data Compression</a:t>
            </a:r>
          </a:p>
          <a:p>
            <a:pPr>
              <a:defRPr/>
            </a:pPr>
            <a:r>
              <a:rPr lang="en-GB" altLang="ko-KR" dirty="0" err="1">
                <a:ea typeface="굴림" charset="-127"/>
              </a:rPr>
              <a:t>MapReduce</a:t>
            </a:r>
            <a:r>
              <a:rPr lang="en-GB" altLang="ko-KR" dirty="0">
                <a:ea typeface="굴림" charset="-127"/>
              </a:rPr>
              <a:t> Data Decompression</a:t>
            </a:r>
          </a:p>
          <a:p>
            <a:pPr>
              <a:defRPr/>
            </a:pPr>
            <a:r>
              <a:rPr lang="en-US" altLang="ko-KR" b="1" dirty="0">
                <a:ea typeface="굴림" charset="-127"/>
              </a:rPr>
              <a:t>Evaluation</a:t>
            </a:r>
          </a:p>
          <a:p>
            <a:pPr>
              <a:defRPr/>
            </a:pPr>
            <a:r>
              <a:rPr lang="en-US" altLang="ko-KR" dirty="0">
                <a:solidFill>
                  <a:schemeClr val="bg1">
                    <a:lumMod val="65000"/>
                  </a:schemeClr>
                </a:solidFill>
              </a:rPr>
              <a:t>Conclusions</a:t>
            </a:r>
          </a:p>
          <a:p>
            <a:pPr>
              <a:defRPr/>
            </a:pPr>
            <a:endParaRPr lang="en-GB" altLang="ko-KR" dirty="0" smtClean="0"/>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ko-KR" altLang="en-US" dirty="0" smtClean="0">
              <a:ea typeface="굴림" charset="-127"/>
            </a:endParaRPr>
          </a:p>
        </p:txBody>
      </p:sp>
      <p:sp>
        <p:nvSpPr>
          <p:cNvPr id="4" name="내용 개체 틀 2"/>
          <p:cNvSpPr txBox="1">
            <a:spLocks/>
          </p:cNvSpPr>
          <p:nvPr/>
        </p:nvSpPr>
        <p:spPr>
          <a:xfrm>
            <a:off x="381000" y="1295401"/>
            <a:ext cx="8583613" cy="502919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Clr>
                <a:srgbClr val="C00000"/>
              </a:buClr>
              <a:buFont typeface="Arial" pitchFamily="34" charset="0"/>
              <a:buChar char="–"/>
              <a:defRPr sz="20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Clr>
                <a:srgbClr val="C00000"/>
              </a:buClr>
              <a:buFont typeface="Arial" pitchFamily="34" charset="0"/>
              <a:buChar char="–"/>
              <a:defRPr sz="16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ko-KR" dirty="0" smtClean="0">
              <a:latin typeface="Times New Roman" panose="02020603050405020304" pitchFamily="18" charset="0"/>
              <a:ea typeface="굴림" panose="020B0600000101010101" pitchFamily="50" charset="-127"/>
            </a:endParaRPr>
          </a:p>
          <a:p>
            <a:pPr fontAlgn="auto">
              <a:spcAft>
                <a:spcPts val="0"/>
              </a:spcAft>
            </a:pPr>
            <a:endParaRPr lang="ko-KR" altLang="en-US" dirty="0" smtClean="0">
              <a:ea typeface="굴림" charset="-127"/>
            </a:endParaRPr>
          </a:p>
        </p:txBody>
      </p:sp>
    </p:spTree>
    <p:extLst>
      <p:ext uri="{BB962C8B-B14F-4D97-AF65-F5344CB8AC3E}">
        <p14:creationId xmlns:p14="http://schemas.microsoft.com/office/powerpoint/2010/main" val="72918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Evaluation</a:t>
            </a:r>
            <a:endParaRPr lang="ko-KR" altLang="en-US" dirty="0"/>
          </a:p>
        </p:txBody>
      </p:sp>
      <p:sp>
        <p:nvSpPr>
          <p:cNvPr id="3" name="내용 개체 틀 2"/>
          <p:cNvSpPr>
            <a:spLocks noGrp="1"/>
          </p:cNvSpPr>
          <p:nvPr>
            <p:ph idx="1"/>
          </p:nvPr>
        </p:nvSpPr>
        <p:spPr/>
        <p:txBody>
          <a:bodyPr/>
          <a:lstStyle/>
          <a:p>
            <a:r>
              <a:rPr lang="en-US" altLang="ko-KR" dirty="0" smtClean="0"/>
              <a:t>Environments</a:t>
            </a:r>
            <a:endParaRPr lang="en-US" altLang="ko-KR" dirty="0"/>
          </a:p>
          <a:p>
            <a:pPr lvl="1"/>
            <a:r>
              <a:rPr lang="en-US" altLang="ko-KR" dirty="0"/>
              <a:t>32 nodes of the </a:t>
            </a:r>
            <a:r>
              <a:rPr lang="en-US" altLang="ko-KR" dirty="0" smtClean="0"/>
              <a:t>DAS3 </a:t>
            </a:r>
            <a:r>
              <a:rPr lang="en-US" altLang="ko-KR" dirty="0"/>
              <a:t>cluster to set up our Hadoop </a:t>
            </a:r>
            <a:r>
              <a:rPr lang="en-US" altLang="ko-KR" dirty="0" smtClean="0"/>
              <a:t>framework</a:t>
            </a:r>
            <a:endParaRPr lang="en-US" altLang="ko-KR" dirty="0"/>
          </a:p>
          <a:p>
            <a:endParaRPr lang="en-US" altLang="ko-KR" dirty="0" smtClean="0"/>
          </a:p>
          <a:p>
            <a:r>
              <a:rPr lang="en-US" altLang="ko-KR" dirty="0" smtClean="0"/>
              <a:t>Each node</a:t>
            </a:r>
            <a:endParaRPr lang="en-US" altLang="ko-KR" dirty="0"/>
          </a:p>
          <a:p>
            <a:pPr lvl="1"/>
            <a:r>
              <a:rPr lang="en-US" altLang="ko-KR" dirty="0"/>
              <a:t>two dual-core </a:t>
            </a:r>
            <a:r>
              <a:rPr lang="en-US" altLang="ko-KR" dirty="0" smtClean="0"/>
              <a:t>2.4 GHz </a:t>
            </a:r>
            <a:r>
              <a:rPr lang="en-US" altLang="ko-KR" dirty="0"/>
              <a:t>AMD Opteron CPUs</a:t>
            </a:r>
          </a:p>
          <a:p>
            <a:pPr lvl="1"/>
            <a:r>
              <a:rPr lang="en-US" altLang="ko-KR" dirty="0" smtClean="0"/>
              <a:t>4 GB </a:t>
            </a:r>
            <a:r>
              <a:rPr lang="en-US" altLang="ko-KR" dirty="0"/>
              <a:t>main memory</a:t>
            </a:r>
          </a:p>
          <a:p>
            <a:pPr lvl="1"/>
            <a:r>
              <a:rPr lang="en-US" altLang="ko-KR" dirty="0" smtClean="0"/>
              <a:t>250 GB </a:t>
            </a:r>
            <a:r>
              <a:rPr lang="en-US" altLang="ko-KR" dirty="0"/>
              <a:t>storage</a:t>
            </a:r>
            <a:endParaRPr lang="ko-KR"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189078"/>
            <a:ext cx="5029200" cy="3668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869865"/>
            <a:ext cx="37719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5194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Results</a:t>
            </a:r>
            <a:endParaRPr lang="ko-KR" altLang="en-US" dirty="0"/>
          </a:p>
        </p:txBody>
      </p:sp>
      <p:sp>
        <p:nvSpPr>
          <p:cNvPr id="3" name="내용 개체 틀 2"/>
          <p:cNvSpPr>
            <a:spLocks noGrp="1"/>
          </p:cNvSpPr>
          <p:nvPr>
            <p:ph idx="1"/>
          </p:nvPr>
        </p:nvSpPr>
        <p:spPr/>
        <p:txBody>
          <a:bodyPr/>
          <a:lstStyle/>
          <a:p>
            <a:r>
              <a:rPr lang="en-US" altLang="ko-KR" dirty="0" smtClean="0"/>
              <a:t>The </a:t>
            </a:r>
            <a:r>
              <a:rPr lang="en-US" altLang="ko-KR" dirty="0"/>
              <a:t>throughput of the compression algorithm is higher for a larger datasets than for a smaller </a:t>
            </a:r>
            <a:r>
              <a:rPr lang="en-US" altLang="ko-KR" dirty="0" smtClean="0"/>
              <a:t>one</a:t>
            </a:r>
          </a:p>
          <a:p>
            <a:pPr lvl="1"/>
            <a:r>
              <a:rPr lang="en-US" altLang="ko-KR" dirty="0" smtClean="0"/>
              <a:t>our </a:t>
            </a:r>
            <a:r>
              <a:rPr lang="en-US" altLang="ko-KR" dirty="0"/>
              <a:t>technique is more efficient on larger inputs, where the computation is not dominated by the platform overhead </a:t>
            </a:r>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r>
              <a:rPr lang="en-US" altLang="ko-KR" dirty="0" smtClean="0"/>
              <a:t>Decompression is slower than Compression</a:t>
            </a:r>
            <a:endParaRPr lang="en-US" altLang="ko-KR" dirty="0"/>
          </a:p>
          <a:p>
            <a:endParaRPr lang="ko-KR"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667000"/>
            <a:ext cx="6007347" cy="2722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5460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Results</a:t>
            </a:r>
            <a:endParaRPr lang="ko-KR" altLang="en-US" dirty="0"/>
          </a:p>
        </p:txBody>
      </p:sp>
      <p:sp>
        <p:nvSpPr>
          <p:cNvPr id="3" name="내용 개체 틀 2"/>
          <p:cNvSpPr>
            <a:spLocks noGrp="1"/>
          </p:cNvSpPr>
          <p:nvPr>
            <p:ph idx="1"/>
          </p:nvPr>
        </p:nvSpPr>
        <p:spPr/>
        <p:txBody>
          <a:bodyPr/>
          <a:lstStyle/>
          <a:p>
            <a:endParaRPr lang="ko-KR" altLang="en-US" dirty="0"/>
          </a:p>
          <a:p>
            <a:r>
              <a:rPr lang="en-US" altLang="ko-KR" dirty="0"/>
              <a:t>The beneficial effects of the popular-terms cache </a:t>
            </a:r>
          </a:p>
          <a:p>
            <a:endParaRPr lang="ko-KR"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667000"/>
            <a:ext cx="55245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752600" y="3962400"/>
            <a:ext cx="5181600" cy="717176"/>
          </a:xfrm>
          <a:prstGeom prst="rect">
            <a:avLst/>
          </a:prstGeom>
          <a:no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7" name="직사각형 6"/>
          <p:cNvSpPr/>
          <p:nvPr/>
        </p:nvSpPr>
        <p:spPr>
          <a:xfrm>
            <a:off x="1752600" y="3048000"/>
            <a:ext cx="5181600" cy="46168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576028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Results</a:t>
            </a:r>
            <a:endParaRPr lang="ko-KR" altLang="en-US" dirty="0"/>
          </a:p>
        </p:txBody>
      </p:sp>
      <p:sp>
        <p:nvSpPr>
          <p:cNvPr id="3" name="내용 개체 틀 2"/>
          <p:cNvSpPr>
            <a:spLocks noGrp="1"/>
          </p:cNvSpPr>
          <p:nvPr>
            <p:ph idx="1"/>
          </p:nvPr>
        </p:nvSpPr>
        <p:spPr/>
        <p:txBody>
          <a:bodyPr/>
          <a:lstStyle/>
          <a:p>
            <a:r>
              <a:rPr lang="en-US" altLang="ko-KR" dirty="0" smtClean="0"/>
              <a:t>Scalability</a:t>
            </a:r>
          </a:p>
          <a:p>
            <a:pPr lvl="1"/>
            <a:r>
              <a:rPr lang="en-US" altLang="ko-KR" dirty="0" smtClean="0"/>
              <a:t>Different input size</a:t>
            </a:r>
          </a:p>
          <a:p>
            <a:pPr lvl="1"/>
            <a:r>
              <a:rPr lang="en-US" altLang="ko-KR" dirty="0" smtClean="0"/>
              <a:t>Varying the number of nodes</a:t>
            </a:r>
            <a:endParaRPr lang="ko-KR" alt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82" y="2329763"/>
            <a:ext cx="4364477" cy="369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5501" y="2329763"/>
            <a:ext cx="4461045" cy="354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a:xfrm>
            <a:off x="2303261" y="2438400"/>
            <a:ext cx="2040139" cy="20574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0" name="직사각형 9"/>
          <p:cNvSpPr/>
          <p:nvPr/>
        </p:nvSpPr>
        <p:spPr>
          <a:xfrm>
            <a:off x="5105400" y="2362200"/>
            <a:ext cx="266700" cy="18288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1" name="직사각형 10"/>
          <p:cNvSpPr/>
          <p:nvPr/>
        </p:nvSpPr>
        <p:spPr>
          <a:xfrm>
            <a:off x="6858000" y="4479582"/>
            <a:ext cx="1981200" cy="62581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842712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effectLst>
                  <a:outerShdw blurRad="38100" dist="38100" dir="2700000" algn="tl">
                    <a:srgbClr val="C0C0C0"/>
                  </a:outerShdw>
                </a:effectLst>
                <a:ea typeface="굴림" charset="-127"/>
              </a:rPr>
              <a:t>Outline</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0"/>
            <a:ext cx="8583613" cy="5229225"/>
          </a:xfrm>
        </p:spPr>
        <p:txBody>
          <a:bodyPr>
            <a:normAutofit/>
          </a:bodyPr>
          <a:lstStyle/>
          <a:p>
            <a:pPr>
              <a:defRPr/>
            </a:pPr>
            <a:r>
              <a:rPr lang="en-US" altLang="ko-KR" dirty="0" smtClean="0">
                <a:ea typeface="굴림" charset="-127"/>
              </a:rPr>
              <a:t>Introduction</a:t>
            </a:r>
            <a:endParaRPr lang="en-US" altLang="ko-KR" dirty="0">
              <a:ea typeface="굴림" charset="-127"/>
            </a:endParaRPr>
          </a:p>
          <a:p>
            <a:pPr>
              <a:defRPr/>
            </a:pPr>
            <a:r>
              <a:rPr lang="en-US" altLang="ko-KR" dirty="0">
                <a:ea typeface="굴림" charset="-127"/>
              </a:rPr>
              <a:t>Conventional Approach</a:t>
            </a:r>
          </a:p>
          <a:p>
            <a:pPr>
              <a:defRPr/>
            </a:pPr>
            <a:r>
              <a:rPr lang="en-US" altLang="ko-KR" dirty="0" err="1">
                <a:ea typeface="굴림" charset="-127"/>
              </a:rPr>
              <a:t>MapReduce</a:t>
            </a:r>
            <a:r>
              <a:rPr lang="en-US" altLang="ko-KR" dirty="0">
                <a:ea typeface="굴림" charset="-127"/>
              </a:rPr>
              <a:t> Data Compression</a:t>
            </a:r>
          </a:p>
          <a:p>
            <a:pPr>
              <a:defRPr/>
            </a:pPr>
            <a:r>
              <a:rPr lang="en-GB" altLang="ko-KR" dirty="0" err="1">
                <a:ea typeface="굴림" charset="-127"/>
              </a:rPr>
              <a:t>MapReduce</a:t>
            </a:r>
            <a:r>
              <a:rPr lang="en-GB" altLang="ko-KR" dirty="0">
                <a:ea typeface="굴림" charset="-127"/>
              </a:rPr>
              <a:t> Data Decompression</a:t>
            </a:r>
          </a:p>
          <a:p>
            <a:pPr>
              <a:defRPr/>
            </a:pPr>
            <a:r>
              <a:rPr lang="en-US" altLang="ko-KR" dirty="0">
                <a:ea typeface="굴림" charset="-127"/>
              </a:rPr>
              <a:t>Evaluation</a:t>
            </a:r>
          </a:p>
          <a:p>
            <a:pPr>
              <a:defRPr/>
            </a:pPr>
            <a:r>
              <a:rPr lang="en-US" altLang="ko-KR" b="1" dirty="0">
                <a:ea typeface="굴림" charset="-127"/>
              </a:rPr>
              <a:t>Conclusions</a:t>
            </a:r>
          </a:p>
          <a:p>
            <a:pPr>
              <a:defRPr/>
            </a:pPr>
            <a:endParaRPr lang="en-GB" altLang="ko-KR" dirty="0" smtClean="0"/>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ko-KR" altLang="en-US" dirty="0" smtClean="0">
              <a:ea typeface="굴림" charset="-127"/>
            </a:endParaRPr>
          </a:p>
        </p:txBody>
      </p:sp>
      <p:sp>
        <p:nvSpPr>
          <p:cNvPr id="4" name="내용 개체 틀 2"/>
          <p:cNvSpPr txBox="1">
            <a:spLocks/>
          </p:cNvSpPr>
          <p:nvPr/>
        </p:nvSpPr>
        <p:spPr>
          <a:xfrm>
            <a:off x="381000" y="1295401"/>
            <a:ext cx="8583613" cy="502919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Clr>
                <a:srgbClr val="C00000"/>
              </a:buClr>
              <a:buFont typeface="Arial" pitchFamily="34" charset="0"/>
              <a:buChar char="–"/>
              <a:defRPr sz="20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Clr>
                <a:srgbClr val="C00000"/>
              </a:buClr>
              <a:buFont typeface="Arial" pitchFamily="34" charset="0"/>
              <a:buChar char="–"/>
              <a:defRPr sz="16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ko-KR" dirty="0" smtClean="0">
              <a:latin typeface="Times New Roman" panose="02020603050405020304" pitchFamily="18" charset="0"/>
              <a:ea typeface="굴림" panose="020B0600000101010101" pitchFamily="50" charset="-127"/>
            </a:endParaRPr>
          </a:p>
          <a:p>
            <a:pPr fontAlgn="auto">
              <a:spcAft>
                <a:spcPts val="0"/>
              </a:spcAft>
            </a:pPr>
            <a:endParaRPr lang="ko-KR" altLang="en-US" dirty="0" smtClean="0">
              <a:ea typeface="굴림" charset="-127"/>
            </a:endParaRPr>
          </a:p>
        </p:txBody>
      </p:sp>
    </p:spTree>
    <p:extLst>
      <p:ext uri="{BB962C8B-B14F-4D97-AF65-F5344CB8AC3E}">
        <p14:creationId xmlns:p14="http://schemas.microsoft.com/office/powerpoint/2010/main" val="3565355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Conclusions</a:t>
            </a:r>
            <a:endParaRPr lang="en-US" dirty="0"/>
          </a:p>
        </p:txBody>
      </p:sp>
      <p:sp>
        <p:nvSpPr>
          <p:cNvPr id="3" name="내용 개체 틀 2"/>
          <p:cNvSpPr>
            <a:spLocks noGrp="1"/>
          </p:cNvSpPr>
          <p:nvPr>
            <p:ph idx="1"/>
          </p:nvPr>
        </p:nvSpPr>
        <p:spPr/>
        <p:txBody>
          <a:bodyPr>
            <a:normAutofit/>
          </a:bodyPr>
          <a:lstStyle/>
          <a:p>
            <a:pPr marL="0" indent="0">
              <a:buNone/>
            </a:pPr>
            <a:endParaRPr lang="en-US" dirty="0"/>
          </a:p>
          <a:p>
            <a:r>
              <a:rPr lang="en-US" dirty="0" smtClean="0"/>
              <a:t>Proposed a </a:t>
            </a:r>
            <a:r>
              <a:rPr lang="en-US" dirty="0"/>
              <a:t>technique to compress Semantic Web statements </a:t>
            </a:r>
            <a:endParaRPr lang="en-US" dirty="0" smtClean="0"/>
          </a:p>
          <a:p>
            <a:pPr lvl="1"/>
            <a:r>
              <a:rPr lang="en-US" dirty="0" smtClean="0"/>
              <a:t>using </a:t>
            </a:r>
            <a:r>
              <a:rPr lang="en-US" dirty="0"/>
              <a:t>the </a:t>
            </a:r>
            <a:r>
              <a:rPr lang="en-US" dirty="0" err="1"/>
              <a:t>MapReduce</a:t>
            </a:r>
            <a:r>
              <a:rPr lang="en-US" dirty="0"/>
              <a:t> programming </a:t>
            </a:r>
            <a:r>
              <a:rPr lang="en-US" dirty="0" smtClean="0"/>
              <a:t>model</a:t>
            </a:r>
          </a:p>
          <a:p>
            <a:pPr lvl="1"/>
            <a:endParaRPr lang="en-US" dirty="0"/>
          </a:p>
          <a:p>
            <a:r>
              <a:rPr lang="en-US" dirty="0" smtClean="0"/>
              <a:t>Evaluated the performance measuring the runtime</a:t>
            </a:r>
          </a:p>
          <a:p>
            <a:pPr lvl="1"/>
            <a:r>
              <a:rPr lang="en-US" dirty="0"/>
              <a:t>More efficient for larger inputs</a:t>
            </a:r>
          </a:p>
          <a:p>
            <a:r>
              <a:rPr lang="en-US" dirty="0" smtClean="0"/>
              <a:t>Tested the scalability</a:t>
            </a:r>
          </a:p>
          <a:p>
            <a:pPr lvl="1"/>
            <a:r>
              <a:rPr lang="en-US" dirty="0" smtClean="0"/>
              <a:t>Compression </a:t>
            </a:r>
            <a:r>
              <a:rPr lang="en-US" dirty="0" err="1" smtClean="0"/>
              <a:t>algo</a:t>
            </a:r>
            <a:r>
              <a:rPr lang="en-US" dirty="0" smtClean="0"/>
              <a:t>. scales more efficiently</a:t>
            </a:r>
          </a:p>
          <a:p>
            <a:pPr marL="0" indent="0">
              <a:buNone/>
            </a:pPr>
            <a:endParaRPr lang="en-US" dirty="0"/>
          </a:p>
          <a:p>
            <a:r>
              <a:rPr lang="en-US" dirty="0"/>
              <a:t>A</a:t>
            </a:r>
            <a:r>
              <a:rPr lang="en-US" dirty="0" smtClean="0"/>
              <a:t> </a:t>
            </a:r>
            <a:r>
              <a:rPr lang="en-US" dirty="0"/>
              <a:t>major contribution to solve this crucial problem in the Semantic Web</a:t>
            </a:r>
          </a:p>
        </p:txBody>
      </p:sp>
    </p:spTree>
    <p:extLst>
      <p:ext uri="{BB962C8B-B14F-4D97-AF65-F5344CB8AC3E}">
        <p14:creationId xmlns:p14="http://schemas.microsoft.com/office/powerpoint/2010/main" val="965541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References</a:t>
            </a:r>
            <a:endParaRPr lang="ko-KR" altLang="en-US" dirty="0"/>
          </a:p>
        </p:txBody>
      </p:sp>
      <p:sp>
        <p:nvSpPr>
          <p:cNvPr id="3" name="내용 개체 틀 2"/>
          <p:cNvSpPr>
            <a:spLocks noGrp="1"/>
          </p:cNvSpPr>
          <p:nvPr>
            <p:ph idx="1"/>
          </p:nvPr>
        </p:nvSpPr>
        <p:spPr/>
        <p:txBody>
          <a:bodyPr/>
          <a:lstStyle/>
          <a:p>
            <a:r>
              <a:rPr lang="fi-FI" altLang="ko-KR" dirty="0" smtClean="0"/>
              <a:t>[1</a:t>
            </a:r>
            <a:r>
              <a:rPr lang="fi-FI" altLang="ko-KR" dirty="0"/>
              <a:t>] J. Urbani, S. Kotoulas, J. Maassen, F. van Harmelen</a:t>
            </a:r>
            <a:r>
              <a:rPr lang="fi-FI" altLang="ko-KR" dirty="0" smtClean="0"/>
              <a:t>, </a:t>
            </a:r>
            <a:r>
              <a:rPr lang="en-US" altLang="ko-KR" dirty="0" smtClean="0"/>
              <a:t>and </a:t>
            </a:r>
            <a:r>
              <a:rPr lang="en-US" altLang="ko-KR" dirty="0"/>
              <a:t>H. Bal. Owl reasoning with </a:t>
            </a:r>
            <a:r>
              <a:rPr lang="en-US" altLang="ko-KR" dirty="0" err="1"/>
              <a:t>mapreduce</a:t>
            </a:r>
            <a:r>
              <a:rPr lang="en-US" altLang="ko-KR" dirty="0" smtClean="0"/>
              <a:t>: calculating </a:t>
            </a:r>
            <a:r>
              <a:rPr lang="en-US" altLang="ko-KR" dirty="0"/>
              <a:t>the closure of 100 </a:t>
            </a:r>
            <a:r>
              <a:rPr lang="en-US" altLang="ko-KR" dirty="0" smtClean="0"/>
              <a:t>billion </a:t>
            </a:r>
            <a:r>
              <a:rPr lang="en-US" altLang="ko-KR" dirty="0"/>
              <a:t>triples. </a:t>
            </a:r>
            <a:r>
              <a:rPr lang="en-US" altLang="ko-KR" dirty="0" smtClean="0"/>
              <a:t>Currently under </a:t>
            </a:r>
            <a:r>
              <a:rPr lang="en-US" altLang="ko-KR" dirty="0"/>
              <a:t>submission, 2010</a:t>
            </a:r>
            <a:r>
              <a:rPr lang="en-US" altLang="ko-KR" dirty="0" smtClean="0"/>
              <a:t>.</a:t>
            </a:r>
          </a:p>
          <a:p>
            <a:endParaRPr lang="en-US" altLang="ko-KR" dirty="0"/>
          </a:p>
          <a:p>
            <a:r>
              <a:rPr lang="en-US" altLang="ko-KR" dirty="0" smtClean="0"/>
              <a:t>[2</a:t>
            </a:r>
            <a:r>
              <a:rPr lang="en-US" altLang="ko-KR" dirty="0"/>
              <a:t>] J. </a:t>
            </a:r>
            <a:r>
              <a:rPr lang="en-US" altLang="ko-KR" dirty="0" err="1"/>
              <a:t>Urbani</a:t>
            </a:r>
            <a:r>
              <a:rPr lang="en-US" altLang="ko-KR" dirty="0"/>
              <a:t>, S. </a:t>
            </a:r>
            <a:r>
              <a:rPr lang="en-US" altLang="ko-KR" dirty="0" err="1"/>
              <a:t>Kotoulas</a:t>
            </a:r>
            <a:r>
              <a:rPr lang="en-US" altLang="ko-KR" dirty="0"/>
              <a:t>, E. Oren, and F. van </a:t>
            </a:r>
            <a:r>
              <a:rPr lang="en-US" altLang="ko-KR" dirty="0" err="1"/>
              <a:t>Harmelen</a:t>
            </a:r>
            <a:r>
              <a:rPr lang="en-US" altLang="ko-KR" dirty="0" smtClean="0"/>
              <a:t>. Scalable </a:t>
            </a:r>
            <a:r>
              <a:rPr lang="en-US" altLang="ko-KR" dirty="0"/>
              <a:t>distributed reasoning using </a:t>
            </a:r>
            <a:r>
              <a:rPr lang="en-US" altLang="ko-KR" dirty="0" err="1"/>
              <a:t>mapreduce</a:t>
            </a:r>
            <a:r>
              <a:rPr lang="en-US" altLang="ko-KR" dirty="0"/>
              <a:t>. </a:t>
            </a:r>
            <a:r>
              <a:rPr lang="en-US" altLang="ko-KR" dirty="0" smtClean="0"/>
              <a:t>In Proceedings </a:t>
            </a:r>
            <a:r>
              <a:rPr lang="en-US" altLang="ko-KR" dirty="0"/>
              <a:t>of the </a:t>
            </a:r>
            <a:r>
              <a:rPr lang="en-US" altLang="ko-KR" dirty="0" smtClean="0"/>
              <a:t> ISWC </a:t>
            </a:r>
            <a:r>
              <a:rPr lang="en-US" altLang="ko-KR" dirty="0"/>
              <a:t>'09, 2009.</a:t>
            </a:r>
            <a:endParaRPr lang="en-GB" altLang="ko-KR" dirty="0"/>
          </a:p>
        </p:txBody>
      </p:sp>
    </p:spTree>
    <p:extLst>
      <p:ext uri="{BB962C8B-B14F-4D97-AF65-F5344CB8AC3E}">
        <p14:creationId xmlns:p14="http://schemas.microsoft.com/office/powerpoint/2010/main" val="3676359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GB" altLang="ko-KR" dirty="0">
                <a:effectLst>
                  <a:outerShdw blurRad="38100" dist="38100" dir="2700000" algn="tl">
                    <a:srgbClr val="C0C0C0"/>
                  </a:outerShdw>
                </a:effectLst>
                <a:ea typeface="굴림" charset="-127"/>
              </a:rPr>
              <a:t>Introduction</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1"/>
            <a:ext cx="8583613" cy="5029199"/>
          </a:xfrm>
        </p:spPr>
        <p:txBody>
          <a:bodyPr>
            <a:normAutofit/>
          </a:bodyPr>
          <a:lstStyle/>
          <a:p>
            <a:r>
              <a:rPr lang="en-US" altLang="ko-KR" dirty="0">
                <a:ea typeface="굴림" charset="-127"/>
              </a:rPr>
              <a:t>the terms consist of long strings</a:t>
            </a:r>
          </a:p>
          <a:p>
            <a:pPr lvl="1"/>
            <a:r>
              <a:rPr lang="en-US" altLang="ko-KR" dirty="0" smtClean="0">
                <a:ea typeface="굴림" charset="-127"/>
              </a:rPr>
              <a:t>Most </a:t>
            </a:r>
            <a:r>
              <a:rPr lang="en-US" altLang="ko-KR" dirty="0">
                <a:ea typeface="굴림" charset="-127"/>
              </a:rPr>
              <a:t>semantic web applications </a:t>
            </a:r>
            <a:r>
              <a:rPr lang="en-US" altLang="ko-KR" b="1" dirty="0">
                <a:ea typeface="굴림" charset="-127"/>
              </a:rPr>
              <a:t>compress the statements</a:t>
            </a:r>
          </a:p>
          <a:p>
            <a:pPr lvl="1"/>
            <a:r>
              <a:rPr lang="en-US" altLang="ko-KR" dirty="0" smtClean="0">
                <a:ea typeface="굴림" charset="-127"/>
              </a:rPr>
              <a:t>to </a:t>
            </a:r>
            <a:r>
              <a:rPr lang="en-US" altLang="ko-KR" dirty="0">
                <a:ea typeface="굴림" charset="-127"/>
              </a:rPr>
              <a:t>save space and increase the </a:t>
            </a:r>
            <a:r>
              <a:rPr lang="en-US" altLang="ko-KR" dirty="0" smtClean="0">
                <a:ea typeface="굴림" charset="-127"/>
              </a:rPr>
              <a:t>performance</a:t>
            </a:r>
          </a:p>
          <a:p>
            <a:pPr lvl="1"/>
            <a:endParaRPr lang="en-US" altLang="ko-KR" dirty="0">
              <a:ea typeface="굴림" charset="-127"/>
            </a:endParaRPr>
          </a:p>
          <a:p>
            <a:pPr lvl="1"/>
            <a:endParaRPr lang="en-US" altLang="ko-KR" dirty="0" smtClean="0">
              <a:ea typeface="굴림" charset="-127"/>
            </a:endParaRPr>
          </a:p>
          <a:p>
            <a:r>
              <a:rPr lang="en-US" altLang="ko-KR" dirty="0">
                <a:ea typeface="굴림" charset="-127"/>
              </a:rPr>
              <a:t>the technique to compress data is </a:t>
            </a:r>
            <a:r>
              <a:rPr lang="en-US" altLang="ko-KR" b="1" dirty="0">
                <a:ea typeface="굴림" charset="-127"/>
              </a:rPr>
              <a:t>dictionary encoding</a:t>
            </a:r>
            <a:endParaRPr lang="en-US" altLang="ko-KR" b="1" dirty="0" smtClean="0">
              <a:ea typeface="굴림" charset="-127"/>
            </a:endParaRPr>
          </a:p>
        </p:txBody>
      </p:sp>
    </p:spTree>
    <p:extLst>
      <p:ext uri="{BB962C8B-B14F-4D97-AF65-F5344CB8AC3E}">
        <p14:creationId xmlns:p14="http://schemas.microsoft.com/office/powerpoint/2010/main" val="2124719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effectLst>
                  <a:outerShdw blurRad="38100" dist="38100" dir="2700000" algn="tl">
                    <a:srgbClr val="C0C0C0"/>
                  </a:outerShdw>
                </a:effectLst>
                <a:ea typeface="굴림" charset="-127"/>
              </a:rPr>
              <a:t>Outline</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0"/>
            <a:ext cx="8583613" cy="5229225"/>
          </a:xfrm>
        </p:spPr>
        <p:txBody>
          <a:bodyPr/>
          <a:lstStyle/>
          <a:p>
            <a:pPr>
              <a:defRPr/>
            </a:pPr>
            <a:r>
              <a:rPr lang="en-US" altLang="ko-KR" dirty="0" smtClean="0">
                <a:ea typeface="굴림" charset="-127"/>
              </a:rPr>
              <a:t>Introduction</a:t>
            </a:r>
          </a:p>
          <a:p>
            <a:pPr>
              <a:defRPr/>
            </a:pPr>
            <a:r>
              <a:rPr lang="en-US" altLang="ko-KR" dirty="0" smtClean="0">
                <a:ea typeface="굴림" charset="-127"/>
              </a:rPr>
              <a:t>Conventional Approach</a:t>
            </a:r>
          </a:p>
          <a:p>
            <a:pPr>
              <a:defRPr/>
            </a:pPr>
            <a:r>
              <a:rPr lang="en-US" altLang="ko-KR" dirty="0" err="1" smtClean="0">
                <a:ea typeface="굴림" charset="-127"/>
              </a:rPr>
              <a:t>MapReduce</a:t>
            </a:r>
            <a:r>
              <a:rPr lang="en-US" altLang="ko-KR" dirty="0" smtClean="0">
                <a:ea typeface="굴림" charset="-127"/>
              </a:rPr>
              <a:t> Data Compression</a:t>
            </a:r>
          </a:p>
          <a:p>
            <a:pPr lvl="1">
              <a:defRPr/>
            </a:pPr>
            <a:r>
              <a:rPr lang="en-US" altLang="ko-KR" dirty="0">
                <a:ea typeface="굴림" charset="-127"/>
              </a:rPr>
              <a:t>Job 1: caching of popular terms</a:t>
            </a:r>
          </a:p>
          <a:p>
            <a:pPr lvl="1">
              <a:defRPr/>
            </a:pPr>
            <a:r>
              <a:rPr lang="en-US" altLang="ko-KR" dirty="0">
                <a:ea typeface="굴림" charset="-127"/>
              </a:rPr>
              <a:t>Job </a:t>
            </a:r>
            <a:r>
              <a:rPr lang="en-US" altLang="ko-KR" dirty="0" smtClean="0">
                <a:ea typeface="굴림" charset="-127"/>
              </a:rPr>
              <a:t>2: deconstruct statements</a:t>
            </a:r>
            <a:endParaRPr lang="en-US" altLang="ko-KR" dirty="0">
              <a:ea typeface="굴림" charset="-127"/>
            </a:endParaRPr>
          </a:p>
          <a:p>
            <a:pPr lvl="1">
              <a:defRPr/>
            </a:pPr>
            <a:r>
              <a:rPr lang="en-US" altLang="ko-KR" dirty="0">
                <a:ea typeface="굴림" charset="-127"/>
              </a:rPr>
              <a:t>Job </a:t>
            </a:r>
            <a:r>
              <a:rPr lang="en-US" altLang="ko-KR" dirty="0" smtClean="0">
                <a:ea typeface="굴림" charset="-127"/>
              </a:rPr>
              <a:t>3: reconstruct statements</a:t>
            </a:r>
            <a:endParaRPr lang="en-US" altLang="ko-KR" dirty="0">
              <a:ea typeface="굴림" charset="-127"/>
            </a:endParaRPr>
          </a:p>
          <a:p>
            <a:pPr>
              <a:defRPr/>
            </a:pPr>
            <a:r>
              <a:rPr lang="en-GB" altLang="ko-KR" dirty="0" err="1" smtClean="0"/>
              <a:t>MapReduce</a:t>
            </a:r>
            <a:r>
              <a:rPr lang="en-GB" altLang="ko-KR" dirty="0" smtClean="0"/>
              <a:t> Data Decompression</a:t>
            </a:r>
          </a:p>
          <a:p>
            <a:pPr lvl="1">
              <a:defRPr/>
            </a:pPr>
            <a:r>
              <a:rPr lang="en-US" altLang="ko-KR" dirty="0">
                <a:ea typeface="굴림" charset="-127"/>
              </a:rPr>
              <a:t>Job </a:t>
            </a:r>
            <a:r>
              <a:rPr lang="en-US" altLang="ko-KR" dirty="0" smtClean="0">
                <a:ea typeface="굴림" charset="-127"/>
              </a:rPr>
              <a:t>2: join with dictionary table</a:t>
            </a:r>
            <a:endParaRPr lang="en-US" altLang="ko-KR" dirty="0">
              <a:ea typeface="굴림" charset="-127"/>
            </a:endParaRPr>
          </a:p>
          <a:p>
            <a:pPr lvl="1">
              <a:defRPr/>
            </a:pPr>
            <a:r>
              <a:rPr lang="en-US" altLang="ko-KR" dirty="0">
                <a:ea typeface="굴림" charset="-127"/>
              </a:rPr>
              <a:t>Job </a:t>
            </a:r>
            <a:r>
              <a:rPr lang="en-US" altLang="ko-KR" dirty="0" smtClean="0">
                <a:ea typeface="굴림" charset="-127"/>
              </a:rPr>
              <a:t>3: join </a:t>
            </a:r>
            <a:r>
              <a:rPr lang="en-US" altLang="ko-KR" dirty="0">
                <a:ea typeface="굴림" charset="-127"/>
              </a:rPr>
              <a:t>with </a:t>
            </a:r>
            <a:r>
              <a:rPr lang="en-US" altLang="ko-KR" dirty="0" smtClean="0">
                <a:ea typeface="굴림" charset="-127"/>
              </a:rPr>
              <a:t>compressed input</a:t>
            </a:r>
          </a:p>
          <a:p>
            <a:pPr>
              <a:defRPr/>
            </a:pPr>
            <a:r>
              <a:rPr lang="en-US" altLang="ko-KR" dirty="0" smtClean="0">
                <a:ea typeface="굴림" charset="-127"/>
              </a:rPr>
              <a:t>Evaluation</a:t>
            </a:r>
          </a:p>
          <a:p>
            <a:pPr lvl="1">
              <a:defRPr/>
            </a:pPr>
            <a:r>
              <a:rPr lang="en-US" altLang="ko-KR" dirty="0" smtClean="0">
                <a:ea typeface="굴림" charset="-127"/>
              </a:rPr>
              <a:t>Runtime</a:t>
            </a:r>
          </a:p>
          <a:p>
            <a:pPr lvl="1">
              <a:defRPr/>
            </a:pPr>
            <a:r>
              <a:rPr lang="en-US" altLang="ko-KR" dirty="0" smtClean="0">
                <a:ea typeface="굴림" charset="-127"/>
              </a:rPr>
              <a:t>Scalability</a:t>
            </a:r>
          </a:p>
          <a:p>
            <a:pPr>
              <a:defRPr/>
            </a:pPr>
            <a:r>
              <a:rPr lang="en-US" altLang="ko-KR" dirty="0" smtClean="0">
                <a:ea typeface="굴림" charset="-127"/>
              </a:rPr>
              <a:t>Conclusions</a:t>
            </a:r>
          </a:p>
          <a:p>
            <a:pPr>
              <a:defRPr/>
            </a:pPr>
            <a:endParaRPr lang="en-US" altLang="ko-KR" dirty="0">
              <a:ea typeface="굴림" charset="-127"/>
            </a:endParaRPr>
          </a:p>
          <a:p>
            <a:pPr lvl="1">
              <a:defRPr/>
            </a:pPr>
            <a:endParaRPr lang="en-GB" altLang="ko-KR" dirty="0" smtClean="0"/>
          </a:p>
          <a:p>
            <a:pPr>
              <a:defRPr/>
            </a:pPr>
            <a:endParaRPr lang="en-GB" altLang="ko-KR" dirty="0" smtClean="0"/>
          </a:p>
          <a:p>
            <a:pPr>
              <a:defRPr/>
            </a:pPr>
            <a:endParaRPr lang="en-GB" altLang="ko-KR" dirty="0" smtClean="0"/>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ko-KR" altLang="en-US" dirty="0" smtClean="0">
              <a:ea typeface="굴림" charset="-127"/>
            </a:endParaRPr>
          </a:p>
        </p:txBody>
      </p:sp>
      <p:sp>
        <p:nvSpPr>
          <p:cNvPr id="4" name="내용 개체 틀 2"/>
          <p:cNvSpPr txBox="1">
            <a:spLocks/>
          </p:cNvSpPr>
          <p:nvPr/>
        </p:nvSpPr>
        <p:spPr>
          <a:xfrm>
            <a:off x="381000" y="1295401"/>
            <a:ext cx="8583613" cy="502919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Clr>
                <a:srgbClr val="C00000"/>
              </a:buClr>
              <a:buFont typeface="Arial" pitchFamily="34" charset="0"/>
              <a:buChar char="–"/>
              <a:defRPr sz="20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Clr>
                <a:srgbClr val="C00000"/>
              </a:buClr>
              <a:buFont typeface="Arial" pitchFamily="34" charset="0"/>
              <a:buChar char="–"/>
              <a:defRPr sz="16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ko-KR" dirty="0" smtClean="0">
              <a:latin typeface="Times New Roman" panose="02020603050405020304" pitchFamily="18" charset="0"/>
              <a:ea typeface="굴림" panose="020B0600000101010101" pitchFamily="50" charset="-127"/>
            </a:endParaRPr>
          </a:p>
          <a:p>
            <a:pPr fontAlgn="auto">
              <a:spcAft>
                <a:spcPts val="0"/>
              </a:spcAft>
            </a:pPr>
            <a:endParaRPr lang="ko-KR" altLang="en-US" dirty="0" smtClean="0">
              <a:ea typeface="굴림" charset="-127"/>
            </a:endParaRPr>
          </a:p>
        </p:txBody>
      </p:sp>
    </p:spTree>
    <p:extLst>
      <p:ext uri="{BB962C8B-B14F-4D97-AF65-F5344CB8AC3E}">
        <p14:creationId xmlns:p14="http://schemas.microsoft.com/office/powerpoint/2010/main" val="211921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Conventional Approach</a:t>
            </a:r>
          </a:p>
        </p:txBody>
      </p:sp>
      <p:sp>
        <p:nvSpPr>
          <p:cNvPr id="3" name="내용 개체 틀 2"/>
          <p:cNvSpPr>
            <a:spLocks noGrp="1"/>
          </p:cNvSpPr>
          <p:nvPr>
            <p:ph idx="1"/>
          </p:nvPr>
        </p:nvSpPr>
        <p:spPr/>
        <p:txBody>
          <a:bodyPr/>
          <a:lstStyle/>
          <a:p>
            <a:r>
              <a:rPr lang="en-GB" altLang="ko-KR" dirty="0"/>
              <a:t>Dictionary </a:t>
            </a:r>
            <a:r>
              <a:rPr lang="en-GB" altLang="ko-KR" dirty="0" smtClean="0"/>
              <a:t>encoding</a:t>
            </a:r>
          </a:p>
          <a:p>
            <a:endParaRPr lang="en-GB" altLang="ko-KR" dirty="0" smtClean="0"/>
          </a:p>
          <a:p>
            <a:r>
              <a:rPr lang="en-GB" altLang="ko-KR" dirty="0"/>
              <a:t>Input : </a:t>
            </a:r>
            <a:r>
              <a:rPr lang="en-GB" altLang="ko-KR" dirty="0" smtClean="0"/>
              <a:t>ABABBABCABABBA</a:t>
            </a:r>
          </a:p>
          <a:p>
            <a:endParaRPr lang="en-GB" altLang="ko-KR" dirty="0" smtClean="0"/>
          </a:p>
          <a:p>
            <a:r>
              <a:rPr lang="en-GB" altLang="ko-KR" dirty="0" smtClean="0"/>
              <a:t>Output </a:t>
            </a:r>
            <a:r>
              <a:rPr lang="en-GB" altLang="ko-KR" dirty="0"/>
              <a:t>: 124523461</a:t>
            </a:r>
            <a:endParaRPr lang="ko-KR" altLang="en-US" dirty="0"/>
          </a:p>
        </p:txBody>
      </p:sp>
      <p:pic>
        <p:nvPicPr>
          <p:cNvPr id="1026" name="Picture 2" descr="C:\Users\idb\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387" y="1295400"/>
            <a:ext cx="4217101"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94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Motivation</a:t>
            </a:r>
            <a:endParaRPr lang="en-US" dirty="0"/>
          </a:p>
        </p:txBody>
      </p:sp>
      <p:sp>
        <p:nvSpPr>
          <p:cNvPr id="3" name="내용 개체 틀 2"/>
          <p:cNvSpPr>
            <a:spLocks noGrp="1"/>
          </p:cNvSpPr>
          <p:nvPr>
            <p:ph idx="1"/>
          </p:nvPr>
        </p:nvSpPr>
        <p:spPr/>
        <p:txBody>
          <a:bodyPr/>
          <a:lstStyle/>
          <a:p>
            <a:endParaRPr lang="en-GB" altLang="ko-KR" dirty="0"/>
          </a:p>
          <a:p>
            <a:r>
              <a:rPr lang="en-US" altLang="ko-KR" dirty="0"/>
              <a:t>Currently the amount of Semantic Web </a:t>
            </a:r>
            <a:r>
              <a:rPr lang="en-US" altLang="ko-KR" dirty="0" smtClean="0"/>
              <a:t>data</a:t>
            </a:r>
          </a:p>
          <a:p>
            <a:pPr lvl="1"/>
            <a:r>
              <a:rPr lang="en-US" altLang="ko-KR" dirty="0" smtClean="0"/>
              <a:t>Is steadily growing </a:t>
            </a:r>
          </a:p>
          <a:p>
            <a:r>
              <a:rPr lang="en-US" altLang="ko-KR" dirty="0" smtClean="0"/>
              <a:t>Compressing </a:t>
            </a:r>
            <a:r>
              <a:rPr lang="en-US" altLang="ko-KR" dirty="0"/>
              <a:t>many billions of statements </a:t>
            </a:r>
            <a:endParaRPr lang="en-US" altLang="ko-KR" dirty="0" smtClean="0"/>
          </a:p>
          <a:p>
            <a:pPr lvl="1"/>
            <a:r>
              <a:rPr lang="en-US" altLang="ko-KR" dirty="0" smtClean="0"/>
              <a:t>becomes </a:t>
            </a:r>
            <a:r>
              <a:rPr lang="en-US" altLang="ko-KR" dirty="0"/>
              <a:t>more and more time-consuming</a:t>
            </a:r>
            <a:r>
              <a:rPr lang="en-US" altLang="ko-KR" dirty="0" smtClean="0"/>
              <a:t>.</a:t>
            </a:r>
          </a:p>
          <a:p>
            <a:r>
              <a:rPr lang="en-US" altLang="ko-KR" dirty="0" smtClean="0"/>
              <a:t>A </a:t>
            </a:r>
            <a:r>
              <a:rPr lang="en-US" altLang="ko-KR" dirty="0" smtClean="0"/>
              <a:t>fast and scalable compression is crucial</a:t>
            </a:r>
          </a:p>
          <a:p>
            <a:endParaRPr lang="en-US" altLang="ko-KR" dirty="0" smtClean="0"/>
          </a:p>
          <a:p>
            <a:r>
              <a:rPr lang="en-US" altLang="ko-KR" dirty="0" smtClean="0"/>
              <a:t>A </a:t>
            </a:r>
            <a:r>
              <a:rPr lang="en-US" altLang="ko-KR" dirty="0" smtClean="0"/>
              <a:t>technique to </a:t>
            </a:r>
            <a:r>
              <a:rPr lang="en-US" altLang="ko-KR" dirty="0"/>
              <a:t>compress and decompress </a:t>
            </a:r>
            <a:r>
              <a:rPr lang="en-US" altLang="ko-KR" dirty="0" smtClean="0"/>
              <a:t>Semantic Web  statements </a:t>
            </a:r>
          </a:p>
          <a:p>
            <a:pPr lvl="1"/>
            <a:r>
              <a:rPr lang="en-US" altLang="ko-KR" dirty="0" smtClean="0"/>
              <a:t>using the </a:t>
            </a:r>
            <a:r>
              <a:rPr lang="en-US" altLang="ko-KR" dirty="0" err="1" smtClean="0"/>
              <a:t>MapReduce</a:t>
            </a:r>
            <a:r>
              <a:rPr lang="en-US" altLang="ko-KR" dirty="0" smtClean="0"/>
              <a:t> programming model</a:t>
            </a:r>
          </a:p>
          <a:p>
            <a:pPr lvl="1"/>
            <a:endParaRPr lang="en-US" altLang="ko-KR" dirty="0"/>
          </a:p>
          <a:p>
            <a:r>
              <a:rPr lang="en-GB" altLang="ko-KR" dirty="0" smtClean="0"/>
              <a:t>Allowed us to reason directly on the compressed statements with a consequent increase of performance [1, 2]</a:t>
            </a:r>
          </a:p>
        </p:txBody>
      </p:sp>
    </p:spTree>
    <p:extLst>
      <p:ext uri="{BB962C8B-B14F-4D97-AF65-F5344CB8AC3E}">
        <p14:creationId xmlns:p14="http://schemas.microsoft.com/office/powerpoint/2010/main" val="3467377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effectLst>
                  <a:outerShdw blurRad="38100" dist="38100" dir="2700000" algn="tl">
                    <a:srgbClr val="C0C0C0"/>
                  </a:outerShdw>
                </a:effectLst>
                <a:ea typeface="굴림" charset="-127"/>
              </a:rPr>
              <a:t>Outline</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0"/>
            <a:ext cx="8583613" cy="5229225"/>
          </a:xfrm>
        </p:spPr>
        <p:txBody>
          <a:bodyPr>
            <a:normAutofit/>
          </a:bodyPr>
          <a:lstStyle/>
          <a:p>
            <a:pPr>
              <a:defRPr/>
            </a:pPr>
            <a:r>
              <a:rPr lang="en-US" altLang="ko-KR" dirty="0" smtClean="0">
                <a:ea typeface="굴림" charset="-127"/>
              </a:rPr>
              <a:t>Introduction</a:t>
            </a:r>
            <a:endParaRPr lang="en-US" altLang="ko-KR" dirty="0">
              <a:ea typeface="굴림" charset="-127"/>
            </a:endParaRPr>
          </a:p>
          <a:p>
            <a:pPr>
              <a:defRPr/>
            </a:pPr>
            <a:r>
              <a:rPr lang="en-US" altLang="ko-KR" b="1" dirty="0">
                <a:ea typeface="굴림" charset="-127"/>
              </a:rPr>
              <a:t>Conventional Approach</a:t>
            </a:r>
          </a:p>
          <a:p>
            <a:pPr>
              <a:defRPr/>
            </a:pPr>
            <a:r>
              <a:rPr lang="en-US" altLang="ko-KR" dirty="0" err="1">
                <a:solidFill>
                  <a:schemeClr val="bg1">
                    <a:lumMod val="65000"/>
                  </a:schemeClr>
                </a:solidFill>
              </a:rPr>
              <a:t>MapReduce</a:t>
            </a:r>
            <a:r>
              <a:rPr lang="en-US" altLang="ko-KR" dirty="0">
                <a:solidFill>
                  <a:schemeClr val="bg1">
                    <a:lumMod val="65000"/>
                  </a:schemeClr>
                </a:solidFill>
              </a:rPr>
              <a:t> Data Compression</a:t>
            </a:r>
          </a:p>
          <a:p>
            <a:pPr>
              <a:defRPr/>
            </a:pPr>
            <a:r>
              <a:rPr lang="en-GB" altLang="ko-KR" dirty="0" err="1">
                <a:solidFill>
                  <a:schemeClr val="bg1">
                    <a:lumMod val="65000"/>
                  </a:schemeClr>
                </a:solidFill>
              </a:rPr>
              <a:t>MapReduce</a:t>
            </a:r>
            <a:r>
              <a:rPr lang="en-GB" altLang="ko-KR" dirty="0">
                <a:solidFill>
                  <a:schemeClr val="bg1">
                    <a:lumMod val="65000"/>
                  </a:schemeClr>
                </a:solidFill>
              </a:rPr>
              <a:t> Data Decompression</a:t>
            </a:r>
          </a:p>
          <a:p>
            <a:pPr>
              <a:defRPr/>
            </a:pPr>
            <a:r>
              <a:rPr lang="en-US" altLang="ko-KR" dirty="0">
                <a:solidFill>
                  <a:schemeClr val="bg1">
                    <a:lumMod val="65000"/>
                  </a:schemeClr>
                </a:solidFill>
              </a:rPr>
              <a:t>Evaluation</a:t>
            </a:r>
          </a:p>
          <a:p>
            <a:pPr>
              <a:defRPr/>
            </a:pPr>
            <a:r>
              <a:rPr lang="en-US" altLang="ko-KR" dirty="0">
                <a:solidFill>
                  <a:schemeClr val="bg1">
                    <a:lumMod val="65000"/>
                  </a:schemeClr>
                </a:solidFill>
              </a:rPr>
              <a:t>Conclusions</a:t>
            </a:r>
          </a:p>
          <a:p>
            <a:pPr>
              <a:defRPr/>
            </a:pPr>
            <a:endParaRPr lang="en-GB" altLang="ko-KR" dirty="0" smtClean="0"/>
          </a:p>
          <a:p>
            <a:pPr>
              <a:defRPr/>
            </a:pPr>
            <a:endParaRPr lang="en-GB" altLang="ko-KR" dirty="0" smtClean="0"/>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ko-KR" altLang="en-US" dirty="0" smtClean="0">
              <a:ea typeface="굴림" charset="-127"/>
            </a:endParaRPr>
          </a:p>
        </p:txBody>
      </p:sp>
      <p:sp>
        <p:nvSpPr>
          <p:cNvPr id="4" name="내용 개체 틀 2"/>
          <p:cNvSpPr txBox="1">
            <a:spLocks/>
          </p:cNvSpPr>
          <p:nvPr/>
        </p:nvSpPr>
        <p:spPr>
          <a:xfrm>
            <a:off x="381000" y="1295401"/>
            <a:ext cx="8583613" cy="502919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Clr>
                <a:srgbClr val="C00000"/>
              </a:buClr>
              <a:buFont typeface="Arial" pitchFamily="34" charset="0"/>
              <a:buChar char="–"/>
              <a:defRPr sz="20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Clr>
                <a:srgbClr val="C00000"/>
              </a:buClr>
              <a:buFont typeface="Arial" pitchFamily="34" charset="0"/>
              <a:buChar char="–"/>
              <a:defRPr sz="16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ko-KR" dirty="0" smtClean="0">
              <a:latin typeface="Times New Roman" panose="02020603050405020304" pitchFamily="18" charset="0"/>
              <a:ea typeface="굴림" panose="020B0600000101010101" pitchFamily="50" charset="-127"/>
            </a:endParaRPr>
          </a:p>
          <a:p>
            <a:pPr fontAlgn="auto">
              <a:spcAft>
                <a:spcPts val="0"/>
              </a:spcAft>
            </a:pPr>
            <a:endParaRPr lang="ko-KR" altLang="en-US" dirty="0" smtClean="0">
              <a:ea typeface="굴림" charset="-127"/>
            </a:endParaRPr>
          </a:p>
        </p:txBody>
      </p:sp>
    </p:spTree>
    <p:extLst>
      <p:ext uri="{BB962C8B-B14F-4D97-AF65-F5344CB8AC3E}">
        <p14:creationId xmlns:p14="http://schemas.microsoft.com/office/powerpoint/2010/main" val="182333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GB" altLang="ko-KR" dirty="0"/>
              <a:t>Conventional Approach</a:t>
            </a:r>
          </a:p>
        </p:txBody>
      </p:sp>
      <p:sp>
        <p:nvSpPr>
          <p:cNvPr id="3" name="내용 개체 틀 2"/>
          <p:cNvSpPr>
            <a:spLocks noGrp="1"/>
          </p:cNvSpPr>
          <p:nvPr>
            <p:ph idx="1"/>
          </p:nvPr>
        </p:nvSpPr>
        <p:spPr/>
        <p:txBody>
          <a:bodyPr/>
          <a:lstStyle/>
          <a:p>
            <a:r>
              <a:rPr lang="en-GB" altLang="ko-KR" dirty="0"/>
              <a:t>Dictionary </a:t>
            </a:r>
            <a:r>
              <a:rPr lang="en-GB" altLang="ko-KR" dirty="0" smtClean="0"/>
              <a:t>encoding</a:t>
            </a:r>
          </a:p>
          <a:p>
            <a:pPr lvl="1"/>
            <a:r>
              <a:rPr lang="en-GB" altLang="ko-KR" dirty="0" smtClean="0"/>
              <a:t>Compress data</a:t>
            </a:r>
          </a:p>
          <a:p>
            <a:pPr lvl="1"/>
            <a:r>
              <a:rPr lang="en-GB" altLang="ko-KR" dirty="0" smtClean="0"/>
              <a:t>Decompress data</a:t>
            </a:r>
            <a:endParaRPr lang="en-GB" altLang="ko-KR" dirty="0" smtClean="0"/>
          </a:p>
          <a:p>
            <a:endParaRPr lang="en-GB" altLang="ko-KR"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17312"/>
            <a:ext cx="5867400" cy="601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82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effectLst>
                  <a:outerShdw blurRad="38100" dist="38100" dir="2700000" algn="tl">
                    <a:srgbClr val="C0C0C0"/>
                  </a:outerShdw>
                </a:effectLst>
                <a:ea typeface="굴림" charset="-127"/>
              </a:rPr>
              <a:t>Outline</a:t>
            </a:r>
            <a:endParaRPr lang="ko-KR" altLang="en-US" dirty="0" smtClean="0">
              <a:effectLst>
                <a:outerShdw blurRad="38100" dist="38100" dir="2700000" algn="tl">
                  <a:srgbClr val="C0C0C0"/>
                </a:outerShdw>
              </a:effectLst>
              <a:ea typeface="굴림" charset="-127"/>
            </a:endParaRPr>
          </a:p>
        </p:txBody>
      </p:sp>
      <p:sp>
        <p:nvSpPr>
          <p:cNvPr id="7171" name="내용 개체 틀 2"/>
          <p:cNvSpPr>
            <a:spLocks noGrp="1"/>
          </p:cNvSpPr>
          <p:nvPr>
            <p:ph idx="1"/>
          </p:nvPr>
        </p:nvSpPr>
        <p:spPr>
          <a:xfrm>
            <a:off x="381000" y="1295400"/>
            <a:ext cx="8583613" cy="5229225"/>
          </a:xfrm>
        </p:spPr>
        <p:txBody>
          <a:bodyPr>
            <a:normAutofit/>
          </a:bodyPr>
          <a:lstStyle/>
          <a:p>
            <a:pPr>
              <a:defRPr/>
            </a:pPr>
            <a:r>
              <a:rPr lang="en-US" altLang="ko-KR" dirty="0" smtClean="0">
                <a:ea typeface="굴림" charset="-127"/>
              </a:rPr>
              <a:t>Introduction</a:t>
            </a:r>
            <a:endParaRPr lang="en-US" altLang="ko-KR" dirty="0">
              <a:ea typeface="굴림" charset="-127"/>
            </a:endParaRPr>
          </a:p>
          <a:p>
            <a:pPr>
              <a:defRPr/>
            </a:pPr>
            <a:r>
              <a:rPr lang="en-US" altLang="ko-KR" dirty="0">
                <a:ea typeface="굴림" charset="-127"/>
              </a:rPr>
              <a:t>Conventional Approach</a:t>
            </a:r>
          </a:p>
          <a:p>
            <a:pPr>
              <a:defRPr/>
            </a:pPr>
            <a:r>
              <a:rPr lang="en-US" altLang="ko-KR" b="1" dirty="0" err="1">
                <a:ea typeface="굴림" charset="-127"/>
              </a:rPr>
              <a:t>MapReduce</a:t>
            </a:r>
            <a:r>
              <a:rPr lang="en-US" altLang="ko-KR" b="1" dirty="0">
                <a:ea typeface="굴림" charset="-127"/>
              </a:rPr>
              <a:t> Data Compression</a:t>
            </a:r>
          </a:p>
          <a:p>
            <a:pPr>
              <a:defRPr/>
            </a:pPr>
            <a:r>
              <a:rPr lang="en-GB" altLang="ko-KR" dirty="0" err="1">
                <a:solidFill>
                  <a:schemeClr val="bg1">
                    <a:lumMod val="65000"/>
                  </a:schemeClr>
                </a:solidFill>
              </a:rPr>
              <a:t>MapReduce</a:t>
            </a:r>
            <a:r>
              <a:rPr lang="en-GB" altLang="ko-KR" dirty="0">
                <a:solidFill>
                  <a:schemeClr val="bg1">
                    <a:lumMod val="65000"/>
                  </a:schemeClr>
                </a:solidFill>
              </a:rPr>
              <a:t> Data Decompression</a:t>
            </a:r>
          </a:p>
          <a:p>
            <a:pPr>
              <a:defRPr/>
            </a:pPr>
            <a:r>
              <a:rPr lang="en-US" altLang="ko-KR" dirty="0">
                <a:solidFill>
                  <a:schemeClr val="bg1">
                    <a:lumMod val="65000"/>
                  </a:schemeClr>
                </a:solidFill>
              </a:rPr>
              <a:t>Evaluation</a:t>
            </a:r>
          </a:p>
          <a:p>
            <a:pPr>
              <a:defRPr/>
            </a:pPr>
            <a:r>
              <a:rPr lang="en-US" altLang="ko-KR" dirty="0">
                <a:solidFill>
                  <a:schemeClr val="bg1">
                    <a:lumMod val="65000"/>
                  </a:schemeClr>
                </a:solidFill>
              </a:rPr>
              <a:t>Conclusions</a:t>
            </a:r>
          </a:p>
          <a:p>
            <a:pPr>
              <a:defRPr/>
            </a:pPr>
            <a:endParaRPr lang="en-GB" altLang="ko-KR" dirty="0" smtClean="0"/>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en-US" altLang="ko-KR" dirty="0" smtClean="0">
              <a:ea typeface="굴림" charset="-127"/>
            </a:endParaRPr>
          </a:p>
          <a:p>
            <a:pPr>
              <a:defRPr/>
            </a:pPr>
            <a:endParaRPr lang="ko-KR" altLang="en-US" dirty="0" smtClean="0">
              <a:ea typeface="굴림" charset="-127"/>
            </a:endParaRPr>
          </a:p>
        </p:txBody>
      </p:sp>
      <p:sp>
        <p:nvSpPr>
          <p:cNvPr id="4" name="내용 개체 틀 2"/>
          <p:cNvSpPr txBox="1">
            <a:spLocks/>
          </p:cNvSpPr>
          <p:nvPr/>
        </p:nvSpPr>
        <p:spPr>
          <a:xfrm>
            <a:off x="381000" y="1295401"/>
            <a:ext cx="8583613" cy="5029199"/>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Clr>
                <a:srgbClr val="C00000"/>
              </a:buClr>
              <a:buFont typeface="Arial" pitchFamily="34" charset="0"/>
              <a:buChar char="–"/>
              <a:defRPr sz="20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Clr>
                <a:srgbClr val="C00000"/>
              </a:buClr>
              <a:buFont typeface="Arial" pitchFamily="34" charset="0"/>
              <a:buChar char="–"/>
              <a:defRPr sz="16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endParaRPr lang="en-US" altLang="ko-KR" dirty="0" smtClean="0">
              <a:latin typeface="Times New Roman" panose="02020603050405020304" pitchFamily="18" charset="0"/>
              <a:ea typeface="굴림" panose="020B0600000101010101" pitchFamily="50" charset="-127"/>
            </a:endParaRPr>
          </a:p>
          <a:p>
            <a:pPr fontAlgn="auto">
              <a:spcAft>
                <a:spcPts val="0"/>
              </a:spcAft>
            </a:pPr>
            <a:endParaRPr lang="ko-KR" altLang="en-US" dirty="0" smtClean="0">
              <a:ea typeface="굴림" charset="-127"/>
            </a:endParaRPr>
          </a:p>
        </p:txBody>
      </p:sp>
    </p:spTree>
    <p:extLst>
      <p:ext uri="{BB962C8B-B14F-4D97-AF65-F5344CB8AC3E}">
        <p14:creationId xmlns:p14="http://schemas.microsoft.com/office/powerpoint/2010/main" val="167553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ea typeface="굴림" charset="-127"/>
              </a:rPr>
              <a:t>MapReduce</a:t>
            </a:r>
            <a:r>
              <a:rPr lang="en-US" altLang="ko-KR" dirty="0">
                <a:ea typeface="굴림" charset="-127"/>
              </a:rPr>
              <a:t> Data Compression</a:t>
            </a:r>
          </a:p>
        </p:txBody>
      </p:sp>
      <p:sp>
        <p:nvSpPr>
          <p:cNvPr id="3" name="내용 개체 틀 2"/>
          <p:cNvSpPr>
            <a:spLocks noGrp="1"/>
          </p:cNvSpPr>
          <p:nvPr>
            <p:ph idx="1"/>
          </p:nvPr>
        </p:nvSpPr>
        <p:spPr>
          <a:xfrm>
            <a:off x="179512" y="1063277"/>
            <a:ext cx="5230688" cy="5462067"/>
          </a:xfrm>
        </p:spPr>
        <p:txBody>
          <a:bodyPr/>
          <a:lstStyle/>
          <a:p>
            <a:endParaRPr lang="en-US" altLang="ko-KR" dirty="0" smtClean="0"/>
          </a:p>
          <a:p>
            <a:r>
              <a:rPr lang="en-US" altLang="ko-KR" dirty="0" smtClean="0"/>
              <a:t>job </a:t>
            </a:r>
            <a:r>
              <a:rPr lang="en-US" altLang="ko-KR" dirty="0"/>
              <a:t>1: </a:t>
            </a:r>
            <a:r>
              <a:rPr lang="en-US" altLang="ko-KR" dirty="0" smtClean="0"/>
              <a:t>identifies </a:t>
            </a:r>
            <a:r>
              <a:rPr lang="en-US" altLang="ko-KR" dirty="0"/>
              <a:t>the popular terms and assigns them a numerical ID </a:t>
            </a:r>
            <a:endParaRPr lang="en-US" altLang="ko-KR" dirty="0" smtClean="0"/>
          </a:p>
          <a:p>
            <a:endParaRPr lang="en-US" altLang="ko-KR" dirty="0"/>
          </a:p>
          <a:p>
            <a:r>
              <a:rPr lang="en-US" altLang="ko-KR" dirty="0"/>
              <a:t>job 2: </a:t>
            </a:r>
            <a:r>
              <a:rPr lang="en-US" altLang="ko-KR" dirty="0" smtClean="0"/>
              <a:t>deconstructs </a:t>
            </a:r>
            <a:r>
              <a:rPr lang="en-US" altLang="ko-KR" dirty="0"/>
              <a:t>the statements, builds the dictionary table and replaces all terms with a corresponding numerical ID </a:t>
            </a:r>
            <a:endParaRPr lang="en-US" altLang="ko-KR" dirty="0" smtClean="0"/>
          </a:p>
          <a:p>
            <a:endParaRPr lang="en-US" altLang="ko-KR" dirty="0"/>
          </a:p>
          <a:p>
            <a:r>
              <a:rPr lang="en-US" altLang="ko-KR" dirty="0"/>
              <a:t>job 3: </a:t>
            </a:r>
            <a:r>
              <a:rPr lang="en-US" altLang="ko-KR" dirty="0" smtClean="0"/>
              <a:t>read </a:t>
            </a:r>
            <a:r>
              <a:rPr lang="en-US" altLang="ko-KR" dirty="0"/>
              <a:t>the numerical terms and reconstruct the statements in their compressed form </a:t>
            </a:r>
          </a:p>
          <a:p>
            <a:endParaRPr lang="ko-KR" altLang="en-US" dirty="0"/>
          </a:p>
        </p:txBody>
      </p:sp>
      <p:pic>
        <p:nvPicPr>
          <p:cNvPr id="1026" name="Picture 2" descr="C:\Users\idb\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626" y="988242"/>
            <a:ext cx="3671374" cy="585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496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IDB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IDB_Theme</Template>
  <TotalTime>6445</TotalTime>
  <Words>2493</Words>
  <Application>Microsoft Office PowerPoint</Application>
  <PresentationFormat>화면 슬라이드 쇼(4:3)</PresentationFormat>
  <Paragraphs>428</Paragraphs>
  <Slides>41</Slides>
  <Notes>39</Notes>
  <HiddenSlides>0</HiddenSlides>
  <MMClips>0</MMClips>
  <ScaleCrop>false</ScaleCrop>
  <HeadingPairs>
    <vt:vector size="4" baseType="variant">
      <vt:variant>
        <vt:lpstr>테마</vt:lpstr>
      </vt:variant>
      <vt:variant>
        <vt:i4>1</vt:i4>
      </vt:variant>
      <vt:variant>
        <vt:lpstr>슬라이드 제목</vt:lpstr>
      </vt:variant>
      <vt:variant>
        <vt:i4>41</vt:i4>
      </vt:variant>
    </vt:vector>
  </HeadingPairs>
  <TitlesOfParts>
    <vt:vector size="42" baseType="lpstr">
      <vt:lpstr>IDB_Theme</vt:lpstr>
      <vt:lpstr>Massive Semantic Web data compression with MapReduce</vt:lpstr>
      <vt:lpstr>Outline</vt:lpstr>
      <vt:lpstr>Introduction</vt:lpstr>
      <vt:lpstr>Introduction</vt:lpstr>
      <vt:lpstr>Motivation</vt:lpstr>
      <vt:lpstr>Outline</vt:lpstr>
      <vt:lpstr>Conventional Approach</vt:lpstr>
      <vt:lpstr>Outline</vt:lpstr>
      <vt:lpstr>MapReduce Data Compression</vt:lpstr>
      <vt:lpstr>Job1 : caching of popular terms</vt:lpstr>
      <vt:lpstr>Job1 : caching of popular terms</vt:lpstr>
      <vt:lpstr>Job1 : caching of popular terms</vt:lpstr>
      <vt:lpstr>Job1 : caching of popular terms</vt:lpstr>
      <vt:lpstr>Job2: deconstruct statements</vt:lpstr>
      <vt:lpstr>Job2: deconstruct statements</vt:lpstr>
      <vt:lpstr>Job2: deconstruct statements</vt:lpstr>
      <vt:lpstr>Job2: deconstruct statements</vt:lpstr>
      <vt:lpstr>Job3: reconstruct statements</vt:lpstr>
      <vt:lpstr>Job3: reconstruct statements</vt:lpstr>
      <vt:lpstr>Job3: reconstruct statements</vt:lpstr>
      <vt:lpstr>Job3: reconstruct statements</vt:lpstr>
      <vt:lpstr>Outline</vt:lpstr>
      <vt:lpstr>MapReduce data decompression</vt:lpstr>
      <vt:lpstr>Job 1: identify popular terms</vt:lpstr>
      <vt:lpstr>Job 2 : join with dictionary table</vt:lpstr>
      <vt:lpstr>Job 3: join with compressed input</vt:lpstr>
      <vt:lpstr>Job 3: join with compressed input</vt:lpstr>
      <vt:lpstr>Job 3: join with compressed input</vt:lpstr>
      <vt:lpstr>Job 4: reconstruct statements</vt:lpstr>
      <vt:lpstr>Job 4: reconstruct statements</vt:lpstr>
      <vt:lpstr>Job 4: reconstruct statements</vt:lpstr>
      <vt:lpstr>Outline</vt:lpstr>
      <vt:lpstr>Evaluation</vt:lpstr>
      <vt:lpstr>Results</vt:lpstr>
      <vt:lpstr>Results</vt:lpstr>
      <vt:lpstr>Results</vt:lpstr>
      <vt:lpstr>Outline</vt:lpstr>
      <vt:lpstr>Conclusions</vt:lpstr>
      <vt:lpstr>References</vt:lpstr>
      <vt:lpstr>Outline</vt:lpstr>
      <vt:lpstr>Conventional Approach</vt:lpstr>
    </vt:vector>
  </TitlesOfParts>
  <Company>Dolemite's Total Experience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Support for Database Management</dc:title>
  <dc:creator>Andrew Gladstone</dc:creator>
  <cp:lastModifiedBy>InhoeLee</cp:lastModifiedBy>
  <cp:revision>381</cp:revision>
  <dcterms:created xsi:type="dcterms:W3CDTF">2007-03-20T20:28:13Z</dcterms:created>
  <dcterms:modified xsi:type="dcterms:W3CDTF">2014-06-20T04:00:56Z</dcterms:modified>
</cp:coreProperties>
</file>