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40"/>
  </p:notesMasterIdLst>
  <p:sldIdLst>
    <p:sldId id="256" r:id="rId2"/>
    <p:sldId id="287" r:id="rId3"/>
    <p:sldId id="258" r:id="rId4"/>
    <p:sldId id="259" r:id="rId5"/>
    <p:sldId id="260" r:id="rId6"/>
    <p:sldId id="261" r:id="rId7"/>
    <p:sldId id="262" r:id="rId8"/>
    <p:sldId id="263" r:id="rId9"/>
    <p:sldId id="264" r:id="rId10"/>
    <p:sldId id="265" r:id="rId11"/>
    <p:sldId id="291" r:id="rId12"/>
    <p:sldId id="266" r:id="rId13"/>
    <p:sldId id="267" r:id="rId14"/>
    <p:sldId id="268" r:id="rId15"/>
    <p:sldId id="269" r:id="rId16"/>
    <p:sldId id="270" r:id="rId17"/>
    <p:sldId id="271" r:id="rId18"/>
    <p:sldId id="272" r:id="rId19"/>
    <p:sldId id="273" r:id="rId20"/>
    <p:sldId id="274" r:id="rId21"/>
    <p:sldId id="275" r:id="rId22"/>
    <p:sldId id="276" r:id="rId23"/>
    <p:sldId id="292" r:id="rId24"/>
    <p:sldId id="277" r:id="rId25"/>
    <p:sldId id="278" r:id="rId26"/>
    <p:sldId id="279" r:id="rId27"/>
    <p:sldId id="280" r:id="rId28"/>
    <p:sldId id="293" r:id="rId29"/>
    <p:sldId id="281" r:id="rId30"/>
    <p:sldId id="282" r:id="rId31"/>
    <p:sldId id="283" r:id="rId32"/>
    <p:sldId id="284" r:id="rId33"/>
    <p:sldId id="285" r:id="rId34"/>
    <p:sldId id="294" r:id="rId35"/>
    <p:sldId id="286" r:id="rId36"/>
    <p:sldId id="290" r:id="rId37"/>
    <p:sldId id="289" r:id="rId38"/>
    <p:sldId id="288" r:id="rId39"/>
  </p:sldIdLst>
  <p:sldSz cx="9144000" cy="6858000" type="screen4x3"/>
  <p:notesSz cx="6858000" cy="9144000"/>
  <p:defaultTextStyle>
    <a:defPPr>
      <a:defRPr lang="ko-KR"/>
    </a:defPPr>
    <a:lvl1pPr algn="l" rtl="0" eaLnBrk="0" fontAlgn="base" hangingPunct="0">
      <a:spcBef>
        <a:spcPct val="0"/>
      </a:spcBef>
      <a:spcAft>
        <a:spcPct val="0"/>
      </a:spcAft>
      <a:defRPr sz="2400"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sz="2400"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sz="2400"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sz="2400"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sz="2400" kern="1200">
        <a:solidFill>
          <a:schemeClr val="tx1"/>
        </a:solidFill>
        <a:latin typeface="굴림" pitchFamily="50" charset="-127"/>
        <a:ea typeface="굴림" pitchFamily="50" charset="-127"/>
        <a:cs typeface="+mn-cs"/>
      </a:defRPr>
    </a:lvl5pPr>
    <a:lvl6pPr marL="2286000" algn="l" defTabSz="914400" rtl="0" eaLnBrk="1" latinLnBrk="1" hangingPunct="1">
      <a:defRPr sz="2400" kern="1200">
        <a:solidFill>
          <a:schemeClr val="tx1"/>
        </a:solidFill>
        <a:latin typeface="굴림" pitchFamily="50" charset="-127"/>
        <a:ea typeface="굴림" pitchFamily="50" charset="-127"/>
        <a:cs typeface="+mn-cs"/>
      </a:defRPr>
    </a:lvl6pPr>
    <a:lvl7pPr marL="2743200" algn="l" defTabSz="914400" rtl="0" eaLnBrk="1" latinLnBrk="1" hangingPunct="1">
      <a:defRPr sz="2400" kern="1200">
        <a:solidFill>
          <a:schemeClr val="tx1"/>
        </a:solidFill>
        <a:latin typeface="굴림" pitchFamily="50" charset="-127"/>
        <a:ea typeface="굴림" pitchFamily="50" charset="-127"/>
        <a:cs typeface="+mn-cs"/>
      </a:defRPr>
    </a:lvl7pPr>
    <a:lvl8pPr marL="3200400" algn="l" defTabSz="914400" rtl="0" eaLnBrk="1" latinLnBrk="1" hangingPunct="1">
      <a:defRPr sz="2400" kern="1200">
        <a:solidFill>
          <a:schemeClr val="tx1"/>
        </a:solidFill>
        <a:latin typeface="굴림" pitchFamily="50" charset="-127"/>
        <a:ea typeface="굴림" pitchFamily="50" charset="-127"/>
        <a:cs typeface="+mn-cs"/>
      </a:defRPr>
    </a:lvl8pPr>
    <a:lvl9pPr marL="3657600" algn="l" defTabSz="914400" rtl="0" eaLnBrk="1" latinLnBrk="1" hangingPunct="1">
      <a:defRPr sz="2400"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ECFF"/>
    <a:srgbClr val="FFFFCC"/>
    <a:srgbClr val="CCFF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9" autoAdjust="0"/>
    <p:restoredTop sz="87195" autoAdjust="0"/>
  </p:normalViewPr>
  <p:slideViewPr>
    <p:cSldViewPr>
      <p:cViewPr>
        <p:scale>
          <a:sx n="66" d="100"/>
          <a:sy n="66" d="100"/>
        </p:scale>
        <p:origin x="-1230"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ko-KR"/>
          </a:p>
        </p:txBody>
      </p:sp>
      <p:sp>
        <p:nvSpPr>
          <p:cNvPr id="440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ko-KR"/>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세째 수준</a:t>
            </a:r>
          </a:p>
          <a:p>
            <a:pPr lvl="3"/>
            <a:r>
              <a:rPr lang="ko-KR" altLang="en-US" smtClean="0"/>
              <a:t>네째 수준</a:t>
            </a:r>
          </a:p>
          <a:p>
            <a:pPr lvl="4"/>
            <a:r>
              <a:rPr lang="ko-KR" altLang="en-US" smtClean="0"/>
              <a:t>다섯째 수준</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ko-KR"/>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fld id="{B52BDD58-C34B-479D-B833-8175BBE3B935}" type="slidenum">
              <a:rPr lang="en-US" altLang="ko-KR"/>
              <a:pPr/>
              <a:t>‹#›</a:t>
            </a:fld>
            <a:endParaRPr lang="en-US" altLang="ko-KR"/>
          </a:p>
        </p:txBody>
      </p:sp>
    </p:spTree>
    <p:extLst>
      <p:ext uri="{BB962C8B-B14F-4D97-AF65-F5344CB8AC3E}">
        <p14:creationId xmlns:p14="http://schemas.microsoft.com/office/powerpoint/2010/main" val="2516826693"/>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D5541-CA05-4C83-9F87-E7F1AA07241F}" type="slidenum">
              <a:rPr lang="en-US" altLang="ko-KR"/>
              <a:pPr/>
              <a:t>1</a:t>
            </a:fld>
            <a:endParaRPr lang="en-US" altLang="ko-K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ltLang="ko-KR" dirty="0"/>
              <a:t>E-Business </a:t>
            </a:r>
            <a:r>
              <a:rPr lang="ko-KR" altLang="en-US" dirty="0"/>
              <a:t>분야에서 </a:t>
            </a:r>
            <a:r>
              <a:rPr lang="en-US" altLang="ko-KR" dirty="0"/>
              <a:t>XML</a:t>
            </a:r>
            <a:r>
              <a:rPr lang="ko-KR" altLang="en-US" dirty="0"/>
              <a:t>이 차지하는 위치는 어떠한가</a:t>
            </a:r>
            <a:r>
              <a:rPr lang="en-US" altLang="ko-KR" dirty="0"/>
              <a:t>?</a:t>
            </a:r>
          </a:p>
          <a:p>
            <a:r>
              <a:rPr lang="en-US" altLang="ko-KR" dirty="0"/>
              <a:t>XML</a:t>
            </a:r>
            <a:r>
              <a:rPr lang="ko-KR" altLang="en-US" dirty="0"/>
              <a:t>의 역할과 활용분야에 대해 소개</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29807-C759-45BC-8787-EE71A9C38BF8}" type="slidenum">
              <a:rPr lang="en-US" altLang="ko-KR"/>
              <a:pPr/>
              <a:t>12</a:t>
            </a:fld>
            <a:endParaRPr lang="en-US" altLang="ko-K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altLang="ko-KR"/>
              <a:t>EDI</a:t>
            </a:r>
            <a:r>
              <a:rPr lang="ko-KR" altLang="en-US"/>
              <a:t>는 </a:t>
            </a:r>
            <a:r>
              <a:rPr lang="en-US" altLang="ko-KR"/>
              <a:t>Electronic Data Interchange</a:t>
            </a:r>
            <a:r>
              <a:rPr lang="ko-KR" altLang="en-US"/>
              <a:t>로서 무역의 수출입 거래에서 발생하는 여러가지 문서들을 팩스나 우편으로 전달하지 않고 전자적인 데이터로서</a:t>
            </a:r>
          </a:p>
          <a:p>
            <a:r>
              <a:rPr lang="ko-KR" altLang="en-US"/>
              <a:t>전달함으로써 서류 운반이나 처리에 걸리는 시간을 줄이고자 하는 것이다</a:t>
            </a:r>
            <a:r>
              <a:rPr lang="en-US" altLang="ko-KR"/>
              <a:t>.</a:t>
            </a:r>
          </a:p>
          <a:p>
            <a:r>
              <a:rPr lang="ko-KR" altLang="en-US"/>
              <a:t>위 그림의 알기 어려운 코드는 </a:t>
            </a:r>
            <a:r>
              <a:rPr lang="en-US" altLang="ko-KR"/>
              <a:t>EDIFACT</a:t>
            </a:r>
            <a:r>
              <a:rPr lang="ko-KR" altLang="en-US"/>
              <a:t>에 제정한 </a:t>
            </a:r>
            <a:r>
              <a:rPr lang="en-US" altLang="ko-KR"/>
              <a:t>SAM File code</a:t>
            </a:r>
            <a:r>
              <a:rPr lang="ko-KR" altLang="en-US"/>
              <a:t>로서 분리자에 의해 각 데이터가 연속적으로 붙어 나오기 때문에 판독이 어렵다</a:t>
            </a:r>
          </a:p>
          <a:p>
            <a:r>
              <a:rPr lang="ko-KR" altLang="en-US"/>
              <a:t>위 데이터를 판독하여 사람이 읽을 수 있도록 변환처리하는 전용 프로그램이 필요하며 데이터 전송시 통신을 담당하는 통신모듈도 따로 개발되어야 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3D1EA-1AAD-4320-AC69-30EF3A4329E1}" type="slidenum">
              <a:rPr lang="en-US" altLang="ko-KR"/>
              <a:pPr/>
              <a:t>13</a:t>
            </a:fld>
            <a:endParaRPr lang="en-US" altLang="ko-K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ko-KR" altLang="en-US"/>
              <a:t>앞의 내용을 </a:t>
            </a:r>
            <a:r>
              <a:rPr lang="en-US" altLang="ko-KR"/>
              <a:t>XML</a:t>
            </a:r>
            <a:r>
              <a:rPr lang="ko-KR" altLang="en-US"/>
              <a:t>로 표현한 것이다</a:t>
            </a:r>
            <a:r>
              <a:rPr lang="en-US" altLang="ko-KR"/>
              <a:t>.</a:t>
            </a:r>
          </a:p>
          <a:p>
            <a:r>
              <a:rPr lang="en-US" altLang="ko-KR"/>
              <a:t>Buyer</a:t>
            </a:r>
            <a:r>
              <a:rPr lang="ko-KR" altLang="en-US"/>
              <a:t>와 </a:t>
            </a:r>
            <a:r>
              <a:rPr lang="en-US" altLang="ko-KR"/>
              <a:t>Supplier</a:t>
            </a:r>
            <a:r>
              <a:rPr lang="ko-KR" altLang="en-US"/>
              <a:t>간의 </a:t>
            </a:r>
            <a:r>
              <a:rPr lang="en-US" altLang="ko-KR"/>
              <a:t>invoice(</a:t>
            </a:r>
            <a:r>
              <a:rPr lang="ko-KR" altLang="en-US"/>
              <a:t>계산서</a:t>
            </a:r>
            <a:r>
              <a:rPr lang="en-US" altLang="ko-KR"/>
              <a:t>, </a:t>
            </a:r>
            <a:r>
              <a:rPr lang="ko-KR" altLang="en-US"/>
              <a:t>송장</a:t>
            </a:r>
            <a:r>
              <a:rPr lang="en-US" altLang="ko-KR"/>
              <a:t>)</a:t>
            </a:r>
            <a:r>
              <a:rPr lang="ko-KR" altLang="en-US"/>
              <a:t>를 </a:t>
            </a:r>
            <a:r>
              <a:rPr lang="en-US" altLang="ko-KR"/>
              <a:t>XML </a:t>
            </a:r>
            <a:r>
              <a:rPr lang="ko-KR" altLang="en-US"/>
              <a:t>포맷으로 표현한 것으로 쉽게 판독이 가능하므로 변환해주는 소프트웨어가 필요없다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9A93B-0F09-4DAC-9770-4ABFAFC21EDF}" type="slidenum">
              <a:rPr lang="en-US" altLang="ko-KR"/>
              <a:pPr/>
              <a:t>14</a:t>
            </a:fld>
            <a:endParaRPr lang="en-US" altLang="ko-K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ko-KR"/>
              <a:t>XML </a:t>
            </a:r>
            <a:r>
              <a:rPr lang="ko-KR" altLang="en-US"/>
              <a:t>기반의 </a:t>
            </a:r>
            <a:r>
              <a:rPr lang="en-US" altLang="ko-KR"/>
              <a:t>EDI </a:t>
            </a:r>
            <a:r>
              <a:rPr lang="ko-KR" altLang="en-US"/>
              <a:t>시스템 모델을 제시하고 있다</a:t>
            </a:r>
          </a:p>
          <a:p>
            <a:endParaRPr lang="en-US"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30A58-73DA-46A8-9260-D8D21BA33F9C}" type="slidenum">
              <a:rPr lang="en-US" altLang="ko-KR"/>
              <a:pPr/>
              <a:t>15</a:t>
            </a:fld>
            <a:endParaRPr lang="en-US" altLang="ko-K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ko-KR" altLang="en-US"/>
              <a:t>기존 </a:t>
            </a:r>
            <a:r>
              <a:rPr lang="en-US" altLang="ko-KR"/>
              <a:t>EDI</a:t>
            </a:r>
            <a:r>
              <a:rPr lang="ko-KR" altLang="en-US"/>
              <a:t>의 문제점은 무엇인가</a:t>
            </a:r>
            <a:r>
              <a:rPr lang="en-US" altLang="ko-KR"/>
              <a:t>?</a:t>
            </a:r>
          </a:p>
          <a:p>
            <a:r>
              <a:rPr lang="ko-KR" altLang="en-US"/>
              <a:t>전달할 문서의 양식은 표준화되어야 하기 때문에 기업에서 자체적으로 문서를 제작할 수 없다</a:t>
            </a:r>
            <a:r>
              <a:rPr lang="en-US" altLang="ko-KR"/>
              <a:t>. </a:t>
            </a:r>
            <a:r>
              <a:rPr lang="ko-KR" altLang="en-US"/>
              <a:t>즉 기업과 은행간</a:t>
            </a:r>
            <a:r>
              <a:rPr lang="en-US" altLang="ko-KR"/>
              <a:t>, </a:t>
            </a:r>
            <a:r>
              <a:rPr lang="ko-KR" altLang="en-US"/>
              <a:t>기업과 관세사간</a:t>
            </a:r>
            <a:r>
              <a:rPr lang="en-US" altLang="ko-KR"/>
              <a:t>, </a:t>
            </a:r>
            <a:r>
              <a:rPr lang="ko-KR" altLang="en-US"/>
              <a:t>기업과 운송회사간</a:t>
            </a:r>
            <a:r>
              <a:rPr lang="en-US" altLang="ko-KR"/>
              <a:t>,</a:t>
            </a:r>
          </a:p>
          <a:p>
            <a:r>
              <a:rPr lang="ko-KR" altLang="en-US"/>
              <a:t>은행과 은행간 등 다양한 전달 주체에 따라 문서양식이 상호간에 표준으로 정해져 있으며 새로운 문서도 그 양식이 정해져서 공고된다</a:t>
            </a:r>
          </a:p>
          <a:p>
            <a:r>
              <a:rPr lang="ko-KR" altLang="en-US"/>
              <a:t>새로운 문서가 나오면 그 문서를 </a:t>
            </a:r>
            <a:r>
              <a:rPr lang="en-US" altLang="ko-KR"/>
              <a:t>EDI </a:t>
            </a:r>
            <a:r>
              <a:rPr lang="ko-KR" altLang="en-US"/>
              <a:t>소프트웨어에 적용하기 위해서는 그 문서를 개발해야 하기 때문에 프로그램의 수정이 불가피하다</a:t>
            </a:r>
          </a:p>
          <a:p>
            <a:endParaRPr lang="ko-KR" altLang="en-US"/>
          </a:p>
          <a:p>
            <a:r>
              <a:rPr lang="en-US" altLang="ko-KR"/>
              <a:t>EDI </a:t>
            </a:r>
            <a:r>
              <a:rPr lang="ko-KR" altLang="en-US"/>
              <a:t>문서 데이터는 텍스트 스트림형태로 되어있기 때문에 각 자리의 의미를 파악할 수가 없다</a:t>
            </a:r>
            <a:r>
              <a:rPr lang="en-US" altLang="ko-KR"/>
              <a:t>. </a:t>
            </a:r>
            <a:r>
              <a:rPr lang="ko-KR" altLang="en-US"/>
              <a:t>그러므로 사람이 읽고 이해할 수 있는 형태대로 변환해주는</a:t>
            </a:r>
          </a:p>
          <a:p>
            <a:r>
              <a:rPr lang="ko-KR" altLang="en-US"/>
              <a:t>소프트웨어가 필요하다</a:t>
            </a:r>
            <a:r>
              <a:rPr lang="en-US" altLang="ko-KR"/>
              <a:t>.</a:t>
            </a:r>
          </a:p>
          <a:p>
            <a:r>
              <a:rPr lang="ko-KR" altLang="en-US"/>
              <a:t>예를 들어 </a:t>
            </a:r>
            <a:r>
              <a:rPr lang="en-US" altLang="ko-KR"/>
              <a:t>A</a:t>
            </a:r>
            <a:r>
              <a:rPr lang="ko-KR" altLang="en-US"/>
              <a:t>사의 </a:t>
            </a:r>
            <a:r>
              <a:rPr lang="en-US" altLang="ko-KR"/>
              <a:t>EDI </a:t>
            </a:r>
            <a:r>
              <a:rPr lang="ko-KR" altLang="en-US"/>
              <a:t>프로그램에서 사용자가 데이터를 입력하여 문서를 저장하면 변환 프로그램이 그 문서데이터를 </a:t>
            </a:r>
            <a:r>
              <a:rPr lang="en-US" altLang="ko-KR"/>
              <a:t>EDI </a:t>
            </a:r>
            <a:r>
              <a:rPr lang="ko-KR" altLang="en-US"/>
              <a:t>데이터로 변환한 다음 통신모듈을</a:t>
            </a:r>
          </a:p>
          <a:p>
            <a:r>
              <a:rPr lang="ko-KR" altLang="en-US"/>
              <a:t>이용하여 데이터 전송을 중개해주는 서버</a:t>
            </a:r>
            <a:r>
              <a:rPr lang="en-US" altLang="ko-KR"/>
              <a:t>(KTNET)</a:t>
            </a:r>
            <a:r>
              <a:rPr lang="ko-KR" altLang="en-US"/>
              <a:t>로 전송해준다</a:t>
            </a:r>
            <a:r>
              <a:rPr lang="en-US" altLang="ko-KR"/>
              <a:t>. </a:t>
            </a:r>
            <a:r>
              <a:rPr lang="ko-KR" altLang="en-US"/>
              <a:t>서버의 중개로 목적지에 도착한 </a:t>
            </a:r>
            <a:r>
              <a:rPr lang="en-US" altLang="ko-KR"/>
              <a:t>EDI </a:t>
            </a:r>
            <a:r>
              <a:rPr lang="ko-KR" altLang="en-US"/>
              <a:t>데이터는 그 목적지 </a:t>
            </a:r>
            <a:r>
              <a:rPr lang="en-US" altLang="ko-KR"/>
              <a:t>B</a:t>
            </a:r>
            <a:r>
              <a:rPr lang="ko-KR" altLang="en-US"/>
              <a:t>사 사용작가 자신의 </a:t>
            </a:r>
            <a:r>
              <a:rPr lang="en-US" altLang="ko-KR"/>
              <a:t>EDI</a:t>
            </a:r>
          </a:p>
          <a:p>
            <a:r>
              <a:rPr lang="ko-KR" altLang="en-US"/>
              <a:t>프로그램에서 읽어들여야 하는데 이때 </a:t>
            </a:r>
            <a:r>
              <a:rPr lang="en-US" altLang="ko-KR"/>
              <a:t>B</a:t>
            </a:r>
            <a:r>
              <a:rPr lang="ko-KR" altLang="en-US"/>
              <a:t>사의 변환프로그램이 역으로 </a:t>
            </a:r>
            <a:r>
              <a:rPr lang="en-US" altLang="ko-KR"/>
              <a:t>EDI </a:t>
            </a:r>
            <a:r>
              <a:rPr lang="ko-KR" altLang="en-US"/>
              <a:t>코드에서 문서로 변환하여 사용자에게 보여주게 된다</a:t>
            </a:r>
            <a:r>
              <a:rPr lang="en-US" altLang="ko-KR"/>
              <a:t>.</a:t>
            </a:r>
          </a:p>
          <a:p>
            <a:endParaRPr lang="en-US" altLang="ko-KR"/>
          </a:p>
          <a:p>
            <a:r>
              <a:rPr lang="ko-KR" altLang="en-US"/>
              <a:t>문서를 주고 받을 당사자간에 직접 데이터 전송과 처리가 이루어지지않고 중개 서버를 거치기 때문에 비용이 증가하며 새로운 문서가 포함되어야 하거나</a:t>
            </a:r>
          </a:p>
          <a:p>
            <a:r>
              <a:rPr lang="ko-KR" altLang="en-US"/>
              <a:t>기존 문서의 양식이 변경될 때에도 프로그램의 수정이 요구되기 때문에 유지보수가 어렵다</a:t>
            </a:r>
          </a:p>
          <a:p>
            <a:endParaRPr lang="en-US"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D0F21-7800-4073-BCE9-3984ACBB03DD}" type="slidenum">
              <a:rPr lang="en-US" altLang="ko-KR"/>
              <a:pPr/>
              <a:t>16</a:t>
            </a:fld>
            <a:endParaRPr lang="en-US" altLang="ko-K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ltLang="ko-KR"/>
              <a:t>XML</a:t>
            </a:r>
            <a:r>
              <a:rPr lang="ko-KR" altLang="en-US"/>
              <a:t>에 기반한 </a:t>
            </a:r>
            <a:r>
              <a:rPr lang="en-US" altLang="ko-KR"/>
              <a:t>EDI</a:t>
            </a:r>
            <a:r>
              <a:rPr lang="ko-KR" altLang="en-US"/>
              <a:t>는 앞의 문제점을 해결</a:t>
            </a:r>
          </a:p>
          <a:p>
            <a:endParaRPr lang="ko-KR" altLang="en-US"/>
          </a:p>
          <a:p>
            <a:r>
              <a:rPr lang="en-US" altLang="ko-KR"/>
              <a:t>Web</a:t>
            </a:r>
            <a:r>
              <a:rPr lang="ko-KR" altLang="en-US"/>
              <a:t>환경에서 데이터 전송이 이루어지기 때문에 중개서버 없이 당사자간에 직접으로 데이터교환이 발생할 수 있다</a:t>
            </a:r>
            <a:r>
              <a:rPr lang="en-US" altLang="ko-KR"/>
              <a:t>. </a:t>
            </a:r>
            <a:r>
              <a:rPr lang="ko-KR" altLang="en-US"/>
              <a:t>비용 절감</a:t>
            </a:r>
          </a:p>
          <a:p>
            <a:endParaRPr lang="en-US"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64804-B53D-4063-972F-8A30514BE378}" type="slidenum">
              <a:rPr lang="en-US" altLang="ko-KR"/>
              <a:pPr/>
              <a:t>17</a:t>
            </a:fld>
            <a:endParaRPr lang="en-US" altLang="ko-K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ko-KR" altLang="en-US"/>
              <a:t>기존 </a:t>
            </a:r>
            <a:r>
              <a:rPr lang="en-US" altLang="ko-KR"/>
              <a:t>EDI </a:t>
            </a:r>
            <a:r>
              <a:rPr lang="ko-KR" altLang="en-US"/>
              <a:t>시스템의 구조이다</a:t>
            </a:r>
            <a:r>
              <a:rPr lang="en-US" altLang="ko-KR"/>
              <a:t>.</a:t>
            </a:r>
          </a:p>
          <a:p>
            <a:endParaRPr lang="en-US" altLang="ko-KR"/>
          </a:p>
          <a:p>
            <a:r>
              <a:rPr lang="ko-KR" altLang="en-US"/>
              <a:t>송신측과 수신측은 중개를 담당하는 서버에 연결되어야 한다</a:t>
            </a:r>
            <a:r>
              <a:rPr lang="en-US" altLang="ko-KR"/>
              <a:t>. </a:t>
            </a:r>
            <a:r>
              <a:rPr lang="ko-KR" altLang="en-US"/>
              <a:t>이때 연결 매체는 </a:t>
            </a:r>
            <a:r>
              <a:rPr lang="en-US" altLang="ko-KR"/>
              <a:t>X.25 </a:t>
            </a:r>
            <a:r>
              <a:rPr lang="ko-KR" altLang="en-US"/>
              <a:t>시리얼 통신으로 연결되며 </a:t>
            </a:r>
            <a:r>
              <a:rPr lang="en-US" altLang="ko-KR"/>
              <a:t>VAN(</a:t>
            </a:r>
            <a:r>
              <a:rPr lang="ko-KR" altLang="en-US"/>
              <a:t>부가가치망</a:t>
            </a:r>
            <a:r>
              <a:rPr lang="en-US" altLang="ko-KR"/>
              <a:t>)</a:t>
            </a:r>
            <a:r>
              <a:rPr lang="ko-KR" altLang="en-US"/>
              <a:t>으로</a:t>
            </a:r>
          </a:p>
          <a:p>
            <a:r>
              <a:rPr lang="ko-KR" altLang="en-US"/>
              <a:t>연결되기 때문에 송</a:t>
            </a:r>
            <a:r>
              <a:rPr lang="en-US" altLang="ko-KR"/>
              <a:t>,</a:t>
            </a:r>
            <a:r>
              <a:rPr lang="ko-KR" altLang="en-US"/>
              <a:t>수신측은 중개하는측에 통신료를 내게된다</a:t>
            </a:r>
            <a:r>
              <a:rPr lang="en-US" altLang="ko-K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4C247-54EC-4919-907D-75FF36B15A3C}" type="slidenum">
              <a:rPr lang="en-US" altLang="ko-KR"/>
              <a:pPr/>
              <a:t>18</a:t>
            </a:fld>
            <a:endParaRPr lang="en-US" altLang="ko-K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ltLang="ko-KR"/>
              <a:t>XML/EDI</a:t>
            </a:r>
            <a:r>
              <a:rPr lang="ko-KR" altLang="en-US"/>
              <a:t>의 시스템 구조이다</a:t>
            </a:r>
            <a:r>
              <a:rPr lang="en-US" altLang="ko-KR"/>
              <a:t>.</a:t>
            </a:r>
          </a:p>
          <a:p>
            <a:endParaRPr lang="en-US" altLang="ko-KR"/>
          </a:p>
          <a:p>
            <a:r>
              <a:rPr lang="ko-KR" altLang="en-US"/>
              <a:t>송신측과 수신측은 별도의 변환프로그램이나 </a:t>
            </a:r>
            <a:r>
              <a:rPr lang="en-US" altLang="ko-KR"/>
              <a:t>EDI </a:t>
            </a:r>
            <a:r>
              <a:rPr lang="ko-KR" altLang="en-US"/>
              <a:t>프로그램없이 웹브라우저만으로 처리할 수 있으며 </a:t>
            </a:r>
            <a:r>
              <a:rPr lang="en-US" altLang="ko-KR"/>
              <a:t>Internet</a:t>
            </a:r>
            <a:r>
              <a:rPr lang="ko-KR" altLang="en-US"/>
              <a:t>을 통하여 통신이 이루어지기</a:t>
            </a:r>
          </a:p>
          <a:p>
            <a:r>
              <a:rPr lang="ko-KR" altLang="en-US"/>
              <a:t>때문에 별도의 통신프로그램이나 </a:t>
            </a:r>
            <a:r>
              <a:rPr lang="en-US" altLang="ko-KR"/>
              <a:t>VAN</a:t>
            </a:r>
            <a:r>
              <a:rPr lang="ko-KR" altLang="en-US"/>
              <a:t>망이 필요없다</a:t>
            </a:r>
            <a:r>
              <a:rPr lang="en-US" altLang="ko-K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80AC0-9E20-44BB-B011-8A73CB2488E5}" type="slidenum">
              <a:rPr lang="en-US" altLang="ko-KR"/>
              <a:pPr/>
              <a:t>19</a:t>
            </a:fld>
            <a:endParaRPr lang="en-US" altLang="ko-K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ko-KR" altLang="en-US"/>
              <a:t>내국신용장을 작성하는 화면이다</a:t>
            </a:r>
            <a:r>
              <a:rPr lang="en-US" altLang="ko-KR"/>
              <a:t>.</a:t>
            </a:r>
          </a:p>
          <a:p>
            <a:r>
              <a:rPr lang="ko-KR" altLang="en-US"/>
              <a:t>내국신용장 문서는 </a:t>
            </a:r>
            <a:r>
              <a:rPr lang="en-US" altLang="ko-KR"/>
              <a:t>XML DTD</a:t>
            </a:r>
            <a:r>
              <a:rPr lang="ko-KR" altLang="en-US"/>
              <a:t>로 만들어져 있으며 사용자가 빈칸에 값을 입력하여 내국신용장 문서를 만들어 저장하면 저장되는 문서는</a:t>
            </a:r>
          </a:p>
          <a:p>
            <a:r>
              <a:rPr lang="ko-KR" altLang="en-US"/>
              <a:t>내국신용장 </a:t>
            </a:r>
            <a:r>
              <a:rPr lang="en-US" altLang="ko-KR"/>
              <a:t>XML DTD</a:t>
            </a:r>
            <a:r>
              <a:rPr lang="ko-KR" altLang="en-US"/>
              <a:t>를 따르는 내국신용장 </a:t>
            </a:r>
            <a:r>
              <a:rPr lang="en-US" altLang="ko-KR"/>
              <a:t>XML Document</a:t>
            </a:r>
            <a:r>
              <a:rPr lang="ko-KR" altLang="en-US"/>
              <a:t>가 된다</a:t>
            </a:r>
            <a:r>
              <a:rPr lang="en-US" altLang="ko-KR"/>
              <a:t>.</a:t>
            </a:r>
          </a:p>
          <a:p>
            <a:r>
              <a:rPr lang="ko-KR" altLang="en-US"/>
              <a:t>이 </a:t>
            </a:r>
            <a:r>
              <a:rPr lang="en-US" altLang="ko-KR"/>
              <a:t>XML Document</a:t>
            </a:r>
            <a:r>
              <a:rPr lang="ko-KR" altLang="en-US"/>
              <a:t>가 </a:t>
            </a:r>
            <a:r>
              <a:rPr lang="en-US" altLang="ko-KR"/>
              <a:t>XML/EDI Server</a:t>
            </a:r>
            <a:r>
              <a:rPr lang="ko-KR" altLang="en-US"/>
              <a:t>를 거쳐 수신하는 쪽으로 </a:t>
            </a:r>
            <a:r>
              <a:rPr lang="en-US" altLang="ko-KR"/>
              <a:t>Internet</a:t>
            </a:r>
            <a:r>
              <a:rPr lang="ko-KR" altLang="en-US"/>
              <a:t>을 통하여 전달되면 수신측에서 </a:t>
            </a:r>
            <a:r>
              <a:rPr lang="en-US" altLang="ko-KR"/>
              <a:t>XML Parser</a:t>
            </a:r>
            <a:r>
              <a:rPr lang="ko-KR" altLang="en-US"/>
              <a:t>를 이용하여 받은 문서를</a:t>
            </a:r>
          </a:p>
          <a:p>
            <a:r>
              <a:rPr lang="ko-KR" altLang="en-US"/>
              <a:t>해석하고 이를 웹브라우저에 프리젠테이션 해준다</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FF957-5819-4D52-B9EA-37393F092684}" type="slidenum">
              <a:rPr lang="en-US" altLang="ko-KR"/>
              <a:pPr/>
              <a:t>22</a:t>
            </a:fld>
            <a:endParaRPr lang="en-US" altLang="ko-K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ltLang="ko-KR"/>
              <a:t>XML/EDI </a:t>
            </a:r>
            <a:r>
              <a:rPr lang="ko-KR" altLang="en-US"/>
              <a:t>시스템의 구성요소를 보면 크게 </a:t>
            </a:r>
            <a:r>
              <a:rPr lang="en-US" altLang="ko-KR"/>
              <a:t>XML, Repository, Agent, Template, EDI </a:t>
            </a:r>
            <a:r>
              <a:rPr lang="ko-KR" altLang="en-US"/>
              <a:t>등이다</a:t>
            </a:r>
          </a:p>
          <a:p>
            <a:endParaRPr lang="ko-KR" altLang="en-US"/>
          </a:p>
          <a:p>
            <a:r>
              <a:rPr lang="en-US" altLang="ko-KR"/>
              <a:t>XML Tags : XML</a:t>
            </a:r>
            <a:r>
              <a:rPr lang="ko-KR" altLang="en-US"/>
              <a:t>에 있는 </a:t>
            </a:r>
            <a:r>
              <a:rPr lang="en-US" altLang="ko-KR"/>
              <a:t>Tag </a:t>
            </a:r>
            <a:r>
              <a:rPr lang="ko-KR" altLang="en-US"/>
              <a:t>정보는 이전 </a:t>
            </a:r>
            <a:r>
              <a:rPr lang="en-US" altLang="ko-KR"/>
              <a:t>EDI </a:t>
            </a:r>
            <a:r>
              <a:rPr lang="ko-KR" altLang="en-US"/>
              <a:t>데이터의 </a:t>
            </a:r>
            <a:r>
              <a:rPr lang="en-US" altLang="ko-KR"/>
              <a:t>EDI Segment </a:t>
            </a:r>
            <a:r>
              <a:rPr lang="ko-KR" altLang="en-US"/>
              <a:t>를 대체한다</a:t>
            </a:r>
            <a:r>
              <a:rPr lang="en-US" altLang="ko-KR"/>
              <a:t>. EDI Segment</a:t>
            </a:r>
            <a:r>
              <a:rPr lang="ko-KR" altLang="en-US"/>
              <a:t>는 항목의 분리자 역할을 하는것이지만 </a:t>
            </a:r>
            <a:r>
              <a:rPr lang="en-US" altLang="ko-KR"/>
              <a:t>XML Tag</a:t>
            </a:r>
            <a:r>
              <a:rPr lang="ko-KR" altLang="en-US"/>
              <a:t>는 의미</a:t>
            </a:r>
          </a:p>
          <a:p>
            <a:r>
              <a:rPr lang="ko-KR" altLang="en-US"/>
              <a:t>값을 표현한다</a:t>
            </a:r>
          </a:p>
          <a:p>
            <a:endParaRPr lang="en-US"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9A624-B33A-4F3C-8F46-BD34A4CD44EA}" type="slidenum">
              <a:rPr lang="en-US" altLang="ko-KR"/>
              <a:pPr/>
              <a:t>23</a:t>
            </a:fld>
            <a:endParaRPr lang="en-US" altLang="ko-K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ltLang="ko-KR"/>
              <a:t>Enterprise Application Integration</a:t>
            </a:r>
            <a:r>
              <a:rPr lang="ko-KR" altLang="en-US"/>
              <a:t>에서의 </a:t>
            </a:r>
            <a:r>
              <a:rPr lang="en-US" altLang="ko-KR"/>
              <a:t>XML</a:t>
            </a:r>
            <a:r>
              <a:rPr lang="ko-KR" altLang="en-US"/>
              <a:t>의 역할을 살펴보자</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7D1A0-1A3A-48B5-8159-7A482B06872A}" type="slidenum">
              <a:rPr lang="en-US" altLang="ko-KR"/>
              <a:pPr/>
              <a:t>3</a:t>
            </a:fld>
            <a:endParaRPr lang="en-US" altLang="ko-K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ltLang="ko-KR"/>
              <a:t>E-Business</a:t>
            </a:r>
            <a:r>
              <a:rPr lang="ko-KR" altLang="en-US"/>
              <a:t>에서의 </a:t>
            </a:r>
            <a:r>
              <a:rPr lang="en-US" altLang="ko-KR"/>
              <a:t>XML</a:t>
            </a:r>
            <a:r>
              <a:rPr lang="ko-KR" altLang="en-US"/>
              <a:t>의 활용분야</a:t>
            </a:r>
          </a:p>
          <a:p>
            <a:pPr>
              <a:buFontTx/>
              <a:buChar char="-"/>
            </a:pPr>
            <a:r>
              <a:rPr lang="en-US" altLang="ko-KR"/>
              <a:t>Business to Business : E-Business</a:t>
            </a:r>
            <a:r>
              <a:rPr lang="ko-KR" altLang="en-US"/>
              <a:t>에 참여하는 기업들은 자신들만의 </a:t>
            </a:r>
            <a:r>
              <a:rPr lang="en-US" altLang="ko-KR"/>
              <a:t>Business Application System(ERP, SCM, CRM,..)</a:t>
            </a:r>
            <a:r>
              <a:rPr lang="ko-KR" altLang="en-US"/>
              <a:t>을 가지고 있으며 </a:t>
            </a:r>
            <a:r>
              <a:rPr lang="en-US" altLang="ko-KR"/>
              <a:t>E-Business</a:t>
            </a:r>
            <a:r>
              <a:rPr lang="ko-KR" altLang="en-US"/>
              <a:t>에</a:t>
            </a:r>
          </a:p>
          <a:p>
            <a:pPr>
              <a:buFontTx/>
              <a:buChar char="-"/>
            </a:pPr>
            <a:r>
              <a:rPr lang="ko-KR" altLang="en-US"/>
              <a:t>                                   에 필요한 거의 모든 데이터가 시스템에서 나오는 자료임</a:t>
            </a:r>
            <a:r>
              <a:rPr lang="en-US" altLang="ko-KR"/>
              <a:t>. </a:t>
            </a:r>
            <a:r>
              <a:rPr lang="ko-KR" altLang="en-US"/>
              <a:t>이들 자료를 상호간에 교환할 때 서로간에 약속된 </a:t>
            </a:r>
            <a:r>
              <a:rPr lang="en-US" altLang="ko-KR"/>
              <a:t>DTD</a:t>
            </a:r>
            <a:r>
              <a:rPr lang="ko-KR" altLang="en-US"/>
              <a:t>에 적합한</a:t>
            </a:r>
          </a:p>
          <a:p>
            <a:pPr>
              <a:buFontTx/>
              <a:buChar char="-"/>
            </a:pPr>
            <a:r>
              <a:rPr lang="ko-KR" altLang="en-US"/>
              <a:t>                                   </a:t>
            </a:r>
            <a:r>
              <a:rPr lang="en-US" altLang="ko-KR"/>
              <a:t>XML Document</a:t>
            </a:r>
            <a:r>
              <a:rPr lang="ko-KR" altLang="en-US"/>
              <a:t>로 생성하게 되면 사람의 개입이 없이 각 기업의 </a:t>
            </a:r>
            <a:r>
              <a:rPr lang="en-US" altLang="ko-KR"/>
              <a:t>System</a:t>
            </a:r>
            <a:r>
              <a:rPr lang="ko-KR" altLang="en-US"/>
              <a:t>간에 자동화된 데이터 교환이 가능</a:t>
            </a:r>
          </a:p>
          <a:p>
            <a:pPr>
              <a:buFontTx/>
              <a:buChar char="-"/>
            </a:pPr>
            <a:r>
              <a:rPr lang="ko-KR" altLang="en-US"/>
              <a:t>                                   또한 하나의 기업내에 설치된 많은 다양한 </a:t>
            </a:r>
            <a:r>
              <a:rPr lang="en-US" altLang="ko-KR"/>
              <a:t>Business Application System(ERP, SCM, CRM,</a:t>
            </a:r>
            <a:r>
              <a:rPr lang="en-US" altLang="ko-KR">
                <a:latin typeface="Times New Roman"/>
              </a:rPr>
              <a:t>…</a:t>
            </a:r>
            <a:r>
              <a:rPr lang="en-US" altLang="ko-KR"/>
              <a:t>) </a:t>
            </a:r>
            <a:r>
              <a:rPr lang="ko-KR" altLang="en-US"/>
              <a:t>들 간에도 </a:t>
            </a:r>
            <a:r>
              <a:rPr lang="en-US" altLang="ko-KR"/>
              <a:t>XML</a:t>
            </a:r>
            <a:r>
              <a:rPr lang="ko-KR" altLang="en-US"/>
              <a:t>을 이용한 통합이</a:t>
            </a:r>
          </a:p>
          <a:p>
            <a:pPr>
              <a:buFontTx/>
              <a:buChar char="-"/>
            </a:pPr>
            <a:r>
              <a:rPr lang="ko-KR" altLang="en-US"/>
              <a:t>                                   가능하다</a:t>
            </a:r>
          </a:p>
          <a:p>
            <a:pPr>
              <a:buFontTx/>
              <a:buChar char="-"/>
            </a:pPr>
            <a:r>
              <a:rPr lang="en-US" altLang="ko-KR"/>
              <a:t>Electronic Data Interchange : </a:t>
            </a:r>
            <a:r>
              <a:rPr lang="ko-KR" altLang="en-US"/>
              <a:t>전자상거래가 나타나기 이전에 무역분야에서 전자적인 데이터 교환을 위해 </a:t>
            </a:r>
            <a:r>
              <a:rPr lang="en-US" altLang="ko-KR"/>
              <a:t>EDI</a:t>
            </a:r>
            <a:r>
              <a:rPr lang="ko-KR" altLang="en-US"/>
              <a:t>를 사용</a:t>
            </a:r>
            <a:r>
              <a:rPr lang="en-US" altLang="ko-KR"/>
              <a:t>. </a:t>
            </a:r>
            <a:r>
              <a:rPr lang="ko-KR" altLang="en-US"/>
              <a:t>그러나 이전 </a:t>
            </a:r>
            <a:r>
              <a:rPr lang="en-US" altLang="ko-KR"/>
              <a:t>EDI</a:t>
            </a:r>
            <a:r>
              <a:rPr lang="ko-KR" altLang="en-US"/>
              <a:t>의 데이터포맷은</a:t>
            </a:r>
          </a:p>
          <a:p>
            <a:pPr>
              <a:buFontTx/>
              <a:buChar char="-"/>
            </a:pPr>
            <a:r>
              <a:rPr lang="ko-KR" altLang="en-US"/>
              <a:t>                                           판독이 불가능하고 융통성이 떨어지기 때문에 데이터 교환을 위한 시스템이 복잡해지고 유지보수도 어려움</a:t>
            </a:r>
            <a:r>
              <a:rPr lang="en-US" altLang="ko-KR"/>
              <a:t>. </a:t>
            </a:r>
            <a:r>
              <a:rPr lang="ko-KR" altLang="en-US"/>
              <a:t>데이터 포맷을</a:t>
            </a:r>
          </a:p>
          <a:p>
            <a:pPr>
              <a:buFontTx/>
              <a:buChar char="-"/>
            </a:pPr>
            <a:r>
              <a:rPr lang="ko-KR" altLang="en-US"/>
              <a:t>                                           </a:t>
            </a:r>
            <a:r>
              <a:rPr lang="en-US" altLang="ko-KR"/>
              <a:t>XML</a:t>
            </a:r>
            <a:r>
              <a:rPr lang="ko-KR" altLang="en-US"/>
              <a:t>로 할 경우에는 쉽게 확장이 가능하고 전용도구가 없더라도 웹브라우저등을 이용하여 쉽게 판독이 가능</a:t>
            </a:r>
          </a:p>
          <a:p>
            <a:pPr>
              <a:buFontTx/>
              <a:buChar char="-"/>
            </a:pPr>
            <a:r>
              <a:rPr lang="ko-KR" altLang="en-US"/>
              <a:t>이외에도 </a:t>
            </a:r>
            <a:r>
              <a:rPr lang="en-US" altLang="ko-KR"/>
              <a:t>E-business </a:t>
            </a:r>
            <a:r>
              <a:rPr lang="ko-KR" altLang="en-US"/>
              <a:t>상에 발생하는 다양한 문서들을 표현할 수 있으며 </a:t>
            </a:r>
            <a:r>
              <a:rPr lang="en-US" altLang="ko-KR"/>
              <a:t>KMS</a:t>
            </a:r>
            <a:r>
              <a:rPr lang="ko-KR" altLang="en-US"/>
              <a:t>와 같이 기업의 </a:t>
            </a:r>
            <a:r>
              <a:rPr lang="en-US" altLang="ko-KR"/>
              <a:t>information</a:t>
            </a:r>
            <a:r>
              <a:rPr lang="ko-KR" altLang="en-US"/>
              <a:t>을 통합하는 데 활용될 수 있다</a:t>
            </a:r>
            <a:r>
              <a:rPr lang="en-US" altLang="ko-KR"/>
              <a:t>.</a:t>
            </a:r>
          </a:p>
          <a:p>
            <a:pPr>
              <a:buFontTx/>
              <a:buChar char="-"/>
            </a:pPr>
            <a:r>
              <a:rPr lang="ko-KR" altLang="en-US"/>
              <a:t>또한 </a:t>
            </a:r>
            <a:r>
              <a:rPr lang="en-US" altLang="ko-KR"/>
              <a:t>E-business </a:t>
            </a:r>
            <a:r>
              <a:rPr lang="ko-KR" altLang="en-US"/>
              <a:t>상의 각 기업이 자사의 제품 목록을 게시할 때 </a:t>
            </a:r>
            <a:r>
              <a:rPr lang="en-US" altLang="ko-KR"/>
              <a:t>XML</a:t>
            </a:r>
            <a:r>
              <a:rPr lang="ko-KR" altLang="en-US"/>
              <a:t>로 표현함으로써 보다 정확한 검색을 할 수 있으며 구매자 입장에서 </a:t>
            </a:r>
          </a:p>
          <a:p>
            <a:pPr>
              <a:buFontTx/>
              <a:buChar char="-"/>
            </a:pPr>
            <a:r>
              <a:rPr lang="ko-KR" altLang="en-US"/>
              <a:t>자신의 필요에 따라 다양하게 제품 구성을 할 수 있다</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E4DB7-28DF-4999-B529-FD38D2AA5F2C}" type="slidenum">
              <a:rPr lang="en-US" altLang="ko-KR"/>
              <a:pPr/>
              <a:t>24</a:t>
            </a:fld>
            <a:endParaRPr lang="en-US" altLang="ko-K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marL="228600" indent="-228600"/>
            <a:r>
              <a:rPr lang="en-US" altLang="ko-KR"/>
              <a:t>Enterprise Application Integration</a:t>
            </a:r>
            <a:r>
              <a:rPr lang="ko-KR" altLang="en-US"/>
              <a:t>의 두가지 측면</a:t>
            </a:r>
          </a:p>
          <a:p>
            <a:pPr marL="228600" indent="-228600">
              <a:buFontTx/>
              <a:buAutoNum type="arabicParenR"/>
            </a:pPr>
            <a:r>
              <a:rPr lang="ko-KR" altLang="en-US"/>
              <a:t>기업 내부 </a:t>
            </a:r>
            <a:r>
              <a:rPr lang="en-US" altLang="ko-KR"/>
              <a:t>Application </a:t>
            </a:r>
            <a:r>
              <a:rPr lang="ko-KR" altLang="en-US"/>
              <a:t>들간의 통합 </a:t>
            </a:r>
            <a:r>
              <a:rPr lang="en-US" altLang="ko-KR"/>
              <a:t>: </a:t>
            </a:r>
            <a:r>
              <a:rPr lang="ko-KR" altLang="en-US"/>
              <a:t>한 기업내에 보면 </a:t>
            </a:r>
            <a:r>
              <a:rPr lang="en-US" altLang="ko-KR"/>
              <a:t>ERP, SCM, CRM, Groupware </a:t>
            </a:r>
            <a:r>
              <a:rPr lang="ko-KR" altLang="en-US"/>
              <a:t>등 여러 다른 </a:t>
            </a:r>
            <a:r>
              <a:rPr lang="en-US" altLang="ko-KR"/>
              <a:t>Business Application</a:t>
            </a:r>
            <a:r>
              <a:rPr lang="ko-KR" altLang="en-US"/>
              <a:t>들이 사용되고 있다</a:t>
            </a:r>
            <a:r>
              <a:rPr lang="en-US" altLang="ko-KR"/>
              <a:t>. </a:t>
            </a:r>
            <a:r>
              <a:rPr lang="ko-KR" altLang="en-US"/>
              <a:t>이들 각각의</a:t>
            </a:r>
          </a:p>
          <a:p>
            <a:pPr marL="228600" indent="-228600"/>
            <a:r>
              <a:rPr lang="ko-KR" altLang="en-US"/>
              <a:t>시스템은 그들 마다의 스키마를 가지며 데이터베이스에 따로 데이터를 저장한다</a:t>
            </a:r>
            <a:r>
              <a:rPr lang="en-US" altLang="ko-KR"/>
              <a:t>. </a:t>
            </a:r>
            <a:r>
              <a:rPr lang="ko-KR" altLang="en-US"/>
              <a:t>통합된 데이터가 필요할 경우 여러 시스템으로 부터 데이터를 부분부분</a:t>
            </a:r>
          </a:p>
          <a:p>
            <a:pPr marL="228600" indent="-228600"/>
            <a:r>
              <a:rPr lang="ko-KR" altLang="en-US"/>
              <a:t>모은 다음 이들 데이터를 조합해서 봐야하기 때문에 통합된 정보를 얻기가 어렵다</a:t>
            </a:r>
          </a:p>
          <a:p>
            <a:pPr marL="228600" indent="-228600"/>
            <a:endParaRPr lang="ko-KR" altLang="en-US"/>
          </a:p>
          <a:p>
            <a:pPr marL="228600" indent="-228600"/>
            <a:r>
              <a:rPr lang="en-US" altLang="ko-KR"/>
              <a:t>2) E-Business</a:t>
            </a:r>
            <a:r>
              <a:rPr lang="ko-KR" altLang="en-US"/>
              <a:t>에 참여하는 기업들 간의 통합 </a:t>
            </a:r>
            <a:r>
              <a:rPr lang="en-US" altLang="ko-KR"/>
              <a:t>: E-Business</a:t>
            </a:r>
            <a:r>
              <a:rPr lang="ko-KR" altLang="en-US"/>
              <a:t>에 참여하는 기업들간의 데이터 전송은 </a:t>
            </a:r>
            <a:r>
              <a:rPr lang="en-US" altLang="ko-KR"/>
              <a:t>Fax, </a:t>
            </a:r>
            <a:r>
              <a:rPr lang="ko-KR" altLang="en-US"/>
              <a:t>우편을 통한 </a:t>
            </a:r>
            <a:r>
              <a:rPr lang="en-US" altLang="ko-KR"/>
              <a:t>off-line </a:t>
            </a:r>
            <a:r>
              <a:rPr lang="ko-KR" altLang="en-US"/>
              <a:t>전송이 아니라 </a:t>
            </a:r>
            <a:r>
              <a:rPr lang="en-US" altLang="ko-KR"/>
              <a:t>Internet</a:t>
            </a:r>
            <a:r>
              <a:rPr lang="ko-KR" altLang="en-US"/>
              <a:t>망을 통하여</a:t>
            </a:r>
          </a:p>
          <a:p>
            <a:pPr marL="228600" indent="-228600"/>
            <a:r>
              <a:rPr lang="ko-KR" altLang="en-US"/>
              <a:t>온라인으로 전달된다</a:t>
            </a:r>
            <a:r>
              <a:rPr lang="en-US" altLang="ko-KR"/>
              <a:t>. </a:t>
            </a:r>
            <a:r>
              <a:rPr lang="ko-KR" altLang="en-US"/>
              <a:t>이 데이터를 가능한한 사람의 개입이 없이 시스템간의 통합으로 이루어지도록 해야 한다</a:t>
            </a:r>
            <a:r>
              <a:rPr lang="en-US" altLang="ko-KR"/>
              <a:t>.</a:t>
            </a:r>
          </a:p>
          <a:p>
            <a:pPr marL="228600" indent="-228600"/>
            <a:r>
              <a:rPr lang="ko-KR" altLang="en-US"/>
              <a:t>이를 위해 </a:t>
            </a:r>
            <a:r>
              <a:rPr lang="en-US" altLang="ko-KR"/>
              <a:t>Application</a:t>
            </a:r>
            <a:r>
              <a:rPr lang="ko-KR" altLang="en-US"/>
              <a:t>에서 나오는 데이터를 </a:t>
            </a:r>
            <a:r>
              <a:rPr lang="en-US" altLang="ko-KR"/>
              <a:t>XML</a:t>
            </a:r>
            <a:r>
              <a:rPr lang="ko-KR" altLang="en-US"/>
              <a:t>로 변환하고 이 </a:t>
            </a:r>
            <a:r>
              <a:rPr lang="en-US" altLang="ko-KR"/>
              <a:t>XML</a:t>
            </a:r>
            <a:r>
              <a:rPr lang="ko-KR" altLang="en-US"/>
              <a:t>을 반대편에 전달해주면 그 쪽에서 </a:t>
            </a:r>
            <a:r>
              <a:rPr lang="en-US" altLang="ko-KR"/>
              <a:t>XML</a:t>
            </a:r>
            <a:r>
              <a:rPr lang="ko-KR" altLang="en-US"/>
              <a:t>을 다시 </a:t>
            </a:r>
            <a:r>
              <a:rPr lang="en-US" altLang="ko-KR"/>
              <a:t>Application </a:t>
            </a:r>
            <a:r>
              <a:rPr lang="ko-KR" altLang="en-US"/>
              <a:t>데이터로 변환한다</a:t>
            </a:r>
          </a:p>
          <a:p>
            <a:pPr marL="228600" indent="-228600"/>
            <a:endParaRPr lang="en-US"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F23F0-F4AD-4005-8987-004C18FDF476}" type="slidenum">
              <a:rPr lang="en-US" altLang="ko-KR"/>
              <a:pPr/>
              <a:t>25</a:t>
            </a:fld>
            <a:endParaRPr lang="en-US" altLang="ko-K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ltLang="ko-KR"/>
              <a:t>XML</a:t>
            </a:r>
            <a:r>
              <a:rPr lang="ko-KR" altLang="en-US"/>
              <a:t>을 이용하여 데이터를 표현하는 경우</a:t>
            </a:r>
          </a:p>
          <a:p>
            <a:r>
              <a:rPr lang="ko-KR" altLang="en-US"/>
              <a:t>위 그림에서 처럼 여러 문서에서 필요한 부분만 따로 모아 하나의 통합된 문서로 만들수가 있다</a:t>
            </a:r>
            <a:r>
              <a:rPr lang="en-US" altLang="ko-KR"/>
              <a:t>. </a:t>
            </a:r>
            <a:r>
              <a:rPr lang="ko-KR" altLang="en-US"/>
              <a:t>즉 주문서</a:t>
            </a:r>
            <a:r>
              <a:rPr lang="en-US" altLang="ko-KR"/>
              <a:t>A, </a:t>
            </a:r>
            <a:r>
              <a:rPr lang="ko-KR" altLang="en-US"/>
              <a:t>주문서</a:t>
            </a:r>
            <a:r>
              <a:rPr lang="en-US" altLang="ko-KR"/>
              <a:t>B, </a:t>
            </a:r>
            <a:r>
              <a:rPr lang="ko-KR" altLang="en-US"/>
              <a:t>주문서</a:t>
            </a:r>
            <a:r>
              <a:rPr lang="en-US" altLang="ko-KR"/>
              <a:t>C</a:t>
            </a:r>
            <a:r>
              <a:rPr lang="ko-KR" altLang="en-US"/>
              <a:t>의 각각 필요한 데이터를</a:t>
            </a:r>
          </a:p>
          <a:p>
            <a:r>
              <a:rPr lang="ko-KR" altLang="en-US"/>
              <a:t>부분 조합하여 하나의 문서를 만들게 된다</a:t>
            </a:r>
          </a:p>
          <a:p>
            <a:endParaRPr lang="ko-KR" altLang="en-US"/>
          </a:p>
          <a:p>
            <a:r>
              <a:rPr lang="ko-KR" altLang="en-US"/>
              <a:t>뿐만 아니라 다양한 포맷으로 변환하여 만들수가 있다</a:t>
            </a:r>
            <a:r>
              <a:rPr lang="en-US" altLang="ko-KR"/>
              <a:t>. MS Office, PDF </a:t>
            </a:r>
            <a:r>
              <a:rPr lang="ko-KR" altLang="en-US"/>
              <a:t>등 다른 문서포맷에서 </a:t>
            </a:r>
            <a:r>
              <a:rPr lang="en-US" altLang="ko-KR"/>
              <a:t>XML</a:t>
            </a:r>
            <a:r>
              <a:rPr lang="ko-KR" altLang="en-US"/>
              <a:t>을 표준으로 포함하고 있기 때문에 그들 문서제작도구를</a:t>
            </a:r>
          </a:p>
          <a:p>
            <a:r>
              <a:rPr lang="ko-KR" altLang="en-US"/>
              <a:t>이용하면 </a:t>
            </a:r>
            <a:r>
              <a:rPr lang="en-US" altLang="ko-KR"/>
              <a:t>XML </a:t>
            </a:r>
            <a:r>
              <a:rPr lang="ko-KR" altLang="en-US"/>
              <a:t>문서를 쉽게 다른 포맷으로 변경할 수 있는 것이다</a:t>
            </a:r>
            <a:r>
              <a:rPr lang="en-US" altLang="ko-KR"/>
              <a:t>.</a:t>
            </a:r>
          </a:p>
          <a:p>
            <a:endParaRPr lang="en-US"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6A0F7-0267-4E02-9BA8-277A9ACE830F}" type="slidenum">
              <a:rPr lang="en-US" altLang="ko-KR"/>
              <a:pPr/>
              <a:t>26</a:t>
            </a:fld>
            <a:endParaRPr lang="en-US" altLang="ko-K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ko-KR" altLang="en-US"/>
              <a:t>표준화된 </a:t>
            </a:r>
            <a:r>
              <a:rPr lang="en-US" altLang="ko-KR"/>
              <a:t>XML</a:t>
            </a:r>
            <a:r>
              <a:rPr lang="ko-KR" altLang="en-US"/>
              <a:t>이 없을 경우를 생각하면 각 파트너들 마다 따로따로 전달 포맷을 정의해 놓아야 한다</a:t>
            </a:r>
            <a:r>
              <a:rPr lang="en-US" altLang="ko-KR"/>
              <a:t>. </a:t>
            </a:r>
            <a:r>
              <a:rPr lang="ko-KR" altLang="en-US"/>
              <a:t>참여하는 기업이 많아지면 거기에 따라서 계속적으로</a:t>
            </a:r>
          </a:p>
          <a:p>
            <a:r>
              <a:rPr lang="ko-KR" altLang="en-US"/>
              <a:t>데이터 전달 포맷을 만들어 나가야 하는것이다</a:t>
            </a:r>
            <a:r>
              <a:rPr lang="en-US" altLang="ko-KR"/>
              <a:t>.</a:t>
            </a:r>
          </a:p>
          <a:p>
            <a:endParaRPr lang="en-US" altLang="ko-KR"/>
          </a:p>
          <a:p>
            <a:r>
              <a:rPr lang="ko-KR" altLang="en-US"/>
              <a:t>이를 </a:t>
            </a:r>
            <a:r>
              <a:rPr lang="en-US" altLang="ko-KR"/>
              <a:t>XML</a:t>
            </a:r>
            <a:r>
              <a:rPr lang="ko-KR" altLang="en-US"/>
              <a:t>을 이용하여 전달할 경우 상호간에 표준화된 </a:t>
            </a:r>
            <a:r>
              <a:rPr lang="en-US" altLang="ko-KR"/>
              <a:t>XML DTD</a:t>
            </a:r>
            <a:r>
              <a:rPr lang="ko-KR" altLang="en-US"/>
              <a:t>만 있으면 전달 포맷을 따로 만들필요없이 통합이 가능하다</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902FF-301E-4E5C-8A33-81F291D79918}" type="slidenum">
              <a:rPr lang="en-US" altLang="ko-KR"/>
              <a:pPr/>
              <a:t>27</a:t>
            </a:fld>
            <a:endParaRPr lang="en-US" altLang="ko-K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ko-KR" altLang="en-US"/>
              <a:t>위 그림은 </a:t>
            </a:r>
            <a:r>
              <a:rPr lang="en-US" altLang="ko-KR"/>
              <a:t>Customer</a:t>
            </a:r>
            <a:r>
              <a:rPr lang="ko-KR" altLang="en-US"/>
              <a:t>는 </a:t>
            </a:r>
            <a:r>
              <a:rPr lang="en-US" altLang="ko-KR"/>
              <a:t>SAP ERP</a:t>
            </a:r>
            <a:r>
              <a:rPr lang="ko-KR" altLang="en-US"/>
              <a:t>를 사용하고 있고 제품을 공급하는 </a:t>
            </a:r>
            <a:r>
              <a:rPr lang="en-US" altLang="ko-KR"/>
              <a:t>Supplier</a:t>
            </a:r>
            <a:r>
              <a:rPr lang="ko-KR" altLang="en-US"/>
              <a:t>에서는 </a:t>
            </a:r>
            <a:r>
              <a:rPr lang="en-US" altLang="ko-KR"/>
              <a:t>BaaN ERP</a:t>
            </a:r>
            <a:r>
              <a:rPr lang="ko-KR" altLang="en-US"/>
              <a:t>를 사용하는 경우를 예로 보여주고 있다</a:t>
            </a:r>
          </a:p>
          <a:p>
            <a:r>
              <a:rPr lang="en-US" altLang="ko-KR"/>
              <a:t>XML</a:t>
            </a:r>
            <a:r>
              <a:rPr lang="ko-KR" altLang="en-US"/>
              <a:t>로 변환되어 주문데이터가 들어오는 경우 </a:t>
            </a:r>
            <a:r>
              <a:rPr lang="en-US" altLang="ko-KR"/>
              <a:t>Supplier </a:t>
            </a:r>
            <a:r>
              <a:rPr lang="ko-KR" altLang="en-US"/>
              <a:t>측의 </a:t>
            </a:r>
            <a:r>
              <a:rPr lang="en-US" altLang="ko-KR"/>
              <a:t>XML Parser</a:t>
            </a:r>
            <a:r>
              <a:rPr lang="ko-KR" altLang="en-US"/>
              <a:t>가 들어온 </a:t>
            </a:r>
            <a:r>
              <a:rPr lang="en-US" altLang="ko-KR"/>
              <a:t>XML Document</a:t>
            </a:r>
            <a:r>
              <a:rPr lang="ko-KR" altLang="en-US"/>
              <a:t>를 해석하여 주문정보들을 추출한 다음 </a:t>
            </a:r>
            <a:r>
              <a:rPr lang="en-US" altLang="ko-KR"/>
              <a:t>BaaN ERP</a:t>
            </a:r>
            <a:r>
              <a:rPr lang="ko-KR" altLang="en-US"/>
              <a:t>의</a:t>
            </a:r>
          </a:p>
          <a:p>
            <a:r>
              <a:rPr lang="en-US" altLang="ko-KR"/>
              <a:t>XML Interface </a:t>
            </a:r>
            <a:r>
              <a:rPr lang="ko-KR" altLang="en-US"/>
              <a:t>모듈로 전달해주면 그 </a:t>
            </a:r>
            <a:r>
              <a:rPr lang="en-US" altLang="ko-KR"/>
              <a:t>XML Interface </a:t>
            </a:r>
            <a:r>
              <a:rPr lang="ko-KR" altLang="en-US"/>
              <a:t>모듈이 </a:t>
            </a:r>
            <a:r>
              <a:rPr lang="en-US" altLang="ko-KR"/>
              <a:t>BaaN ERP </a:t>
            </a:r>
            <a:r>
              <a:rPr lang="ko-KR" altLang="en-US"/>
              <a:t>데이터베이스의 주문정보 테이블의 스키마에 매핑시켜 데이터가 자동으로</a:t>
            </a:r>
          </a:p>
          <a:p>
            <a:r>
              <a:rPr lang="ko-KR" altLang="en-US"/>
              <a:t>생성되도록 해준다</a:t>
            </a:r>
            <a:r>
              <a:rPr lang="en-US" altLang="ko-KR"/>
              <a:t>.</a:t>
            </a:r>
          </a:p>
          <a:p>
            <a:r>
              <a:rPr lang="ko-KR" altLang="en-US"/>
              <a:t>즉</a:t>
            </a:r>
            <a:r>
              <a:rPr lang="en-US" altLang="ko-KR"/>
              <a:t>, Supplier </a:t>
            </a:r>
            <a:r>
              <a:rPr lang="ko-KR" altLang="en-US"/>
              <a:t>측의 담당자는 자신이주문 정보를 </a:t>
            </a:r>
            <a:r>
              <a:rPr lang="en-US" altLang="ko-KR"/>
              <a:t>BaaN ERP</a:t>
            </a:r>
            <a:r>
              <a:rPr lang="ko-KR" altLang="en-US"/>
              <a:t>에 입력할 필요없이 자동으로 생성된 주문서를 확인하고 주문대로 제품을 납품할 준비르 하면된다</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BC173-4376-4C6A-B74C-86DE2455B991}" type="slidenum">
              <a:rPr lang="en-US" altLang="ko-KR"/>
              <a:pPr/>
              <a:t>28</a:t>
            </a:fld>
            <a:endParaRPr lang="en-US" altLang="ko-K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ko-KR" altLang="en-US"/>
              <a:t>기업의 지식을 통합</a:t>
            </a:r>
            <a:r>
              <a:rPr lang="en-US" altLang="ko-KR"/>
              <a:t>, </a:t>
            </a:r>
            <a:r>
              <a:rPr lang="ko-KR" altLang="en-US"/>
              <a:t>관리하는 </a:t>
            </a:r>
            <a:r>
              <a:rPr lang="en-US" altLang="ko-KR"/>
              <a:t>KMS</a:t>
            </a:r>
            <a:r>
              <a:rPr lang="ko-KR" altLang="en-US"/>
              <a:t>에서의 </a:t>
            </a:r>
            <a:r>
              <a:rPr lang="en-US" altLang="ko-KR"/>
              <a:t>XML </a:t>
            </a:r>
            <a:r>
              <a:rPr lang="ko-KR" altLang="en-US"/>
              <a:t>역할을 살펴보자</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0D838-2DF4-4234-8CC7-E6C169541101}" type="slidenum">
              <a:rPr lang="en-US" altLang="ko-KR"/>
              <a:pPr/>
              <a:t>29</a:t>
            </a:fld>
            <a:endParaRPr lang="en-US" altLang="ko-K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ko-KR" altLang="en-US"/>
              <a:t>기업에서의 지식에 대한 인식변화 </a:t>
            </a:r>
            <a:r>
              <a:rPr lang="en-US" altLang="ko-KR">
                <a:latin typeface="Times New Roman"/>
              </a:rPr>
              <a:t>–</a:t>
            </a:r>
            <a:r>
              <a:rPr lang="en-US" altLang="ko-KR"/>
              <a:t> </a:t>
            </a:r>
            <a:r>
              <a:rPr lang="ko-KR" altLang="en-US"/>
              <a:t>지식이 중요한 자산</a:t>
            </a:r>
            <a:r>
              <a:rPr lang="en-US" altLang="ko-KR"/>
              <a:t>, </a:t>
            </a:r>
            <a:r>
              <a:rPr lang="ko-KR" altLang="en-US"/>
              <a:t>지식경영의 근본 사상</a:t>
            </a:r>
          </a:p>
          <a:p>
            <a:r>
              <a:rPr lang="ko-KR" altLang="en-US"/>
              <a:t>기업에서의 지식의 존재 형태 </a:t>
            </a:r>
            <a:r>
              <a:rPr lang="en-US" altLang="ko-KR">
                <a:latin typeface="Times New Roman"/>
              </a:rPr>
              <a:t>–</a:t>
            </a:r>
            <a:r>
              <a:rPr lang="en-US" altLang="ko-KR"/>
              <a:t> </a:t>
            </a:r>
            <a:r>
              <a:rPr lang="ko-KR" altLang="en-US"/>
              <a:t>다양한 형식으로 존재</a:t>
            </a:r>
            <a:r>
              <a:rPr lang="en-US" altLang="ko-KR"/>
              <a:t>. </a:t>
            </a:r>
            <a:r>
              <a:rPr lang="ko-KR" altLang="en-US"/>
              <a:t>데이터베이스에 있는 데이터</a:t>
            </a:r>
            <a:r>
              <a:rPr lang="en-US" altLang="ko-KR"/>
              <a:t>, </a:t>
            </a:r>
            <a:r>
              <a:rPr lang="ko-KR" altLang="en-US"/>
              <a:t>디스크에 저장된 화일문서</a:t>
            </a:r>
            <a:r>
              <a:rPr lang="en-US" altLang="ko-KR"/>
              <a:t>, </a:t>
            </a:r>
            <a:r>
              <a:rPr lang="ko-KR" altLang="en-US"/>
              <a:t>책상에 놓여있는 서류철</a:t>
            </a:r>
            <a:r>
              <a:rPr lang="en-US" altLang="ko-KR"/>
              <a:t>, </a:t>
            </a:r>
            <a:r>
              <a:rPr lang="en-US" altLang="ko-KR">
                <a:latin typeface="Times New Roman"/>
              </a:rPr>
              <a:t>…</a:t>
            </a:r>
            <a:endParaRPr lang="en-US" altLang="ko-KR"/>
          </a:p>
          <a:p>
            <a:r>
              <a:rPr lang="ko-KR" altLang="en-US"/>
              <a:t>기업의 모든 지식을 체계적인 분류에 의해 그룹을 나누고 누구든지 쉽게 검색하여 이용할 수 있도록 통합하여 축적</a:t>
            </a:r>
          </a:p>
          <a:p>
            <a:r>
              <a:rPr lang="ko-KR" altLang="en-US"/>
              <a:t>이때 지식을 손쉽게 탐색할 수 있는 지식맵이 필요</a:t>
            </a:r>
            <a:r>
              <a:rPr lang="en-US" altLang="ko-KR"/>
              <a:t>.</a:t>
            </a:r>
          </a:p>
          <a:p>
            <a:r>
              <a:rPr lang="ko-KR" altLang="en-US"/>
              <a:t>지식맵의 구조를 표현하는 </a:t>
            </a:r>
            <a:r>
              <a:rPr lang="en-US" altLang="ko-KR"/>
              <a:t>Notation</a:t>
            </a:r>
            <a:r>
              <a:rPr lang="ko-KR" altLang="en-US"/>
              <a:t>으로 </a:t>
            </a:r>
            <a:r>
              <a:rPr lang="en-US" altLang="ko-KR"/>
              <a:t>XML </a:t>
            </a:r>
            <a:r>
              <a:rPr lang="ko-KR" altLang="en-US"/>
              <a:t>이활용</a:t>
            </a:r>
            <a:r>
              <a:rPr lang="en-US" altLang="ko-KR"/>
              <a:t>. XML TopicMap(XTM)</a:t>
            </a:r>
            <a:r>
              <a:rPr lang="ko-KR" altLang="en-US"/>
              <a:t>을 이용하여 지식 하나하나의 이름을 정하고 연관되는 지식들을 분류하며</a:t>
            </a:r>
          </a:p>
          <a:p>
            <a:r>
              <a:rPr lang="ko-KR" altLang="en-US"/>
              <a:t>지식의 맵 구조를 정의한다</a:t>
            </a:r>
          </a:p>
          <a:p>
            <a:endParaRPr lang="ko-KR" altLang="en-US"/>
          </a:p>
          <a:p>
            <a:r>
              <a:rPr lang="ko-KR" altLang="en-US"/>
              <a:t>지식자료</a:t>
            </a:r>
            <a:r>
              <a:rPr lang="en-US" altLang="ko-KR"/>
              <a:t>(</a:t>
            </a:r>
            <a:r>
              <a:rPr lang="ko-KR" altLang="en-US"/>
              <a:t>이미 각종 문서나 이미지</a:t>
            </a:r>
            <a:r>
              <a:rPr lang="en-US" altLang="ko-KR"/>
              <a:t>, </a:t>
            </a:r>
            <a:r>
              <a:rPr lang="ko-KR" altLang="en-US"/>
              <a:t>데이터베이스에 존재</a:t>
            </a:r>
            <a:r>
              <a:rPr lang="en-US" altLang="ko-KR"/>
              <a:t>)</a:t>
            </a:r>
            <a:r>
              <a:rPr lang="ko-KR" altLang="en-US"/>
              <a:t>를 전부 </a:t>
            </a:r>
            <a:r>
              <a:rPr lang="en-US" altLang="ko-KR"/>
              <a:t>XML</a:t>
            </a:r>
            <a:r>
              <a:rPr lang="ko-KR" altLang="en-US"/>
              <a:t>로 변환하는 것은 많은 시간과 노력이 소모되는 작업이며 별로 좋은 일은 아니다</a:t>
            </a:r>
            <a:r>
              <a:rPr lang="en-US" altLang="ko-KR"/>
              <a:t>. </a:t>
            </a:r>
            <a:r>
              <a:rPr lang="ko-KR" altLang="en-US"/>
              <a:t>지식</a:t>
            </a:r>
          </a:p>
          <a:p>
            <a:r>
              <a:rPr lang="ko-KR" altLang="en-US"/>
              <a:t>자료를 </a:t>
            </a:r>
            <a:r>
              <a:rPr lang="en-US" altLang="ko-KR"/>
              <a:t>XML</a:t>
            </a:r>
            <a:r>
              <a:rPr lang="ko-KR" altLang="en-US"/>
              <a:t>로 다시 표현하기 보다 지식에 대한 메타정보</a:t>
            </a:r>
            <a:r>
              <a:rPr lang="en-US" altLang="ko-KR"/>
              <a:t>(</a:t>
            </a:r>
            <a:r>
              <a:rPr lang="ko-KR" altLang="en-US"/>
              <a:t>지식에 대한 정보</a:t>
            </a:r>
            <a:r>
              <a:rPr lang="en-US" altLang="ko-KR"/>
              <a:t>)</a:t>
            </a:r>
            <a:r>
              <a:rPr lang="ko-KR" altLang="en-US"/>
              <a:t>를 </a:t>
            </a:r>
            <a:r>
              <a:rPr lang="en-US" altLang="ko-KR"/>
              <a:t>XML</a:t>
            </a:r>
            <a:r>
              <a:rPr lang="ko-KR" altLang="en-US"/>
              <a:t>로 구축함으로써 지식정보의 전달이나 다양한 포맷으로 변환이 가능하다</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C639F-7DB3-4454-B115-E4187D3DBE2C}" type="slidenum">
              <a:rPr lang="en-US" altLang="ko-KR"/>
              <a:pPr/>
              <a:t>30</a:t>
            </a:fld>
            <a:endParaRPr lang="en-US" altLang="ko-K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ko-KR" altLang="en-US"/>
              <a:t>현재의 정보자산관리 패턴은 필요한 곳 또는 발생된 곳에 지식이 산재해 있는 형태</a:t>
            </a:r>
            <a:r>
              <a:rPr lang="en-US" altLang="ko-KR"/>
              <a:t>. </a:t>
            </a:r>
            <a:r>
              <a:rPr lang="ko-KR" altLang="en-US"/>
              <a:t>지식 상호간의 연계성이 없으며 지식을 검색할 수 없는 구조</a:t>
            </a:r>
          </a:p>
          <a:p>
            <a:endParaRPr lang="ko-KR" altLang="en-US"/>
          </a:p>
          <a:p>
            <a:r>
              <a:rPr lang="en-US" altLang="ko-KR"/>
              <a:t>XML </a:t>
            </a:r>
            <a:r>
              <a:rPr lang="ko-KR" altLang="en-US"/>
              <a:t>기반의 정보자산 관리</a:t>
            </a:r>
          </a:p>
          <a:p>
            <a:r>
              <a:rPr lang="ko-KR" altLang="en-US"/>
              <a:t>구조화데이터</a:t>
            </a:r>
            <a:r>
              <a:rPr lang="en-US" altLang="ko-KR"/>
              <a:t>(</a:t>
            </a:r>
            <a:r>
              <a:rPr lang="ko-KR" altLang="en-US"/>
              <a:t>데이터베이스에 있는 데이터</a:t>
            </a:r>
            <a:r>
              <a:rPr lang="en-US" altLang="ko-KR"/>
              <a:t>)</a:t>
            </a:r>
            <a:r>
              <a:rPr lang="ko-KR" altLang="en-US"/>
              <a:t>나 비구조화데이터</a:t>
            </a:r>
            <a:r>
              <a:rPr lang="en-US" altLang="ko-KR"/>
              <a:t>(</a:t>
            </a:r>
            <a:r>
              <a:rPr lang="ko-KR" altLang="en-US"/>
              <a:t>메일</a:t>
            </a:r>
            <a:r>
              <a:rPr lang="en-US" altLang="ko-KR"/>
              <a:t>, </a:t>
            </a:r>
            <a:r>
              <a:rPr lang="ko-KR" altLang="en-US"/>
              <a:t>이미지</a:t>
            </a:r>
            <a:r>
              <a:rPr lang="en-US" altLang="ko-KR"/>
              <a:t>, </a:t>
            </a:r>
            <a:r>
              <a:rPr lang="ko-KR" altLang="en-US"/>
              <a:t>파일 등</a:t>
            </a:r>
            <a:r>
              <a:rPr lang="en-US" altLang="ko-KR"/>
              <a:t>)</a:t>
            </a:r>
            <a:r>
              <a:rPr lang="ko-KR" altLang="en-US"/>
              <a:t>를 </a:t>
            </a:r>
            <a:r>
              <a:rPr lang="en-US" altLang="ko-KR"/>
              <a:t>XML </a:t>
            </a:r>
            <a:r>
              <a:rPr lang="ko-KR" altLang="en-US"/>
              <a:t>을 통하여 통합관리</a:t>
            </a:r>
          </a:p>
          <a:p>
            <a:r>
              <a:rPr lang="ko-KR" altLang="en-US"/>
              <a:t>지식저장소에 지식분류와 지식의 메타정보</a:t>
            </a:r>
            <a:r>
              <a:rPr lang="en-US" altLang="ko-KR"/>
              <a:t>, </a:t>
            </a:r>
            <a:r>
              <a:rPr lang="ko-KR" altLang="en-US"/>
              <a:t>그리고 검색에 필요한 정보들을 모아놓고 지식이 집중화되도록 관리</a:t>
            </a:r>
          </a:p>
          <a:p>
            <a:endParaRPr lang="en-US"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F835A-A7B3-4F9F-A405-21A6F57DEEBB}" type="slidenum">
              <a:rPr lang="en-US" altLang="ko-KR"/>
              <a:pPr/>
              <a:t>31</a:t>
            </a:fld>
            <a:endParaRPr lang="en-US" altLang="ko-K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ko-KR" altLang="en-US"/>
              <a:t>지식맵은 </a:t>
            </a:r>
            <a:r>
              <a:rPr lang="en-US" altLang="ko-KR"/>
              <a:t>AI</a:t>
            </a:r>
            <a:r>
              <a:rPr lang="ko-KR" altLang="en-US"/>
              <a:t>의 </a:t>
            </a:r>
            <a:r>
              <a:rPr lang="en-US" altLang="ko-KR"/>
              <a:t>Semantic Network</a:t>
            </a:r>
            <a:r>
              <a:rPr lang="ko-KR" altLang="en-US"/>
              <a:t>이나 </a:t>
            </a:r>
            <a:r>
              <a:rPr lang="en-US" altLang="ko-KR"/>
              <a:t>Concept Map</a:t>
            </a:r>
            <a:r>
              <a:rPr lang="ko-KR" altLang="en-US"/>
              <a:t>과 유사한 구조와 개념을 가진다</a:t>
            </a:r>
            <a:r>
              <a:rPr lang="en-US" altLang="ko-KR"/>
              <a:t>.</a:t>
            </a:r>
          </a:p>
          <a:p>
            <a:r>
              <a:rPr lang="ko-KR" altLang="en-US"/>
              <a:t>단순한 지식의 나열이 아니라 지식의 정확한 분류를 기준으로 의미 정보를 담고 있는 의미구조를 가진다</a:t>
            </a:r>
            <a:r>
              <a:rPr lang="en-US" altLang="ko-KR"/>
              <a:t>.</a:t>
            </a:r>
          </a:p>
          <a:p>
            <a:r>
              <a:rPr lang="ko-KR" altLang="en-US"/>
              <a:t>즉</a:t>
            </a:r>
            <a:r>
              <a:rPr lang="en-US" altLang="ko-KR"/>
              <a:t>, </a:t>
            </a:r>
            <a:r>
              <a:rPr lang="ko-KR" altLang="en-US"/>
              <a:t>집안의 가계보를 생각해 보면 가족 각 사람의 이름은 그 사람 하나하나를 가리키는 이름</a:t>
            </a:r>
            <a:r>
              <a:rPr lang="en-US" altLang="ko-KR"/>
              <a:t>(</a:t>
            </a:r>
            <a:r>
              <a:rPr lang="ko-KR" altLang="en-US"/>
              <a:t>지식을 가리키는 이름</a:t>
            </a:r>
            <a:r>
              <a:rPr lang="en-US" altLang="ko-KR"/>
              <a:t>)</a:t>
            </a:r>
            <a:r>
              <a:rPr lang="ko-KR" altLang="en-US"/>
              <a:t>이되며 트리 구조상의 가족의 연결상에</a:t>
            </a:r>
          </a:p>
          <a:p>
            <a:r>
              <a:rPr lang="ko-KR" altLang="en-US"/>
              <a:t>연결이름이 기록된다</a:t>
            </a:r>
            <a:r>
              <a:rPr lang="en-US" altLang="ko-KR"/>
              <a:t>. </a:t>
            </a:r>
            <a:r>
              <a:rPr lang="ko-KR" altLang="en-US"/>
              <a:t>연결의 의미를 부여하는 것이다</a:t>
            </a:r>
            <a:r>
              <a:rPr lang="en-US" altLang="ko-K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2B82B-FBC4-4A43-9E23-3E57AF7012C2}" type="slidenum">
              <a:rPr lang="en-US" altLang="ko-KR"/>
              <a:pPr/>
              <a:t>34</a:t>
            </a:fld>
            <a:endParaRPr lang="en-US" altLang="ko-K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ko-KR" altLang="en-US"/>
              <a:t>실제 사용되는 시스템 몇가지를 살펴보자</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C079B-C7F6-48AA-AA4D-0F8CC0C76002}" type="slidenum">
              <a:rPr lang="en-US" altLang="ko-KR"/>
              <a:pPr/>
              <a:t>35</a:t>
            </a:fld>
            <a:endParaRPr lang="en-US" altLang="ko-K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ltLang="ko-KR"/>
              <a:t>Cross B2B Integration Server</a:t>
            </a:r>
            <a:r>
              <a:rPr lang="ko-KR" altLang="en-US"/>
              <a:t>는 </a:t>
            </a:r>
            <a:r>
              <a:rPr lang="en-US" altLang="ko-KR"/>
              <a:t>Application</a:t>
            </a:r>
            <a:r>
              <a:rPr lang="ko-KR" altLang="en-US"/>
              <a:t>들간의 </a:t>
            </a:r>
            <a:r>
              <a:rPr lang="en-US" altLang="ko-KR"/>
              <a:t>XML</a:t>
            </a:r>
            <a:r>
              <a:rPr lang="ko-KR" altLang="en-US"/>
              <a:t>을 통한 데이터 통합을 지원하며 </a:t>
            </a:r>
            <a:r>
              <a:rPr lang="en-US" altLang="ko-KR"/>
              <a:t>XML/EDI </a:t>
            </a:r>
            <a:r>
              <a:rPr lang="ko-KR" altLang="en-US"/>
              <a:t>엔진을 내부에 가지고 있는 시스템</a:t>
            </a:r>
          </a:p>
          <a:p>
            <a:r>
              <a:rPr lang="ko-KR" altLang="en-US"/>
              <a:t>맨 아래 부분은 기업의 기존 시스템들과의 인터페이스</a:t>
            </a:r>
          </a:p>
          <a:p>
            <a:r>
              <a:rPr lang="en-US" altLang="ko-KR"/>
              <a:t>Business Rule</a:t>
            </a:r>
            <a:r>
              <a:rPr lang="ko-KR" altLang="en-US"/>
              <a:t>은 데이터 매핑을 위한 규칙들을 정의</a:t>
            </a:r>
          </a:p>
          <a:p>
            <a:r>
              <a:rPr lang="en-US" altLang="ko-KR"/>
              <a:t>XML </a:t>
            </a:r>
            <a:r>
              <a:rPr lang="ko-KR" altLang="en-US"/>
              <a:t>문서를 생성하거나 입력들어오는 </a:t>
            </a:r>
            <a:r>
              <a:rPr lang="en-US" altLang="ko-KR"/>
              <a:t>XML</a:t>
            </a:r>
            <a:r>
              <a:rPr lang="ko-KR" altLang="en-US"/>
              <a:t>문서로 부터 데이터를 추출한다</a:t>
            </a:r>
          </a:p>
          <a:p>
            <a:r>
              <a:rPr lang="en-US" altLang="ko-KR"/>
              <a:t>XML Schema, xCBL, </a:t>
            </a:r>
            <a:r>
              <a:rPr lang="en-US" altLang="ko-KR">
                <a:latin typeface="Times New Roman"/>
              </a:rPr>
              <a:t>…</a:t>
            </a:r>
            <a:r>
              <a:rPr lang="en-US" altLang="ko-KR"/>
              <a:t> </a:t>
            </a:r>
            <a:r>
              <a:rPr lang="ko-KR" altLang="en-US"/>
              <a:t>은 </a:t>
            </a:r>
            <a:r>
              <a:rPr lang="en-US" altLang="ko-KR"/>
              <a:t>XML </a:t>
            </a:r>
            <a:r>
              <a:rPr lang="ko-KR" altLang="en-US"/>
              <a:t>문서의 구조를 어떻게 정할것인가를 선택할 수 있다</a:t>
            </a:r>
            <a:r>
              <a:rPr lang="en-US" altLang="ko-K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4DD72-9DA5-487A-8E99-286B91F9D713}" type="slidenum">
              <a:rPr lang="en-US" altLang="ko-KR"/>
              <a:pPr/>
              <a:t>4</a:t>
            </a:fld>
            <a:endParaRPr lang="en-US" altLang="ko-K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ko-KR"/>
              <a:t>E-Business</a:t>
            </a:r>
            <a:r>
              <a:rPr lang="ko-KR" altLang="en-US"/>
              <a:t>란 무엇인가</a:t>
            </a:r>
            <a:r>
              <a:rPr lang="en-US" altLang="ko-KR"/>
              <a:t>?</a:t>
            </a:r>
          </a:p>
          <a:p>
            <a:r>
              <a:rPr lang="ko-KR" altLang="en-US"/>
              <a:t>인텔의 크레이그 배럿의 말을 보면 네트웍 환경에서 글로벌한 비즈니스가 자연스럽게 이루어지며 경쟁 또한 글로벌하게 발생한다</a:t>
            </a:r>
          </a:p>
          <a:p>
            <a:endParaRPr lang="ko-KR" altLang="en-US"/>
          </a:p>
          <a:p>
            <a:r>
              <a:rPr lang="en-US" altLang="ko-KR"/>
              <a:t>E-Business</a:t>
            </a:r>
            <a:r>
              <a:rPr lang="ko-KR" altLang="en-US"/>
              <a:t>가 됨에 따라 </a:t>
            </a:r>
            <a:r>
              <a:rPr lang="en-US" altLang="ko-KR"/>
              <a:t>open price</a:t>
            </a:r>
            <a:r>
              <a:rPr lang="ko-KR" altLang="en-US"/>
              <a:t>로 되기 때문에 가격으로 경쟁하는 것은 불가능하며 제품기술과 서비스 등으로 승부하게된다</a:t>
            </a:r>
          </a:p>
          <a:p>
            <a:r>
              <a:rPr lang="ko-KR" altLang="en-US"/>
              <a:t>빠르고 정확한 정보가 필요하게됨에따라 기업에 산재한 정보를 단일 인터페이스로 쉽게 검색가능하도록 통합되어야 하며 데이터의</a:t>
            </a:r>
          </a:p>
          <a:p>
            <a:r>
              <a:rPr lang="ko-KR" altLang="en-US"/>
              <a:t>전달도 빠른 시간내에 이루어져야 비즈니스 기회를 상실하지 않게된다</a:t>
            </a:r>
            <a:r>
              <a:rPr lang="en-US" altLang="ko-KR"/>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8C72C-91A0-4D6C-9558-E3B0EF79E80D}" type="slidenum">
              <a:rPr lang="en-US" altLang="ko-KR"/>
              <a:pPr/>
              <a:t>36</a:t>
            </a:fld>
            <a:endParaRPr lang="en-US" altLang="ko-K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pPr>
              <a:buFontTx/>
              <a:buChar char="o"/>
            </a:pPr>
            <a:r>
              <a:rPr lang="en-US" altLang="ko-KR"/>
              <a:t>xEAI is an EAI solution offering based on Oracle Enterprise Integration Framework.</a:t>
            </a:r>
          </a:p>
          <a:p>
            <a:pPr>
              <a:buFontTx/>
              <a:buChar char="o"/>
            </a:pPr>
            <a:r>
              <a:rPr lang="en-US" altLang="ko-KR"/>
              <a:t>xEAI provides the enterprise integration solution to link business process across different systems on the network independent of the operating system, databases and applications and it runs on the universal message backbone for intranet and extranet integration. </a:t>
            </a:r>
          </a:p>
          <a:p>
            <a:pPr>
              <a:buFontTx/>
              <a:buChar char="o"/>
            </a:pPr>
            <a:r>
              <a:rPr lang="en-US" altLang="ko-KR"/>
              <a:t>xEAI is built with the application adapters generator for Oracle-based applications environment and installed with the commonly used pre-configured repository for Oracle Applications</a:t>
            </a:r>
          </a:p>
          <a:p>
            <a:endParaRPr lang="en-US" altLang="ko-K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50DF7-1935-4680-B4A8-F644D4F94ABA}" type="slidenum">
              <a:rPr lang="en-US" altLang="ko-KR"/>
              <a:pPr/>
              <a:t>37</a:t>
            </a:fld>
            <a:endParaRPr lang="en-US" altLang="ko-K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ltLang="ko-KR"/>
              <a:t>PDA, Mobile, DeskTop </a:t>
            </a:r>
            <a:r>
              <a:rPr lang="ko-KR" altLang="en-US"/>
              <a:t>등 클라이언트 프로그램에서 주문서를 만들면 </a:t>
            </a:r>
            <a:r>
              <a:rPr lang="en-US" altLang="ko-KR"/>
              <a:t>Retailer Application</a:t>
            </a:r>
            <a:r>
              <a:rPr lang="ko-KR" altLang="en-US"/>
              <a:t>으로 전달되고 여기서 </a:t>
            </a:r>
            <a:r>
              <a:rPr lang="en-US" altLang="ko-KR"/>
              <a:t>XML </a:t>
            </a:r>
            <a:r>
              <a:rPr lang="ko-KR" altLang="en-US"/>
              <a:t>포맷의 주문을 생성한다</a:t>
            </a:r>
          </a:p>
          <a:p>
            <a:r>
              <a:rPr lang="en-US" altLang="ko-KR"/>
              <a:t>AQ Broker</a:t>
            </a:r>
            <a:r>
              <a:rPr lang="ko-KR" altLang="en-US"/>
              <a:t>에서는 </a:t>
            </a:r>
            <a:r>
              <a:rPr lang="en-US" altLang="ko-KR"/>
              <a:t>Public DTD(</a:t>
            </a:r>
            <a:r>
              <a:rPr lang="ko-KR" altLang="en-US"/>
              <a:t>상호간에 약속된 </a:t>
            </a:r>
            <a:r>
              <a:rPr lang="en-US" altLang="ko-KR"/>
              <a:t>DTD)</a:t>
            </a:r>
            <a:r>
              <a:rPr lang="ko-KR" altLang="en-US"/>
              <a:t>에 따라 재 포맷된 </a:t>
            </a:r>
            <a:r>
              <a:rPr lang="en-US" altLang="ko-KR"/>
              <a:t>XML </a:t>
            </a:r>
            <a:r>
              <a:rPr lang="ko-KR" altLang="en-US"/>
              <a:t>문서를 생성하여 </a:t>
            </a:r>
            <a:r>
              <a:rPr lang="en-US" altLang="ko-KR"/>
              <a:t>Supplier</a:t>
            </a:r>
            <a:r>
              <a:rPr lang="ko-KR" altLang="en-US"/>
              <a:t>쪽으로 전달한다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0DAB6-04E5-47BB-A531-497ACD7D767E}" type="slidenum">
              <a:rPr lang="en-US" altLang="ko-KR"/>
              <a:pPr/>
              <a:t>5</a:t>
            </a:fld>
            <a:endParaRPr lang="en-US" altLang="ko-K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ltLang="ko-KR"/>
              <a:t>E-Business</a:t>
            </a:r>
            <a:r>
              <a:rPr lang="ko-KR" altLang="en-US"/>
              <a:t>에 참여하는 기업의 시스템은 다양하다</a:t>
            </a:r>
          </a:p>
          <a:p>
            <a:r>
              <a:rPr lang="ko-KR" altLang="en-US"/>
              <a:t>각 기업에서 사용하는 </a:t>
            </a:r>
            <a:r>
              <a:rPr lang="en-US" altLang="ko-KR"/>
              <a:t>Business Application</a:t>
            </a:r>
            <a:r>
              <a:rPr lang="ko-KR" altLang="en-US"/>
              <a:t>의 다양화 </a:t>
            </a:r>
            <a:r>
              <a:rPr lang="en-US" altLang="ko-KR"/>
              <a:t>: ERP, SCM, CRM, Groupware </a:t>
            </a:r>
            <a:r>
              <a:rPr lang="ko-KR" altLang="en-US"/>
              <a:t>등 다양한 시스템을 각자 사용</a:t>
            </a:r>
          </a:p>
          <a:p>
            <a:r>
              <a:rPr lang="ko-KR" altLang="en-US"/>
              <a:t>예를 들어 </a:t>
            </a:r>
            <a:r>
              <a:rPr lang="en-US" altLang="ko-KR"/>
              <a:t>ERP </a:t>
            </a:r>
            <a:r>
              <a:rPr lang="ko-KR" altLang="en-US"/>
              <a:t>제품들에서도 </a:t>
            </a:r>
            <a:r>
              <a:rPr lang="en-US" altLang="ko-KR"/>
              <a:t>SAP, People Soft, Oracle Application </a:t>
            </a:r>
            <a:r>
              <a:rPr lang="ko-KR" altLang="en-US"/>
              <a:t>등 다양한 제품을 사용</a:t>
            </a:r>
          </a:p>
          <a:p>
            <a:r>
              <a:rPr lang="ko-KR" altLang="en-US"/>
              <a:t>각 시스템은 자신들의 스키마를 가지며 처리되는 데이터의 형태가 상이하다</a:t>
            </a:r>
          </a:p>
          <a:p>
            <a:r>
              <a:rPr lang="en-US" altLang="ko-KR"/>
              <a:t>E-Business</a:t>
            </a:r>
            <a:r>
              <a:rPr lang="ko-KR" altLang="en-US"/>
              <a:t>에 참여하는 업체간의 데이터 교환이 어려움</a:t>
            </a:r>
          </a:p>
          <a:p>
            <a:r>
              <a:rPr lang="ko-KR" altLang="en-US"/>
              <a:t>예를들어</a:t>
            </a:r>
            <a:r>
              <a:rPr lang="en-US" altLang="ko-KR"/>
              <a:t>) SAP</a:t>
            </a:r>
            <a:r>
              <a:rPr lang="ko-KR" altLang="en-US"/>
              <a:t>을 사용하는 </a:t>
            </a:r>
            <a:r>
              <a:rPr lang="en-US" altLang="ko-KR"/>
              <a:t>A </a:t>
            </a:r>
            <a:r>
              <a:rPr lang="ko-KR" altLang="en-US"/>
              <a:t>기업에서 주문서를 시스템으로 작성</a:t>
            </a:r>
            <a:r>
              <a:rPr lang="en-US" altLang="ko-KR"/>
              <a:t>, </a:t>
            </a:r>
            <a:r>
              <a:rPr lang="ko-KR" altLang="en-US"/>
              <a:t>출력하여 </a:t>
            </a:r>
            <a:r>
              <a:rPr lang="en-US" altLang="ko-KR"/>
              <a:t>Fax</a:t>
            </a:r>
            <a:r>
              <a:rPr lang="ko-KR" altLang="en-US"/>
              <a:t>나 </a:t>
            </a:r>
            <a:r>
              <a:rPr lang="en-US" altLang="ko-KR"/>
              <a:t>E-mail</a:t>
            </a:r>
            <a:r>
              <a:rPr lang="ko-KR" altLang="en-US"/>
              <a:t>로 </a:t>
            </a:r>
            <a:r>
              <a:rPr lang="en-US" altLang="ko-KR"/>
              <a:t>B </a:t>
            </a:r>
            <a:r>
              <a:rPr lang="ko-KR" altLang="en-US"/>
              <a:t>기업으로 보내면 담당자가 그 자료를 받아서</a:t>
            </a:r>
          </a:p>
          <a:p>
            <a:r>
              <a:rPr lang="ko-KR" altLang="en-US"/>
              <a:t>               자사의 </a:t>
            </a:r>
            <a:r>
              <a:rPr lang="en-US" altLang="ko-KR"/>
              <a:t>Oracle Application </a:t>
            </a:r>
            <a:r>
              <a:rPr lang="ko-KR" altLang="en-US"/>
              <a:t>에 입력하여 주문을 접수한다</a:t>
            </a:r>
          </a:p>
          <a:p>
            <a:endParaRPr lang="ko-KR" altLang="en-US"/>
          </a:p>
          <a:p>
            <a:r>
              <a:rPr lang="ko-KR" altLang="en-US"/>
              <a:t>하나의 기업내부에도 다양한 시스템이 사용되고 있으며 이로 인해 필요한 정보가 여러군데 흩어져 있게된다</a:t>
            </a:r>
            <a:r>
              <a:rPr lang="en-US" altLang="ko-KR"/>
              <a:t>.</a:t>
            </a:r>
          </a:p>
          <a:p>
            <a:r>
              <a:rPr lang="ko-KR" altLang="en-US"/>
              <a:t>보통 대기업인 경우 </a:t>
            </a:r>
            <a:r>
              <a:rPr lang="en-US" altLang="ko-KR"/>
              <a:t>ERP, SCM, Groupware, PDM </a:t>
            </a:r>
            <a:r>
              <a:rPr lang="ko-KR" altLang="en-US"/>
              <a:t>등 서로 다른 제조사의 다양한 시스템을 같이 사용하고 있다</a:t>
            </a:r>
            <a:r>
              <a:rPr lang="en-US" altLang="ko-KR"/>
              <a:t>. </a:t>
            </a:r>
            <a:r>
              <a:rPr lang="ko-KR" altLang="en-US"/>
              <a:t>이들 시스템은 상호간에 독립적으로</a:t>
            </a:r>
          </a:p>
          <a:p>
            <a:r>
              <a:rPr lang="ko-KR" altLang="en-US"/>
              <a:t>자신의 저장공간을 가지고 있으며 사용자도 시스템마다 서로 다른 사용법으로 데이터를 얻는다</a:t>
            </a:r>
          </a:p>
          <a:p>
            <a:r>
              <a:rPr lang="ko-KR" altLang="en-US"/>
              <a:t>경영에 필요한 의사지원 정보를 얻기 위해서는 이들 시스템의 데이터를 통합된 형태로 볼 수 있어야 한다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FB05E-901E-4C47-9E8E-C812F311E614}" type="slidenum">
              <a:rPr lang="en-US" altLang="ko-KR"/>
              <a:pPr/>
              <a:t>6</a:t>
            </a:fld>
            <a:endParaRPr lang="en-US" altLang="ko-K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ko-KR"/>
              <a:t>E-Business</a:t>
            </a:r>
            <a:r>
              <a:rPr lang="ko-KR" altLang="en-US"/>
              <a:t>에 참여하는 하나의 기업의 </a:t>
            </a:r>
            <a:r>
              <a:rPr lang="en-US" altLang="ko-KR"/>
              <a:t>Application System</a:t>
            </a:r>
            <a:r>
              <a:rPr lang="ko-KR" altLang="en-US"/>
              <a:t>들을 살펴보자</a:t>
            </a:r>
          </a:p>
          <a:p>
            <a:endParaRPr lang="ko-KR" altLang="en-US"/>
          </a:p>
          <a:p>
            <a:r>
              <a:rPr lang="en-US" altLang="ko-KR"/>
              <a:t>Selling Chain Management : </a:t>
            </a:r>
            <a:r>
              <a:rPr lang="ko-KR" altLang="en-US"/>
              <a:t>고객의 주문에 대한 관리를 하는 시스템</a:t>
            </a:r>
            <a:r>
              <a:rPr lang="en-US" altLang="ko-KR"/>
              <a:t>. </a:t>
            </a:r>
            <a:r>
              <a:rPr lang="ko-KR" altLang="en-US"/>
              <a:t>잠재적인 주문예상</a:t>
            </a:r>
            <a:r>
              <a:rPr lang="en-US" altLang="ko-KR"/>
              <a:t>, </a:t>
            </a:r>
            <a:r>
              <a:rPr lang="ko-KR" altLang="en-US"/>
              <a:t>납품일자 예측</a:t>
            </a:r>
            <a:r>
              <a:rPr lang="en-US" altLang="ko-KR"/>
              <a:t>, </a:t>
            </a:r>
            <a:r>
              <a:rPr lang="ko-KR" altLang="en-US"/>
              <a:t>견적</a:t>
            </a:r>
            <a:r>
              <a:rPr lang="en-US" altLang="ko-KR"/>
              <a:t>, </a:t>
            </a:r>
            <a:r>
              <a:rPr lang="ko-KR" altLang="en-US"/>
              <a:t>가격정책 등을 관리</a:t>
            </a:r>
          </a:p>
          <a:p>
            <a:r>
              <a:rPr lang="en-US" altLang="ko-KR"/>
              <a:t>Customer Relationship Management : </a:t>
            </a:r>
            <a:r>
              <a:rPr lang="ko-KR" altLang="en-US"/>
              <a:t>고객에 대한 서비스를 관리</a:t>
            </a:r>
          </a:p>
          <a:p>
            <a:r>
              <a:rPr lang="ko-KR" altLang="en-US"/>
              <a:t>위 두 시스템은 기업 입장에서 보면 대외적인 인터페이스가 많은 부분이므로 </a:t>
            </a:r>
            <a:r>
              <a:rPr lang="en-US" altLang="ko-KR"/>
              <a:t>Front-Office</a:t>
            </a:r>
            <a:r>
              <a:rPr lang="ko-KR" altLang="en-US"/>
              <a:t>로 볼수 있다</a:t>
            </a:r>
          </a:p>
          <a:p>
            <a:endParaRPr lang="ko-KR" altLang="en-US"/>
          </a:p>
          <a:p>
            <a:r>
              <a:rPr lang="en-US" altLang="ko-KR"/>
              <a:t>Enterprise Resource Planning : </a:t>
            </a:r>
            <a:r>
              <a:rPr lang="ko-KR" altLang="en-US"/>
              <a:t>기업의 생산 및 관리 자원을 효율적으로 배분</a:t>
            </a:r>
            <a:r>
              <a:rPr lang="en-US" altLang="ko-KR"/>
              <a:t>, </a:t>
            </a:r>
            <a:r>
              <a:rPr lang="ko-KR" altLang="en-US"/>
              <a:t>통제</a:t>
            </a:r>
            <a:r>
              <a:rPr lang="en-US" altLang="ko-KR"/>
              <a:t>, </a:t>
            </a:r>
            <a:r>
              <a:rPr lang="ko-KR" altLang="en-US"/>
              <a:t>운영함으로써 생산성</a:t>
            </a:r>
            <a:r>
              <a:rPr lang="en-US" altLang="ko-KR"/>
              <a:t>, </a:t>
            </a:r>
            <a:r>
              <a:rPr lang="ko-KR" altLang="en-US"/>
              <a:t>품질을 높이고 비용을 절감하도록 관리</a:t>
            </a:r>
          </a:p>
          <a:p>
            <a:r>
              <a:rPr lang="en-US" altLang="ko-KR"/>
              <a:t>Supply Chain Management : </a:t>
            </a:r>
            <a:r>
              <a:rPr lang="ko-KR" altLang="en-US"/>
              <a:t>제품 생산에 필요한 원재료를 공급하는 공급업체들을 망으로 묶어서 관리</a:t>
            </a:r>
          </a:p>
          <a:p>
            <a:r>
              <a:rPr lang="ko-KR" altLang="en-US"/>
              <a:t>위 두 시스템은 기업 내부의 사용이 많기 때문에 </a:t>
            </a:r>
            <a:r>
              <a:rPr lang="en-US" altLang="ko-KR"/>
              <a:t>Back-Office</a:t>
            </a:r>
            <a:r>
              <a:rPr lang="ko-KR" altLang="en-US"/>
              <a:t>로 분류할 수 있다</a:t>
            </a:r>
            <a:r>
              <a:rPr lang="en-US" altLang="ko-KR"/>
              <a:t>.</a:t>
            </a:r>
          </a:p>
          <a:p>
            <a:endParaRPr lang="en-US" altLang="ko-KR"/>
          </a:p>
          <a:p>
            <a:r>
              <a:rPr lang="ko-KR" altLang="en-US"/>
              <a:t>이 때 각자 별개의 독립적인 시스템에서 별도로 관리하는 데이터를 통합할 뿐만 아니라 시스템을 사용하는 사용자 입장에서 단일한 인터페이스로 시스템에</a:t>
            </a:r>
          </a:p>
          <a:p>
            <a:r>
              <a:rPr lang="ko-KR" altLang="en-US"/>
              <a:t>접근하도록 하는 </a:t>
            </a:r>
            <a:r>
              <a:rPr lang="en-US" altLang="ko-KR"/>
              <a:t>EIP(Enterprise Information Portal)</a:t>
            </a:r>
            <a:r>
              <a:rPr lang="ko-KR" altLang="en-US"/>
              <a:t>과 </a:t>
            </a:r>
            <a:r>
              <a:rPr lang="en-US" altLang="ko-KR"/>
              <a:t>EAI(Enterprise Application Integration)</a:t>
            </a:r>
            <a:r>
              <a:rPr lang="ko-KR" altLang="en-US"/>
              <a:t>이 있다</a:t>
            </a:r>
            <a:r>
              <a:rPr lang="en-US" altLang="ko-KR"/>
              <a:t>.</a:t>
            </a:r>
          </a:p>
          <a:p>
            <a:endParaRPr lang="en-US" altLang="ko-KR"/>
          </a:p>
          <a:p>
            <a:r>
              <a:rPr lang="ko-KR" altLang="en-US"/>
              <a:t>이 </a:t>
            </a:r>
            <a:r>
              <a:rPr lang="en-US" altLang="ko-KR"/>
              <a:t>EIP, EAI</a:t>
            </a:r>
            <a:r>
              <a:rPr lang="ko-KR" altLang="en-US"/>
              <a:t>가 있으므로 </a:t>
            </a:r>
            <a:r>
              <a:rPr lang="en-US" altLang="ko-KR"/>
              <a:t>E-Business</a:t>
            </a:r>
            <a:r>
              <a:rPr lang="ko-KR" altLang="en-US"/>
              <a:t>에 참여하는 업체는 보다 정확하고 신속히 통합된 데이터를 비즈니스에 활용함으로써 보다 다양한 기회를 가질수있다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2FDB7-00F8-4318-BE2C-D2D977788C13}" type="slidenum">
              <a:rPr lang="en-US" altLang="ko-KR"/>
              <a:pPr/>
              <a:t>7</a:t>
            </a:fld>
            <a:endParaRPr lang="en-US" altLang="ko-K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ko-KR" altLang="en-US"/>
              <a:t>이러한 시스템 통합</a:t>
            </a:r>
            <a:r>
              <a:rPr lang="en-US" altLang="ko-KR"/>
              <a:t>, </a:t>
            </a:r>
            <a:r>
              <a:rPr lang="ko-KR" altLang="en-US"/>
              <a:t>데이터 통합이 중요한 </a:t>
            </a:r>
            <a:r>
              <a:rPr lang="en-US" altLang="ko-KR"/>
              <a:t>E-Business </a:t>
            </a:r>
            <a:r>
              <a:rPr lang="ko-KR" altLang="en-US"/>
              <a:t>하에서의 </a:t>
            </a:r>
            <a:r>
              <a:rPr lang="en-US" altLang="ko-KR"/>
              <a:t>XML</a:t>
            </a:r>
            <a:r>
              <a:rPr lang="ko-KR" altLang="en-US"/>
              <a:t>의 역할을 살펴보면</a:t>
            </a:r>
          </a:p>
          <a:p>
            <a:r>
              <a:rPr lang="ko-KR" altLang="en-US"/>
              <a:t>정보교환</a:t>
            </a:r>
            <a:r>
              <a:rPr lang="en-US" altLang="ko-KR"/>
              <a:t>/</a:t>
            </a:r>
            <a:r>
              <a:rPr lang="ko-KR" altLang="en-US"/>
              <a:t>통합 </a:t>
            </a:r>
            <a:r>
              <a:rPr lang="en-US" altLang="ko-KR"/>
              <a:t>: </a:t>
            </a:r>
            <a:r>
              <a:rPr lang="ko-KR" altLang="en-US"/>
              <a:t>다양한 형태의 데이터의 표준적인 표현방법으로 </a:t>
            </a:r>
            <a:r>
              <a:rPr lang="en-US" altLang="ko-KR"/>
              <a:t>XML</a:t>
            </a:r>
            <a:r>
              <a:rPr lang="ko-KR" altLang="en-US"/>
              <a:t>을 활용함으로써 데이터 통합이 가능</a:t>
            </a:r>
          </a:p>
          <a:p>
            <a:r>
              <a:rPr lang="ko-KR" altLang="en-US"/>
              <a:t>                       </a:t>
            </a:r>
            <a:r>
              <a:rPr lang="en-US" altLang="ko-KR"/>
              <a:t>Structure</a:t>
            </a:r>
            <a:r>
              <a:rPr lang="ko-KR" altLang="en-US"/>
              <a:t>와 </a:t>
            </a:r>
            <a:r>
              <a:rPr lang="en-US" altLang="ko-KR"/>
              <a:t>Semantic</a:t>
            </a:r>
            <a:r>
              <a:rPr lang="ko-KR" altLang="en-US"/>
              <a:t>을 같이 가지고 있으므로 의미있는 컨텐츠를 제공</a:t>
            </a:r>
          </a:p>
          <a:p>
            <a:r>
              <a:rPr lang="ko-KR" altLang="en-US"/>
              <a:t>                       정보의 분류가 정확해지므로 서로 연관서 있는 정보끼리 통합이 가능</a:t>
            </a:r>
          </a:p>
          <a:p>
            <a:endParaRPr lang="ko-KR" altLang="en-US"/>
          </a:p>
          <a:p>
            <a:r>
              <a:rPr lang="ko-KR" altLang="en-US"/>
              <a:t>구조화</a:t>
            </a:r>
            <a:r>
              <a:rPr lang="en-US" altLang="ko-KR"/>
              <a:t>/</a:t>
            </a:r>
            <a:r>
              <a:rPr lang="ko-KR" altLang="en-US"/>
              <a:t>지식화 </a:t>
            </a:r>
            <a:r>
              <a:rPr lang="en-US" altLang="ko-KR"/>
              <a:t>: </a:t>
            </a:r>
            <a:r>
              <a:rPr lang="ko-KR" altLang="en-US"/>
              <a:t>기업이나 웹상의 데이터를 살펴보면 </a:t>
            </a:r>
            <a:r>
              <a:rPr lang="en-US" altLang="ko-KR"/>
              <a:t>ERP, SCM, Groupware </a:t>
            </a:r>
            <a:r>
              <a:rPr lang="ko-KR" altLang="en-US"/>
              <a:t>등과 같이 시스템에서 얻을 수 있는 정형화된 데이터</a:t>
            </a:r>
            <a:r>
              <a:rPr lang="en-US" altLang="ko-KR"/>
              <a:t>(</a:t>
            </a:r>
            <a:r>
              <a:rPr lang="ko-KR" altLang="en-US"/>
              <a:t>데이터베이스 자료</a:t>
            </a:r>
            <a:r>
              <a:rPr lang="en-US" altLang="ko-KR"/>
              <a:t>)</a:t>
            </a:r>
            <a:r>
              <a:rPr lang="ko-KR" altLang="en-US"/>
              <a:t>와</a:t>
            </a:r>
          </a:p>
          <a:p>
            <a:r>
              <a:rPr lang="ko-KR" altLang="en-US"/>
              <a:t>                       </a:t>
            </a:r>
            <a:r>
              <a:rPr lang="en-US" altLang="ko-KR"/>
              <a:t>E-mail, Image, File</a:t>
            </a:r>
            <a:r>
              <a:rPr lang="ko-KR" altLang="en-US"/>
              <a:t>과 같은 비정형 데이터가 있다</a:t>
            </a:r>
            <a:r>
              <a:rPr lang="en-US" altLang="ko-KR"/>
              <a:t>. </a:t>
            </a:r>
            <a:r>
              <a:rPr lang="ko-KR" altLang="en-US"/>
              <a:t>이때 정형데이터는 어떤 방법으로든 통합할 수가 있지만 비정형데이터는 체계적으로 의미를</a:t>
            </a:r>
          </a:p>
          <a:p>
            <a:r>
              <a:rPr lang="ko-KR" altLang="en-US"/>
              <a:t>                      두고 통합하기가 어려움</a:t>
            </a:r>
          </a:p>
          <a:p>
            <a:r>
              <a:rPr lang="ko-KR" altLang="en-US"/>
              <a:t>                      </a:t>
            </a:r>
            <a:r>
              <a:rPr lang="en-US" altLang="ko-KR"/>
              <a:t>XML</a:t>
            </a:r>
            <a:r>
              <a:rPr lang="ko-KR" altLang="en-US"/>
              <a:t>을 이용하여 통합한다</a:t>
            </a:r>
            <a:r>
              <a:rPr lang="en-US" altLang="ko-KR"/>
              <a:t>.</a:t>
            </a:r>
          </a:p>
          <a:p>
            <a:r>
              <a:rPr lang="en-US" altLang="ko-KR"/>
              <a:t>                      </a:t>
            </a:r>
            <a:r>
              <a:rPr lang="ko-KR" altLang="en-US"/>
              <a:t>특히 </a:t>
            </a:r>
            <a:r>
              <a:rPr lang="en-US" altLang="ko-KR"/>
              <a:t>XML TopicMap</a:t>
            </a:r>
            <a:r>
              <a:rPr lang="ko-KR" altLang="en-US"/>
              <a:t>을 이용하여 지식을 통합함으로써 지식데이터를 구축할 수 있다</a:t>
            </a:r>
          </a:p>
          <a:p>
            <a:endParaRPr lang="ko-KR" altLang="en-US"/>
          </a:p>
          <a:p>
            <a:r>
              <a:rPr lang="ko-KR" altLang="en-US"/>
              <a:t>개방형데이터 </a:t>
            </a:r>
            <a:r>
              <a:rPr lang="en-US" altLang="ko-KR"/>
              <a:t>: </a:t>
            </a:r>
            <a:r>
              <a:rPr lang="ko-KR" altLang="en-US"/>
              <a:t>상호간의 약속된 </a:t>
            </a:r>
            <a:r>
              <a:rPr lang="en-US" altLang="ko-KR"/>
              <a:t>DTD</a:t>
            </a:r>
            <a:r>
              <a:rPr lang="ko-KR" altLang="en-US"/>
              <a:t>에 따라 표현된 </a:t>
            </a:r>
            <a:r>
              <a:rPr lang="en-US" altLang="ko-KR"/>
              <a:t>XML Document</a:t>
            </a:r>
            <a:r>
              <a:rPr lang="ko-KR" altLang="en-US"/>
              <a:t>는 누구라도 쉽게 해석이 가능하고 자신들의 시스템에서 활용이 간편하다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1F306-16A1-4CA6-96C9-CB99ECB98A1E}" type="slidenum">
              <a:rPr lang="en-US" altLang="ko-KR"/>
              <a:pPr/>
              <a:t>8</a:t>
            </a:fld>
            <a:endParaRPr lang="en-US" altLang="ko-K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ko-KR" altLang="en-US"/>
              <a:t>개방형 입장에서 </a:t>
            </a:r>
            <a:r>
              <a:rPr lang="en-US" altLang="ko-KR"/>
              <a:t>XML </a:t>
            </a:r>
            <a:r>
              <a:rPr lang="ko-KR" altLang="en-US"/>
              <a:t>예를 찾아보면 전자 카달로그가 있다</a:t>
            </a:r>
            <a:r>
              <a:rPr lang="en-US" altLang="ko-KR"/>
              <a:t>.</a:t>
            </a:r>
          </a:p>
          <a:p>
            <a:r>
              <a:rPr lang="en-US" altLang="ko-KR"/>
              <a:t>E-Business</a:t>
            </a:r>
            <a:r>
              <a:rPr lang="ko-KR" altLang="en-US"/>
              <a:t>에 참여하는 각 기업들은 자신들의 제품 </a:t>
            </a:r>
            <a:r>
              <a:rPr lang="en-US" altLang="ko-KR"/>
              <a:t>Lineup</a:t>
            </a:r>
            <a:r>
              <a:rPr lang="ko-KR" altLang="en-US"/>
              <a:t>을 소개하고 각 제품의 특성 및 </a:t>
            </a:r>
            <a:r>
              <a:rPr lang="en-US" altLang="ko-KR"/>
              <a:t>Configuration</a:t>
            </a:r>
            <a:r>
              <a:rPr lang="ko-KR" altLang="en-US"/>
              <a:t>을 누구든지 쉽게 볼 수 있도록 게시를</a:t>
            </a:r>
          </a:p>
          <a:p>
            <a:r>
              <a:rPr lang="ko-KR" altLang="en-US"/>
              <a:t>해야한다</a:t>
            </a:r>
            <a:r>
              <a:rPr lang="en-US" altLang="ko-KR"/>
              <a:t>.</a:t>
            </a:r>
          </a:p>
          <a:p>
            <a:r>
              <a:rPr lang="en-US" altLang="ko-KR"/>
              <a:t>HTML </a:t>
            </a:r>
            <a:r>
              <a:rPr lang="ko-KR" altLang="en-US"/>
              <a:t>방식의 웹페이지로 게시하는 경우의 문제점은 프리젠테이션만 되는 것이기 때문에 정적이다</a:t>
            </a:r>
            <a:r>
              <a:rPr lang="en-US" altLang="ko-KR"/>
              <a:t>. </a:t>
            </a:r>
            <a:r>
              <a:rPr lang="ko-KR" altLang="en-US"/>
              <a:t>즉</a:t>
            </a:r>
            <a:r>
              <a:rPr lang="en-US" altLang="ko-KR"/>
              <a:t>, </a:t>
            </a:r>
            <a:r>
              <a:rPr lang="ko-KR" altLang="en-US"/>
              <a:t>구매자가 사전에 구매할 제품의 여러 사양을</a:t>
            </a:r>
          </a:p>
          <a:p>
            <a:r>
              <a:rPr lang="ko-KR" altLang="en-US"/>
              <a:t>이리 저리 조합해 보면서 나름대로 제품 </a:t>
            </a:r>
            <a:r>
              <a:rPr lang="en-US" altLang="ko-KR"/>
              <a:t>configuration</a:t>
            </a:r>
            <a:r>
              <a:rPr lang="ko-KR" altLang="en-US"/>
              <a:t>을 설정할 수 있어야 하는데 </a:t>
            </a:r>
            <a:r>
              <a:rPr lang="en-US" altLang="ko-KR"/>
              <a:t>HTML </a:t>
            </a:r>
            <a:r>
              <a:rPr lang="ko-KR" altLang="en-US"/>
              <a:t>방식의 웹페이지로는 어렵다</a:t>
            </a:r>
          </a:p>
          <a:p>
            <a:endParaRPr lang="ko-KR" altLang="en-US"/>
          </a:p>
          <a:p>
            <a:r>
              <a:rPr lang="en-US" altLang="ko-KR"/>
              <a:t>XML </a:t>
            </a:r>
            <a:r>
              <a:rPr lang="ko-KR" altLang="en-US"/>
              <a:t>방식의 전자카달로그는 다른 기업에 배포하기가 쉬우며 카달로그 내의 일부 제품군에 대해서만 따로 카달로그를 구성할 수 있다</a:t>
            </a:r>
            <a:r>
              <a:rPr lang="en-US" altLang="ko-KR"/>
              <a:t>. </a:t>
            </a:r>
            <a:r>
              <a:rPr lang="ko-KR" altLang="en-US"/>
              <a:t>또한 구매자 입장에서</a:t>
            </a:r>
          </a:p>
          <a:p>
            <a:r>
              <a:rPr lang="ko-KR" altLang="en-US"/>
              <a:t>여러 제조 기업의 카달로그에서 필요한 부분을 통합하여 자신의 구매 가이드북을 만들수도 있다</a:t>
            </a:r>
          </a:p>
          <a:p>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F4A83-5286-485B-831E-07CACC106231}" type="slidenum">
              <a:rPr lang="en-US" altLang="ko-KR"/>
              <a:pPr/>
              <a:t>9</a:t>
            </a:fld>
            <a:endParaRPr lang="en-US" altLang="ko-K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ltLang="ko-KR"/>
              <a:t>OCP</a:t>
            </a:r>
            <a:r>
              <a:rPr lang="ko-KR" altLang="en-US"/>
              <a:t>는 </a:t>
            </a:r>
            <a:r>
              <a:rPr lang="en-US" altLang="ko-KR"/>
              <a:t>MartSoft</a:t>
            </a:r>
            <a:r>
              <a:rPr lang="ko-KR" altLang="en-US"/>
              <a:t>라는 회사에서 제안한 텍스트 데이터 교환을 위한 프로토콜로서 특히</a:t>
            </a:r>
            <a:r>
              <a:rPr lang="en-US" altLang="ko-KR"/>
              <a:t>, OCF(Open Catalog Format)</a:t>
            </a:r>
            <a:r>
              <a:rPr lang="ko-KR" altLang="en-US"/>
              <a:t>으로 작성된 카달로그 문서의 전달을</a:t>
            </a:r>
          </a:p>
          <a:p>
            <a:r>
              <a:rPr lang="ko-KR" altLang="en-US"/>
              <a:t>위해 사용된다</a:t>
            </a:r>
            <a:r>
              <a:rPr lang="en-US" altLang="ko-KR"/>
              <a:t>. </a:t>
            </a:r>
            <a:r>
              <a:rPr lang="ko-KR" altLang="en-US"/>
              <a:t>현재 </a:t>
            </a:r>
            <a:r>
              <a:rPr lang="en-US" altLang="ko-KR"/>
              <a:t>W3C</a:t>
            </a:r>
            <a:r>
              <a:rPr lang="ko-KR" altLang="en-US"/>
              <a:t>에 표준 책텍을 위해 제출된 상태이다</a:t>
            </a:r>
            <a:r>
              <a:rPr lang="en-US" altLang="ko-KR"/>
              <a:t>.</a:t>
            </a:r>
          </a:p>
          <a:p>
            <a:endParaRPr lang="en-US" altLang="ko-KR"/>
          </a:p>
          <a:p>
            <a:r>
              <a:rPr lang="en-US" altLang="ko-KR"/>
              <a:t>IntuiCat</a:t>
            </a:r>
            <a:r>
              <a:rPr lang="ko-KR" altLang="en-US"/>
              <a:t>은 </a:t>
            </a:r>
            <a:r>
              <a:rPr lang="en-US" altLang="ko-KR"/>
              <a:t>martSoft</a:t>
            </a:r>
            <a:r>
              <a:rPr lang="ko-KR" altLang="en-US"/>
              <a:t>에서 만든 제품으로 내부에 </a:t>
            </a:r>
            <a:r>
              <a:rPr lang="en-US" altLang="ko-KR"/>
              <a:t>OCP</a:t>
            </a:r>
            <a:r>
              <a:rPr lang="ko-KR" altLang="en-US"/>
              <a:t>를 포함하고 있는 </a:t>
            </a:r>
            <a:r>
              <a:rPr lang="en-US" altLang="ko-KR"/>
              <a:t>Catalog </a:t>
            </a:r>
            <a:r>
              <a:rPr lang="ko-KR" altLang="en-US"/>
              <a:t>엔진이다</a:t>
            </a:r>
            <a:r>
              <a:rPr lang="en-US" altLang="ko-K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DF99C-1254-4202-8E53-22767B3ACF86}" type="slidenum">
              <a:rPr lang="en-US" altLang="ko-KR"/>
              <a:pPr/>
              <a:t>11</a:t>
            </a:fld>
            <a:endParaRPr lang="en-US" altLang="ko-K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tLang="ko-KR"/>
              <a:t>EDI</a:t>
            </a:r>
            <a:r>
              <a:rPr lang="ko-KR" altLang="en-US"/>
              <a:t>를 중심으로 </a:t>
            </a:r>
            <a:r>
              <a:rPr lang="en-US" altLang="ko-KR"/>
              <a:t>Information Exchange</a:t>
            </a:r>
            <a:r>
              <a:rPr lang="ko-KR" altLang="en-US"/>
              <a:t>를 위해 </a:t>
            </a:r>
            <a:r>
              <a:rPr lang="en-US" altLang="ko-KR"/>
              <a:t>XML</a:t>
            </a:r>
            <a:r>
              <a:rPr lang="ko-KR" altLang="en-US"/>
              <a:t>이 어떻게 활용되고 있는지를 설명</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5736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692939" y="3571876"/>
            <a:ext cx="7758122"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solidFill>
                  <a:schemeClr val="bg1"/>
                </a:solidFill>
                <a:latin typeface="Corbel" pitchFamily="34" charset="0"/>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a:xfrm>
            <a:off x="4196951" y="6572272"/>
            <a:ext cx="750099" cy="214314"/>
          </a:xfrm>
        </p:spPr>
        <p:txBody>
          <a:bodyPr/>
          <a:lstStyle>
            <a:lvl1pPr>
              <a:defRPr>
                <a:solidFill>
                  <a:schemeClr val="bg1">
                    <a:lumMod val="50000"/>
                  </a:schemeClr>
                </a:solidFill>
                <a:latin typeface="Corbel" pitchFamily="34" charset="0"/>
              </a:defRPr>
            </a:lvl1pPr>
          </a:lstStyle>
          <a:p>
            <a:fld id="{A2251BB5-A61F-44D3-A6B6-E1E452C003C2}" type="slidenum">
              <a:rPr lang="en-US" altLang="ko-KR" smtClean="0"/>
              <a:pPr/>
              <a:t>‹#›</a:t>
            </a:fld>
            <a:endParaRPr lang="en-US" altLang="ko-KR"/>
          </a:p>
        </p:txBody>
      </p:sp>
      <p:pic>
        <p:nvPicPr>
          <p:cNvPr id="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149460" y="6197600"/>
            <a:ext cx="973079" cy="6604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빈 슬라이드">
    <p:spTree>
      <p:nvGrpSpPr>
        <p:cNvPr id="1" name=""/>
        <p:cNvGrpSpPr/>
        <p:nvPr/>
      </p:nvGrpSpPr>
      <p:grpSpPr>
        <a:xfrm>
          <a:off x="0" y="0"/>
          <a:ext cx="0" cy="0"/>
          <a:chOff x="0" y="0"/>
          <a:chExt cx="0" cy="0"/>
        </a:xfrm>
      </p:grpSpPr>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71448" y="142860"/>
            <a:ext cx="8801104" cy="78581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171448" y="1071546"/>
            <a:ext cx="8801104" cy="542928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4250529" y="6572272"/>
            <a:ext cx="642942" cy="214314"/>
          </a:xfrm>
          <a:prstGeom prst="rect">
            <a:avLst/>
          </a:prstGeom>
        </p:spPr>
        <p:txBody>
          <a:bodyPr vert="horz" lIns="91440" tIns="45720" rIns="91440" bIns="45720" rtlCol="0" anchor="ctr"/>
          <a:lstStyle>
            <a:lvl1pPr algn="ctr">
              <a:defRPr sz="1200">
                <a:solidFill>
                  <a:schemeClr val="tx1"/>
                </a:solidFill>
                <a:latin typeface="Corbel" pitchFamily="34" charset="0"/>
              </a:defRPr>
            </a:lvl1pPr>
          </a:lstStyle>
          <a:p>
            <a:fld id="{08A09037-52A4-436B-8A86-7290C150884E}" type="slidenum">
              <a:rPr lang="en-US" altLang="ko-KR"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l" defTabSz="914400" rtl="0" eaLnBrk="1" latinLnBrk="1" hangingPunct="1">
        <a:spcBef>
          <a:spcPct val="0"/>
        </a:spcBef>
        <a:buNone/>
        <a:defRPr sz="3600" kern="1200">
          <a:solidFill>
            <a:schemeClr val="tx1"/>
          </a:solidFill>
          <a:latin typeface="Corbel" pitchFamily="34" charset="0"/>
          <a:ea typeface="+mj-ea"/>
          <a:cs typeface="+mj-cs"/>
        </a:defRPr>
      </a:lvl1pPr>
    </p:titleStyle>
    <p:body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orbel" pitchFamily="34" charset="0"/>
          <a:ea typeface="+mn-ea"/>
          <a:cs typeface="+mn-cs"/>
        </a:defRPr>
      </a:lvl1pPr>
      <a:lvl2pPr marL="742950" indent="-285750" algn="l" defTabSz="914400" rtl="0" eaLnBrk="1" latinLnBrk="1" hangingPunct="1">
        <a:spcBef>
          <a:spcPct val="20000"/>
        </a:spcBef>
        <a:buClr>
          <a:srgbClr val="C00000"/>
        </a:buClr>
        <a:buFont typeface="Corbel" pitchFamily="34" charset="0"/>
        <a:buChar char="–"/>
        <a:defRPr sz="2000" kern="1200">
          <a:solidFill>
            <a:schemeClr val="tx1"/>
          </a:solidFill>
          <a:latin typeface="Corbel" pitchFamily="34" charset="0"/>
          <a:ea typeface="+mn-ea"/>
          <a:cs typeface="+mn-cs"/>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orbel" pitchFamily="34" charset="0"/>
          <a:ea typeface="+mn-ea"/>
          <a:cs typeface="+mn-cs"/>
        </a:defRPr>
      </a:lvl3pPr>
      <a:lvl4pPr marL="1600200" indent="-228600" algn="l" defTabSz="914400" rtl="0" eaLnBrk="1" latinLnBrk="1" hangingPunct="1">
        <a:spcBef>
          <a:spcPct val="20000"/>
        </a:spcBef>
        <a:buClr>
          <a:srgbClr val="C00000"/>
        </a:buClr>
        <a:buFont typeface="Corbel" pitchFamily="34" charset="0"/>
        <a:buChar char="–"/>
        <a:defRPr sz="1600" kern="1200">
          <a:solidFill>
            <a:schemeClr val="tx1"/>
          </a:solidFill>
          <a:latin typeface="Corbel" pitchFamily="34" charset="0"/>
          <a:ea typeface="+mn-ea"/>
          <a:cs typeface="+mn-cs"/>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orbel"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3.bin"/><Relationship Id="rId26" Type="http://schemas.openxmlformats.org/officeDocument/2006/relationships/oleObject" Target="../embeddings/oleObject20.bin"/><Relationship Id="rId3" Type="http://schemas.openxmlformats.org/officeDocument/2006/relationships/notesSlide" Target="../notesSlides/notesSlide27.xml"/><Relationship Id="rId21" Type="http://schemas.openxmlformats.org/officeDocument/2006/relationships/image" Target="../media/image24.wmf"/><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oleObject" Target="../embeddings/oleObject12.bin"/><Relationship Id="rId25"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oleObject" Target="../embeddings/oleObject15.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24" Type="http://schemas.openxmlformats.org/officeDocument/2006/relationships/oleObject" Target="../embeddings/oleObject18.bin"/><Relationship Id="rId5" Type="http://schemas.openxmlformats.org/officeDocument/2006/relationships/image" Target="../media/image22.wmf"/><Relationship Id="rId15" Type="http://schemas.openxmlformats.org/officeDocument/2006/relationships/oleObject" Target="../embeddings/oleObject11.bin"/><Relationship Id="rId23" Type="http://schemas.openxmlformats.org/officeDocument/2006/relationships/oleObject" Target="../embeddings/oleObject17.bin"/><Relationship Id="rId10" Type="http://schemas.openxmlformats.org/officeDocument/2006/relationships/oleObject" Target="../embeddings/oleObject6.bin"/><Relationship Id="rId19" Type="http://schemas.openxmlformats.org/officeDocument/2006/relationships/oleObject" Target="../embeddings/oleObject14.bin"/><Relationship Id="rId4" Type="http://schemas.openxmlformats.org/officeDocument/2006/relationships/oleObject" Target="../embeddings/oleObject1.bin"/><Relationship Id="rId9" Type="http://schemas.openxmlformats.org/officeDocument/2006/relationships/oleObject" Target="../embeddings/oleObject5.bin"/><Relationship Id="rId14" Type="http://schemas.openxmlformats.org/officeDocument/2006/relationships/oleObject" Target="../embeddings/oleObject10.bin"/><Relationship Id="rId22" Type="http://schemas.openxmlformats.org/officeDocument/2006/relationships/oleObject" Target="../embeddings/oleObject16.bin"/><Relationship Id="rId27" Type="http://schemas.openxmlformats.org/officeDocument/2006/relationships/image" Target="../media/image2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31.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ko-KR" smtClean="0"/>
              <a:t>XML and E-Business</a:t>
            </a:r>
            <a:endParaRPr lang="en-US" altLang="ko-KR"/>
          </a:p>
        </p:txBody>
      </p:sp>
      <p:sp>
        <p:nvSpPr>
          <p:cNvPr id="2051" name="Rectangle 3"/>
          <p:cNvSpPr>
            <a:spLocks noGrp="1" noChangeArrowheads="1"/>
          </p:cNvSpPr>
          <p:nvPr>
            <p:ph type="subTitle" idx="1"/>
          </p:nvPr>
        </p:nvSpPr>
        <p:spPr/>
        <p:txBody>
          <a:bodyPr/>
          <a:lstStyle/>
          <a:p>
            <a:pPr algn="r"/>
            <a:r>
              <a:rPr kumimoji="1" lang="en-US" altLang="ko-KR" dirty="0" smtClean="0"/>
              <a:t>SNU </a:t>
            </a:r>
            <a:r>
              <a:rPr kumimoji="1" lang="en-US" altLang="ko-KR" dirty="0" smtClean="0"/>
              <a:t>IDB Lab</a:t>
            </a:r>
            <a:r>
              <a:rPr kumimoji="1" lang="en-US" altLang="ko-KR" dirty="0"/>
              <a:t>.</a:t>
            </a:r>
          </a:p>
          <a:p>
            <a:endParaRPr lang="en-US" altLang="ko-K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smtClean="0"/>
              <a:t>Open Catalog Protocol (OCP) (2/2)</a:t>
            </a:r>
            <a:endParaRPr lang="en-US" altLang="ko-KR"/>
          </a:p>
        </p:txBody>
      </p:sp>
      <p:sp>
        <p:nvSpPr>
          <p:cNvPr id="13315" name="Rectangle 3"/>
          <p:cNvSpPr>
            <a:spLocks noGrp="1" noChangeArrowheads="1"/>
          </p:cNvSpPr>
          <p:nvPr>
            <p:ph idx="1"/>
          </p:nvPr>
        </p:nvSpPr>
        <p:spPr/>
        <p:txBody>
          <a:bodyPr/>
          <a:lstStyle/>
          <a:p>
            <a:r>
              <a:rPr lang="en-US" altLang="ko-KR" smtClean="0"/>
              <a:t>OCF(Open Catalog Format)Example</a:t>
            </a:r>
          </a:p>
          <a:p>
            <a:pPr lvl="1"/>
            <a:endParaRPr lang="en-US" altLang="ko-KR"/>
          </a:p>
        </p:txBody>
      </p:sp>
      <p:sp>
        <p:nvSpPr>
          <p:cNvPr id="5" name="슬라이드 번호 개체 틀 4"/>
          <p:cNvSpPr>
            <a:spLocks noGrp="1"/>
          </p:cNvSpPr>
          <p:nvPr>
            <p:ph type="sldNum" sz="quarter" idx="12"/>
          </p:nvPr>
        </p:nvSpPr>
        <p:spPr/>
        <p:txBody>
          <a:bodyPr/>
          <a:lstStyle/>
          <a:p>
            <a:fld id="{3CD19B01-7C06-4B1B-9ED8-74EFBFF359E2}" type="slidenum">
              <a:rPr lang="en-US" altLang="ko-KR" smtClean="0"/>
              <a:pPr/>
              <a:t>10</a:t>
            </a:fld>
            <a:endParaRPr lang="en-US" altLang="ko-KR"/>
          </a:p>
        </p:txBody>
      </p:sp>
      <p:sp>
        <p:nvSpPr>
          <p:cNvPr id="13316" name="Text Box 4"/>
          <p:cNvSpPr txBox="1">
            <a:spLocks noChangeArrowheads="1"/>
          </p:cNvSpPr>
          <p:nvPr/>
        </p:nvSpPr>
        <p:spPr bwMode="auto">
          <a:xfrm>
            <a:off x="611560" y="1628800"/>
            <a:ext cx="7773988"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a:solidFill>
                  <a:srgbClr val="0000FF"/>
                </a:solidFill>
              </a:rPr>
              <a:t>&lt;?xml version="1.0" standalone="yes" ?&gt;</a:t>
            </a:r>
            <a:r>
              <a:rPr lang="en-US" altLang="ko-KR" sz="1400" dirty="0"/>
              <a:t> </a:t>
            </a:r>
          </a:p>
          <a:p>
            <a:r>
              <a:rPr lang="en-US" altLang="ko-KR" sz="1400" dirty="0">
                <a:solidFill>
                  <a:srgbClr val="0000FF"/>
                </a:solidFill>
              </a:rPr>
              <a:t>  &lt;</a:t>
            </a:r>
            <a:r>
              <a:rPr lang="en-US" altLang="ko-KR" sz="1400" dirty="0">
                <a:solidFill>
                  <a:srgbClr val="990000"/>
                </a:solidFill>
              </a:rPr>
              <a:t>catalog</a:t>
            </a:r>
            <a:r>
              <a:rPr lang="en-US" altLang="ko-KR" sz="1400" dirty="0">
                <a:solidFill>
                  <a:srgbClr val="0000FF"/>
                </a:solidFill>
              </a:rPr>
              <a:t>&gt;</a:t>
            </a:r>
          </a:p>
          <a:p>
            <a:r>
              <a:rPr lang="en-US" altLang="ko-KR" sz="1400" dirty="0">
                <a:solidFill>
                  <a:srgbClr val="0000FF"/>
                </a:solidFill>
              </a:rPr>
              <a:t>    </a:t>
            </a:r>
            <a:r>
              <a:rPr lang="en-US" altLang="ko-KR" sz="1400" dirty="0"/>
              <a:t> </a:t>
            </a:r>
            <a:r>
              <a:rPr lang="en-US" altLang="ko-KR" sz="1400" dirty="0">
                <a:solidFill>
                  <a:srgbClr val="0000FF"/>
                </a:solidFill>
              </a:rPr>
              <a:t>&lt;</a:t>
            </a:r>
            <a:r>
              <a:rPr lang="en-US" altLang="ko-KR" sz="1400" dirty="0">
                <a:solidFill>
                  <a:srgbClr val="990000"/>
                </a:solidFill>
              </a:rPr>
              <a:t>category name</a:t>
            </a:r>
            <a:r>
              <a:rPr lang="en-US" altLang="ko-KR" sz="1400" dirty="0">
                <a:solidFill>
                  <a:srgbClr val="0000FF"/>
                </a:solidFill>
              </a:rPr>
              <a:t>="</a:t>
            </a:r>
            <a:r>
              <a:rPr lang="en-US" altLang="ko-KR" sz="1400" b="1" dirty="0"/>
              <a:t>Computer Product</a:t>
            </a:r>
            <a:r>
              <a:rPr lang="en-US" altLang="ko-KR" sz="1400" dirty="0">
                <a:solidFill>
                  <a:srgbClr val="0000FF"/>
                </a:solidFill>
              </a:rPr>
              <a:t>"&gt;</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param</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err="1"/>
              <a:t>NumberOfProduct</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a:t>
            </a:r>
            <a:r>
              <a:rPr lang="en-US" altLang="ko-KR" sz="1400" b="1" dirty="0"/>
              <a:t>23</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Part ID</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Vendor</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Description</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Cost</a:t>
            </a:r>
            <a:r>
              <a:rPr lang="en-US" altLang="ko-KR" sz="1400" dirty="0">
                <a:solidFill>
                  <a:srgbClr val="0000FF"/>
                </a:solidFill>
              </a:rPr>
              <a:t>"</a:t>
            </a:r>
            <a:r>
              <a:rPr lang="en-US" altLang="ko-KR" sz="1400" dirty="0">
                <a:solidFill>
                  <a:srgbClr val="990000"/>
                </a:solidFill>
              </a:rPr>
              <a:t> </a:t>
            </a:r>
            <a:r>
              <a:rPr lang="en-US" altLang="ko-KR" sz="1400" dirty="0" err="1">
                <a:solidFill>
                  <a:srgbClr val="990000"/>
                </a:solidFill>
              </a:rPr>
              <a:t>valuetype</a:t>
            </a:r>
            <a:r>
              <a:rPr lang="en-US" altLang="ko-KR" sz="1400" dirty="0">
                <a:solidFill>
                  <a:srgbClr val="0000FF"/>
                </a:solidFill>
              </a:rPr>
              <a:t>="</a:t>
            </a:r>
            <a:r>
              <a:rPr lang="en-US" altLang="ko-KR" sz="1400" b="1" dirty="0"/>
              <a:t>float</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a:t>
            </a:r>
            <a:r>
              <a:rPr lang="en-US" altLang="ko-KR" sz="1400" dirty="0">
                <a:solidFill>
                  <a:srgbClr val="990000"/>
                </a:solidFill>
              </a:rPr>
              <a:t> unit</a:t>
            </a:r>
            <a:r>
              <a:rPr lang="en-US" altLang="ko-KR" sz="1400" dirty="0">
                <a:solidFill>
                  <a:srgbClr val="0000FF"/>
                </a:solidFill>
              </a:rPr>
              <a:t>="</a:t>
            </a:r>
            <a:r>
              <a:rPr lang="en-US" altLang="ko-KR" sz="1400" b="1" dirty="0"/>
              <a:t>dollar</a:t>
            </a:r>
            <a:r>
              <a:rPr lang="en-US" altLang="ko-KR" sz="1400" dirty="0">
                <a:solidFill>
                  <a:srgbClr val="0000FF"/>
                </a:solidFill>
              </a:rPr>
              <a:t>" /&gt;</a:t>
            </a:r>
          </a:p>
          <a:p>
            <a:r>
              <a:rPr lang="en-US" altLang="ko-KR" sz="1400" dirty="0">
                <a:solidFill>
                  <a:srgbClr val="0000FF"/>
                </a:solidFill>
              </a:rPr>
              <a:t>        </a:t>
            </a:r>
            <a:r>
              <a:rPr lang="en-US" altLang="ko-KR" sz="1400" dirty="0"/>
              <a:t> </a:t>
            </a:r>
            <a:r>
              <a:rPr lang="en-US" altLang="ko-KR" sz="1400" dirty="0">
                <a:solidFill>
                  <a:srgbClr val="0000FF"/>
                </a:solidFill>
              </a:rPr>
              <a:t>&lt;</a:t>
            </a:r>
            <a:r>
              <a:rPr lang="en-US" altLang="ko-KR" sz="1400" dirty="0">
                <a:solidFill>
                  <a:srgbClr val="990000"/>
                </a:solidFill>
              </a:rPr>
              <a:t>category name</a:t>
            </a:r>
            <a:r>
              <a:rPr lang="en-US" altLang="ko-KR" sz="1400" dirty="0">
                <a:solidFill>
                  <a:srgbClr val="0000FF"/>
                </a:solidFill>
              </a:rPr>
              <a:t>="</a:t>
            </a:r>
            <a:r>
              <a:rPr lang="en-US" altLang="ko-KR" sz="1400" b="1" dirty="0"/>
              <a:t>Computer Hardware</a:t>
            </a:r>
            <a:r>
              <a:rPr lang="en-US" altLang="ko-KR" sz="1400" dirty="0">
                <a:solidFill>
                  <a:srgbClr val="0000FF"/>
                </a:solidFill>
              </a:rPr>
              <a:t>"&gt;</a:t>
            </a:r>
            <a:r>
              <a:rPr lang="en-US" altLang="ko-KR" sz="1400" b="1" dirty="0">
                <a:solidFill>
                  <a:srgbClr val="FF0000"/>
                </a:solidFill>
                <a:latin typeface="Times New Roman"/>
                <a:cs typeface="Courier New" pitchFamily="49" charset="0"/>
              </a:rPr>
              <a:t> </a:t>
            </a:r>
            <a:endParaRPr lang="en-US" altLang="ko-KR" sz="1400" b="1" dirty="0">
              <a:solidFill>
                <a:srgbClr val="FF0000"/>
              </a:solidFill>
              <a:latin typeface="Courier New" pitchFamily="49" charset="0"/>
              <a:cs typeface="Courier New" pitchFamily="49" charset="0"/>
            </a:endParaRPr>
          </a:p>
          <a:p>
            <a:r>
              <a:rPr lang="en-US" altLang="ko-KR" sz="1400" b="1" dirty="0">
                <a:solidFill>
                  <a:srgbClr val="FF0000"/>
                </a:solidFill>
                <a:latin typeface="Courier New" pitchFamily="49" charset="0"/>
                <a:cs typeface="Courier New" pitchFamily="49" charset="0"/>
              </a:rPr>
              <a:t>       </a:t>
            </a:r>
            <a:r>
              <a:rPr lang="en-US" altLang="ko-KR" sz="1400" dirty="0"/>
              <a:t> </a:t>
            </a:r>
            <a:r>
              <a:rPr lang="en-US" altLang="ko-KR" sz="1400" dirty="0">
                <a:solidFill>
                  <a:srgbClr val="0000FF"/>
                </a:solidFill>
              </a:rPr>
              <a:t>&lt;</a:t>
            </a:r>
            <a:r>
              <a:rPr lang="en-US" altLang="ko-KR" sz="1400" dirty="0">
                <a:solidFill>
                  <a:srgbClr val="990000"/>
                </a:solidFill>
              </a:rPr>
              <a:t>link</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dirty="0">
                <a:solidFill>
                  <a:srgbClr val="990000"/>
                </a:solidFill>
              </a:rPr>
              <a:t> </a:t>
            </a:r>
            <a:r>
              <a:rPr lang="en-US" altLang="ko-KR" sz="1400" dirty="0" err="1">
                <a:solidFill>
                  <a:srgbClr val="990000"/>
                </a:solidFill>
              </a:rPr>
              <a:t>valuetype</a:t>
            </a:r>
            <a:r>
              <a:rPr lang="en-US" altLang="ko-KR" sz="1400" dirty="0">
                <a:solidFill>
                  <a:srgbClr val="0000FF"/>
                </a:solidFill>
              </a:rPr>
              <a:t>="</a:t>
            </a:r>
            <a:r>
              <a:rPr lang="en-US" altLang="ko-KR" sz="1400" b="1" dirty="0"/>
              <a:t>Alternative</a:t>
            </a:r>
            <a:r>
              <a:rPr lang="en-US" altLang="ko-KR" sz="1400" dirty="0">
                <a:solidFill>
                  <a:srgbClr val="0000FF"/>
                </a:solidFill>
              </a:rPr>
              <a:t>"</a:t>
            </a:r>
            <a:r>
              <a:rPr lang="en-US" altLang="ko-KR" sz="1400" dirty="0">
                <a:solidFill>
                  <a:srgbClr val="990000"/>
                </a:solidFill>
              </a:rPr>
              <a:t> </a:t>
            </a:r>
          </a:p>
          <a:p>
            <a:r>
              <a:rPr lang="en-US" altLang="ko-KR" sz="1400" dirty="0">
                <a:solidFill>
                  <a:srgbClr val="990000"/>
                </a:solidFill>
              </a:rPr>
              <a:t>                   value</a:t>
            </a:r>
            <a:r>
              <a:rPr lang="en-US" altLang="ko-KR" sz="1400" dirty="0">
                <a:solidFill>
                  <a:srgbClr val="0000FF"/>
                </a:solidFill>
              </a:rPr>
              <a:t>="</a:t>
            </a:r>
            <a:r>
              <a:rPr lang="en-US" altLang="ko-KR" sz="1400" b="1" dirty="0" err="1"/>
              <a:t>ocp</a:t>
            </a:r>
            <a:r>
              <a:rPr lang="en-US" altLang="ko-KR" sz="1400" b="1" dirty="0"/>
              <a:t>://www.martsoft.com/UPYP/Computer Related/Computer/HW/</a:t>
            </a:r>
            <a:r>
              <a:rPr lang="en-US" altLang="ko-KR" sz="1400" dirty="0">
                <a:solidFill>
                  <a:srgbClr val="0000FF"/>
                </a:solidFill>
              </a:rPr>
              <a:t>" /&gt;</a:t>
            </a:r>
          </a:p>
          <a:p>
            <a:r>
              <a:rPr lang="en-US" altLang="ko-KR" sz="1400" dirty="0">
                <a:solidFill>
                  <a:srgbClr val="0000FF"/>
                </a:solidFill>
              </a:rPr>
              <a:t>      </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r>
              <a:rPr lang="en-US" altLang="ko-KR" sz="1400" dirty="0">
                <a:solidFill>
                  <a:srgbClr val="0000FF"/>
                </a:solidFill>
              </a:rPr>
              <a:t>&lt;/</a:t>
            </a:r>
            <a:r>
              <a:rPr lang="en-US" altLang="ko-KR" sz="1400" dirty="0">
                <a:solidFill>
                  <a:srgbClr val="990000"/>
                </a:solidFill>
              </a:rPr>
              <a:t>category</a:t>
            </a:r>
            <a:r>
              <a:rPr lang="en-US" altLang="ko-KR" sz="1400" dirty="0">
                <a:solidFill>
                  <a:srgbClr val="0000FF"/>
                </a:solidFill>
              </a:rPr>
              <a:t>&gt;</a:t>
            </a:r>
          </a:p>
          <a:p>
            <a:r>
              <a:rPr lang="en-US" altLang="ko-KR" sz="1400" dirty="0">
                <a:solidFill>
                  <a:srgbClr val="0000FF"/>
                </a:solidFill>
              </a:rPr>
              <a:t>         &lt;</a:t>
            </a:r>
            <a:r>
              <a:rPr lang="en-US" altLang="ko-KR" sz="1400" dirty="0">
                <a:solidFill>
                  <a:srgbClr val="990000"/>
                </a:solidFill>
              </a:rPr>
              <a:t>category name</a:t>
            </a:r>
            <a:r>
              <a:rPr lang="en-US" altLang="ko-KR" sz="1400" dirty="0">
                <a:solidFill>
                  <a:srgbClr val="0000FF"/>
                </a:solidFill>
              </a:rPr>
              <a:t>="</a:t>
            </a:r>
            <a:r>
              <a:rPr lang="en-US" altLang="ko-KR" sz="1400" b="1" dirty="0"/>
              <a:t>Computer Software</a:t>
            </a:r>
            <a:r>
              <a:rPr lang="en-US" altLang="ko-KR" sz="1400" dirty="0">
                <a:solidFill>
                  <a:srgbClr val="0000FF"/>
                </a:solidFill>
              </a:rPr>
              <a:t>"&gt;</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title</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a:t>
            </a:r>
            <a:r>
              <a:rPr lang="en-US" altLang="ko-KR" sz="1400" b="1" dirty="0"/>
              <a:t>Software xxx</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Platform</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err="1">
                <a:solidFill>
                  <a:srgbClr val="990000"/>
                </a:solidFill>
              </a:rPr>
              <a:t>attr</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b="1" dirty="0"/>
              <a:t>Version</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 /&gt;</a:t>
            </a:r>
            <a:r>
              <a:rPr lang="en-US" altLang="ko-KR" sz="1400" dirty="0"/>
              <a:t> </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r>
              <a:rPr lang="en-US" altLang="ko-KR" sz="1400" dirty="0">
                <a:solidFill>
                  <a:srgbClr val="0000FF"/>
                </a:solidFill>
              </a:rPr>
              <a:t>&lt;</a:t>
            </a:r>
            <a:r>
              <a:rPr lang="en-US" altLang="ko-KR" sz="1400" dirty="0">
                <a:solidFill>
                  <a:srgbClr val="990000"/>
                </a:solidFill>
              </a:rPr>
              <a:t>link</a:t>
            </a:r>
            <a:r>
              <a:rPr lang="en-US" altLang="ko-KR" sz="1400" dirty="0"/>
              <a:t> </a:t>
            </a:r>
            <a:r>
              <a:rPr lang="en-US" altLang="ko-KR" sz="1400" dirty="0">
                <a:solidFill>
                  <a:srgbClr val="990000"/>
                </a:solidFill>
              </a:rPr>
              <a:t>name</a:t>
            </a:r>
            <a:r>
              <a:rPr lang="en-US" altLang="ko-KR" sz="1400" dirty="0">
                <a:solidFill>
                  <a:srgbClr val="0000FF"/>
                </a:solidFill>
              </a:rPr>
              <a:t>=""</a:t>
            </a:r>
            <a:r>
              <a:rPr lang="en-US" altLang="ko-KR" sz="1400" dirty="0">
                <a:solidFill>
                  <a:srgbClr val="990000"/>
                </a:solidFill>
              </a:rPr>
              <a:t> </a:t>
            </a:r>
            <a:r>
              <a:rPr lang="en-US" altLang="ko-KR" sz="1400" dirty="0" err="1">
                <a:solidFill>
                  <a:srgbClr val="990000"/>
                </a:solidFill>
              </a:rPr>
              <a:t>valuetype</a:t>
            </a:r>
            <a:r>
              <a:rPr lang="en-US" altLang="ko-KR" sz="1400" dirty="0">
                <a:solidFill>
                  <a:srgbClr val="0000FF"/>
                </a:solidFill>
              </a:rPr>
              <a:t>="</a:t>
            </a:r>
            <a:r>
              <a:rPr lang="en-US" altLang="ko-KR" sz="1400" b="1" dirty="0" err="1"/>
              <a:t>CrossSell</a:t>
            </a:r>
            <a:r>
              <a:rPr lang="en-US" altLang="ko-KR" sz="1400" dirty="0">
                <a:solidFill>
                  <a:srgbClr val="0000FF"/>
                </a:solidFill>
              </a:rPr>
              <a:t>"</a:t>
            </a:r>
            <a:r>
              <a:rPr lang="en-US" altLang="ko-KR" sz="1400" dirty="0">
                <a:solidFill>
                  <a:srgbClr val="990000"/>
                </a:solidFill>
              </a:rPr>
              <a:t> value</a:t>
            </a:r>
            <a:r>
              <a:rPr lang="en-US" altLang="ko-KR" sz="1400" dirty="0">
                <a:solidFill>
                  <a:srgbClr val="0000FF"/>
                </a:solidFill>
              </a:rPr>
              <a:t>="</a:t>
            </a:r>
            <a:r>
              <a:rPr lang="en-US" altLang="ko-KR" sz="1400" b="1" dirty="0" err="1"/>
              <a:t>ocp</a:t>
            </a:r>
            <a:r>
              <a:rPr lang="en-US" altLang="ko-KR" sz="1400" b="1" dirty="0"/>
              <a:t>://www.xyz.com/sw/</a:t>
            </a:r>
            <a:r>
              <a:rPr lang="en-US" altLang="ko-KR" sz="1400" dirty="0">
                <a:solidFill>
                  <a:srgbClr val="0000FF"/>
                </a:solidFill>
              </a:rPr>
              <a:t>" /&gt;</a:t>
            </a:r>
            <a:endParaRPr lang="en-US" altLang="ko-KR" sz="1400" dirty="0"/>
          </a:p>
          <a:p>
            <a:r>
              <a:rPr lang="en-US" altLang="ko-KR" sz="1400" dirty="0">
                <a:solidFill>
                  <a:srgbClr val="990000"/>
                </a:solidFill>
              </a:rPr>
              <a:t>             &lt;product name</a:t>
            </a:r>
            <a:r>
              <a:rPr lang="en-US" altLang="ko-KR" sz="1400" dirty="0">
                <a:solidFill>
                  <a:srgbClr val="0000FF"/>
                </a:solidFill>
              </a:rPr>
              <a:t>="</a:t>
            </a:r>
            <a:r>
              <a:rPr lang="en-US" altLang="ko-KR" sz="1400" b="1" dirty="0"/>
              <a:t>11000078</a:t>
            </a:r>
            <a:r>
              <a:rPr lang="en-US" altLang="ko-KR" sz="1400" dirty="0">
                <a:solidFill>
                  <a:srgbClr val="0000FF"/>
                </a:solidFill>
              </a:rPr>
              <a:t>"&gt;</a:t>
            </a:r>
            <a:r>
              <a:rPr lang="en-US" altLang="ko-KR" sz="1400" b="1" dirty="0">
                <a:solidFill>
                  <a:srgbClr val="FF0000"/>
                </a:solidFill>
                <a:latin typeface="Times New Roman"/>
                <a:cs typeface="Courier New" pitchFamily="49" charset="0"/>
              </a:rPr>
              <a:t> </a:t>
            </a:r>
            <a:r>
              <a:rPr lang="en-US" altLang="ko-KR" sz="1400" dirty="0"/>
              <a:t> </a:t>
            </a:r>
          </a:p>
          <a:p>
            <a:r>
              <a:rPr lang="en-US" altLang="ko-KR" sz="1400" dirty="0"/>
              <a:t>                  :</a:t>
            </a:r>
            <a:endParaRPr lang="en-US" altLang="ko-KR" sz="14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ko-KR" smtClean="0"/>
              <a:t>XML and E-Business</a:t>
            </a:r>
            <a:endParaRPr lang="en-US" altLang="ko-KR"/>
          </a:p>
        </p:txBody>
      </p:sp>
      <p:sp>
        <p:nvSpPr>
          <p:cNvPr id="39939" name="Rectangle 3"/>
          <p:cNvSpPr>
            <a:spLocks noGrp="1" noChangeArrowheads="1"/>
          </p:cNvSpPr>
          <p:nvPr>
            <p:ph idx="1"/>
          </p:nvPr>
        </p:nvSpPr>
        <p:spPr/>
        <p:txBody>
          <a:bodyPr/>
          <a:lstStyle/>
          <a:p>
            <a:r>
              <a:rPr lang="en-US" altLang="ko-KR" smtClean="0"/>
              <a:t>How to use XML in E-Business</a:t>
            </a:r>
          </a:p>
          <a:p>
            <a:r>
              <a:rPr lang="en-US" altLang="ko-KR" smtClean="0"/>
              <a:t>XML as Information Exchange</a:t>
            </a:r>
          </a:p>
          <a:p>
            <a:r>
              <a:rPr lang="en-US" altLang="ko-KR" smtClean="0"/>
              <a:t>XML in Enterprise Application Integration</a:t>
            </a:r>
          </a:p>
          <a:p>
            <a:r>
              <a:rPr lang="en-US" altLang="ko-KR" smtClean="0"/>
              <a:t>XML and KMS</a:t>
            </a:r>
          </a:p>
          <a:p>
            <a:r>
              <a:rPr lang="en-US" altLang="ko-KR" smtClean="0"/>
              <a:t>XML and E-Biz System Example</a:t>
            </a:r>
          </a:p>
          <a:p>
            <a:endParaRPr lang="en-US" altLang="ko-KR"/>
          </a:p>
        </p:txBody>
      </p:sp>
      <p:sp>
        <p:nvSpPr>
          <p:cNvPr id="4" name="슬라이드 번호 개체 틀 4"/>
          <p:cNvSpPr>
            <a:spLocks noGrp="1"/>
          </p:cNvSpPr>
          <p:nvPr>
            <p:ph type="sldNum" sz="quarter" idx="12"/>
          </p:nvPr>
        </p:nvSpPr>
        <p:spPr/>
        <p:txBody>
          <a:bodyPr/>
          <a:lstStyle/>
          <a:p>
            <a:fld id="{C15ADF64-37D2-45D0-89FB-E5A8B7619D13}" type="slidenum">
              <a:rPr lang="en-US" altLang="ko-KR" smtClean="0"/>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t>XML as Information Exchange(1/2)</a:t>
            </a:r>
            <a:endParaRPr lang="en-US" altLang="ko-KR"/>
          </a:p>
        </p:txBody>
      </p:sp>
      <p:sp>
        <p:nvSpPr>
          <p:cNvPr id="11" name="슬라이드 번호 개체 틀 4"/>
          <p:cNvSpPr>
            <a:spLocks noGrp="1"/>
          </p:cNvSpPr>
          <p:nvPr>
            <p:ph type="sldNum" sz="quarter" idx="12"/>
          </p:nvPr>
        </p:nvSpPr>
        <p:spPr/>
        <p:txBody>
          <a:bodyPr/>
          <a:lstStyle/>
          <a:p>
            <a:fld id="{FFA38CC8-694A-4275-A50B-3B1E834795AD}" type="slidenum">
              <a:rPr lang="en-US" altLang="ko-KR" smtClean="0"/>
              <a:pPr/>
              <a:t>12</a:t>
            </a:fld>
            <a:endParaRPr lang="en-US" altLang="ko-KR"/>
          </a:p>
        </p:txBody>
      </p:sp>
      <p:sp>
        <p:nvSpPr>
          <p:cNvPr id="14340" name="Rectangle 4"/>
          <p:cNvSpPr>
            <a:spLocks noChangeArrowheads="1"/>
          </p:cNvSpPr>
          <p:nvPr/>
        </p:nvSpPr>
        <p:spPr bwMode="auto">
          <a:xfrm>
            <a:off x="565150"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pic>
        <p:nvPicPr>
          <p:cNvPr id="14341" name="Picture 5" descr="E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7507288" cy="4081463"/>
          </a:xfrm>
          <a:prstGeom prst="rect">
            <a:avLst/>
          </a:prstGeom>
          <a:noFill/>
          <a:extLst>
            <a:ext uri="{909E8E84-426E-40DD-AFC4-6F175D3DCCD1}">
              <a14:hiddenFill xmlns:a14="http://schemas.microsoft.com/office/drawing/2010/main">
                <a:solidFill>
                  <a:srgbClr val="FFFFFF"/>
                </a:solidFill>
              </a14:hiddenFill>
            </a:ext>
          </a:extLst>
        </p:spPr>
      </p:pic>
      <p:grpSp>
        <p:nvGrpSpPr>
          <p:cNvPr id="14342" name="Group 6"/>
          <p:cNvGrpSpPr>
            <a:grpSpLocks/>
          </p:cNvGrpSpPr>
          <p:nvPr/>
        </p:nvGrpSpPr>
        <p:grpSpPr bwMode="auto">
          <a:xfrm>
            <a:off x="533400" y="1600200"/>
            <a:ext cx="3046413" cy="373063"/>
            <a:chOff x="768" y="576"/>
            <a:chExt cx="1200" cy="288"/>
          </a:xfrm>
        </p:grpSpPr>
        <p:sp>
          <p:nvSpPr>
            <p:cNvPr id="14343" name="Rectangle 7"/>
            <p:cNvSpPr>
              <a:spLocks noChangeArrowheads="1"/>
            </p:cNvSpPr>
            <p:nvPr/>
          </p:nvSpPr>
          <p:spPr bwMode="auto">
            <a:xfrm>
              <a:off x="771" y="576"/>
              <a:ext cx="1171" cy="223"/>
            </a:xfrm>
            <a:prstGeom prst="rect">
              <a:avLst/>
            </a:prstGeom>
            <a:gradFill rotWithShape="0">
              <a:gsLst>
                <a:gs pos="0">
                  <a:srgbClr val="FCCC76"/>
                </a:gs>
                <a:gs pos="100000">
                  <a:srgbClr val="FFFFFF"/>
                </a:gs>
              </a:gsLst>
              <a:lin ang="0" scaled="1"/>
            </a:gra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sy="50000" kx="-2453608" rotWithShape="0">
                      <a:schemeClr val="bg2"/>
                    </a:outerShdw>
                  </a:effectLst>
                </a14:hiddenEffects>
              </a:ext>
            </a:extLst>
          </p:spPr>
          <p:txBody>
            <a:bodyPr anchor="ctr"/>
            <a:lstStyle/>
            <a:p>
              <a:pPr eaLnBrk="1" latinLnBrk="1" hangingPunct="1"/>
              <a:r>
                <a:rPr kumimoji="1" lang="en-US" altLang="ko-KR" sz="1600">
                  <a:latin typeface="휴먼엑스포" pitchFamily="18" charset="-127"/>
                  <a:ea typeface="휴먼엑스포" pitchFamily="18" charset="-127"/>
                </a:rPr>
                <a:t>Sample EDI </a:t>
              </a:r>
              <a:r>
                <a:rPr kumimoji="1" lang="ko-KR" altLang="en-US" sz="1600">
                  <a:latin typeface="휴먼엑스포" pitchFamily="18" charset="-127"/>
                  <a:ea typeface="휴먼엑스포" pitchFamily="18" charset="-127"/>
                </a:rPr>
                <a:t>메시지 </a:t>
              </a:r>
              <a:endParaRPr kumimoji="1" lang="ko-KR" altLang="en-US"/>
            </a:p>
          </p:txBody>
        </p:sp>
        <p:sp>
          <p:nvSpPr>
            <p:cNvPr id="14344" name="Rectangle 8"/>
            <p:cNvSpPr>
              <a:spLocks noChangeArrowheads="1"/>
            </p:cNvSpPr>
            <p:nvPr/>
          </p:nvSpPr>
          <p:spPr bwMode="auto">
            <a:xfrm>
              <a:off x="768" y="817"/>
              <a:ext cx="1200" cy="47"/>
            </a:xfrm>
            <a:prstGeom prst="rect">
              <a:avLst/>
            </a:prstGeom>
            <a:gradFill rotWithShape="0">
              <a:gsLst>
                <a:gs pos="0">
                  <a:srgbClr val="FF9900"/>
                </a:gs>
                <a:gs pos="100000">
                  <a:srgbClr val="FFFFFF"/>
                </a:gs>
              </a:gsLst>
              <a:lin ang="0" scaled="1"/>
            </a:gra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sy="50000" kx="-2453608" rotWithShape="0">
                      <a:schemeClr val="bg2"/>
                    </a:outerShdw>
                  </a:effectLst>
                </a14:hiddenEffects>
              </a:ext>
            </a:extLst>
          </p:spPr>
          <p:txBody>
            <a:bodyPr anchor="ctr">
              <a:spAutoFit/>
            </a:bodyPr>
            <a:lstStyle/>
            <a:p>
              <a:endParaRPr lang="ko-KR" altLang="en-US"/>
            </a:p>
          </p:txBody>
        </p:sp>
      </p:grpSp>
      <p:sp>
        <p:nvSpPr>
          <p:cNvPr id="14345" name="Oval 9"/>
          <p:cNvSpPr>
            <a:spLocks noChangeArrowheads="1"/>
          </p:cNvSpPr>
          <p:nvPr/>
        </p:nvSpPr>
        <p:spPr bwMode="auto">
          <a:xfrm>
            <a:off x="2514600" y="3048000"/>
            <a:ext cx="4343400" cy="12954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346" name="AutoShape 10"/>
          <p:cNvSpPr>
            <a:spLocks noChangeArrowheads="1"/>
          </p:cNvSpPr>
          <p:nvPr/>
        </p:nvSpPr>
        <p:spPr bwMode="auto">
          <a:xfrm>
            <a:off x="5638800" y="1295400"/>
            <a:ext cx="2971800" cy="914400"/>
          </a:xfrm>
          <a:prstGeom prst="cloudCallout">
            <a:avLst>
              <a:gd name="adj1" fmla="val -43750"/>
              <a:gd name="adj2" fmla="val 103301"/>
            </a:avLst>
          </a:prstGeom>
          <a:noFill/>
          <a:ln w="12700">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latinLnBrk="1" hangingPunct="1"/>
            <a:r>
              <a:rPr kumimoji="1" lang="ko-KR" altLang="en-US" sz="1600" i="1"/>
              <a:t>이해하기 어려운 코드</a:t>
            </a:r>
            <a:r>
              <a:rPr kumimoji="1" lang="en-US" altLang="ko-KR" sz="1600" i="1"/>
              <a:t>, </a:t>
            </a:r>
            <a:r>
              <a:rPr kumimoji="1" lang="ko-KR" altLang="en-US" sz="1600" i="1"/>
              <a:t>기호문자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smtClean="0"/>
              <a:t>XML as Information Exchange(2/2)</a:t>
            </a:r>
            <a:endParaRPr lang="en-US" altLang="ko-KR"/>
          </a:p>
        </p:txBody>
      </p:sp>
      <p:sp>
        <p:nvSpPr>
          <p:cNvPr id="14" name="슬라이드 번호 개체 틀 4"/>
          <p:cNvSpPr>
            <a:spLocks noGrp="1"/>
          </p:cNvSpPr>
          <p:nvPr>
            <p:ph type="sldNum" sz="quarter" idx="12"/>
          </p:nvPr>
        </p:nvSpPr>
        <p:spPr/>
        <p:txBody>
          <a:bodyPr/>
          <a:lstStyle/>
          <a:p>
            <a:fld id="{18A8B5A4-91EA-4A8D-A71F-6A78E7DD6127}" type="slidenum">
              <a:rPr lang="en-US" altLang="ko-KR" smtClean="0"/>
              <a:pPr/>
              <a:t>13</a:t>
            </a:fld>
            <a:endParaRPr lang="en-US" altLang="ko-KR"/>
          </a:p>
        </p:txBody>
      </p:sp>
      <p:sp>
        <p:nvSpPr>
          <p:cNvPr id="15364" name="Rectangle 4"/>
          <p:cNvSpPr>
            <a:spLocks noChangeArrowheads="1"/>
          </p:cNvSpPr>
          <p:nvPr/>
        </p:nvSpPr>
        <p:spPr bwMode="auto">
          <a:xfrm>
            <a:off x="785813" y="355600"/>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15365" name="Text Box 5"/>
          <p:cNvSpPr txBox="1">
            <a:spLocks noChangeArrowheads="1"/>
          </p:cNvSpPr>
          <p:nvPr/>
        </p:nvSpPr>
        <p:spPr bwMode="auto">
          <a:xfrm>
            <a:off x="1719263" y="2921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grpSp>
        <p:nvGrpSpPr>
          <p:cNvPr id="15367" name="Group 7"/>
          <p:cNvGrpSpPr>
            <a:grpSpLocks/>
          </p:cNvGrpSpPr>
          <p:nvPr/>
        </p:nvGrpSpPr>
        <p:grpSpPr bwMode="auto">
          <a:xfrm>
            <a:off x="3657600" y="1676400"/>
            <a:ext cx="4746625" cy="2695575"/>
            <a:chOff x="2281" y="1317"/>
            <a:chExt cx="2990" cy="1698"/>
          </a:xfrm>
        </p:grpSpPr>
        <p:sp>
          <p:nvSpPr>
            <p:cNvPr id="15368" name="Rectangle 8"/>
            <p:cNvSpPr>
              <a:spLocks noChangeArrowheads="1"/>
            </p:cNvSpPr>
            <p:nvPr/>
          </p:nvSpPr>
          <p:spPr bwMode="auto">
            <a:xfrm>
              <a:off x="2281" y="1317"/>
              <a:ext cx="2990" cy="1698"/>
            </a:xfrm>
            <a:prstGeom prst="rect">
              <a:avLst/>
            </a:prstGeom>
            <a:solidFill>
              <a:schemeClr val="bg2"/>
            </a:solidFill>
            <a:ln w="28575">
              <a:solidFill>
                <a:srgbClr val="000000"/>
              </a:solidFill>
              <a:miter lim="800000"/>
              <a:headEnd/>
              <a:tailEnd/>
            </a:ln>
          </p:spPr>
          <p:txBody>
            <a:bodyPr wrap="none" anchor="ctr"/>
            <a:lstStyle/>
            <a:p>
              <a:endParaRPr lang="ko-KR" altLang="en-US"/>
            </a:p>
          </p:txBody>
        </p:sp>
        <p:pic>
          <p:nvPicPr>
            <p:cNvPr id="15369" name="Picture 9" descr="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 y="1344"/>
              <a:ext cx="2954" cy="164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5370" name="Oval 10"/>
          <p:cNvSpPr>
            <a:spLocks noChangeArrowheads="1"/>
          </p:cNvSpPr>
          <p:nvPr/>
        </p:nvSpPr>
        <p:spPr bwMode="auto">
          <a:xfrm>
            <a:off x="4114800" y="2514600"/>
            <a:ext cx="2925763" cy="99060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5371" name="Line 11"/>
          <p:cNvSpPr>
            <a:spLocks noChangeShapeType="1"/>
          </p:cNvSpPr>
          <p:nvPr/>
        </p:nvSpPr>
        <p:spPr bwMode="auto">
          <a:xfrm>
            <a:off x="4800600" y="3962400"/>
            <a:ext cx="1981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72" name="AutoShape 12"/>
          <p:cNvSpPr>
            <a:spLocks noChangeArrowheads="1"/>
          </p:cNvSpPr>
          <p:nvPr/>
        </p:nvSpPr>
        <p:spPr bwMode="auto">
          <a:xfrm>
            <a:off x="4953000" y="4648200"/>
            <a:ext cx="3852863" cy="1377950"/>
          </a:xfrm>
          <a:prstGeom prst="cloudCallout">
            <a:avLst>
              <a:gd name="adj1" fmla="val -31829"/>
              <a:gd name="adj2" fmla="val -89171"/>
            </a:avLst>
          </a:prstGeom>
          <a:solidFill>
            <a:srgbClr val="FFFFFF"/>
          </a:solidFill>
          <a:ln w="9525">
            <a:solidFill>
              <a:srgbClr val="993300"/>
            </a:solidFill>
            <a:round/>
            <a:headEnd/>
            <a:tailEnd/>
          </a:ln>
        </p:spPr>
        <p:txBody>
          <a:bodyPr/>
          <a:lstStyle/>
          <a:p>
            <a:pPr eaLnBrk="1" latinLnBrk="1" hangingPunct="1">
              <a:buFontTx/>
              <a:buChar char="•"/>
            </a:pPr>
            <a:r>
              <a:rPr kumimoji="1" lang="en-US" altLang="ko-KR" sz="1400" i="1"/>
              <a:t> </a:t>
            </a:r>
            <a:r>
              <a:rPr kumimoji="1" lang="ko-KR" altLang="en-US" sz="1400" i="1"/>
              <a:t>데이터에 대한 데이터를 알려주는 메타 데이터  데이터의 정확한 검색과 활용이 가능</a:t>
            </a:r>
            <a:endParaRPr kumimoji="1" lang="ko-KR" altLang="en-US" i="1"/>
          </a:p>
        </p:txBody>
      </p:sp>
      <p:sp>
        <p:nvSpPr>
          <p:cNvPr id="15373" name="AutoShape 13"/>
          <p:cNvSpPr>
            <a:spLocks noChangeArrowheads="1"/>
          </p:cNvSpPr>
          <p:nvPr/>
        </p:nvSpPr>
        <p:spPr bwMode="auto">
          <a:xfrm>
            <a:off x="304800" y="4724400"/>
            <a:ext cx="3733800" cy="1285875"/>
          </a:xfrm>
          <a:prstGeom prst="cloudCallout">
            <a:avLst>
              <a:gd name="adj1" fmla="val 45537"/>
              <a:gd name="adj2" fmla="val -74319"/>
            </a:avLst>
          </a:prstGeom>
          <a:solidFill>
            <a:srgbClr val="FFFFFF"/>
          </a:solidFill>
          <a:ln w="9525">
            <a:solidFill>
              <a:srgbClr val="993300"/>
            </a:solidFill>
            <a:round/>
            <a:headEnd/>
            <a:tailEnd/>
          </a:ln>
        </p:spPr>
        <p:txBody>
          <a:bodyPr/>
          <a:lstStyle/>
          <a:p>
            <a:pPr eaLnBrk="1" latinLnBrk="1" hangingPunct="1">
              <a:buFontTx/>
              <a:buChar char="•"/>
            </a:pPr>
            <a:r>
              <a:rPr kumimoji="1" lang="en-US" altLang="ko-KR" sz="1400" i="1"/>
              <a:t> </a:t>
            </a:r>
            <a:r>
              <a:rPr kumimoji="1" lang="ko-KR" altLang="en-US" sz="1400" i="1"/>
              <a:t>사람과 기계가 쉽게 이해하고 처리할 수 있는 언어  데이터 교환 시 변환 소프트웨어 불필요</a:t>
            </a:r>
            <a:endParaRPr kumimoji="1" lang="ko-KR" altLang="en-US" i="1"/>
          </a:p>
        </p:txBody>
      </p:sp>
      <p:sp>
        <p:nvSpPr>
          <p:cNvPr id="15374" name="AutoShape 14"/>
          <p:cNvSpPr>
            <a:spLocks noChangeArrowheads="1"/>
          </p:cNvSpPr>
          <p:nvPr/>
        </p:nvSpPr>
        <p:spPr bwMode="auto">
          <a:xfrm>
            <a:off x="533400" y="1905000"/>
            <a:ext cx="3203575" cy="1538288"/>
          </a:xfrm>
          <a:prstGeom prst="cloudCallout">
            <a:avLst>
              <a:gd name="adj1" fmla="val 66306"/>
              <a:gd name="adj2" fmla="val 22032"/>
            </a:avLst>
          </a:prstGeom>
          <a:solidFill>
            <a:srgbClr val="FFFFFF"/>
          </a:solidFill>
          <a:ln w="9525">
            <a:solidFill>
              <a:srgbClr val="993300"/>
            </a:solidFill>
            <a:round/>
            <a:headEnd/>
            <a:tailEnd/>
          </a:ln>
        </p:spPr>
        <p:txBody>
          <a:bodyPr/>
          <a:lstStyle/>
          <a:p>
            <a:pPr eaLnBrk="1" latinLnBrk="1" hangingPunct="1">
              <a:buFontTx/>
              <a:buChar char="•"/>
            </a:pPr>
            <a:r>
              <a:rPr kumimoji="1" lang="en-US" altLang="ko-KR" sz="1400" i="1"/>
              <a:t> </a:t>
            </a:r>
            <a:r>
              <a:rPr kumimoji="1" lang="ko-KR" altLang="en-US" sz="1400" i="1"/>
              <a:t>계층구조를 갖는 문서의 구조와 내용을 표시  표현방법을 지정하지 않으므로 모든 어플리케이션에서 사용 가능 </a:t>
            </a:r>
            <a:endParaRPr kumimoji="1" lang="ko-KR"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ppt_x"/>
                                          </p:val>
                                        </p:tav>
                                        <p:tav tm="100000">
                                          <p:val>
                                            <p:strVal val="#ppt_x"/>
                                          </p:val>
                                        </p:tav>
                                      </p:tavLst>
                                    </p:anim>
                                    <p:anim calcmode="lin" valueType="num">
                                      <p:cBhvr additive="base">
                                        <p:cTn id="8" dur="500" fill="hold"/>
                                        <p:tgtEl>
                                          <p:spTgt spid="1536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0-#ppt_w/2"/>
                                          </p:val>
                                        </p:tav>
                                        <p:tav tm="100000">
                                          <p:val>
                                            <p:strVal val="#ppt_x"/>
                                          </p:val>
                                        </p:tav>
                                      </p:tavLst>
                                    </p:anim>
                                    <p:anim calcmode="lin" valueType="num">
                                      <p:cBhvr additive="base">
                                        <p:cTn id="14" dur="500" fill="hold"/>
                                        <p:tgtEl>
                                          <p:spTgt spid="153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74"/>
                                        </p:tgtEl>
                                        <p:attrNameLst>
                                          <p:attrName>style.visibility</p:attrName>
                                        </p:attrNameLst>
                                      </p:cBhvr>
                                      <p:to>
                                        <p:strVal val="visible"/>
                                      </p:to>
                                    </p:set>
                                    <p:anim calcmode="lin" valueType="num">
                                      <p:cBhvr additive="base">
                                        <p:cTn id="19" dur="500" fill="hold"/>
                                        <p:tgtEl>
                                          <p:spTgt spid="15374"/>
                                        </p:tgtEl>
                                        <p:attrNameLst>
                                          <p:attrName>ppt_x</p:attrName>
                                        </p:attrNameLst>
                                      </p:cBhvr>
                                      <p:tavLst>
                                        <p:tav tm="0">
                                          <p:val>
                                            <p:strVal val="0-#ppt_w/2"/>
                                          </p:val>
                                        </p:tav>
                                        <p:tav tm="100000">
                                          <p:val>
                                            <p:strVal val="#ppt_x"/>
                                          </p:val>
                                        </p:tav>
                                      </p:tavLst>
                                    </p:anim>
                                    <p:anim calcmode="lin" valueType="num">
                                      <p:cBhvr additive="base">
                                        <p:cTn id="20" dur="500" fill="hold"/>
                                        <p:tgtEl>
                                          <p:spTgt spid="1537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5373"/>
                                        </p:tgtEl>
                                        <p:attrNameLst>
                                          <p:attrName>style.visibility</p:attrName>
                                        </p:attrNameLst>
                                      </p:cBhvr>
                                      <p:to>
                                        <p:strVal val="visible"/>
                                      </p:to>
                                    </p:set>
                                    <p:anim calcmode="lin" valueType="num">
                                      <p:cBhvr additive="base">
                                        <p:cTn id="25" dur="500" fill="hold"/>
                                        <p:tgtEl>
                                          <p:spTgt spid="15373"/>
                                        </p:tgtEl>
                                        <p:attrNameLst>
                                          <p:attrName>ppt_x</p:attrName>
                                        </p:attrNameLst>
                                      </p:cBhvr>
                                      <p:tavLst>
                                        <p:tav tm="0">
                                          <p:val>
                                            <p:strVal val="0-#ppt_w/2"/>
                                          </p:val>
                                        </p:tav>
                                        <p:tav tm="100000">
                                          <p:val>
                                            <p:strVal val="#ppt_x"/>
                                          </p:val>
                                        </p:tav>
                                      </p:tavLst>
                                    </p:anim>
                                    <p:anim calcmode="lin" valueType="num">
                                      <p:cBhvr additive="base">
                                        <p:cTn id="26"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371"/>
                                        </p:tgtEl>
                                        <p:attrNameLst>
                                          <p:attrName>style.visibility</p:attrName>
                                        </p:attrNameLst>
                                      </p:cBhvr>
                                      <p:to>
                                        <p:strVal val="visible"/>
                                      </p:to>
                                    </p:set>
                                    <p:anim calcmode="lin" valueType="num">
                                      <p:cBhvr additive="base">
                                        <p:cTn id="31" dur="500" fill="hold"/>
                                        <p:tgtEl>
                                          <p:spTgt spid="15371"/>
                                        </p:tgtEl>
                                        <p:attrNameLst>
                                          <p:attrName>ppt_x</p:attrName>
                                        </p:attrNameLst>
                                      </p:cBhvr>
                                      <p:tavLst>
                                        <p:tav tm="0">
                                          <p:val>
                                            <p:strVal val="1+#ppt_w/2"/>
                                          </p:val>
                                        </p:tav>
                                        <p:tav tm="100000">
                                          <p:val>
                                            <p:strVal val="#ppt_x"/>
                                          </p:val>
                                        </p:tav>
                                      </p:tavLst>
                                    </p:anim>
                                    <p:anim calcmode="lin" valueType="num">
                                      <p:cBhvr additive="base">
                                        <p:cTn id="32" dur="500" fill="hold"/>
                                        <p:tgtEl>
                                          <p:spTgt spid="153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5372"/>
                                        </p:tgtEl>
                                        <p:attrNameLst>
                                          <p:attrName>style.visibility</p:attrName>
                                        </p:attrNameLst>
                                      </p:cBhvr>
                                      <p:to>
                                        <p:strVal val="visible"/>
                                      </p:to>
                                    </p:set>
                                    <p:anim calcmode="lin" valueType="num">
                                      <p:cBhvr additive="base">
                                        <p:cTn id="37" dur="500" fill="hold"/>
                                        <p:tgtEl>
                                          <p:spTgt spid="15372"/>
                                        </p:tgtEl>
                                        <p:attrNameLst>
                                          <p:attrName>ppt_x</p:attrName>
                                        </p:attrNameLst>
                                      </p:cBhvr>
                                      <p:tavLst>
                                        <p:tav tm="0">
                                          <p:val>
                                            <p:strVal val="1+#ppt_w/2"/>
                                          </p:val>
                                        </p:tav>
                                        <p:tav tm="100000">
                                          <p:val>
                                            <p:strVal val="#ppt_x"/>
                                          </p:val>
                                        </p:tav>
                                      </p:tavLst>
                                    </p:anim>
                                    <p:anim calcmode="lin" valueType="num">
                                      <p:cBhvr additive="base">
                                        <p:cTn id="38"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P spid="15371" grpId="0" animBg="1"/>
      <p:bldP spid="15372" grpId="0" animBg="1" autoUpdateAnimBg="0"/>
      <p:bldP spid="15373" grpId="0" animBg="1" autoUpdateAnimBg="0"/>
      <p:bldP spid="1537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t>Example - XML/EDI</a:t>
            </a:r>
            <a:endParaRPr lang="en-US" altLang="ko-K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72199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8" name="Text Box 4"/>
          <p:cNvSpPr txBox="1">
            <a:spLocks noChangeArrowheads="1"/>
          </p:cNvSpPr>
          <p:nvPr/>
        </p:nvSpPr>
        <p:spPr bwMode="auto">
          <a:xfrm>
            <a:off x="0" y="15240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latin typeface="Trebuchet MS" pitchFamily="34" charset="0"/>
              </a:rPr>
              <a:t>XML/EDI</a:t>
            </a:r>
          </a:p>
          <a:p>
            <a:pPr eaLnBrk="1" latinLnBrk="1" hangingPunct="1"/>
            <a:r>
              <a:rPr kumimoji="1" lang="en-US" altLang="ko-KR" sz="1800">
                <a:latin typeface="Trebuchet MS" pitchFamily="34" charset="0"/>
              </a:rPr>
              <a:t>Model</a:t>
            </a:r>
          </a:p>
        </p:txBody>
      </p:sp>
      <p:pic>
        <p:nvPicPr>
          <p:cNvPr id="16389" name="Picture 5" descr="C:\WINDOWS\바탕 화면\smark3.jp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6411913"/>
            <a:ext cx="323850" cy="446087"/>
          </a:xfrm>
          <a:prstGeom prst="rect">
            <a:avLst/>
          </a:prstGeom>
          <a:noFill/>
          <a:extLst>
            <a:ext uri="{909E8E84-426E-40DD-AFC4-6F175D3DCCD1}">
              <a14:hiddenFill xmlns:a14="http://schemas.microsoft.com/office/drawing/2010/main">
                <a:solidFill>
                  <a:srgbClr val="FFFFFF"/>
                </a:solidFill>
              </a14:hiddenFill>
            </a:ext>
          </a:extLst>
        </p:spPr>
      </p:pic>
      <p:sp>
        <p:nvSpPr>
          <p:cNvPr id="16390" name="Text Box 6"/>
          <p:cNvSpPr txBox="1">
            <a:spLocks noChangeArrowheads="1"/>
          </p:cNvSpPr>
          <p:nvPr/>
        </p:nvSpPr>
        <p:spPr bwMode="auto">
          <a:xfrm>
            <a:off x="7859713" y="6400800"/>
            <a:ext cx="1284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200">
                <a:solidFill>
                  <a:srgbClr val="336699"/>
                </a:solidFill>
                <a:latin typeface="Arial Black" pitchFamily="34" charset="0"/>
              </a:rPr>
              <a:t>SNU</a:t>
            </a:r>
          </a:p>
          <a:p>
            <a:pPr eaLnBrk="1" latinLnBrk="1" hangingPunct="1"/>
            <a:r>
              <a:rPr kumimoji="1" lang="en-US" altLang="ko-KR" sz="1200">
                <a:solidFill>
                  <a:srgbClr val="336699"/>
                </a:solidFill>
                <a:latin typeface="Arial Black" pitchFamily="34" charset="0"/>
              </a:rPr>
              <a:t>OOPSLA Lab.</a:t>
            </a:r>
            <a:endParaRPr kumimoji="1" lang="en-US" altLang="ko-KR" sz="1200" b="1">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t>EDI : Problem</a:t>
            </a:r>
            <a:endParaRPr lang="en-US" altLang="ko-KR"/>
          </a:p>
        </p:txBody>
      </p:sp>
      <p:sp>
        <p:nvSpPr>
          <p:cNvPr id="17411" name="Rectangle 3"/>
          <p:cNvSpPr>
            <a:spLocks noGrp="1" noChangeArrowheads="1"/>
          </p:cNvSpPr>
          <p:nvPr>
            <p:ph idx="1"/>
          </p:nvPr>
        </p:nvSpPr>
        <p:spPr/>
        <p:txBody>
          <a:bodyPr/>
          <a:lstStyle/>
          <a:p>
            <a:r>
              <a:rPr lang="ko-KR" altLang="en-US" smtClean="0"/>
              <a:t>문서 교환을 위한 전용 소프트웨어 사용</a:t>
            </a:r>
          </a:p>
          <a:p>
            <a:pPr lvl="1"/>
            <a:r>
              <a:rPr lang="ko-KR" altLang="en-US" smtClean="0"/>
              <a:t>새로운 문서가 추가되는 경우</a:t>
            </a:r>
            <a:r>
              <a:rPr lang="en-US" altLang="ko-KR" smtClean="0"/>
              <a:t>, </a:t>
            </a:r>
            <a:r>
              <a:rPr lang="ko-KR" altLang="en-US" smtClean="0"/>
              <a:t>기존 소프트웨어를 모두 수정해야 함</a:t>
            </a:r>
          </a:p>
          <a:p>
            <a:pPr lvl="1"/>
            <a:endParaRPr lang="ko-KR" altLang="en-US" smtClean="0"/>
          </a:p>
          <a:p>
            <a:r>
              <a:rPr lang="ko-KR" altLang="en-US" smtClean="0"/>
              <a:t>변환 모듈</a:t>
            </a:r>
            <a:r>
              <a:rPr lang="en-US" altLang="ko-KR" smtClean="0"/>
              <a:t>(translator)</a:t>
            </a:r>
            <a:r>
              <a:rPr lang="ko-KR" altLang="en-US" smtClean="0"/>
              <a:t>에 의한 데이터 변환</a:t>
            </a:r>
          </a:p>
          <a:p>
            <a:pPr lvl="1"/>
            <a:r>
              <a:rPr lang="ko-KR" altLang="en-US" smtClean="0"/>
              <a:t>데이터는 변환 모듈</a:t>
            </a:r>
            <a:r>
              <a:rPr lang="en-US" altLang="ko-KR" smtClean="0"/>
              <a:t>(translator)</a:t>
            </a:r>
            <a:r>
              <a:rPr lang="ko-KR" altLang="en-US" smtClean="0"/>
              <a:t>에 의해 번역</a:t>
            </a:r>
          </a:p>
          <a:p>
            <a:pPr lvl="1"/>
            <a:r>
              <a:rPr lang="ko-KR" altLang="en-US" smtClean="0"/>
              <a:t>구문 규칙과 의미를 해석해주는 보조 프로그램이 없으면</a:t>
            </a:r>
            <a:r>
              <a:rPr lang="en-US" altLang="ko-KR" smtClean="0"/>
              <a:t>, </a:t>
            </a:r>
            <a:r>
              <a:rPr lang="ko-KR" altLang="en-US" smtClean="0"/>
              <a:t>내용을 이해하는 것이 매우 어려움</a:t>
            </a:r>
          </a:p>
          <a:p>
            <a:pPr lvl="1"/>
            <a:endParaRPr lang="ko-KR" altLang="en-US" smtClean="0"/>
          </a:p>
          <a:p>
            <a:r>
              <a:rPr lang="ko-KR" altLang="en-US" smtClean="0"/>
              <a:t>고비용</a:t>
            </a:r>
            <a:r>
              <a:rPr lang="en-US" altLang="ko-KR" smtClean="0"/>
              <a:t>, </a:t>
            </a:r>
            <a:r>
              <a:rPr lang="ko-KR" altLang="en-US" smtClean="0"/>
              <a:t>고정된 구조에 의한 유연성 결여</a:t>
            </a:r>
            <a:endParaRPr lang="ko-KR" altLang="en-US"/>
          </a:p>
        </p:txBody>
      </p:sp>
      <p:sp>
        <p:nvSpPr>
          <p:cNvPr id="4" name="슬라이드 번호 개체 틀 4"/>
          <p:cNvSpPr>
            <a:spLocks noGrp="1"/>
          </p:cNvSpPr>
          <p:nvPr>
            <p:ph type="sldNum" sz="quarter" idx="12"/>
          </p:nvPr>
        </p:nvSpPr>
        <p:spPr/>
        <p:txBody>
          <a:bodyPr/>
          <a:lstStyle/>
          <a:p>
            <a:fld id="{2E5E3B94-6884-40AF-9662-FE74DCCB2E3A}" type="slidenum">
              <a:rPr lang="en-US" altLang="ko-KR" smtClean="0"/>
              <a:pPr/>
              <a:t>15</a:t>
            </a:fld>
            <a:endParaRPr lang="en-US" altLang="ko-K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t>XML/EDI : Solution</a:t>
            </a:r>
            <a:endParaRPr lang="en-US" altLang="ko-KR"/>
          </a:p>
        </p:txBody>
      </p:sp>
      <p:sp>
        <p:nvSpPr>
          <p:cNvPr id="18435" name="Rectangle 3"/>
          <p:cNvSpPr>
            <a:spLocks noGrp="1" noChangeArrowheads="1"/>
          </p:cNvSpPr>
          <p:nvPr>
            <p:ph idx="1"/>
          </p:nvPr>
        </p:nvSpPr>
        <p:spPr/>
        <p:txBody>
          <a:bodyPr/>
          <a:lstStyle/>
          <a:p>
            <a:r>
              <a:rPr lang="en-US" altLang="ko-KR" smtClean="0"/>
              <a:t>Web </a:t>
            </a:r>
            <a:r>
              <a:rPr lang="ko-KR" altLang="en-US" smtClean="0"/>
              <a:t>환경으로의 전환  </a:t>
            </a:r>
            <a:r>
              <a:rPr lang="ko-KR" altLang="en-US" smtClean="0">
                <a:sym typeface="Wingdings" pitchFamily="2" charset="2"/>
              </a:rPr>
              <a:t> 비용 감소</a:t>
            </a:r>
          </a:p>
          <a:p>
            <a:endParaRPr lang="ko-KR" altLang="en-US" smtClean="0"/>
          </a:p>
          <a:p>
            <a:r>
              <a:rPr lang="en-US" altLang="ko-KR" smtClean="0"/>
              <a:t>XML </a:t>
            </a:r>
            <a:r>
              <a:rPr lang="ko-KR" altLang="en-US" smtClean="0"/>
              <a:t>적용  </a:t>
            </a:r>
            <a:r>
              <a:rPr lang="ko-KR" altLang="en-US" smtClean="0">
                <a:sym typeface="Wingdings" pitchFamily="2" charset="2"/>
              </a:rPr>
              <a:t> 그 밖의 문제점 해결</a:t>
            </a:r>
            <a:endParaRPr lang="ko-KR" altLang="en-US" smtClean="0"/>
          </a:p>
          <a:p>
            <a:pPr lvl="1"/>
            <a:r>
              <a:rPr lang="ko-KR" altLang="en-US" smtClean="0"/>
              <a:t>문서 교환 시</a:t>
            </a:r>
            <a:r>
              <a:rPr lang="en-US" altLang="ko-KR" smtClean="0"/>
              <a:t>, </a:t>
            </a:r>
            <a:r>
              <a:rPr lang="ko-KR" altLang="en-US" smtClean="0"/>
              <a:t>소프트웨어 모듈의 수정이나 추가 작업이 불필요</a:t>
            </a:r>
          </a:p>
          <a:p>
            <a:pPr lvl="1"/>
            <a:r>
              <a:rPr lang="en-US" altLang="ko-KR" smtClean="0"/>
              <a:t>XML </a:t>
            </a:r>
            <a:r>
              <a:rPr lang="ko-KR" altLang="en-US" smtClean="0"/>
              <a:t>의 데이터는 사용자가 직접 보고 이해할 수 있으며</a:t>
            </a:r>
            <a:r>
              <a:rPr lang="en-US" altLang="ko-KR" smtClean="0"/>
              <a:t>, </a:t>
            </a:r>
            <a:r>
              <a:rPr lang="ko-KR" altLang="en-US" smtClean="0"/>
              <a:t>원하는 형식으로 자유롭게 표현 가능</a:t>
            </a:r>
          </a:p>
          <a:p>
            <a:pPr lvl="1"/>
            <a:r>
              <a:rPr lang="ko-KR" altLang="en-US" smtClean="0"/>
              <a:t>문서 양식을 </a:t>
            </a:r>
            <a:r>
              <a:rPr lang="en-US" altLang="ko-KR" smtClean="0"/>
              <a:t>DTD</a:t>
            </a:r>
            <a:r>
              <a:rPr lang="ko-KR" altLang="en-US" smtClean="0"/>
              <a:t>나 </a:t>
            </a:r>
            <a:r>
              <a:rPr lang="en-US" altLang="ko-KR" smtClean="0"/>
              <a:t>Schema</a:t>
            </a:r>
            <a:r>
              <a:rPr lang="ko-KR" altLang="en-US" smtClean="0"/>
              <a:t>에 의해 통일함으로써 기관 간의 표준화된 문서 교환 가능</a:t>
            </a:r>
            <a:endParaRPr lang="ko-KR" altLang="en-US"/>
          </a:p>
        </p:txBody>
      </p:sp>
      <p:sp>
        <p:nvSpPr>
          <p:cNvPr id="4" name="슬라이드 번호 개체 틀 4"/>
          <p:cNvSpPr>
            <a:spLocks noGrp="1"/>
          </p:cNvSpPr>
          <p:nvPr>
            <p:ph type="sldNum" sz="quarter" idx="12"/>
          </p:nvPr>
        </p:nvSpPr>
        <p:spPr/>
        <p:txBody>
          <a:bodyPr/>
          <a:lstStyle/>
          <a:p>
            <a:fld id="{16D8B2B7-E4DF-4CA0-A219-885FFD70ED0D}" type="slidenum">
              <a:rPr lang="en-US" altLang="ko-KR" smtClean="0"/>
              <a:pPr/>
              <a:t>16</a:t>
            </a:fld>
            <a:endParaRPr lang="en-US" altLang="ko-K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t>EDI : Architecture(1/2)</a:t>
            </a:r>
            <a:endParaRPr lang="en-US" altLang="ko-KR"/>
          </a:p>
        </p:txBody>
      </p:sp>
      <p:sp>
        <p:nvSpPr>
          <p:cNvPr id="29" name="슬라이드 번호 개체 틀 4"/>
          <p:cNvSpPr>
            <a:spLocks noGrp="1"/>
          </p:cNvSpPr>
          <p:nvPr>
            <p:ph type="sldNum" sz="quarter" idx="12"/>
          </p:nvPr>
        </p:nvSpPr>
        <p:spPr/>
        <p:txBody>
          <a:bodyPr/>
          <a:lstStyle/>
          <a:p>
            <a:fld id="{99D14E6C-41A8-457C-8679-6C283D440805}" type="slidenum">
              <a:rPr lang="en-US" altLang="ko-KR" smtClean="0"/>
              <a:pPr/>
              <a:t>17</a:t>
            </a:fld>
            <a:endParaRPr lang="en-US" altLang="ko-KR"/>
          </a:p>
        </p:txBody>
      </p:sp>
      <p:sp>
        <p:nvSpPr>
          <p:cNvPr id="19459" name="Text Box 3"/>
          <p:cNvSpPr txBox="1">
            <a:spLocks noChangeArrowheads="1"/>
          </p:cNvSpPr>
          <p:nvPr/>
        </p:nvSpPr>
        <p:spPr bwMode="auto">
          <a:xfrm>
            <a:off x="2667000" y="5888038"/>
            <a:ext cx="321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b="1">
                <a:latin typeface="Times New Roman" pitchFamily="18" charset="0"/>
              </a:rPr>
              <a:t>VAN-EDI</a:t>
            </a:r>
            <a:r>
              <a:rPr kumimoji="1" lang="en-US" altLang="ko-KR" b="1"/>
              <a:t> </a:t>
            </a:r>
            <a:r>
              <a:rPr kumimoji="1" lang="ko-KR" altLang="en-US" b="1"/>
              <a:t>시스템 구조</a:t>
            </a:r>
          </a:p>
        </p:txBody>
      </p:sp>
      <p:sp>
        <p:nvSpPr>
          <p:cNvPr id="19460" name="AutoShape 4"/>
          <p:cNvSpPr>
            <a:spLocks noChangeArrowheads="1"/>
          </p:cNvSpPr>
          <p:nvPr/>
        </p:nvSpPr>
        <p:spPr bwMode="auto">
          <a:xfrm>
            <a:off x="1295400" y="2209800"/>
            <a:ext cx="1143000" cy="381000"/>
          </a:xfrm>
          <a:prstGeom prst="roundRect">
            <a:avLst>
              <a:gd name="adj" fmla="val 16667"/>
            </a:avLst>
          </a:prstGeom>
          <a:gradFill rotWithShape="0">
            <a:gsLst>
              <a:gs pos="0">
                <a:srgbClr val="FF9900"/>
              </a:gs>
              <a:gs pos="50000">
                <a:srgbClr val="FF9900">
                  <a:gamma/>
                  <a:tint val="0"/>
                  <a:invGamma/>
                </a:srgbClr>
              </a:gs>
              <a:gs pos="100000">
                <a:srgbClr val="FF99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송신자 </a:t>
            </a:r>
          </a:p>
        </p:txBody>
      </p:sp>
      <p:sp>
        <p:nvSpPr>
          <p:cNvPr id="19461" name="AutoShape 5"/>
          <p:cNvSpPr>
            <a:spLocks noChangeArrowheads="1"/>
          </p:cNvSpPr>
          <p:nvPr/>
        </p:nvSpPr>
        <p:spPr bwMode="auto">
          <a:xfrm>
            <a:off x="3962400" y="2209800"/>
            <a:ext cx="1143000" cy="381000"/>
          </a:xfrm>
          <a:prstGeom prst="roundRect">
            <a:avLst>
              <a:gd name="adj" fmla="val 16667"/>
            </a:avLst>
          </a:prstGeom>
          <a:gradFill rotWithShape="0">
            <a:gsLst>
              <a:gs pos="0">
                <a:srgbClr val="FF9900"/>
              </a:gs>
              <a:gs pos="50000">
                <a:srgbClr val="FF9900">
                  <a:gamma/>
                  <a:tint val="0"/>
                  <a:invGamma/>
                </a:srgbClr>
              </a:gs>
              <a:gs pos="100000">
                <a:srgbClr val="FF99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400" b="1">
                <a:latin typeface="Times New Roman" pitchFamily="18" charset="0"/>
              </a:rPr>
              <a:t>VAN</a:t>
            </a:r>
          </a:p>
        </p:txBody>
      </p:sp>
      <p:sp>
        <p:nvSpPr>
          <p:cNvPr id="19462" name="AutoShape 6"/>
          <p:cNvSpPr>
            <a:spLocks noChangeArrowheads="1"/>
          </p:cNvSpPr>
          <p:nvPr/>
        </p:nvSpPr>
        <p:spPr bwMode="auto">
          <a:xfrm>
            <a:off x="6705600" y="2209800"/>
            <a:ext cx="1143000" cy="381000"/>
          </a:xfrm>
          <a:prstGeom prst="roundRect">
            <a:avLst>
              <a:gd name="adj" fmla="val 16667"/>
            </a:avLst>
          </a:prstGeom>
          <a:gradFill rotWithShape="0">
            <a:gsLst>
              <a:gs pos="0">
                <a:srgbClr val="FF9900"/>
              </a:gs>
              <a:gs pos="50000">
                <a:srgbClr val="FF9900">
                  <a:gamma/>
                  <a:tint val="0"/>
                  <a:invGamma/>
                </a:srgbClr>
              </a:gs>
              <a:gs pos="100000">
                <a:srgbClr val="FF99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수신자</a:t>
            </a:r>
            <a:r>
              <a:rPr kumimoji="1" lang="ko-KR" altLang="en-US" sz="1600" b="1"/>
              <a:t> </a:t>
            </a:r>
          </a:p>
        </p:txBody>
      </p:sp>
      <p:sp>
        <p:nvSpPr>
          <p:cNvPr id="19463" name="AutoShape 7"/>
          <p:cNvSpPr>
            <a:spLocks noChangeArrowheads="1"/>
          </p:cNvSpPr>
          <p:nvPr/>
        </p:nvSpPr>
        <p:spPr bwMode="auto">
          <a:xfrm>
            <a:off x="1308100" y="4953000"/>
            <a:ext cx="1066800" cy="609600"/>
          </a:xfrm>
          <a:prstGeom prst="flowChartMagneticDisk">
            <a:avLst/>
          </a:prstGeom>
          <a:gradFill rotWithShape="0">
            <a:gsLst>
              <a:gs pos="0">
                <a:srgbClr val="66CCFF">
                  <a:gamma/>
                  <a:shade val="51373"/>
                  <a:invGamma/>
                </a:srgbClr>
              </a:gs>
              <a:gs pos="50000">
                <a:srgbClr val="66CCFF"/>
              </a:gs>
              <a:gs pos="100000">
                <a:srgbClr val="66CCFF">
                  <a:gamma/>
                  <a:shade val="51373"/>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로컬 </a:t>
            </a:r>
            <a:r>
              <a:rPr kumimoji="1" lang="en-US" altLang="ko-KR" sz="1400" b="1">
                <a:latin typeface="Times New Roman" pitchFamily="18" charset="0"/>
              </a:rPr>
              <a:t>DB</a:t>
            </a:r>
          </a:p>
        </p:txBody>
      </p:sp>
      <p:sp>
        <p:nvSpPr>
          <p:cNvPr id="19464" name="Rectangle 8"/>
          <p:cNvSpPr>
            <a:spLocks noChangeArrowheads="1"/>
          </p:cNvSpPr>
          <p:nvPr/>
        </p:nvSpPr>
        <p:spPr bwMode="auto">
          <a:xfrm>
            <a:off x="1066800" y="3048000"/>
            <a:ext cx="1600200" cy="1524000"/>
          </a:xfrm>
          <a:prstGeom prst="rect">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65" name="Rectangle 9"/>
          <p:cNvSpPr>
            <a:spLocks noChangeArrowheads="1"/>
          </p:cNvSpPr>
          <p:nvPr/>
        </p:nvSpPr>
        <p:spPr bwMode="auto">
          <a:xfrm>
            <a:off x="1143000" y="3124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EDI S/W </a:t>
            </a:r>
          </a:p>
        </p:txBody>
      </p:sp>
      <p:sp>
        <p:nvSpPr>
          <p:cNvPr id="19466" name="AutoShape 10"/>
          <p:cNvSpPr>
            <a:spLocks noChangeArrowheads="1"/>
          </p:cNvSpPr>
          <p:nvPr/>
        </p:nvSpPr>
        <p:spPr bwMode="auto">
          <a:xfrm>
            <a:off x="6781800" y="4876800"/>
            <a:ext cx="1066800" cy="609600"/>
          </a:xfrm>
          <a:prstGeom prst="flowChartMagneticDisk">
            <a:avLst/>
          </a:prstGeom>
          <a:gradFill rotWithShape="0">
            <a:gsLst>
              <a:gs pos="0">
                <a:srgbClr val="66CCFF">
                  <a:gamma/>
                  <a:shade val="51373"/>
                  <a:invGamma/>
                </a:srgbClr>
              </a:gs>
              <a:gs pos="50000">
                <a:srgbClr val="66CCFF"/>
              </a:gs>
              <a:gs pos="100000">
                <a:srgbClr val="66CCFF">
                  <a:gamma/>
                  <a:shade val="51373"/>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로컬 </a:t>
            </a:r>
            <a:r>
              <a:rPr kumimoji="1" lang="en-US" altLang="ko-KR" sz="1400" b="1">
                <a:latin typeface="Times New Roman" pitchFamily="18" charset="0"/>
              </a:rPr>
              <a:t>DB</a:t>
            </a:r>
          </a:p>
        </p:txBody>
      </p:sp>
      <p:sp>
        <p:nvSpPr>
          <p:cNvPr id="19467" name="Rectangle 11"/>
          <p:cNvSpPr>
            <a:spLocks noChangeArrowheads="1"/>
          </p:cNvSpPr>
          <p:nvPr/>
        </p:nvSpPr>
        <p:spPr bwMode="auto">
          <a:xfrm>
            <a:off x="6477000" y="3048000"/>
            <a:ext cx="1600200" cy="1524000"/>
          </a:xfrm>
          <a:prstGeom prst="rect">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68" name="Rectangle 12"/>
          <p:cNvSpPr>
            <a:spLocks noChangeArrowheads="1"/>
          </p:cNvSpPr>
          <p:nvPr/>
        </p:nvSpPr>
        <p:spPr bwMode="auto">
          <a:xfrm>
            <a:off x="6553200" y="3124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EDI S/W </a:t>
            </a:r>
          </a:p>
        </p:txBody>
      </p:sp>
      <p:sp>
        <p:nvSpPr>
          <p:cNvPr id="19469" name="AutoShape 13"/>
          <p:cNvSpPr>
            <a:spLocks noChangeArrowheads="1"/>
          </p:cNvSpPr>
          <p:nvPr/>
        </p:nvSpPr>
        <p:spPr bwMode="auto">
          <a:xfrm>
            <a:off x="4000500" y="4953000"/>
            <a:ext cx="1066800" cy="609600"/>
          </a:xfrm>
          <a:prstGeom prst="flowChartMagneticDisk">
            <a:avLst/>
          </a:prstGeom>
          <a:gradFill rotWithShape="0">
            <a:gsLst>
              <a:gs pos="0">
                <a:srgbClr val="66CCFF">
                  <a:gamma/>
                  <a:shade val="51373"/>
                  <a:invGamma/>
                </a:srgbClr>
              </a:gs>
              <a:gs pos="50000">
                <a:srgbClr val="66CCFF"/>
              </a:gs>
              <a:gs pos="100000">
                <a:srgbClr val="66CCFF">
                  <a:gamma/>
                  <a:shade val="51373"/>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400" b="1">
                <a:latin typeface="Times New Roman" pitchFamily="18" charset="0"/>
              </a:rPr>
              <a:t>DB</a:t>
            </a:r>
          </a:p>
        </p:txBody>
      </p:sp>
      <p:sp>
        <p:nvSpPr>
          <p:cNvPr id="19470" name="Rectangle 14"/>
          <p:cNvSpPr>
            <a:spLocks noChangeArrowheads="1"/>
          </p:cNvSpPr>
          <p:nvPr/>
        </p:nvSpPr>
        <p:spPr bwMode="auto">
          <a:xfrm>
            <a:off x="3733800" y="3048000"/>
            <a:ext cx="1600200" cy="1524000"/>
          </a:xfrm>
          <a:prstGeom prst="rect">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471" name="Rectangle 15"/>
          <p:cNvSpPr>
            <a:spLocks noChangeArrowheads="1"/>
          </p:cNvSpPr>
          <p:nvPr/>
        </p:nvSpPr>
        <p:spPr bwMode="auto">
          <a:xfrm>
            <a:off x="3810000" y="32258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통합 서버 관리기</a:t>
            </a:r>
          </a:p>
        </p:txBody>
      </p:sp>
      <p:sp>
        <p:nvSpPr>
          <p:cNvPr id="19472" name="Rectangle 16"/>
          <p:cNvSpPr>
            <a:spLocks noChangeArrowheads="1"/>
          </p:cNvSpPr>
          <p:nvPr/>
        </p:nvSpPr>
        <p:spPr bwMode="auto">
          <a:xfrm>
            <a:off x="1143000" y="3505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메시지 변환기</a:t>
            </a:r>
          </a:p>
        </p:txBody>
      </p:sp>
      <p:sp>
        <p:nvSpPr>
          <p:cNvPr id="19473" name="Rectangle 17"/>
          <p:cNvSpPr>
            <a:spLocks noChangeArrowheads="1"/>
          </p:cNvSpPr>
          <p:nvPr/>
        </p:nvSpPr>
        <p:spPr bwMode="auto">
          <a:xfrm>
            <a:off x="1143000" y="41910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로컬 </a:t>
            </a:r>
            <a:r>
              <a:rPr kumimoji="1" lang="en-US" altLang="ko-KR" sz="1200" b="1">
                <a:latin typeface="Times New Roman" pitchFamily="18" charset="0"/>
              </a:rPr>
              <a:t>DBMS</a:t>
            </a:r>
          </a:p>
        </p:txBody>
      </p:sp>
      <p:sp>
        <p:nvSpPr>
          <p:cNvPr id="19474" name="Rectangle 18"/>
          <p:cNvSpPr>
            <a:spLocks noChangeArrowheads="1"/>
          </p:cNvSpPr>
          <p:nvPr/>
        </p:nvSpPr>
        <p:spPr bwMode="auto">
          <a:xfrm>
            <a:off x="1143000" y="38608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통합 서비스 처리기</a:t>
            </a:r>
          </a:p>
        </p:txBody>
      </p:sp>
      <p:sp>
        <p:nvSpPr>
          <p:cNvPr id="19475" name="Rectangle 19"/>
          <p:cNvSpPr>
            <a:spLocks noChangeArrowheads="1"/>
          </p:cNvSpPr>
          <p:nvPr/>
        </p:nvSpPr>
        <p:spPr bwMode="auto">
          <a:xfrm>
            <a:off x="6553200" y="3505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메시지 변환기</a:t>
            </a:r>
          </a:p>
        </p:txBody>
      </p:sp>
      <p:sp>
        <p:nvSpPr>
          <p:cNvPr id="19476" name="Rectangle 20"/>
          <p:cNvSpPr>
            <a:spLocks noChangeArrowheads="1"/>
          </p:cNvSpPr>
          <p:nvPr/>
        </p:nvSpPr>
        <p:spPr bwMode="auto">
          <a:xfrm>
            <a:off x="6553200" y="41910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로컬 </a:t>
            </a:r>
            <a:r>
              <a:rPr kumimoji="1" lang="en-US" altLang="ko-KR" sz="1200" b="1">
                <a:latin typeface="Times New Roman" pitchFamily="18" charset="0"/>
              </a:rPr>
              <a:t>DBMS</a:t>
            </a:r>
          </a:p>
        </p:txBody>
      </p:sp>
      <p:sp>
        <p:nvSpPr>
          <p:cNvPr id="19477" name="Rectangle 21"/>
          <p:cNvSpPr>
            <a:spLocks noChangeArrowheads="1"/>
          </p:cNvSpPr>
          <p:nvPr/>
        </p:nvSpPr>
        <p:spPr bwMode="auto">
          <a:xfrm>
            <a:off x="6553200" y="38608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통합 서비스 처리기</a:t>
            </a:r>
          </a:p>
        </p:txBody>
      </p:sp>
      <p:sp>
        <p:nvSpPr>
          <p:cNvPr id="19478" name="Rectangle 22"/>
          <p:cNvSpPr>
            <a:spLocks noChangeArrowheads="1"/>
          </p:cNvSpPr>
          <p:nvPr/>
        </p:nvSpPr>
        <p:spPr bwMode="auto">
          <a:xfrm>
            <a:off x="3810000" y="36576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EDMS</a:t>
            </a:r>
          </a:p>
        </p:txBody>
      </p:sp>
      <p:sp>
        <p:nvSpPr>
          <p:cNvPr id="19479" name="Rectangle 23"/>
          <p:cNvSpPr>
            <a:spLocks noChangeArrowheads="1"/>
          </p:cNvSpPr>
          <p:nvPr/>
        </p:nvSpPr>
        <p:spPr bwMode="auto">
          <a:xfrm>
            <a:off x="3810000" y="40640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DBMS</a:t>
            </a:r>
          </a:p>
        </p:txBody>
      </p:sp>
      <p:sp>
        <p:nvSpPr>
          <p:cNvPr id="19480" name="Line 24"/>
          <p:cNvSpPr>
            <a:spLocks noChangeShapeType="1"/>
          </p:cNvSpPr>
          <p:nvPr/>
        </p:nvSpPr>
        <p:spPr bwMode="auto">
          <a:xfrm>
            <a:off x="1828800" y="44958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481" name="Line 25"/>
          <p:cNvSpPr>
            <a:spLocks noChangeShapeType="1"/>
          </p:cNvSpPr>
          <p:nvPr/>
        </p:nvSpPr>
        <p:spPr bwMode="auto">
          <a:xfrm>
            <a:off x="4495800" y="434340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482" name="Line 26"/>
          <p:cNvSpPr>
            <a:spLocks noChangeShapeType="1"/>
          </p:cNvSpPr>
          <p:nvPr/>
        </p:nvSpPr>
        <p:spPr bwMode="auto">
          <a:xfrm>
            <a:off x="7315200" y="4470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483" name="AutoShape 27" descr="양피지"/>
          <p:cNvSpPr>
            <a:spLocks noChangeArrowheads="1"/>
          </p:cNvSpPr>
          <p:nvPr/>
        </p:nvSpPr>
        <p:spPr bwMode="auto">
          <a:xfrm>
            <a:off x="2819400" y="3505200"/>
            <a:ext cx="762000" cy="838200"/>
          </a:xfrm>
          <a:prstGeom prst="leftRightArrow">
            <a:avLst>
              <a:gd name="adj1" fmla="val 50000"/>
              <a:gd name="adj2" fmla="val 20000"/>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x.25</a:t>
            </a:r>
          </a:p>
          <a:p>
            <a:pPr algn="ctr" eaLnBrk="1" latinLnBrk="1" hangingPunct="1"/>
            <a:r>
              <a:rPr kumimoji="1" lang="en-US" altLang="ko-KR" sz="1200" b="1">
                <a:latin typeface="Times New Roman" pitchFamily="18" charset="0"/>
              </a:rPr>
              <a:t>x.400</a:t>
            </a:r>
          </a:p>
        </p:txBody>
      </p:sp>
      <p:sp>
        <p:nvSpPr>
          <p:cNvPr id="19484" name="AutoShape 28" descr="양피지"/>
          <p:cNvSpPr>
            <a:spLocks noChangeArrowheads="1"/>
          </p:cNvSpPr>
          <p:nvPr/>
        </p:nvSpPr>
        <p:spPr bwMode="auto">
          <a:xfrm>
            <a:off x="5486400" y="3505200"/>
            <a:ext cx="762000" cy="838200"/>
          </a:xfrm>
          <a:prstGeom prst="leftRightArrow">
            <a:avLst>
              <a:gd name="adj1" fmla="val 50000"/>
              <a:gd name="adj2" fmla="val 20000"/>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x.25</a:t>
            </a:r>
          </a:p>
          <a:p>
            <a:pPr algn="ctr" eaLnBrk="1" latinLnBrk="1" hangingPunct="1"/>
            <a:r>
              <a:rPr kumimoji="1" lang="en-US" altLang="ko-KR" sz="1200" b="1">
                <a:latin typeface="Times New Roman" pitchFamily="18" charset="0"/>
              </a:rPr>
              <a:t>x.400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t>XML/EDI : Architecture(2/2)</a:t>
            </a:r>
            <a:endParaRPr lang="en-US" altLang="ko-KR"/>
          </a:p>
        </p:txBody>
      </p:sp>
      <p:sp>
        <p:nvSpPr>
          <p:cNvPr id="32" name="슬라이드 번호 개체 틀 4"/>
          <p:cNvSpPr>
            <a:spLocks noGrp="1"/>
          </p:cNvSpPr>
          <p:nvPr>
            <p:ph type="sldNum" sz="quarter" idx="12"/>
          </p:nvPr>
        </p:nvSpPr>
        <p:spPr/>
        <p:txBody>
          <a:bodyPr/>
          <a:lstStyle/>
          <a:p>
            <a:fld id="{86E27924-8B69-4CCE-AB9F-25FA1D67CE63}" type="slidenum">
              <a:rPr lang="en-US" altLang="ko-KR" smtClean="0"/>
              <a:pPr/>
              <a:t>18</a:t>
            </a:fld>
            <a:endParaRPr lang="en-US" altLang="ko-KR"/>
          </a:p>
        </p:txBody>
      </p:sp>
      <p:sp>
        <p:nvSpPr>
          <p:cNvPr id="20483" name="AutoShape 3"/>
          <p:cNvSpPr>
            <a:spLocks noChangeArrowheads="1"/>
          </p:cNvSpPr>
          <p:nvPr/>
        </p:nvSpPr>
        <p:spPr bwMode="auto">
          <a:xfrm>
            <a:off x="1295400" y="2209800"/>
            <a:ext cx="1143000" cy="381000"/>
          </a:xfrm>
          <a:prstGeom prst="roundRect">
            <a:avLst>
              <a:gd name="adj" fmla="val 16667"/>
            </a:avLst>
          </a:prstGeom>
          <a:gradFill rotWithShape="0">
            <a:gsLst>
              <a:gs pos="0">
                <a:srgbClr val="FF9900"/>
              </a:gs>
              <a:gs pos="50000">
                <a:srgbClr val="FF9900">
                  <a:gamma/>
                  <a:tint val="0"/>
                  <a:invGamma/>
                </a:srgbClr>
              </a:gs>
              <a:gs pos="100000">
                <a:srgbClr val="FF99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송신자 </a:t>
            </a:r>
          </a:p>
        </p:txBody>
      </p:sp>
      <p:sp>
        <p:nvSpPr>
          <p:cNvPr id="20484" name="AutoShape 4"/>
          <p:cNvSpPr>
            <a:spLocks noChangeArrowheads="1"/>
          </p:cNvSpPr>
          <p:nvPr/>
        </p:nvSpPr>
        <p:spPr bwMode="auto">
          <a:xfrm>
            <a:off x="3962400" y="2209800"/>
            <a:ext cx="1143000" cy="381000"/>
          </a:xfrm>
          <a:prstGeom prst="roundRect">
            <a:avLst>
              <a:gd name="adj" fmla="val 16667"/>
            </a:avLst>
          </a:prstGeom>
          <a:gradFill rotWithShape="0">
            <a:gsLst>
              <a:gs pos="0">
                <a:srgbClr val="FF9900"/>
              </a:gs>
              <a:gs pos="50000">
                <a:srgbClr val="FF9900">
                  <a:gamma/>
                  <a:tint val="0"/>
                  <a:invGamma/>
                </a:srgbClr>
              </a:gs>
              <a:gs pos="100000">
                <a:srgbClr val="FF99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400" b="1">
                <a:latin typeface="Times New Roman" pitchFamily="18" charset="0"/>
              </a:rPr>
              <a:t>XML EDI</a:t>
            </a:r>
          </a:p>
          <a:p>
            <a:pPr algn="ctr" eaLnBrk="1" latinLnBrk="1" hangingPunct="1"/>
            <a:r>
              <a:rPr kumimoji="1" lang="en-US" altLang="ko-KR" sz="1400" b="1">
                <a:latin typeface="Times New Roman" pitchFamily="18" charset="0"/>
              </a:rPr>
              <a:t>Server </a:t>
            </a:r>
          </a:p>
        </p:txBody>
      </p:sp>
      <p:sp>
        <p:nvSpPr>
          <p:cNvPr id="20485" name="AutoShape 5"/>
          <p:cNvSpPr>
            <a:spLocks noChangeArrowheads="1"/>
          </p:cNvSpPr>
          <p:nvPr/>
        </p:nvSpPr>
        <p:spPr bwMode="auto">
          <a:xfrm>
            <a:off x="6705600" y="2209800"/>
            <a:ext cx="1143000" cy="381000"/>
          </a:xfrm>
          <a:prstGeom prst="roundRect">
            <a:avLst>
              <a:gd name="adj" fmla="val 16667"/>
            </a:avLst>
          </a:prstGeom>
          <a:gradFill rotWithShape="0">
            <a:gsLst>
              <a:gs pos="0">
                <a:srgbClr val="FF9900"/>
              </a:gs>
              <a:gs pos="50000">
                <a:srgbClr val="FF9900">
                  <a:gamma/>
                  <a:tint val="0"/>
                  <a:invGamma/>
                </a:srgbClr>
              </a:gs>
              <a:gs pos="100000">
                <a:srgbClr val="FF99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수신자</a:t>
            </a:r>
            <a:r>
              <a:rPr kumimoji="1" lang="ko-KR" altLang="en-US" sz="1600" b="1"/>
              <a:t> </a:t>
            </a:r>
          </a:p>
        </p:txBody>
      </p:sp>
      <p:sp>
        <p:nvSpPr>
          <p:cNvPr id="20486" name="AutoShape 6"/>
          <p:cNvSpPr>
            <a:spLocks noChangeArrowheads="1"/>
          </p:cNvSpPr>
          <p:nvPr/>
        </p:nvSpPr>
        <p:spPr bwMode="auto">
          <a:xfrm>
            <a:off x="1308100" y="4953000"/>
            <a:ext cx="1066800" cy="609600"/>
          </a:xfrm>
          <a:prstGeom prst="flowChartMagneticDisk">
            <a:avLst/>
          </a:prstGeom>
          <a:gradFill rotWithShape="0">
            <a:gsLst>
              <a:gs pos="0">
                <a:srgbClr val="66CCFF">
                  <a:gamma/>
                  <a:shade val="51373"/>
                  <a:invGamma/>
                </a:srgbClr>
              </a:gs>
              <a:gs pos="50000">
                <a:srgbClr val="66CCFF"/>
              </a:gs>
              <a:gs pos="100000">
                <a:srgbClr val="66CCFF">
                  <a:gamma/>
                  <a:shade val="51373"/>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로컬 </a:t>
            </a:r>
            <a:r>
              <a:rPr kumimoji="1" lang="en-US" altLang="ko-KR" sz="1400" b="1">
                <a:latin typeface="Times New Roman" pitchFamily="18" charset="0"/>
              </a:rPr>
              <a:t>DB</a:t>
            </a:r>
          </a:p>
        </p:txBody>
      </p:sp>
      <p:sp>
        <p:nvSpPr>
          <p:cNvPr id="20487" name="Rectangle 7"/>
          <p:cNvSpPr>
            <a:spLocks noChangeArrowheads="1"/>
          </p:cNvSpPr>
          <p:nvPr/>
        </p:nvSpPr>
        <p:spPr bwMode="auto">
          <a:xfrm>
            <a:off x="1066800" y="3048000"/>
            <a:ext cx="1600200" cy="1524000"/>
          </a:xfrm>
          <a:prstGeom prst="rect">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0488" name="Rectangle 8"/>
          <p:cNvSpPr>
            <a:spLocks noChangeArrowheads="1"/>
          </p:cNvSpPr>
          <p:nvPr/>
        </p:nvSpPr>
        <p:spPr bwMode="auto">
          <a:xfrm>
            <a:off x="1143000" y="3124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XSL</a:t>
            </a:r>
          </a:p>
        </p:txBody>
      </p:sp>
      <p:sp>
        <p:nvSpPr>
          <p:cNvPr id="20489" name="AutoShape 9"/>
          <p:cNvSpPr>
            <a:spLocks noChangeArrowheads="1"/>
          </p:cNvSpPr>
          <p:nvPr/>
        </p:nvSpPr>
        <p:spPr bwMode="auto">
          <a:xfrm>
            <a:off x="6781800" y="4876800"/>
            <a:ext cx="1066800" cy="609600"/>
          </a:xfrm>
          <a:prstGeom prst="flowChartMagneticDisk">
            <a:avLst/>
          </a:prstGeom>
          <a:gradFill rotWithShape="0">
            <a:gsLst>
              <a:gs pos="0">
                <a:srgbClr val="66CCFF">
                  <a:gamma/>
                  <a:shade val="51373"/>
                  <a:invGamma/>
                </a:srgbClr>
              </a:gs>
              <a:gs pos="50000">
                <a:srgbClr val="66CCFF"/>
              </a:gs>
              <a:gs pos="100000">
                <a:srgbClr val="66CCFF">
                  <a:gamma/>
                  <a:shade val="51373"/>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b="1"/>
              <a:t>로컬 </a:t>
            </a:r>
            <a:r>
              <a:rPr kumimoji="1" lang="en-US" altLang="ko-KR" sz="1400" b="1">
                <a:latin typeface="Times New Roman" pitchFamily="18" charset="0"/>
              </a:rPr>
              <a:t>DB</a:t>
            </a:r>
          </a:p>
        </p:txBody>
      </p:sp>
      <p:sp>
        <p:nvSpPr>
          <p:cNvPr id="20490" name="Rectangle 10"/>
          <p:cNvSpPr>
            <a:spLocks noChangeArrowheads="1"/>
          </p:cNvSpPr>
          <p:nvPr/>
        </p:nvSpPr>
        <p:spPr bwMode="auto">
          <a:xfrm>
            <a:off x="6477000" y="3048000"/>
            <a:ext cx="1600200" cy="1524000"/>
          </a:xfrm>
          <a:prstGeom prst="rect">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0491" name="Rectangle 11"/>
          <p:cNvSpPr>
            <a:spLocks noChangeArrowheads="1"/>
          </p:cNvSpPr>
          <p:nvPr/>
        </p:nvSpPr>
        <p:spPr bwMode="auto">
          <a:xfrm>
            <a:off x="6553200" y="3124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XSL</a:t>
            </a:r>
          </a:p>
        </p:txBody>
      </p:sp>
      <p:sp>
        <p:nvSpPr>
          <p:cNvPr id="20492" name="AutoShape 12"/>
          <p:cNvSpPr>
            <a:spLocks noChangeArrowheads="1"/>
          </p:cNvSpPr>
          <p:nvPr/>
        </p:nvSpPr>
        <p:spPr bwMode="auto">
          <a:xfrm>
            <a:off x="4000500" y="4953000"/>
            <a:ext cx="1066800" cy="609600"/>
          </a:xfrm>
          <a:prstGeom prst="flowChartMagneticDisk">
            <a:avLst/>
          </a:prstGeom>
          <a:gradFill rotWithShape="0">
            <a:gsLst>
              <a:gs pos="0">
                <a:srgbClr val="66CCFF">
                  <a:gamma/>
                  <a:shade val="51373"/>
                  <a:invGamma/>
                </a:srgbClr>
              </a:gs>
              <a:gs pos="50000">
                <a:srgbClr val="66CCFF"/>
              </a:gs>
              <a:gs pos="100000">
                <a:srgbClr val="66CCFF">
                  <a:gamma/>
                  <a:shade val="51373"/>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400" b="1">
                <a:latin typeface="Times New Roman" pitchFamily="18" charset="0"/>
              </a:rPr>
              <a:t>DB</a:t>
            </a:r>
          </a:p>
        </p:txBody>
      </p:sp>
      <p:sp>
        <p:nvSpPr>
          <p:cNvPr id="20493" name="Rectangle 13"/>
          <p:cNvSpPr>
            <a:spLocks noChangeArrowheads="1"/>
          </p:cNvSpPr>
          <p:nvPr/>
        </p:nvSpPr>
        <p:spPr bwMode="auto">
          <a:xfrm>
            <a:off x="3733800" y="3048000"/>
            <a:ext cx="1600200" cy="1524000"/>
          </a:xfrm>
          <a:prstGeom prst="rect">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0494" name="Rectangle 14"/>
          <p:cNvSpPr>
            <a:spLocks noChangeArrowheads="1"/>
          </p:cNvSpPr>
          <p:nvPr/>
        </p:nvSpPr>
        <p:spPr bwMode="auto">
          <a:xfrm>
            <a:off x="3810000" y="3124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Agent</a:t>
            </a:r>
          </a:p>
        </p:txBody>
      </p:sp>
      <p:sp>
        <p:nvSpPr>
          <p:cNvPr id="20495" name="Rectangle 15"/>
          <p:cNvSpPr>
            <a:spLocks noChangeArrowheads="1"/>
          </p:cNvSpPr>
          <p:nvPr/>
        </p:nvSpPr>
        <p:spPr bwMode="auto">
          <a:xfrm>
            <a:off x="1143000" y="3505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XSLT</a:t>
            </a:r>
          </a:p>
        </p:txBody>
      </p:sp>
      <p:sp>
        <p:nvSpPr>
          <p:cNvPr id="20496" name="Rectangle 16"/>
          <p:cNvSpPr>
            <a:spLocks noChangeArrowheads="1"/>
          </p:cNvSpPr>
          <p:nvPr/>
        </p:nvSpPr>
        <p:spPr bwMode="auto">
          <a:xfrm>
            <a:off x="1143000" y="41910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로컬 </a:t>
            </a:r>
            <a:r>
              <a:rPr kumimoji="1" lang="en-US" altLang="ko-KR" sz="1200" b="1">
                <a:latin typeface="Times New Roman" pitchFamily="18" charset="0"/>
              </a:rPr>
              <a:t>DBMS</a:t>
            </a:r>
          </a:p>
        </p:txBody>
      </p:sp>
      <p:sp>
        <p:nvSpPr>
          <p:cNvPr id="20497" name="Rectangle 17"/>
          <p:cNvSpPr>
            <a:spLocks noChangeArrowheads="1"/>
          </p:cNvSpPr>
          <p:nvPr/>
        </p:nvSpPr>
        <p:spPr bwMode="auto">
          <a:xfrm>
            <a:off x="1143000" y="38608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XML Parser</a:t>
            </a:r>
          </a:p>
        </p:txBody>
      </p:sp>
      <p:sp>
        <p:nvSpPr>
          <p:cNvPr id="20498" name="Rectangle 18"/>
          <p:cNvSpPr>
            <a:spLocks noChangeArrowheads="1"/>
          </p:cNvSpPr>
          <p:nvPr/>
        </p:nvSpPr>
        <p:spPr bwMode="auto">
          <a:xfrm>
            <a:off x="6553200" y="3505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XSLT</a:t>
            </a:r>
          </a:p>
        </p:txBody>
      </p:sp>
      <p:sp>
        <p:nvSpPr>
          <p:cNvPr id="20499" name="Rectangle 19"/>
          <p:cNvSpPr>
            <a:spLocks noChangeArrowheads="1"/>
          </p:cNvSpPr>
          <p:nvPr/>
        </p:nvSpPr>
        <p:spPr bwMode="auto">
          <a:xfrm>
            <a:off x="6553200" y="41910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200" b="1"/>
              <a:t>로컬 </a:t>
            </a:r>
            <a:r>
              <a:rPr kumimoji="1" lang="en-US" altLang="ko-KR" sz="1200" b="1">
                <a:latin typeface="Times New Roman" pitchFamily="18" charset="0"/>
              </a:rPr>
              <a:t>DBMS</a:t>
            </a:r>
          </a:p>
        </p:txBody>
      </p:sp>
      <p:sp>
        <p:nvSpPr>
          <p:cNvPr id="20500" name="Rectangle 20"/>
          <p:cNvSpPr>
            <a:spLocks noChangeArrowheads="1"/>
          </p:cNvSpPr>
          <p:nvPr/>
        </p:nvSpPr>
        <p:spPr bwMode="auto">
          <a:xfrm>
            <a:off x="6553200" y="38608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XML Parser</a:t>
            </a:r>
          </a:p>
        </p:txBody>
      </p:sp>
      <p:sp>
        <p:nvSpPr>
          <p:cNvPr id="20501" name="Rectangle 21"/>
          <p:cNvSpPr>
            <a:spLocks noChangeArrowheads="1"/>
          </p:cNvSpPr>
          <p:nvPr/>
        </p:nvSpPr>
        <p:spPr bwMode="auto">
          <a:xfrm>
            <a:off x="3810000" y="38354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Translator</a:t>
            </a:r>
          </a:p>
        </p:txBody>
      </p:sp>
      <p:sp>
        <p:nvSpPr>
          <p:cNvPr id="20502" name="Rectangle 22"/>
          <p:cNvSpPr>
            <a:spLocks noChangeArrowheads="1"/>
          </p:cNvSpPr>
          <p:nvPr/>
        </p:nvSpPr>
        <p:spPr bwMode="auto">
          <a:xfrm>
            <a:off x="3810000" y="41910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Repository</a:t>
            </a:r>
          </a:p>
        </p:txBody>
      </p:sp>
      <p:sp>
        <p:nvSpPr>
          <p:cNvPr id="20503" name="Line 23"/>
          <p:cNvSpPr>
            <a:spLocks noChangeShapeType="1"/>
          </p:cNvSpPr>
          <p:nvPr/>
        </p:nvSpPr>
        <p:spPr bwMode="auto">
          <a:xfrm>
            <a:off x="1828800" y="44958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04" name="Line 24"/>
          <p:cNvSpPr>
            <a:spLocks noChangeShapeType="1"/>
          </p:cNvSpPr>
          <p:nvPr/>
        </p:nvSpPr>
        <p:spPr bwMode="auto">
          <a:xfrm>
            <a:off x="4495800" y="44958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05" name="Line 25"/>
          <p:cNvSpPr>
            <a:spLocks noChangeShapeType="1"/>
          </p:cNvSpPr>
          <p:nvPr/>
        </p:nvSpPr>
        <p:spPr bwMode="auto">
          <a:xfrm>
            <a:off x="7315200" y="4470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06" name="AutoShape 26"/>
          <p:cNvSpPr>
            <a:spLocks noChangeArrowheads="1"/>
          </p:cNvSpPr>
          <p:nvPr/>
        </p:nvSpPr>
        <p:spPr bwMode="auto">
          <a:xfrm>
            <a:off x="2819400" y="3505200"/>
            <a:ext cx="762000" cy="838200"/>
          </a:xfrm>
          <a:prstGeom prst="leftRightArrow">
            <a:avLst>
              <a:gd name="adj1" fmla="val 50000"/>
              <a:gd name="adj2" fmla="val 20000"/>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latinLnBrk="1" hangingPunct="1"/>
            <a:r>
              <a:rPr kumimoji="1" lang="en-US" altLang="ko-KR" sz="1200" b="1">
                <a:effectLst>
                  <a:outerShdw blurRad="38100" dist="38100" dir="2700000" algn="tl">
                    <a:srgbClr val="FFFFFF"/>
                  </a:outerShdw>
                </a:effectLst>
                <a:latin typeface="Times New Roman" pitchFamily="18" charset="0"/>
              </a:rPr>
              <a:t>Java/xml</a:t>
            </a:r>
            <a:r>
              <a:rPr kumimoji="1" lang="en-US" altLang="ko-KR" sz="1200" b="1">
                <a:latin typeface="Times New Roman" pitchFamily="18" charset="0"/>
              </a:rPr>
              <a:t> </a:t>
            </a:r>
          </a:p>
        </p:txBody>
      </p:sp>
      <p:sp>
        <p:nvSpPr>
          <p:cNvPr id="20507" name="AutoShape 27"/>
          <p:cNvSpPr>
            <a:spLocks noChangeArrowheads="1"/>
          </p:cNvSpPr>
          <p:nvPr/>
        </p:nvSpPr>
        <p:spPr bwMode="auto">
          <a:xfrm>
            <a:off x="5486400" y="3505200"/>
            <a:ext cx="762000" cy="838200"/>
          </a:xfrm>
          <a:prstGeom prst="leftRightArrow">
            <a:avLst>
              <a:gd name="adj1" fmla="val 50000"/>
              <a:gd name="adj2" fmla="val 20000"/>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latinLnBrk="1" hangingPunct="1"/>
            <a:r>
              <a:rPr kumimoji="1" lang="en-US" altLang="ko-KR" sz="1200" b="1">
                <a:effectLst>
                  <a:outerShdw blurRad="38100" dist="38100" dir="2700000" algn="tl">
                    <a:srgbClr val="FFFFFF"/>
                  </a:outerShdw>
                </a:effectLst>
                <a:latin typeface="Times New Roman" pitchFamily="18" charset="0"/>
              </a:rPr>
              <a:t>Java/xml</a:t>
            </a:r>
          </a:p>
        </p:txBody>
      </p:sp>
      <p:sp>
        <p:nvSpPr>
          <p:cNvPr id="20508" name="Text Box 28"/>
          <p:cNvSpPr txBox="1">
            <a:spLocks noChangeArrowheads="1"/>
          </p:cNvSpPr>
          <p:nvPr/>
        </p:nvSpPr>
        <p:spPr bwMode="auto">
          <a:xfrm>
            <a:off x="1676400" y="25273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b="1">
                <a:latin typeface="Times New Roman" pitchFamily="18" charset="0"/>
              </a:rPr>
              <a:t>Browser</a:t>
            </a:r>
          </a:p>
        </p:txBody>
      </p:sp>
      <p:sp>
        <p:nvSpPr>
          <p:cNvPr id="20509" name="Text Box 29"/>
          <p:cNvSpPr txBox="1">
            <a:spLocks noChangeArrowheads="1"/>
          </p:cNvSpPr>
          <p:nvPr/>
        </p:nvSpPr>
        <p:spPr bwMode="auto">
          <a:xfrm>
            <a:off x="7086600" y="25273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b="1">
                <a:latin typeface="Times New Roman" pitchFamily="18" charset="0"/>
              </a:rPr>
              <a:t>Browser</a:t>
            </a:r>
          </a:p>
        </p:txBody>
      </p:sp>
      <p:sp>
        <p:nvSpPr>
          <p:cNvPr id="20510" name="Rectangle 30"/>
          <p:cNvSpPr>
            <a:spLocks noChangeArrowheads="1"/>
          </p:cNvSpPr>
          <p:nvPr/>
        </p:nvSpPr>
        <p:spPr bwMode="auto">
          <a:xfrm>
            <a:off x="3810000" y="3505200"/>
            <a:ext cx="1447800" cy="279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200" b="1">
                <a:latin typeface="Times New Roman" pitchFamily="18" charset="0"/>
              </a:rPr>
              <a:t>Transaction Template</a:t>
            </a:r>
          </a:p>
        </p:txBody>
      </p:sp>
      <p:sp>
        <p:nvSpPr>
          <p:cNvPr id="20511" name="Text Box 31"/>
          <p:cNvSpPr txBox="1">
            <a:spLocks noChangeArrowheads="1"/>
          </p:cNvSpPr>
          <p:nvPr/>
        </p:nvSpPr>
        <p:spPr bwMode="auto">
          <a:xfrm>
            <a:off x="2667000" y="5888038"/>
            <a:ext cx="326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b="1">
                <a:latin typeface="Times New Roman" pitchFamily="18" charset="0"/>
              </a:rPr>
              <a:t>XML-EDI</a:t>
            </a:r>
            <a:r>
              <a:rPr kumimoji="1" lang="en-US" altLang="ko-KR" b="1"/>
              <a:t> </a:t>
            </a:r>
            <a:r>
              <a:rPr kumimoji="1" lang="ko-KR" altLang="en-US" b="1"/>
              <a:t>시스템 구조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t>XML/EDI : Example(1/3)</a:t>
            </a:r>
            <a:endParaRPr lang="en-US" altLang="ko-KR"/>
          </a:p>
        </p:txBody>
      </p:sp>
      <p:sp>
        <p:nvSpPr>
          <p:cNvPr id="7" name="슬라이드 번호 개체 틀 4"/>
          <p:cNvSpPr>
            <a:spLocks noGrp="1"/>
          </p:cNvSpPr>
          <p:nvPr>
            <p:ph type="sldNum" sz="quarter" idx="12"/>
          </p:nvPr>
        </p:nvSpPr>
        <p:spPr/>
        <p:txBody>
          <a:bodyPr/>
          <a:lstStyle/>
          <a:p>
            <a:fld id="{33DE56BC-E73B-40BD-8373-85251992ABBA}" type="slidenum">
              <a:rPr lang="en-US" altLang="ko-KR" smtClean="0"/>
              <a:pPr/>
              <a:t>19</a:t>
            </a:fld>
            <a:endParaRPr lang="en-US" altLang="ko-KR"/>
          </a:p>
        </p:txBody>
      </p:sp>
      <p:pic>
        <p:nvPicPr>
          <p:cNvPr id="21507" name="Picture 3" descr="C:\Documents and Settings\Administrator\My Documents\My Pictures\xmledi-ex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667000"/>
            <a:ext cx="5410200" cy="3684588"/>
          </a:xfrm>
          <a:prstGeom prst="rect">
            <a:avLst/>
          </a:prstGeom>
          <a:noFill/>
          <a:extLst>
            <a:ext uri="{909E8E84-426E-40DD-AFC4-6F175D3DCCD1}">
              <a14:hiddenFill xmlns:a14="http://schemas.microsoft.com/office/drawing/2010/main">
                <a:solidFill>
                  <a:srgbClr val="FFFFFF"/>
                </a:solidFill>
              </a14:hiddenFill>
            </a:ext>
          </a:extLst>
        </p:spPr>
      </p:pic>
      <p:sp>
        <p:nvSpPr>
          <p:cNvPr id="21508" name="Text Box 4"/>
          <p:cNvSpPr txBox="1">
            <a:spLocks noChangeArrowheads="1"/>
          </p:cNvSpPr>
          <p:nvPr/>
        </p:nvSpPr>
        <p:spPr bwMode="auto">
          <a:xfrm>
            <a:off x="533400" y="1982788"/>
            <a:ext cx="3214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b="1">
                <a:latin typeface="돋움" pitchFamily="50" charset="-127"/>
                <a:ea typeface="돋움" pitchFamily="50" charset="-127"/>
              </a:rPr>
              <a:t>내국신용장업무 </a:t>
            </a:r>
            <a:r>
              <a:rPr kumimoji="1" lang="en-US" altLang="ko-KR" sz="1800" b="1">
                <a:latin typeface="돋움" pitchFamily="50" charset="-127"/>
                <a:ea typeface="돋움" pitchFamily="50" charset="-127"/>
              </a:rPr>
              <a:t>-</a:t>
            </a:r>
            <a:r>
              <a:rPr kumimoji="1" lang="ko-KR" altLang="en-US" sz="1800" b="1">
                <a:latin typeface="돋움" pitchFamily="50" charset="-127"/>
                <a:ea typeface="돋움" pitchFamily="50" charset="-127"/>
              </a:rPr>
              <a:t>새문서 작성</a:t>
            </a:r>
            <a:endParaRPr kumimoji="1" lang="ko-KR" altLang="en-US" sz="1800"/>
          </a:p>
        </p:txBody>
      </p:sp>
      <p:sp>
        <p:nvSpPr>
          <p:cNvPr id="21509" name="Freeform 5"/>
          <p:cNvSpPr>
            <a:spLocks/>
          </p:cNvSpPr>
          <p:nvPr/>
        </p:nvSpPr>
        <p:spPr bwMode="auto">
          <a:xfrm flipH="1" flipV="1">
            <a:off x="3810000" y="2133600"/>
            <a:ext cx="1447800" cy="533400"/>
          </a:xfrm>
          <a:custGeom>
            <a:avLst/>
            <a:gdLst>
              <a:gd name="T0" fmla="*/ 0 w 912"/>
              <a:gd name="T1" fmla="*/ 0 h 672"/>
              <a:gd name="T2" fmla="*/ 0 w 912"/>
              <a:gd name="T3" fmla="*/ 672 h 672"/>
              <a:gd name="T4" fmla="*/ 912 w 912"/>
              <a:gd name="T5" fmla="*/ 672 h 672"/>
            </a:gdLst>
            <a:ahLst/>
            <a:cxnLst>
              <a:cxn ang="0">
                <a:pos x="T0" y="T1"/>
              </a:cxn>
              <a:cxn ang="0">
                <a:pos x="T2" y="T3"/>
              </a:cxn>
              <a:cxn ang="0">
                <a:pos x="T4" y="T5"/>
              </a:cxn>
            </a:cxnLst>
            <a:rect l="0" t="0" r="r" b="b"/>
            <a:pathLst>
              <a:path w="912" h="672">
                <a:moveTo>
                  <a:pt x="0" y="0"/>
                </a:moveTo>
                <a:lnTo>
                  <a:pt x="0" y="672"/>
                </a:lnTo>
                <a:lnTo>
                  <a:pt x="912" y="672"/>
                </a:ln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510" name="Text Box 6"/>
          <p:cNvSpPr txBox="1">
            <a:spLocks noChangeArrowheads="1"/>
          </p:cNvSpPr>
          <p:nvPr/>
        </p:nvSpPr>
        <p:spPr bwMode="auto">
          <a:xfrm>
            <a:off x="838200" y="2438400"/>
            <a:ext cx="2286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r>
              <a:rPr kumimoji="1" lang="en-US" altLang="ko-KR" sz="1600"/>
              <a:t>: </a:t>
            </a:r>
            <a:r>
              <a:rPr kumimoji="1" lang="ko-KR" altLang="en-US" sz="1600"/>
              <a:t>신용장 문서 양식이 </a:t>
            </a:r>
          </a:p>
          <a:p>
            <a:pPr eaLnBrk="1" latinLnBrk="1" hangingPunct="1"/>
            <a:r>
              <a:rPr kumimoji="1" lang="ko-KR" altLang="en-US" sz="1600"/>
              <a:t>  </a:t>
            </a:r>
            <a:r>
              <a:rPr kumimoji="1" lang="en-US" altLang="ko-KR" sz="1600">
                <a:latin typeface="Times New Roman" pitchFamily="18" charset="0"/>
              </a:rPr>
              <a:t>XML DTD</a:t>
            </a:r>
            <a:r>
              <a:rPr kumimoji="1" lang="en-US" altLang="ko-KR" sz="1600"/>
              <a:t> </a:t>
            </a:r>
            <a:r>
              <a:rPr kumimoji="1" lang="ko-KR" altLang="en-US" sz="1600"/>
              <a:t>형태로 </a:t>
            </a:r>
          </a:p>
          <a:p>
            <a:pPr eaLnBrk="1" latinLnBrk="1" hangingPunct="1"/>
            <a:r>
              <a:rPr kumimoji="1" lang="ko-KR" altLang="en-US" sz="1600"/>
              <a:t>  내부적으로 정의되어</a:t>
            </a:r>
          </a:p>
          <a:p>
            <a:pPr eaLnBrk="1" latinLnBrk="1" hangingPunct="1"/>
            <a:r>
              <a:rPr kumimoji="1" lang="ko-KR" altLang="en-US" sz="1600"/>
              <a:t>  있으며</a:t>
            </a:r>
            <a:r>
              <a:rPr kumimoji="1" lang="en-US" altLang="ko-KR" sz="1600"/>
              <a:t>, </a:t>
            </a:r>
            <a:r>
              <a:rPr kumimoji="1" lang="ko-KR" altLang="en-US" sz="1600"/>
              <a:t>새로운 문서 </a:t>
            </a:r>
          </a:p>
          <a:p>
            <a:pPr eaLnBrk="1" latinLnBrk="1" hangingPunct="1"/>
            <a:r>
              <a:rPr kumimoji="1" lang="ko-KR" altLang="en-US" sz="1600"/>
              <a:t>  를 만들기 위한 화면</a:t>
            </a:r>
          </a:p>
          <a:p>
            <a:pPr eaLnBrk="1" latinLnBrk="1" hangingPunct="1"/>
            <a:r>
              <a:rPr kumimoji="1" lang="ko-KR" altLang="en-US" sz="1600"/>
              <a:t>  을 보여 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t>XML and E-Business</a:t>
            </a:r>
            <a:endParaRPr lang="en-US" altLang="ko-KR"/>
          </a:p>
        </p:txBody>
      </p:sp>
      <p:sp>
        <p:nvSpPr>
          <p:cNvPr id="35843" name="Rectangle 3"/>
          <p:cNvSpPr>
            <a:spLocks noGrp="1" noChangeArrowheads="1"/>
          </p:cNvSpPr>
          <p:nvPr>
            <p:ph idx="1"/>
          </p:nvPr>
        </p:nvSpPr>
        <p:spPr/>
        <p:txBody>
          <a:bodyPr/>
          <a:lstStyle/>
          <a:p>
            <a:r>
              <a:rPr lang="en-US" altLang="ko-KR" smtClean="0"/>
              <a:t>How to use XML in e-business</a:t>
            </a:r>
          </a:p>
          <a:p>
            <a:r>
              <a:rPr lang="en-US" altLang="ko-KR" smtClean="0"/>
              <a:t>XML as Information Exchange</a:t>
            </a:r>
          </a:p>
          <a:p>
            <a:r>
              <a:rPr lang="en-US" altLang="ko-KR" smtClean="0"/>
              <a:t>XML in Enterprise Application Integration</a:t>
            </a:r>
          </a:p>
          <a:p>
            <a:r>
              <a:rPr lang="en-US" altLang="ko-KR" smtClean="0"/>
              <a:t>XML and KMS</a:t>
            </a:r>
          </a:p>
          <a:p>
            <a:r>
              <a:rPr lang="en-US" altLang="ko-KR" smtClean="0"/>
              <a:t>XML and E-Biz System Example</a:t>
            </a:r>
          </a:p>
          <a:p>
            <a:endParaRPr lang="en-US" altLang="ko-KR"/>
          </a:p>
        </p:txBody>
      </p:sp>
      <p:sp>
        <p:nvSpPr>
          <p:cNvPr id="4" name="슬라이드 번호 개체 틀 4"/>
          <p:cNvSpPr>
            <a:spLocks noGrp="1"/>
          </p:cNvSpPr>
          <p:nvPr>
            <p:ph type="sldNum" sz="quarter" idx="12"/>
          </p:nvPr>
        </p:nvSpPr>
        <p:spPr/>
        <p:txBody>
          <a:bodyPr/>
          <a:lstStyle/>
          <a:p>
            <a:fld id="{6AE8FBA2-EABD-4634-9632-D6FB042B4AAB}" type="slidenum">
              <a:rPr lang="en-US" altLang="ko-KR" smtClean="0"/>
              <a:pPr/>
              <a:t>2</a:t>
            </a:fld>
            <a:endParaRPr lang="en-US" altLang="ko-K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mtClean="0"/>
              <a:t>XML/EDI : Example(2/3)</a:t>
            </a:r>
            <a:endParaRPr lang="en-US" altLang="ko-KR"/>
          </a:p>
        </p:txBody>
      </p:sp>
      <p:sp>
        <p:nvSpPr>
          <p:cNvPr id="7" name="슬라이드 번호 개체 틀 4"/>
          <p:cNvSpPr>
            <a:spLocks noGrp="1"/>
          </p:cNvSpPr>
          <p:nvPr>
            <p:ph type="sldNum" sz="quarter" idx="12"/>
          </p:nvPr>
        </p:nvSpPr>
        <p:spPr/>
        <p:txBody>
          <a:bodyPr/>
          <a:lstStyle/>
          <a:p>
            <a:fld id="{6DB28837-11C3-4C5E-91F2-0C4037839739}" type="slidenum">
              <a:rPr lang="en-US" altLang="ko-KR" smtClean="0"/>
              <a:pPr/>
              <a:t>20</a:t>
            </a:fld>
            <a:endParaRPr lang="en-US" altLang="ko-KR"/>
          </a:p>
        </p:txBody>
      </p:sp>
      <p:sp>
        <p:nvSpPr>
          <p:cNvPr id="22531" name="Text Box 3"/>
          <p:cNvSpPr txBox="1">
            <a:spLocks noChangeArrowheads="1"/>
          </p:cNvSpPr>
          <p:nvPr/>
        </p:nvSpPr>
        <p:spPr bwMode="auto">
          <a:xfrm>
            <a:off x="533400" y="1998663"/>
            <a:ext cx="357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b="1">
                <a:latin typeface="돋움" pitchFamily="50" charset="-127"/>
                <a:ea typeface="돋움" pitchFamily="50" charset="-127"/>
              </a:rPr>
              <a:t>내국신용장업무 </a:t>
            </a:r>
            <a:r>
              <a:rPr kumimoji="1" lang="en-US" altLang="ko-KR" sz="1800" b="1">
                <a:latin typeface="Times New Roman"/>
                <a:ea typeface="돋움" pitchFamily="50" charset="-127"/>
              </a:rPr>
              <a:t>–</a:t>
            </a:r>
            <a:r>
              <a:rPr kumimoji="1" lang="en-US" altLang="ko-KR" sz="1800" b="1">
                <a:latin typeface="돋움" pitchFamily="50" charset="-127"/>
                <a:ea typeface="돋움" pitchFamily="50" charset="-127"/>
              </a:rPr>
              <a:t> </a:t>
            </a:r>
            <a:r>
              <a:rPr kumimoji="1" lang="ko-KR" altLang="en-US" sz="1800" b="1">
                <a:latin typeface="돋움" pitchFamily="50" charset="-127"/>
                <a:ea typeface="돋움" pitchFamily="50" charset="-127"/>
              </a:rPr>
              <a:t>수신 문서 검색</a:t>
            </a:r>
            <a:endParaRPr kumimoji="1" lang="ko-KR" altLang="en-US" sz="1800"/>
          </a:p>
        </p:txBody>
      </p:sp>
      <p:sp>
        <p:nvSpPr>
          <p:cNvPr id="22532" name="Freeform 4"/>
          <p:cNvSpPr>
            <a:spLocks/>
          </p:cNvSpPr>
          <p:nvPr/>
        </p:nvSpPr>
        <p:spPr bwMode="auto">
          <a:xfrm flipH="1" flipV="1">
            <a:off x="4114800" y="2133600"/>
            <a:ext cx="1143000" cy="533400"/>
          </a:xfrm>
          <a:custGeom>
            <a:avLst/>
            <a:gdLst>
              <a:gd name="T0" fmla="*/ 0 w 912"/>
              <a:gd name="T1" fmla="*/ 0 h 672"/>
              <a:gd name="T2" fmla="*/ 0 w 912"/>
              <a:gd name="T3" fmla="*/ 672 h 672"/>
              <a:gd name="T4" fmla="*/ 912 w 912"/>
              <a:gd name="T5" fmla="*/ 672 h 672"/>
            </a:gdLst>
            <a:ahLst/>
            <a:cxnLst>
              <a:cxn ang="0">
                <a:pos x="T0" y="T1"/>
              </a:cxn>
              <a:cxn ang="0">
                <a:pos x="T2" y="T3"/>
              </a:cxn>
              <a:cxn ang="0">
                <a:pos x="T4" y="T5"/>
              </a:cxn>
            </a:cxnLst>
            <a:rect l="0" t="0" r="r" b="b"/>
            <a:pathLst>
              <a:path w="912" h="672">
                <a:moveTo>
                  <a:pt x="0" y="0"/>
                </a:moveTo>
                <a:lnTo>
                  <a:pt x="0" y="672"/>
                </a:lnTo>
                <a:lnTo>
                  <a:pt x="912" y="672"/>
                </a:ln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533" name="Text Box 5"/>
          <p:cNvSpPr txBox="1">
            <a:spLocks noChangeArrowheads="1"/>
          </p:cNvSpPr>
          <p:nvPr/>
        </p:nvSpPr>
        <p:spPr bwMode="auto">
          <a:xfrm>
            <a:off x="838200" y="2438400"/>
            <a:ext cx="2286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r>
              <a:rPr kumimoji="1" lang="en-US" altLang="ko-KR" sz="1600"/>
              <a:t>: </a:t>
            </a:r>
            <a:r>
              <a:rPr kumimoji="1" lang="en-US" altLang="ko-KR" sz="1600">
                <a:latin typeface="Times New Roman" pitchFamily="18" charset="0"/>
              </a:rPr>
              <a:t>DTD</a:t>
            </a:r>
            <a:r>
              <a:rPr kumimoji="1" lang="ko-KR" altLang="en-US" sz="1600"/>
              <a:t>로 정의된 신용</a:t>
            </a:r>
          </a:p>
          <a:p>
            <a:pPr eaLnBrk="1" latinLnBrk="1" hangingPunct="1"/>
            <a:r>
              <a:rPr kumimoji="1" lang="ko-KR" altLang="en-US" sz="1600"/>
              <a:t>  장 문서 양식에 맞추</a:t>
            </a:r>
          </a:p>
          <a:p>
            <a:pPr eaLnBrk="1" latinLnBrk="1" hangingPunct="1"/>
            <a:r>
              <a:rPr kumimoji="1" lang="ko-KR" altLang="en-US" sz="1600"/>
              <a:t>  어 생성된 신용장 문</a:t>
            </a:r>
          </a:p>
          <a:p>
            <a:pPr eaLnBrk="1" latinLnBrk="1" hangingPunct="1"/>
            <a:r>
              <a:rPr kumimoji="1" lang="ko-KR" altLang="en-US" sz="1600"/>
              <a:t>  서들을 보여주는 화면</a:t>
            </a:r>
          </a:p>
        </p:txBody>
      </p:sp>
      <p:pic>
        <p:nvPicPr>
          <p:cNvPr id="22534" name="Picture 6" descr="C:\Documents and Settings\Administrator\My Documents\My Pictures\xmledi-ex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667000"/>
            <a:ext cx="5337175" cy="363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t>XML/EDI : Example(3/3)</a:t>
            </a:r>
            <a:endParaRPr lang="en-US" altLang="ko-KR"/>
          </a:p>
        </p:txBody>
      </p:sp>
      <p:sp>
        <p:nvSpPr>
          <p:cNvPr id="7" name="슬라이드 번호 개체 틀 4"/>
          <p:cNvSpPr>
            <a:spLocks noGrp="1"/>
          </p:cNvSpPr>
          <p:nvPr>
            <p:ph type="sldNum" sz="quarter" idx="12"/>
          </p:nvPr>
        </p:nvSpPr>
        <p:spPr/>
        <p:txBody>
          <a:bodyPr/>
          <a:lstStyle/>
          <a:p>
            <a:fld id="{215C1328-39E1-430C-BDC5-BAE0E8436AD8}" type="slidenum">
              <a:rPr lang="en-US" altLang="ko-KR" smtClean="0"/>
              <a:pPr/>
              <a:t>21</a:t>
            </a:fld>
            <a:endParaRPr lang="en-US" altLang="ko-KR"/>
          </a:p>
        </p:txBody>
      </p:sp>
      <p:sp>
        <p:nvSpPr>
          <p:cNvPr id="23555" name="Text Box 3"/>
          <p:cNvSpPr txBox="1">
            <a:spLocks noChangeArrowheads="1"/>
          </p:cNvSpPr>
          <p:nvPr/>
        </p:nvSpPr>
        <p:spPr bwMode="auto">
          <a:xfrm>
            <a:off x="533400" y="1998663"/>
            <a:ext cx="304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b="1">
                <a:latin typeface="돋움" pitchFamily="50" charset="-127"/>
                <a:ea typeface="돋움" pitchFamily="50" charset="-127"/>
              </a:rPr>
              <a:t>내국신용장업무 </a:t>
            </a:r>
            <a:r>
              <a:rPr kumimoji="1" lang="en-US" altLang="ko-KR" sz="1800" b="1">
                <a:latin typeface="Times New Roman"/>
                <a:ea typeface="돋움" pitchFamily="50" charset="-127"/>
              </a:rPr>
              <a:t>–</a:t>
            </a:r>
            <a:r>
              <a:rPr kumimoji="1" lang="en-US" altLang="ko-KR" sz="1800" b="1">
                <a:latin typeface="돋움" pitchFamily="50" charset="-127"/>
                <a:ea typeface="돋움" pitchFamily="50" charset="-127"/>
              </a:rPr>
              <a:t> </a:t>
            </a:r>
            <a:r>
              <a:rPr kumimoji="1" lang="ko-KR" altLang="en-US" sz="1800" b="1">
                <a:latin typeface="돋움" pitchFamily="50" charset="-127"/>
                <a:ea typeface="돋움" pitchFamily="50" charset="-127"/>
              </a:rPr>
              <a:t>상세 보기</a:t>
            </a:r>
            <a:endParaRPr kumimoji="1" lang="ko-KR" altLang="en-US" sz="1800"/>
          </a:p>
        </p:txBody>
      </p:sp>
      <p:sp>
        <p:nvSpPr>
          <p:cNvPr id="23556" name="Freeform 4"/>
          <p:cNvSpPr>
            <a:spLocks/>
          </p:cNvSpPr>
          <p:nvPr/>
        </p:nvSpPr>
        <p:spPr bwMode="auto">
          <a:xfrm flipH="1" flipV="1">
            <a:off x="3581400" y="2133600"/>
            <a:ext cx="1676400" cy="533400"/>
          </a:xfrm>
          <a:custGeom>
            <a:avLst/>
            <a:gdLst>
              <a:gd name="T0" fmla="*/ 0 w 912"/>
              <a:gd name="T1" fmla="*/ 0 h 672"/>
              <a:gd name="T2" fmla="*/ 0 w 912"/>
              <a:gd name="T3" fmla="*/ 672 h 672"/>
              <a:gd name="T4" fmla="*/ 912 w 912"/>
              <a:gd name="T5" fmla="*/ 672 h 672"/>
            </a:gdLst>
            <a:ahLst/>
            <a:cxnLst>
              <a:cxn ang="0">
                <a:pos x="T0" y="T1"/>
              </a:cxn>
              <a:cxn ang="0">
                <a:pos x="T2" y="T3"/>
              </a:cxn>
              <a:cxn ang="0">
                <a:pos x="T4" y="T5"/>
              </a:cxn>
            </a:cxnLst>
            <a:rect l="0" t="0" r="r" b="b"/>
            <a:pathLst>
              <a:path w="912" h="672">
                <a:moveTo>
                  <a:pt x="0" y="0"/>
                </a:moveTo>
                <a:lnTo>
                  <a:pt x="0" y="672"/>
                </a:lnTo>
                <a:lnTo>
                  <a:pt x="912" y="672"/>
                </a:ln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557" name="Text Box 5"/>
          <p:cNvSpPr txBox="1">
            <a:spLocks noChangeArrowheads="1"/>
          </p:cNvSpPr>
          <p:nvPr/>
        </p:nvSpPr>
        <p:spPr bwMode="auto">
          <a:xfrm>
            <a:off x="838200" y="2438400"/>
            <a:ext cx="2286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r>
              <a:rPr kumimoji="1" lang="en-US" altLang="ko-KR" sz="1600"/>
              <a:t>: </a:t>
            </a:r>
            <a:r>
              <a:rPr kumimoji="1" lang="ko-KR" altLang="en-US" sz="1600"/>
              <a:t>특정 신용장 문서의</a:t>
            </a:r>
          </a:p>
          <a:p>
            <a:pPr eaLnBrk="1" latinLnBrk="1" hangingPunct="1"/>
            <a:r>
              <a:rPr kumimoji="1" lang="ko-KR" altLang="en-US" sz="1600"/>
              <a:t>  내용을 상세히 보기</a:t>
            </a:r>
          </a:p>
          <a:p>
            <a:pPr eaLnBrk="1" latinLnBrk="1" hangingPunct="1"/>
            <a:r>
              <a:rPr kumimoji="1" lang="ko-KR" altLang="en-US" sz="1600"/>
              <a:t>  위한 화면</a:t>
            </a:r>
          </a:p>
        </p:txBody>
      </p:sp>
      <p:pic>
        <p:nvPicPr>
          <p:cNvPr id="23558" name="Picture 6" descr="C:\Documents and Settings\Administrator\My Documents\My Pictures\xmledi-ex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676525"/>
            <a:ext cx="5337175" cy="363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t>XML/EDI</a:t>
            </a:r>
            <a:endParaRPr lang="en-US" altLang="ko-KR"/>
          </a:p>
        </p:txBody>
      </p:sp>
      <p:sp>
        <p:nvSpPr>
          <p:cNvPr id="24579" name="Rectangle 3"/>
          <p:cNvSpPr>
            <a:spLocks noGrp="1" noChangeArrowheads="1"/>
          </p:cNvSpPr>
          <p:nvPr>
            <p:ph idx="1"/>
          </p:nvPr>
        </p:nvSpPr>
        <p:spPr/>
        <p:txBody>
          <a:bodyPr/>
          <a:lstStyle/>
          <a:p>
            <a:r>
              <a:rPr lang="en-US" altLang="ko-KR" smtClean="0"/>
              <a:t>XML/EDI System Components</a:t>
            </a:r>
          </a:p>
          <a:p>
            <a:endParaRPr lang="en-US" altLang="ko-KR" smtClean="0"/>
          </a:p>
          <a:p>
            <a:pPr lvl="1"/>
            <a:r>
              <a:rPr lang="ko-KR" altLang="en-US" smtClean="0"/>
              <a:t>시스템 구축 요소 </a:t>
            </a:r>
            <a:r>
              <a:rPr lang="en-US" altLang="ko-KR" smtClean="0"/>
              <a:t>: XML, Repository, EDI, Agent, Template</a:t>
            </a:r>
          </a:p>
          <a:p>
            <a:pPr lvl="1"/>
            <a:r>
              <a:rPr lang="en-US" altLang="ko-KR" smtClean="0"/>
              <a:t>XML Tags : EDI Segments</a:t>
            </a:r>
            <a:r>
              <a:rPr lang="ko-KR" altLang="en-US" smtClean="0"/>
              <a:t>를 대체</a:t>
            </a:r>
          </a:p>
          <a:p>
            <a:pPr lvl="1"/>
            <a:r>
              <a:rPr lang="en-US" altLang="ko-KR" smtClean="0"/>
              <a:t>Repository : XML/EDI tag</a:t>
            </a:r>
            <a:r>
              <a:rPr lang="ko-KR" altLang="en-US" smtClean="0"/>
              <a:t>들의 정의 및 의미를 저장</a:t>
            </a:r>
            <a:r>
              <a:rPr lang="en-US" altLang="ko-KR" smtClean="0"/>
              <a:t>. </a:t>
            </a:r>
            <a:r>
              <a:rPr lang="ko-KR" altLang="en-US" smtClean="0"/>
              <a:t>인터넷상의 공유 디렉토리</a:t>
            </a:r>
            <a:r>
              <a:rPr lang="en-US" altLang="ko-KR" smtClean="0"/>
              <a:t>, </a:t>
            </a:r>
            <a:r>
              <a:rPr lang="ko-KR" altLang="en-US" smtClean="0"/>
              <a:t>의미 기반의 자동검색</a:t>
            </a:r>
          </a:p>
          <a:p>
            <a:pPr lvl="1"/>
            <a:r>
              <a:rPr lang="en-US" altLang="ko-KR" smtClean="0"/>
              <a:t>Template : </a:t>
            </a:r>
            <a:r>
              <a:rPr lang="ko-KR" altLang="en-US" smtClean="0"/>
              <a:t>특정 업무</a:t>
            </a:r>
            <a:r>
              <a:rPr lang="en-US" altLang="ko-KR" smtClean="0"/>
              <a:t>(</a:t>
            </a:r>
            <a:r>
              <a:rPr lang="ko-KR" altLang="en-US" smtClean="0"/>
              <a:t>화학</a:t>
            </a:r>
            <a:r>
              <a:rPr lang="en-US" altLang="ko-KR" smtClean="0"/>
              <a:t>, </a:t>
            </a:r>
            <a:r>
              <a:rPr lang="ko-KR" altLang="en-US" smtClean="0"/>
              <a:t>섬유</a:t>
            </a:r>
            <a:r>
              <a:rPr lang="en-US" altLang="ko-KR" smtClean="0"/>
              <a:t>, </a:t>
            </a:r>
            <a:r>
              <a:rPr lang="ko-KR" altLang="en-US" smtClean="0"/>
              <a:t>유통</a:t>
            </a:r>
            <a:r>
              <a:rPr lang="en-US" altLang="ko-KR" smtClean="0"/>
              <a:t>, …)</a:t>
            </a:r>
            <a:r>
              <a:rPr lang="ko-KR" altLang="en-US" smtClean="0"/>
              <a:t>별 미리 정의된 </a:t>
            </a:r>
            <a:r>
              <a:rPr lang="en-US" altLang="ko-KR" smtClean="0"/>
              <a:t>XML/EDI tags</a:t>
            </a:r>
          </a:p>
          <a:p>
            <a:pPr lvl="1"/>
            <a:r>
              <a:rPr lang="en-US" altLang="ko-KR" smtClean="0"/>
              <a:t>Agent : Process template</a:t>
            </a:r>
            <a:r>
              <a:rPr lang="ko-KR" altLang="en-US" smtClean="0"/>
              <a:t>을 해석</a:t>
            </a:r>
            <a:r>
              <a:rPr lang="en-US" altLang="ko-KR" smtClean="0"/>
              <a:t>. </a:t>
            </a:r>
            <a:r>
              <a:rPr lang="ko-KR" altLang="en-US" smtClean="0"/>
              <a:t>새로운 </a:t>
            </a:r>
            <a:r>
              <a:rPr lang="en-US" altLang="ko-KR" smtClean="0"/>
              <a:t>template</a:t>
            </a:r>
            <a:r>
              <a:rPr lang="ko-KR" altLang="en-US" smtClean="0"/>
              <a:t>을 생성하는 사용자 비즈니스 </a:t>
            </a:r>
            <a:r>
              <a:rPr lang="en-US" altLang="ko-KR" smtClean="0"/>
              <a:t>applications</a:t>
            </a:r>
            <a:r>
              <a:rPr lang="ko-KR" altLang="en-US" smtClean="0"/>
              <a:t>과 상호작용</a:t>
            </a:r>
            <a:endParaRPr lang="ko-KR" altLang="en-US"/>
          </a:p>
        </p:txBody>
      </p:sp>
      <p:sp>
        <p:nvSpPr>
          <p:cNvPr id="4" name="슬라이드 번호 개체 틀 4"/>
          <p:cNvSpPr>
            <a:spLocks noGrp="1"/>
          </p:cNvSpPr>
          <p:nvPr>
            <p:ph type="sldNum" sz="quarter" idx="12"/>
          </p:nvPr>
        </p:nvSpPr>
        <p:spPr/>
        <p:txBody>
          <a:bodyPr/>
          <a:lstStyle/>
          <a:p>
            <a:fld id="{A793DD76-63F6-432C-8EDA-F43CFB456AAD}" type="slidenum">
              <a:rPr lang="en-US" altLang="ko-KR" smtClean="0"/>
              <a:pPr/>
              <a:t>22</a:t>
            </a:fld>
            <a:endParaRPr lang="en-US"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smtClean="0"/>
              <a:t>XML and E-Business</a:t>
            </a:r>
            <a:endParaRPr lang="en-US" altLang="ko-KR"/>
          </a:p>
        </p:txBody>
      </p:sp>
      <p:sp>
        <p:nvSpPr>
          <p:cNvPr id="40963" name="Rectangle 3"/>
          <p:cNvSpPr>
            <a:spLocks noGrp="1" noChangeArrowheads="1"/>
          </p:cNvSpPr>
          <p:nvPr>
            <p:ph idx="1"/>
          </p:nvPr>
        </p:nvSpPr>
        <p:spPr/>
        <p:txBody>
          <a:bodyPr/>
          <a:lstStyle/>
          <a:p>
            <a:r>
              <a:rPr lang="en-US" altLang="ko-KR" smtClean="0"/>
              <a:t>How to use XML in E-Business</a:t>
            </a:r>
          </a:p>
          <a:p>
            <a:r>
              <a:rPr lang="en-US" altLang="ko-KR" smtClean="0"/>
              <a:t>XML as Information Exchange</a:t>
            </a:r>
          </a:p>
          <a:p>
            <a:r>
              <a:rPr lang="en-US" altLang="ko-KR" smtClean="0"/>
              <a:t>XML in Enterprise Application Integration</a:t>
            </a:r>
          </a:p>
          <a:p>
            <a:r>
              <a:rPr lang="en-US" altLang="ko-KR" smtClean="0"/>
              <a:t>XML and KMS</a:t>
            </a:r>
          </a:p>
          <a:p>
            <a:r>
              <a:rPr lang="en-US" altLang="ko-KR" smtClean="0"/>
              <a:t>XML and E-Biz System Example</a:t>
            </a:r>
          </a:p>
          <a:p>
            <a:endParaRPr lang="en-US" altLang="ko-KR"/>
          </a:p>
        </p:txBody>
      </p:sp>
      <p:sp>
        <p:nvSpPr>
          <p:cNvPr id="4" name="슬라이드 번호 개체 틀 4"/>
          <p:cNvSpPr>
            <a:spLocks noGrp="1"/>
          </p:cNvSpPr>
          <p:nvPr>
            <p:ph type="sldNum" sz="quarter" idx="12"/>
          </p:nvPr>
        </p:nvSpPr>
        <p:spPr/>
        <p:txBody>
          <a:bodyPr/>
          <a:lstStyle/>
          <a:p>
            <a:fld id="{418D8E24-5FBC-4ECA-BDE4-D042331E4E59}" type="slidenum">
              <a:rPr lang="en-US" altLang="ko-KR" smtClean="0"/>
              <a:pPr/>
              <a:t>23</a:t>
            </a:fld>
            <a:endParaRPr lang="en-US" altLang="ko-K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ko-KR" smtClean="0"/>
              <a:t>XML in Enterprise Application Integration(1/4)</a:t>
            </a:r>
            <a:endParaRPr lang="en-US" altLang="ko-KR"/>
          </a:p>
        </p:txBody>
      </p:sp>
      <p:sp>
        <p:nvSpPr>
          <p:cNvPr id="17" name="슬라이드 번호 개체 틀 4"/>
          <p:cNvSpPr>
            <a:spLocks noGrp="1"/>
          </p:cNvSpPr>
          <p:nvPr>
            <p:ph type="sldNum" sz="quarter" idx="12"/>
          </p:nvPr>
        </p:nvSpPr>
        <p:spPr/>
        <p:txBody>
          <a:bodyPr/>
          <a:lstStyle/>
          <a:p>
            <a:fld id="{80FCEC28-FC90-487F-B71F-C2E788F15CC9}" type="slidenum">
              <a:rPr lang="en-US" altLang="ko-KR" smtClean="0"/>
              <a:pPr/>
              <a:t>24</a:t>
            </a:fld>
            <a:endParaRPr lang="en-US" altLang="ko-KR"/>
          </a:p>
        </p:txBody>
      </p:sp>
      <p:sp>
        <p:nvSpPr>
          <p:cNvPr id="25603" name="Rectangle 3"/>
          <p:cNvSpPr>
            <a:spLocks noChangeArrowheads="1"/>
          </p:cNvSpPr>
          <p:nvPr/>
        </p:nvSpPr>
        <p:spPr bwMode="auto">
          <a:xfrm>
            <a:off x="701675" y="46037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25604" name="Text Box 4"/>
          <p:cNvSpPr txBox="1">
            <a:spLocks noChangeArrowheads="1"/>
          </p:cNvSpPr>
          <p:nvPr/>
        </p:nvSpPr>
        <p:spPr bwMode="auto">
          <a:xfrm>
            <a:off x="1635125" y="39687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sp>
        <p:nvSpPr>
          <p:cNvPr id="25606" name="Rectangle 6"/>
          <p:cNvSpPr>
            <a:spLocks noChangeArrowheads="1"/>
          </p:cNvSpPr>
          <p:nvPr/>
        </p:nvSpPr>
        <p:spPr bwMode="auto">
          <a:xfrm>
            <a:off x="914400" y="5360988"/>
            <a:ext cx="1438275" cy="466725"/>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7" rIns="91432" bIns="45717" anchor="ctr"/>
          <a:lstStyle/>
          <a:p>
            <a:pPr algn="ctr" eaLnBrk="1" latinLnBrk="1" hangingPunct="1"/>
            <a:r>
              <a:rPr kumimoji="1" lang="ko-KR" altLang="en-US" sz="1300" b="1">
                <a:solidFill>
                  <a:schemeClr val="bg1"/>
                </a:solidFill>
                <a:effectLst>
                  <a:outerShdw blurRad="38100" dist="38100" dir="2700000" algn="tl">
                    <a:srgbClr val="000000"/>
                  </a:outerShdw>
                </a:effectLst>
                <a:latin typeface="Times New Roman" pitchFamily="18" charset="0"/>
              </a:rPr>
              <a:t>입력데이터 </a:t>
            </a:r>
            <a:endParaRPr kumimoji="1" lang="ko-KR" altLang="en-US">
              <a:solidFill>
                <a:schemeClr val="bg1"/>
              </a:solidFill>
              <a:latin typeface="Times New Roman" pitchFamily="18" charset="0"/>
            </a:endParaRPr>
          </a:p>
          <a:p>
            <a:pPr algn="ctr" eaLnBrk="1" latinLnBrk="1" hangingPunct="1"/>
            <a:r>
              <a:rPr kumimoji="1" lang="ko-KR" altLang="en-US" sz="1300" b="1">
                <a:solidFill>
                  <a:schemeClr val="bg1"/>
                </a:solidFill>
                <a:effectLst>
                  <a:outerShdw blurRad="38100" dist="38100" dir="2700000" algn="tl">
                    <a:srgbClr val="000000"/>
                  </a:outerShdw>
                </a:effectLst>
                <a:latin typeface="Times New Roman" pitchFamily="18" charset="0"/>
              </a:rPr>
              <a:t> 세트</a:t>
            </a:r>
            <a:endParaRPr kumimoji="1" lang="ko-KR" altLang="en-US">
              <a:solidFill>
                <a:schemeClr val="bg1"/>
              </a:solidFill>
            </a:endParaRPr>
          </a:p>
        </p:txBody>
      </p:sp>
      <p:sp>
        <p:nvSpPr>
          <p:cNvPr id="25607" name="Rectangle 7"/>
          <p:cNvSpPr>
            <a:spLocks noChangeArrowheads="1"/>
          </p:cNvSpPr>
          <p:nvPr/>
        </p:nvSpPr>
        <p:spPr bwMode="auto">
          <a:xfrm>
            <a:off x="4079875" y="44005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8" tIns="46034" rIns="92068" bIns="46034">
            <a:spAutoFit/>
          </a:bodyPr>
          <a:lstStyle/>
          <a:p>
            <a:pPr eaLnBrk="1" latinLnBrk="1" hangingPunct="1"/>
            <a:endParaRPr kumimoji="1" lang="ko-KR" altLang="ko-KR"/>
          </a:p>
        </p:txBody>
      </p:sp>
      <p:sp>
        <p:nvSpPr>
          <p:cNvPr id="25608" name="AutoShape 8"/>
          <p:cNvSpPr>
            <a:spLocks noChangeArrowheads="1"/>
          </p:cNvSpPr>
          <p:nvPr/>
        </p:nvSpPr>
        <p:spPr bwMode="auto">
          <a:xfrm>
            <a:off x="2540000" y="4495800"/>
            <a:ext cx="1714500" cy="2182813"/>
          </a:xfrm>
          <a:prstGeom prst="rightArrow">
            <a:avLst>
              <a:gd name="adj1" fmla="val 50000"/>
              <a:gd name="adj2" fmla="val 52065"/>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7" rIns="91432" bIns="45717" anchor="ctr"/>
          <a:lstStyle/>
          <a:p>
            <a:pPr eaLnBrk="1" latinLnBrk="1" hangingPunct="1"/>
            <a:endParaRPr kumimoji="1" lang="ko-KR" altLang="ko-KR"/>
          </a:p>
        </p:txBody>
      </p:sp>
      <p:sp>
        <p:nvSpPr>
          <p:cNvPr id="25609" name="Rectangle 9"/>
          <p:cNvSpPr>
            <a:spLocks noChangeArrowheads="1"/>
          </p:cNvSpPr>
          <p:nvPr/>
        </p:nvSpPr>
        <p:spPr bwMode="auto">
          <a:xfrm>
            <a:off x="2540000" y="5289550"/>
            <a:ext cx="15287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8" tIns="46034" rIns="92068" bIns="46034">
            <a:spAutoFit/>
          </a:bodyPr>
          <a:lstStyle/>
          <a:p>
            <a:pPr eaLnBrk="1" latinLnBrk="1" hangingPunct="1"/>
            <a:r>
              <a:rPr kumimoji="1" lang="en-US" altLang="ko-KR" sz="1300" b="1">
                <a:solidFill>
                  <a:schemeClr val="accent2"/>
                </a:solidFill>
                <a:latin typeface="Arial" pitchFamily="34" charset="0"/>
              </a:rPr>
              <a:t>Up Translation: </a:t>
            </a:r>
            <a:endParaRPr kumimoji="1" lang="en-US" altLang="ko-KR">
              <a:solidFill>
                <a:schemeClr val="accent2"/>
              </a:solidFill>
              <a:latin typeface="Times New Roman" pitchFamily="18" charset="0"/>
            </a:endParaRPr>
          </a:p>
          <a:p>
            <a:r>
              <a:rPr kumimoji="1" lang="en-US" altLang="ko-KR" sz="1300" b="1">
                <a:solidFill>
                  <a:schemeClr val="accent2"/>
                </a:solidFill>
                <a:latin typeface="Arial" pitchFamily="34" charset="0"/>
              </a:rPr>
              <a:t>Application2XML</a:t>
            </a:r>
            <a:endParaRPr kumimoji="1" lang="en-US" altLang="ko-KR">
              <a:solidFill>
                <a:schemeClr val="accent2"/>
              </a:solidFill>
            </a:endParaRPr>
          </a:p>
        </p:txBody>
      </p:sp>
      <p:sp>
        <p:nvSpPr>
          <p:cNvPr id="25610" name="AutoShape 10"/>
          <p:cNvSpPr>
            <a:spLocks noChangeArrowheads="1"/>
          </p:cNvSpPr>
          <p:nvPr/>
        </p:nvSpPr>
        <p:spPr bwMode="auto">
          <a:xfrm>
            <a:off x="5722938" y="4495800"/>
            <a:ext cx="1714500" cy="2309813"/>
          </a:xfrm>
          <a:prstGeom prst="rightArrow">
            <a:avLst>
              <a:gd name="adj1" fmla="val 50000"/>
              <a:gd name="adj2" fmla="val 52065"/>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5611" name="Rectangle 11"/>
          <p:cNvSpPr>
            <a:spLocks noChangeArrowheads="1"/>
          </p:cNvSpPr>
          <p:nvPr/>
        </p:nvSpPr>
        <p:spPr bwMode="auto">
          <a:xfrm>
            <a:off x="5722938" y="5216525"/>
            <a:ext cx="1528762"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8" tIns="46034" rIns="92068" bIns="46034">
            <a:spAutoFit/>
          </a:bodyPr>
          <a:lstStyle/>
          <a:p>
            <a:pPr eaLnBrk="1" latinLnBrk="1" hangingPunct="1"/>
            <a:r>
              <a:rPr kumimoji="1" lang="en-US" altLang="ko-KR" sz="1300" b="1">
                <a:solidFill>
                  <a:schemeClr val="accent2"/>
                </a:solidFill>
                <a:latin typeface="Arial" pitchFamily="34" charset="0"/>
              </a:rPr>
              <a:t>Down- </a:t>
            </a:r>
            <a:endParaRPr kumimoji="1" lang="en-US" altLang="ko-KR">
              <a:solidFill>
                <a:schemeClr val="accent2"/>
              </a:solidFill>
              <a:latin typeface="Times New Roman" pitchFamily="18" charset="0"/>
            </a:endParaRPr>
          </a:p>
          <a:p>
            <a:r>
              <a:rPr kumimoji="1" lang="en-US" altLang="ko-KR" sz="1300" b="1">
                <a:solidFill>
                  <a:schemeClr val="accent2"/>
                </a:solidFill>
                <a:latin typeface="Arial" pitchFamily="34" charset="0"/>
              </a:rPr>
              <a:t>translation :</a:t>
            </a:r>
            <a:br>
              <a:rPr kumimoji="1" lang="en-US" altLang="ko-KR" sz="1300" b="1">
                <a:solidFill>
                  <a:schemeClr val="accent2"/>
                </a:solidFill>
                <a:latin typeface="Arial" pitchFamily="34" charset="0"/>
              </a:rPr>
            </a:br>
            <a:r>
              <a:rPr kumimoji="1" lang="en-US" altLang="ko-KR" sz="1300" b="1">
                <a:solidFill>
                  <a:schemeClr val="accent2"/>
                </a:solidFill>
                <a:latin typeface="Arial" pitchFamily="34" charset="0"/>
              </a:rPr>
              <a:t>XML2Application</a:t>
            </a:r>
            <a:endParaRPr kumimoji="1" lang="en-US" altLang="ko-KR">
              <a:solidFill>
                <a:schemeClr val="accent2"/>
              </a:solidFill>
            </a:endParaRPr>
          </a:p>
        </p:txBody>
      </p:sp>
      <p:sp>
        <p:nvSpPr>
          <p:cNvPr id="25612" name="Rectangle 12"/>
          <p:cNvSpPr>
            <a:spLocks noChangeArrowheads="1"/>
          </p:cNvSpPr>
          <p:nvPr/>
        </p:nvSpPr>
        <p:spPr bwMode="auto">
          <a:xfrm>
            <a:off x="4300538" y="5000625"/>
            <a:ext cx="1255712" cy="1139825"/>
          </a:xfrm>
          <a:prstGeom prst="rect">
            <a:avLst/>
          </a:prstGeom>
          <a:solidFill>
            <a:srgbClr val="FF9900"/>
          </a:solidFill>
          <a:ln w="28575">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7" rIns="91432" bIns="45717" anchor="ctr"/>
          <a:lstStyle/>
          <a:p>
            <a:pPr algn="ctr" eaLnBrk="1" latinLnBrk="1" hangingPunct="1"/>
            <a:r>
              <a:rPr kumimoji="1" lang="en-US" altLang="ko-KR" sz="1300" b="1">
                <a:effectLst>
                  <a:outerShdw blurRad="38100" dist="38100" dir="2700000" algn="tl">
                    <a:srgbClr val="FFFFFF"/>
                  </a:outerShdw>
                </a:effectLst>
                <a:latin typeface="Times New Roman" pitchFamily="18" charset="0"/>
              </a:rPr>
              <a:t>Standard </a:t>
            </a:r>
            <a:endParaRPr kumimoji="1" lang="en-US" altLang="ko-KR">
              <a:latin typeface="Times New Roman" pitchFamily="18" charset="0"/>
            </a:endParaRPr>
          </a:p>
          <a:p>
            <a:pPr algn="ctr" eaLnBrk="1" latinLnBrk="1" hangingPunct="1"/>
            <a:r>
              <a:rPr kumimoji="1" lang="en-US" altLang="ko-KR" sz="1300" b="1">
                <a:effectLst>
                  <a:outerShdw blurRad="38100" dist="38100" dir="2700000" algn="tl">
                    <a:srgbClr val="FFFFFF"/>
                  </a:outerShdw>
                </a:effectLst>
                <a:latin typeface="Times New Roman" pitchFamily="18" charset="0"/>
              </a:rPr>
              <a:t>XML </a:t>
            </a:r>
            <a:endParaRPr kumimoji="1" lang="en-US" altLang="ko-KR">
              <a:latin typeface="Times New Roman" pitchFamily="18" charset="0"/>
            </a:endParaRPr>
          </a:p>
          <a:p>
            <a:pPr algn="ctr" eaLnBrk="1" latinLnBrk="1" hangingPunct="1"/>
            <a:r>
              <a:rPr kumimoji="1" lang="en-US" altLang="ko-KR" sz="1300" b="1">
                <a:effectLst>
                  <a:outerShdw blurRad="38100" dist="38100" dir="2700000" algn="tl">
                    <a:srgbClr val="FFFFFF"/>
                  </a:outerShdw>
                </a:effectLst>
                <a:latin typeface="Times New Roman" pitchFamily="18" charset="0"/>
              </a:rPr>
              <a:t>Vocabulary </a:t>
            </a:r>
            <a:endParaRPr kumimoji="1" lang="en-US" altLang="ko-KR">
              <a:latin typeface="Times New Roman" pitchFamily="18" charset="0"/>
            </a:endParaRPr>
          </a:p>
          <a:p>
            <a:pPr algn="ctr" eaLnBrk="1" latinLnBrk="1" hangingPunct="1"/>
            <a:r>
              <a:rPr kumimoji="1" lang="en-US" altLang="ko-KR" sz="1300" b="1">
                <a:effectLst>
                  <a:outerShdw blurRad="38100" dist="38100" dir="2700000" algn="tl">
                    <a:srgbClr val="FFFFFF"/>
                  </a:outerShdw>
                </a:effectLst>
                <a:latin typeface="Times New Roman" pitchFamily="18" charset="0"/>
              </a:rPr>
              <a:t>(CBL,cXML,ebXML etc.)</a:t>
            </a:r>
            <a:endParaRPr kumimoji="1" lang="en-US" altLang="ko-KR"/>
          </a:p>
        </p:txBody>
      </p:sp>
      <p:sp>
        <p:nvSpPr>
          <p:cNvPr id="25613" name="Rectangle 13"/>
          <p:cNvSpPr>
            <a:spLocks noChangeArrowheads="1"/>
          </p:cNvSpPr>
          <p:nvPr/>
        </p:nvSpPr>
        <p:spPr bwMode="auto">
          <a:xfrm>
            <a:off x="7551738" y="5434013"/>
            <a:ext cx="1439862" cy="522287"/>
          </a:xfrm>
          <a:prstGeom prst="rect">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7" rIns="91432" bIns="45717" anchor="ctr"/>
          <a:lstStyle/>
          <a:p>
            <a:pPr algn="ctr" eaLnBrk="1" latinLnBrk="1" hangingPunct="1"/>
            <a:r>
              <a:rPr kumimoji="1" lang="ko-KR" altLang="en-US" sz="1300" b="1">
                <a:solidFill>
                  <a:srgbClr val="FFFFFF"/>
                </a:solidFill>
                <a:effectLst>
                  <a:outerShdw blurRad="38100" dist="38100" dir="2700000" algn="tl">
                    <a:srgbClr val="000000"/>
                  </a:outerShdw>
                </a:effectLst>
                <a:latin typeface="Times New Roman" pitchFamily="18" charset="0"/>
              </a:rPr>
              <a:t>출력데이터 </a:t>
            </a:r>
            <a:endParaRPr kumimoji="1" lang="ko-KR" altLang="en-US">
              <a:latin typeface="Times New Roman" pitchFamily="18" charset="0"/>
            </a:endParaRPr>
          </a:p>
          <a:p>
            <a:pPr algn="ctr" eaLnBrk="1" latinLnBrk="1" hangingPunct="1"/>
            <a:r>
              <a:rPr kumimoji="1" lang="ko-KR" altLang="en-US" sz="1300" b="1">
                <a:solidFill>
                  <a:srgbClr val="FFFFFF"/>
                </a:solidFill>
                <a:effectLst>
                  <a:outerShdw blurRad="38100" dist="38100" dir="2700000" algn="tl">
                    <a:srgbClr val="000000"/>
                  </a:outerShdw>
                </a:effectLst>
                <a:latin typeface="Times New Roman" pitchFamily="18" charset="0"/>
              </a:rPr>
              <a:t>세트</a:t>
            </a:r>
            <a:endParaRPr kumimoji="1" lang="ko-KR" altLang="en-US"/>
          </a:p>
        </p:txBody>
      </p:sp>
      <p:pic>
        <p:nvPicPr>
          <p:cNvPr id="25614" name="Picture 14" descr="connec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138" y="1752600"/>
            <a:ext cx="2166937" cy="28146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615" name="Line 15"/>
          <p:cNvSpPr>
            <a:spLocks noChangeShapeType="1"/>
          </p:cNvSpPr>
          <p:nvPr/>
        </p:nvSpPr>
        <p:spPr bwMode="auto">
          <a:xfrm flipH="1" flipV="1">
            <a:off x="6197600" y="2257425"/>
            <a:ext cx="2098675" cy="30321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spAutoFit/>
          </a:bodyPr>
          <a:lstStyle/>
          <a:p>
            <a:endParaRPr lang="ko-KR" altLang="en-US"/>
          </a:p>
        </p:txBody>
      </p:sp>
      <p:sp>
        <p:nvSpPr>
          <p:cNvPr id="25616" name="Line 16"/>
          <p:cNvSpPr>
            <a:spLocks noChangeShapeType="1"/>
          </p:cNvSpPr>
          <p:nvPr/>
        </p:nvSpPr>
        <p:spPr bwMode="auto">
          <a:xfrm flipH="1">
            <a:off x="1455738" y="2257425"/>
            <a:ext cx="2303462" cy="3103563"/>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spAutoFit/>
          </a:bodyPr>
          <a:lstStyle/>
          <a:p>
            <a:endParaRPr lang="ko-KR" altLang="en-US"/>
          </a:p>
        </p:txBody>
      </p:sp>
      <p:sp>
        <p:nvSpPr>
          <p:cNvPr id="25617" name="Text Box 17"/>
          <p:cNvSpPr txBox="1">
            <a:spLocks noChangeArrowheads="1"/>
          </p:cNvSpPr>
          <p:nvPr/>
        </p:nvSpPr>
        <p:spPr bwMode="auto">
          <a:xfrm>
            <a:off x="76200" y="1981200"/>
            <a:ext cx="3209925"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buFontTx/>
              <a:buChar char="•"/>
            </a:pPr>
            <a:r>
              <a:rPr kumimoji="1" lang="en-US" altLang="ko-KR" sz="1800"/>
              <a:t> </a:t>
            </a:r>
            <a:r>
              <a:rPr kumimoji="1" lang="en-US" altLang="ko-KR" sz="1600" b="1">
                <a:solidFill>
                  <a:schemeClr val="folHlink"/>
                </a:solidFill>
              </a:rPr>
              <a:t>Business Partner</a:t>
            </a:r>
            <a:r>
              <a:rPr kumimoji="1" lang="ko-KR" altLang="en-US" sz="1600" b="1">
                <a:solidFill>
                  <a:schemeClr val="folHlink"/>
                </a:solidFill>
              </a:rPr>
              <a:t>들간의</a:t>
            </a:r>
          </a:p>
          <a:p>
            <a:pPr eaLnBrk="1" latinLnBrk="1" hangingPunct="1"/>
            <a:r>
              <a:rPr kumimoji="1" lang="ko-KR" altLang="en-US" sz="1600" b="1">
                <a:solidFill>
                  <a:schemeClr val="folHlink"/>
                </a:solidFill>
              </a:rPr>
              <a:t>  자동화된 정보교환</a:t>
            </a:r>
            <a:endParaRPr kumimoji="1" lang="ko-KR" altLang="en-US" sz="1600" b="1" u="sng"/>
          </a:p>
          <a:p>
            <a:pPr eaLnBrk="1" latinLnBrk="1" hangingPunct="1">
              <a:buFontTx/>
              <a:buChar char="•"/>
            </a:pPr>
            <a:r>
              <a:rPr kumimoji="1" lang="ko-KR" altLang="en-US" sz="1800"/>
              <a:t> </a:t>
            </a:r>
            <a:r>
              <a:rPr kumimoji="1" lang="ko-KR" altLang="en-US" sz="1600" b="1"/>
              <a:t>상호 간에 표준 </a:t>
            </a:r>
            <a:r>
              <a:rPr kumimoji="1" lang="en-US" altLang="ko-KR" sz="1600" b="1"/>
              <a:t>XML Document</a:t>
            </a:r>
          </a:p>
          <a:p>
            <a:pPr eaLnBrk="1" latinLnBrk="1" hangingPunct="1"/>
            <a:r>
              <a:rPr kumimoji="1" lang="en-US" altLang="ko-KR" sz="1600" b="1"/>
              <a:t>  </a:t>
            </a:r>
            <a:r>
              <a:rPr kumimoji="1" lang="ko-KR" altLang="en-US" sz="1600" b="1"/>
              <a:t>로 정보 변환</a:t>
            </a:r>
          </a:p>
          <a:p>
            <a:pPr eaLnBrk="1" latinLnBrk="1" hangingPunct="1">
              <a:buFontTx/>
              <a:buChar char="•"/>
            </a:pPr>
            <a:r>
              <a:rPr kumimoji="1" lang="ko-KR" altLang="en-US" sz="1600" b="1"/>
              <a:t> </a:t>
            </a:r>
            <a:r>
              <a:rPr kumimoji="1" lang="en-US" altLang="ko-KR" sz="1600" b="1"/>
              <a:t>CBL, cXML, ebXML </a:t>
            </a:r>
            <a:r>
              <a:rPr kumimoji="1" lang="ko-KR" altLang="en-US" sz="1600" b="1"/>
              <a:t>등은 </a:t>
            </a:r>
          </a:p>
          <a:p>
            <a:pPr eaLnBrk="1" latinLnBrk="1" hangingPunct="1"/>
            <a:r>
              <a:rPr kumimoji="1" lang="ko-KR" altLang="en-US" sz="1600" b="1"/>
              <a:t>  </a:t>
            </a:r>
            <a:r>
              <a:rPr kumimoji="1" lang="en-US" altLang="ko-KR" sz="1600" b="1"/>
              <a:t>E-biz </a:t>
            </a:r>
            <a:r>
              <a:rPr kumimoji="1" lang="ko-KR" altLang="en-US" sz="1600" b="1"/>
              <a:t>에서 사용하기 위한</a:t>
            </a:r>
          </a:p>
          <a:p>
            <a:pPr eaLnBrk="1" latinLnBrk="1" hangingPunct="1"/>
            <a:r>
              <a:rPr kumimoji="1" lang="ko-KR" altLang="en-US" sz="1600" b="1"/>
              <a:t>  </a:t>
            </a:r>
            <a:r>
              <a:rPr kumimoji="1" lang="en-US" altLang="ko-KR" sz="1600" b="1"/>
              <a:t>XML </a:t>
            </a:r>
            <a:r>
              <a:rPr kumimoji="1" lang="ko-KR" altLang="en-US" sz="1600" b="1"/>
              <a:t>표준 문서 포맷을</a:t>
            </a:r>
          </a:p>
          <a:p>
            <a:pPr eaLnBrk="1" latinLnBrk="1" hangingPunct="1"/>
            <a:r>
              <a:rPr kumimoji="1" lang="ko-KR" altLang="en-US" sz="1600" b="1"/>
              <a:t>  정의</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ko-KR" smtClean="0"/>
              <a:t>XML in Enterprise Application Integration(2/4)</a:t>
            </a:r>
            <a:endParaRPr lang="en-US" altLang="ko-KR"/>
          </a:p>
        </p:txBody>
      </p:sp>
      <p:sp>
        <p:nvSpPr>
          <p:cNvPr id="211" name="슬라이드 번호 개체 틀 4"/>
          <p:cNvSpPr>
            <a:spLocks noGrp="1"/>
          </p:cNvSpPr>
          <p:nvPr>
            <p:ph type="sldNum" sz="quarter" idx="12"/>
          </p:nvPr>
        </p:nvSpPr>
        <p:spPr/>
        <p:txBody>
          <a:bodyPr/>
          <a:lstStyle/>
          <a:p>
            <a:fld id="{A9D5F729-DDAE-480C-85B8-6CF43D302C68}" type="slidenum">
              <a:rPr lang="en-US" altLang="ko-KR" smtClean="0"/>
              <a:pPr/>
              <a:t>25</a:t>
            </a:fld>
            <a:endParaRPr lang="en-US" altLang="ko-KR"/>
          </a:p>
        </p:txBody>
      </p:sp>
      <p:sp>
        <p:nvSpPr>
          <p:cNvPr id="26627" name="Rectangle 3"/>
          <p:cNvSpPr>
            <a:spLocks noChangeArrowheads="1"/>
          </p:cNvSpPr>
          <p:nvPr/>
        </p:nvSpPr>
        <p:spPr bwMode="auto">
          <a:xfrm>
            <a:off x="700088"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26628" name="Text Box 4"/>
          <p:cNvSpPr txBox="1">
            <a:spLocks noChangeArrowheads="1"/>
          </p:cNvSpPr>
          <p:nvPr/>
        </p:nvSpPr>
        <p:spPr bwMode="auto">
          <a:xfrm>
            <a:off x="1633538" y="2889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sp>
        <p:nvSpPr>
          <p:cNvPr id="26629" name="Rectangle 5"/>
          <p:cNvSpPr>
            <a:spLocks noChangeArrowheads="1"/>
          </p:cNvSpPr>
          <p:nvPr/>
        </p:nvSpPr>
        <p:spPr bwMode="auto">
          <a:xfrm>
            <a:off x="322263" y="5400675"/>
            <a:ext cx="5867400" cy="882650"/>
          </a:xfrm>
          <a:prstGeom prst="rect">
            <a:avLst/>
          </a:prstGeom>
          <a:gradFill rotWithShape="0">
            <a:gsLst>
              <a:gs pos="0">
                <a:schemeClr val="hlink"/>
              </a:gs>
              <a:gs pos="50000">
                <a:srgbClr val="FFFFFF"/>
              </a:gs>
              <a:gs pos="100000">
                <a:schemeClr val="hlink"/>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eaLnBrk="1" latinLnBrk="1" hangingPunct="1"/>
            <a:r>
              <a:rPr kumimoji="1" lang="en-US" altLang="ko-KR" sz="1600"/>
              <a:t>Virtual Document </a:t>
            </a:r>
            <a:endParaRPr kumimoji="1" lang="en-US" altLang="ko-KR" sz="1300"/>
          </a:p>
          <a:p>
            <a:pPr eaLnBrk="1" latinLnBrk="1" hangingPunct="1"/>
            <a:r>
              <a:rPr kumimoji="1" lang="en-US" altLang="ko-KR" sz="1600"/>
              <a:t>One source, many presentation</a:t>
            </a:r>
            <a:r>
              <a:rPr kumimoji="1" lang="en-US" altLang="ko-KR" sz="1600">
                <a:solidFill>
                  <a:srgbClr val="FF0000"/>
                </a:solidFill>
              </a:rPr>
              <a:t> </a:t>
            </a:r>
            <a:endParaRPr kumimoji="1" lang="en-US" altLang="ko-KR" sz="1300"/>
          </a:p>
          <a:p>
            <a:pPr lvl="1" eaLnBrk="1" latinLnBrk="1" hangingPunct="1"/>
            <a:r>
              <a:rPr kumimoji="1" lang="en-US" altLang="ko-KR" sz="1600"/>
              <a:t>XML to another XML, html, DOC, HWP, PDF,WAP</a:t>
            </a:r>
            <a:r>
              <a:rPr kumimoji="1" lang="en-US" altLang="ko-KR" sz="1600">
                <a:latin typeface="Times New Roman"/>
              </a:rPr>
              <a:t>…</a:t>
            </a:r>
            <a:endParaRPr kumimoji="1" lang="en-US" altLang="ko-KR"/>
          </a:p>
        </p:txBody>
      </p:sp>
      <p:grpSp>
        <p:nvGrpSpPr>
          <p:cNvPr id="26630" name="Group 6"/>
          <p:cNvGrpSpPr>
            <a:grpSpLocks/>
          </p:cNvGrpSpPr>
          <p:nvPr/>
        </p:nvGrpSpPr>
        <p:grpSpPr bwMode="auto">
          <a:xfrm>
            <a:off x="2673350" y="2832100"/>
            <a:ext cx="1849438" cy="2470150"/>
            <a:chOff x="1708" y="1392"/>
            <a:chExt cx="1197" cy="1644"/>
          </a:xfrm>
        </p:grpSpPr>
        <p:sp>
          <p:nvSpPr>
            <p:cNvPr id="26631" name="AutoShape 7"/>
            <p:cNvSpPr>
              <a:spLocks noChangeArrowheads="1"/>
            </p:cNvSpPr>
            <p:nvPr/>
          </p:nvSpPr>
          <p:spPr bwMode="auto">
            <a:xfrm>
              <a:off x="1708" y="1392"/>
              <a:ext cx="1197" cy="1644"/>
            </a:xfrm>
            <a:prstGeom prst="foldedCorner">
              <a:avLst>
                <a:gd name="adj" fmla="val 12500"/>
              </a:avLst>
            </a:prstGeom>
            <a:solidFill>
              <a:srgbClr val="EAEAEA"/>
            </a:solidFill>
            <a:ln w="9525">
              <a:solidFill>
                <a:schemeClr val="bg2"/>
              </a:solidFill>
              <a:round/>
              <a:headEnd/>
              <a:tailEnd/>
            </a:ln>
          </p:spPr>
          <p:txBody>
            <a:bodyPr wrap="none" lIns="92075" tIns="46038" rIns="92075" bIns="46038" anchor="ctr"/>
            <a:lstStyle/>
            <a:p>
              <a:endParaRPr lang="ko-KR" altLang="en-US"/>
            </a:p>
          </p:txBody>
        </p:sp>
        <p:sp>
          <p:nvSpPr>
            <p:cNvPr id="26632" name="Rectangle 8"/>
            <p:cNvSpPr>
              <a:spLocks noChangeArrowheads="1"/>
            </p:cNvSpPr>
            <p:nvPr/>
          </p:nvSpPr>
          <p:spPr bwMode="auto">
            <a:xfrm>
              <a:off x="1820" y="2496"/>
              <a:ext cx="941" cy="444"/>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400">
                  <a:solidFill>
                    <a:schemeClr val="bg2"/>
                  </a:solidFill>
                  <a:latin typeface="Courier New" pitchFamily="49" charset="0"/>
                </a:rPr>
                <a:t>&lt;Invoice&gt; </a:t>
              </a:r>
              <a:endParaRPr kumimoji="1" lang="en-US" altLang="ko-KR" sz="1300"/>
            </a:p>
            <a:p>
              <a:pPr marL="228600" lvl="1" eaLnBrk="1" latinLnBrk="1" hangingPunct="1"/>
              <a:r>
                <a:rPr kumimoji="1" lang="en-US" altLang="ko-KR" sz="400">
                  <a:solidFill>
                    <a:schemeClr val="bg2"/>
                  </a:solidFill>
                  <a:latin typeface="Courier New" pitchFamily="49" charset="0"/>
                </a:rPr>
                <a:t>  &lt;From&gt; Joe Bloggs &lt;/From&gt; </a:t>
              </a:r>
              <a:endParaRPr kumimoji="1" lang="en-US" altLang="ko-KR" sz="1300"/>
            </a:p>
            <a:p>
              <a:pPr marL="228600" lvl="1" eaLnBrk="1" latinLnBrk="1" hangingPunct="1"/>
              <a:r>
                <a:rPr kumimoji="1" lang="en-US" altLang="ko-KR" sz="400">
                  <a:solidFill>
                    <a:schemeClr val="bg2"/>
                  </a:solidFill>
                  <a:latin typeface="Courier New" pitchFamily="49" charset="0"/>
                </a:rPr>
                <a:t>  &lt;To&gt; A. Another &lt;/To&gt; </a:t>
              </a:r>
              <a:endParaRPr kumimoji="1" lang="en-US" altLang="ko-KR" sz="1300"/>
            </a:p>
            <a:p>
              <a:pPr marL="228600" lvl="1" eaLnBrk="1" latinLnBrk="1" hangingPunct="1"/>
              <a:r>
                <a:rPr kumimoji="1" lang="en-US" altLang="ko-KR" sz="400">
                  <a:solidFill>
                    <a:schemeClr val="bg2"/>
                  </a:solidFill>
                  <a:latin typeface="Courier New" pitchFamily="49" charset="0"/>
                </a:rPr>
                <a:t>  &lt;Date year=‘1999’ month=‘2’ day = ‘1’ /&gt; </a:t>
              </a:r>
              <a:endParaRPr kumimoji="1" lang="en-US" altLang="ko-KR" sz="1300"/>
            </a:p>
            <a:p>
              <a:pPr marL="228600" lvl="1" eaLnBrk="1" latinLnBrk="1" hangingPunct="1"/>
              <a:r>
                <a:rPr kumimoji="1" lang="en-US" altLang="ko-KR" sz="400">
                  <a:solidFill>
                    <a:schemeClr val="bg2"/>
                  </a:solidFill>
                  <a:latin typeface="Courier New" pitchFamily="49" charset="0"/>
                </a:rPr>
                <a:t>  &lt;Amount unit = ‘Dollars’&gt; 100 &lt;/Amount&gt; </a:t>
              </a:r>
              <a:endParaRPr kumimoji="1" lang="en-US" altLang="ko-KR" sz="1300"/>
            </a:p>
            <a:p>
              <a:pPr marL="228600" lvl="1" eaLnBrk="1" latinLnBrk="1" hangingPunct="1"/>
              <a:r>
                <a:rPr kumimoji="1" lang="en-US" altLang="ko-KR" sz="400">
                  <a:solidFill>
                    <a:schemeClr val="bg2"/>
                  </a:solidFill>
                  <a:latin typeface="Courier New" pitchFamily="49" charset="0"/>
                </a:rPr>
                <a:t>  &lt;TaxRate&gt; 21 &lt;/TaxRate&gt; </a:t>
              </a:r>
              <a:endParaRPr kumimoji="1" lang="en-US" altLang="ko-KR" sz="1300"/>
            </a:p>
            <a:p>
              <a:pPr marL="228600" lvl="1" eaLnBrk="1" latinLnBrk="1" hangingPunct="1"/>
              <a:r>
                <a:rPr kumimoji="1" lang="en-US" altLang="ko-KR" sz="400">
                  <a:solidFill>
                    <a:schemeClr val="bg2"/>
                  </a:solidFill>
                  <a:latin typeface="Courier New" pitchFamily="49" charset="0"/>
                </a:rPr>
                <a:t>  &lt;Total currency = “Dollars”&gt;121 &lt;/Total&gt; </a:t>
              </a:r>
              <a:endParaRPr kumimoji="1" lang="en-US" altLang="ko-KR" sz="1300"/>
            </a:p>
            <a:p>
              <a:pPr eaLnBrk="1" latinLnBrk="1" hangingPunct="1"/>
              <a:r>
                <a:rPr kumimoji="1" lang="en-US" altLang="ko-KR" sz="400">
                  <a:solidFill>
                    <a:schemeClr val="bg2"/>
                  </a:solidFill>
                  <a:latin typeface="Courier New" pitchFamily="49" charset="0"/>
                </a:rPr>
                <a:t>&lt;/Invoice&gt;</a:t>
              </a:r>
              <a:endParaRPr kumimoji="1" lang="en-US" altLang="ko-KR"/>
            </a:p>
          </p:txBody>
        </p:sp>
        <p:sp>
          <p:nvSpPr>
            <p:cNvPr id="26633" name="Rectangle 9"/>
            <p:cNvSpPr>
              <a:spLocks noChangeArrowheads="1"/>
            </p:cNvSpPr>
            <p:nvPr/>
          </p:nvSpPr>
          <p:spPr bwMode="auto">
            <a:xfrm>
              <a:off x="1820" y="1488"/>
              <a:ext cx="947" cy="222"/>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400">
                  <a:solidFill>
                    <a:schemeClr val="bg2"/>
                  </a:solidFill>
                  <a:latin typeface="Courier New" pitchFamily="49" charset="0"/>
                </a:rPr>
                <a:t>&lt;Date year=‘1999’ month=‘2’ day = ‘1’ /&gt; </a:t>
              </a:r>
              <a:endParaRPr kumimoji="1" lang="en-US" altLang="ko-KR" sz="1300"/>
            </a:p>
            <a:p>
              <a:pPr eaLnBrk="1" latinLnBrk="1" hangingPunct="1"/>
              <a:r>
                <a:rPr kumimoji="1" lang="en-US" altLang="ko-KR" sz="400">
                  <a:solidFill>
                    <a:schemeClr val="bg2"/>
                  </a:solidFill>
                  <a:latin typeface="Courier New" pitchFamily="49" charset="0"/>
                </a:rPr>
                <a:t> &lt;Amount unit = ‘Dollars’&gt; 100 &lt;/Amount&gt;  &lt;TaxRate&gt; 21 &lt;/TaxRate&gt;</a:t>
              </a:r>
              <a:endParaRPr kumimoji="1" lang="en-US" altLang="ko-KR"/>
            </a:p>
          </p:txBody>
        </p:sp>
        <p:grpSp>
          <p:nvGrpSpPr>
            <p:cNvPr id="26634" name="Group 10"/>
            <p:cNvGrpSpPr>
              <a:grpSpLocks/>
            </p:cNvGrpSpPr>
            <p:nvPr/>
          </p:nvGrpSpPr>
          <p:grpSpPr bwMode="auto">
            <a:xfrm>
              <a:off x="1820" y="1776"/>
              <a:ext cx="947" cy="603"/>
              <a:chOff x="4935" y="2642"/>
              <a:chExt cx="870" cy="651"/>
            </a:xfrm>
          </p:grpSpPr>
          <p:grpSp>
            <p:nvGrpSpPr>
              <p:cNvPr id="26635" name="Group 11"/>
              <p:cNvGrpSpPr>
                <a:grpSpLocks/>
              </p:cNvGrpSpPr>
              <p:nvPr/>
            </p:nvGrpSpPr>
            <p:grpSpPr bwMode="auto">
              <a:xfrm>
                <a:off x="4935" y="2642"/>
                <a:ext cx="870" cy="651"/>
                <a:chOff x="4935" y="2642"/>
                <a:chExt cx="870" cy="651"/>
              </a:xfrm>
            </p:grpSpPr>
            <p:sp>
              <p:nvSpPr>
                <p:cNvPr id="26636" name="Rectangle 12"/>
                <p:cNvSpPr>
                  <a:spLocks noChangeArrowheads="1"/>
                </p:cNvSpPr>
                <p:nvPr/>
              </p:nvSpPr>
              <p:spPr bwMode="auto">
                <a:xfrm>
                  <a:off x="4937" y="2644"/>
                  <a:ext cx="866" cy="647"/>
                </a:xfrm>
                <a:prstGeom prst="rect">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37" name="Rectangle 13"/>
                <p:cNvSpPr>
                  <a:spLocks noChangeArrowheads="1"/>
                </p:cNvSpPr>
                <p:nvPr/>
              </p:nvSpPr>
              <p:spPr bwMode="auto">
                <a:xfrm>
                  <a:off x="4937" y="2644"/>
                  <a:ext cx="866" cy="129"/>
                </a:xfrm>
                <a:prstGeom prst="rect">
                  <a:avLst/>
                </a:prstGeom>
                <a:solidFill>
                  <a:srgbClr val="00968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38" name="Line 14"/>
                <p:cNvSpPr>
                  <a:spLocks noChangeShapeType="1"/>
                </p:cNvSpPr>
                <p:nvPr/>
              </p:nvSpPr>
              <p:spPr bwMode="auto">
                <a:xfrm>
                  <a:off x="5142" y="2642"/>
                  <a:ext cx="1" cy="6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39" name="Line 15"/>
                <p:cNvSpPr>
                  <a:spLocks noChangeShapeType="1"/>
                </p:cNvSpPr>
                <p:nvPr/>
              </p:nvSpPr>
              <p:spPr bwMode="auto">
                <a:xfrm>
                  <a:off x="5358" y="2642"/>
                  <a:ext cx="1" cy="6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0" name="Line 16"/>
                <p:cNvSpPr>
                  <a:spLocks noChangeShapeType="1"/>
                </p:cNvSpPr>
                <p:nvPr/>
              </p:nvSpPr>
              <p:spPr bwMode="auto">
                <a:xfrm>
                  <a:off x="5569" y="2642"/>
                  <a:ext cx="1" cy="6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6641" name="Group 17"/>
                <p:cNvGrpSpPr>
                  <a:grpSpLocks/>
                </p:cNvGrpSpPr>
                <p:nvPr/>
              </p:nvGrpSpPr>
              <p:grpSpPr bwMode="auto">
                <a:xfrm>
                  <a:off x="4935" y="2816"/>
                  <a:ext cx="870" cy="433"/>
                  <a:chOff x="4935" y="2816"/>
                  <a:chExt cx="870" cy="433"/>
                </a:xfrm>
              </p:grpSpPr>
              <p:sp>
                <p:nvSpPr>
                  <p:cNvPr id="26642" name="Line 18"/>
                  <p:cNvSpPr>
                    <a:spLocks noChangeShapeType="1"/>
                  </p:cNvSpPr>
                  <p:nvPr/>
                </p:nvSpPr>
                <p:spPr bwMode="auto">
                  <a:xfrm>
                    <a:off x="4935" y="2816"/>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3" name="Line 19"/>
                  <p:cNvSpPr>
                    <a:spLocks noChangeShapeType="1"/>
                  </p:cNvSpPr>
                  <p:nvPr/>
                </p:nvSpPr>
                <p:spPr bwMode="auto">
                  <a:xfrm>
                    <a:off x="4935" y="2856"/>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4" name="Line 20"/>
                  <p:cNvSpPr>
                    <a:spLocks noChangeShapeType="1"/>
                  </p:cNvSpPr>
                  <p:nvPr/>
                </p:nvSpPr>
                <p:spPr bwMode="auto">
                  <a:xfrm>
                    <a:off x="4935" y="2897"/>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5" name="Line 21"/>
                  <p:cNvSpPr>
                    <a:spLocks noChangeShapeType="1"/>
                  </p:cNvSpPr>
                  <p:nvPr/>
                </p:nvSpPr>
                <p:spPr bwMode="auto">
                  <a:xfrm>
                    <a:off x="4935" y="293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6" name="Line 22"/>
                  <p:cNvSpPr>
                    <a:spLocks noChangeShapeType="1"/>
                  </p:cNvSpPr>
                  <p:nvPr/>
                </p:nvSpPr>
                <p:spPr bwMode="auto">
                  <a:xfrm>
                    <a:off x="4935" y="297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7" name="Line 23"/>
                  <p:cNvSpPr>
                    <a:spLocks noChangeShapeType="1"/>
                  </p:cNvSpPr>
                  <p:nvPr/>
                </p:nvSpPr>
                <p:spPr bwMode="auto">
                  <a:xfrm>
                    <a:off x="4935" y="301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8" name="Line 24"/>
                  <p:cNvSpPr>
                    <a:spLocks noChangeShapeType="1"/>
                  </p:cNvSpPr>
                  <p:nvPr/>
                </p:nvSpPr>
                <p:spPr bwMode="auto">
                  <a:xfrm>
                    <a:off x="4935" y="3052"/>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49" name="Line 25"/>
                  <p:cNvSpPr>
                    <a:spLocks noChangeShapeType="1"/>
                  </p:cNvSpPr>
                  <p:nvPr/>
                </p:nvSpPr>
                <p:spPr bwMode="auto">
                  <a:xfrm>
                    <a:off x="4935" y="3090"/>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50" name="Line 26"/>
                  <p:cNvSpPr>
                    <a:spLocks noChangeShapeType="1"/>
                  </p:cNvSpPr>
                  <p:nvPr/>
                </p:nvSpPr>
                <p:spPr bwMode="auto">
                  <a:xfrm>
                    <a:off x="4935" y="3131"/>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51" name="Line 27"/>
                  <p:cNvSpPr>
                    <a:spLocks noChangeShapeType="1"/>
                  </p:cNvSpPr>
                  <p:nvPr/>
                </p:nvSpPr>
                <p:spPr bwMode="auto">
                  <a:xfrm>
                    <a:off x="4935" y="316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52" name="Line 28"/>
                  <p:cNvSpPr>
                    <a:spLocks noChangeShapeType="1"/>
                  </p:cNvSpPr>
                  <p:nvPr/>
                </p:nvSpPr>
                <p:spPr bwMode="auto">
                  <a:xfrm>
                    <a:off x="4935" y="320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653" name="Line 29"/>
                  <p:cNvSpPr>
                    <a:spLocks noChangeShapeType="1"/>
                  </p:cNvSpPr>
                  <p:nvPr/>
                </p:nvSpPr>
                <p:spPr bwMode="auto">
                  <a:xfrm>
                    <a:off x="4935" y="324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26654" name="Rectangle 30"/>
              <p:cNvSpPr>
                <a:spLocks noChangeArrowheads="1"/>
              </p:cNvSpPr>
              <p:nvPr/>
            </p:nvSpPr>
            <p:spPr bwMode="auto">
              <a:xfrm>
                <a:off x="4990" y="2682"/>
                <a:ext cx="94"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Cust ID</a:t>
                </a:r>
                <a:endParaRPr kumimoji="1" lang="en-US" altLang="ko-KR"/>
              </a:p>
            </p:txBody>
          </p:sp>
          <p:sp>
            <p:nvSpPr>
              <p:cNvPr id="26655" name="Rectangle 31"/>
              <p:cNvSpPr>
                <a:spLocks noChangeArrowheads="1"/>
              </p:cNvSpPr>
              <p:nvPr/>
            </p:nvSpPr>
            <p:spPr bwMode="auto">
              <a:xfrm>
                <a:off x="5201" y="2682"/>
                <a:ext cx="111"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Acct Mgr</a:t>
                </a:r>
                <a:endParaRPr kumimoji="1" lang="en-US" altLang="ko-KR"/>
              </a:p>
            </p:txBody>
          </p:sp>
          <p:sp>
            <p:nvSpPr>
              <p:cNvPr id="26656" name="Rectangle 32"/>
              <p:cNvSpPr>
                <a:spLocks noChangeArrowheads="1"/>
              </p:cNvSpPr>
              <p:nvPr/>
            </p:nvSpPr>
            <p:spPr bwMode="auto">
              <a:xfrm>
                <a:off x="5415" y="2683"/>
                <a:ext cx="106"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Location</a:t>
                </a:r>
                <a:endParaRPr kumimoji="1" lang="en-US" altLang="ko-KR"/>
              </a:p>
            </p:txBody>
          </p:sp>
          <p:sp>
            <p:nvSpPr>
              <p:cNvPr id="26657" name="Rectangle 33"/>
              <p:cNvSpPr>
                <a:spLocks noChangeArrowheads="1"/>
              </p:cNvSpPr>
              <p:nvPr/>
            </p:nvSpPr>
            <p:spPr bwMode="auto">
              <a:xfrm>
                <a:off x="5638" y="2682"/>
                <a:ext cx="111"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Revenue</a:t>
                </a:r>
                <a:endParaRPr kumimoji="1" lang="en-US" altLang="ko-KR"/>
              </a:p>
            </p:txBody>
          </p:sp>
          <p:sp>
            <p:nvSpPr>
              <p:cNvPr id="26658" name="Rectangle 34"/>
              <p:cNvSpPr>
                <a:spLocks noChangeArrowheads="1"/>
              </p:cNvSpPr>
              <p:nvPr/>
            </p:nvSpPr>
            <p:spPr bwMode="auto">
              <a:xfrm>
                <a:off x="5009" y="2783"/>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5386</a:t>
                </a:r>
                <a:endParaRPr kumimoji="1" lang="en-US" altLang="ko-KR"/>
              </a:p>
            </p:txBody>
          </p:sp>
          <p:sp>
            <p:nvSpPr>
              <p:cNvPr id="26659" name="Rectangle 35"/>
              <p:cNvSpPr>
                <a:spLocks noChangeArrowheads="1"/>
              </p:cNvSpPr>
              <p:nvPr/>
            </p:nvSpPr>
            <p:spPr bwMode="auto">
              <a:xfrm>
                <a:off x="5217" y="2780"/>
                <a:ext cx="81"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660" name="Rectangle 36"/>
              <p:cNvSpPr>
                <a:spLocks noChangeArrowheads="1"/>
              </p:cNvSpPr>
              <p:nvPr/>
            </p:nvSpPr>
            <p:spPr bwMode="auto">
              <a:xfrm>
                <a:off x="5423" y="2783"/>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61" name="Rectangle 37"/>
              <p:cNvSpPr>
                <a:spLocks noChangeArrowheads="1"/>
              </p:cNvSpPr>
              <p:nvPr/>
            </p:nvSpPr>
            <p:spPr bwMode="auto">
              <a:xfrm>
                <a:off x="5634" y="2780"/>
                <a:ext cx="129"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62" name="Rectangle 38"/>
              <p:cNvSpPr>
                <a:spLocks noChangeArrowheads="1"/>
              </p:cNvSpPr>
              <p:nvPr/>
            </p:nvSpPr>
            <p:spPr bwMode="auto">
              <a:xfrm>
                <a:off x="5008" y="2827"/>
                <a:ext cx="65"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5387</a:t>
                </a:r>
                <a:endParaRPr kumimoji="1" lang="en-US" altLang="ko-KR"/>
              </a:p>
            </p:txBody>
          </p:sp>
          <p:sp>
            <p:nvSpPr>
              <p:cNvPr id="26663" name="Rectangle 39"/>
              <p:cNvSpPr>
                <a:spLocks noChangeArrowheads="1"/>
              </p:cNvSpPr>
              <p:nvPr/>
            </p:nvSpPr>
            <p:spPr bwMode="auto">
              <a:xfrm>
                <a:off x="5217" y="2826"/>
                <a:ext cx="81"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01055</a:t>
                </a:r>
                <a:endParaRPr kumimoji="1" lang="en-US" altLang="ko-KR"/>
              </a:p>
            </p:txBody>
          </p:sp>
          <p:sp>
            <p:nvSpPr>
              <p:cNvPr id="26664" name="Rectangle 40"/>
              <p:cNvSpPr>
                <a:spLocks noChangeArrowheads="1"/>
              </p:cNvSpPr>
              <p:nvPr/>
            </p:nvSpPr>
            <p:spPr bwMode="auto">
              <a:xfrm>
                <a:off x="5423" y="2827"/>
                <a:ext cx="96"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65" name="Rectangle 41"/>
              <p:cNvSpPr>
                <a:spLocks noChangeArrowheads="1"/>
              </p:cNvSpPr>
              <p:nvPr/>
            </p:nvSpPr>
            <p:spPr bwMode="auto">
              <a:xfrm>
                <a:off x="5634" y="2826"/>
                <a:ext cx="129"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$ 5467.61</a:t>
                </a:r>
                <a:endParaRPr kumimoji="1" lang="en-US" altLang="ko-KR"/>
              </a:p>
            </p:txBody>
          </p:sp>
          <p:sp>
            <p:nvSpPr>
              <p:cNvPr id="26666" name="Rectangle 42"/>
              <p:cNvSpPr>
                <a:spLocks noChangeArrowheads="1"/>
              </p:cNvSpPr>
              <p:nvPr/>
            </p:nvSpPr>
            <p:spPr bwMode="auto">
              <a:xfrm>
                <a:off x="5009" y="2864"/>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5388</a:t>
                </a:r>
                <a:endParaRPr kumimoji="1" lang="en-US" altLang="ko-KR"/>
              </a:p>
            </p:txBody>
          </p:sp>
          <p:sp>
            <p:nvSpPr>
              <p:cNvPr id="26667" name="Rectangle 43"/>
              <p:cNvSpPr>
                <a:spLocks noChangeArrowheads="1"/>
              </p:cNvSpPr>
              <p:nvPr/>
            </p:nvSpPr>
            <p:spPr bwMode="auto">
              <a:xfrm>
                <a:off x="5217" y="2860"/>
                <a:ext cx="81"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55512</a:t>
                </a:r>
                <a:endParaRPr kumimoji="1" lang="en-US" altLang="ko-KR"/>
              </a:p>
            </p:txBody>
          </p:sp>
          <p:sp>
            <p:nvSpPr>
              <p:cNvPr id="26668" name="Rectangle 44"/>
              <p:cNvSpPr>
                <a:spLocks noChangeArrowheads="1"/>
              </p:cNvSpPr>
              <p:nvPr/>
            </p:nvSpPr>
            <p:spPr bwMode="auto">
              <a:xfrm>
                <a:off x="5423" y="2864"/>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69" name="Rectangle 45"/>
              <p:cNvSpPr>
                <a:spLocks noChangeArrowheads="1"/>
              </p:cNvSpPr>
              <p:nvPr/>
            </p:nvSpPr>
            <p:spPr bwMode="auto">
              <a:xfrm>
                <a:off x="5634" y="2860"/>
                <a:ext cx="129"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70" name="Rectangle 46"/>
              <p:cNvSpPr>
                <a:spLocks noChangeArrowheads="1"/>
              </p:cNvSpPr>
              <p:nvPr/>
            </p:nvSpPr>
            <p:spPr bwMode="auto">
              <a:xfrm>
                <a:off x="5008" y="2900"/>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5389</a:t>
                </a:r>
                <a:endParaRPr kumimoji="1" lang="en-US" altLang="ko-KR"/>
              </a:p>
            </p:txBody>
          </p:sp>
          <p:sp>
            <p:nvSpPr>
              <p:cNvPr id="26671" name="Rectangle 47"/>
              <p:cNvSpPr>
                <a:spLocks noChangeArrowheads="1"/>
              </p:cNvSpPr>
              <p:nvPr/>
            </p:nvSpPr>
            <p:spPr bwMode="auto">
              <a:xfrm>
                <a:off x="5217" y="2898"/>
                <a:ext cx="81"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672" name="Rectangle 48"/>
              <p:cNvSpPr>
                <a:spLocks noChangeArrowheads="1"/>
              </p:cNvSpPr>
              <p:nvPr/>
            </p:nvSpPr>
            <p:spPr bwMode="auto">
              <a:xfrm>
                <a:off x="5423" y="2900"/>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73" name="Rectangle 49"/>
              <p:cNvSpPr>
                <a:spLocks noChangeArrowheads="1"/>
              </p:cNvSpPr>
              <p:nvPr/>
            </p:nvSpPr>
            <p:spPr bwMode="auto">
              <a:xfrm>
                <a:off x="5634" y="2899"/>
                <a:ext cx="129"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74" name="Rectangle 50"/>
              <p:cNvSpPr>
                <a:spLocks noChangeArrowheads="1"/>
              </p:cNvSpPr>
              <p:nvPr/>
            </p:nvSpPr>
            <p:spPr bwMode="auto">
              <a:xfrm>
                <a:off x="5009" y="2939"/>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5390</a:t>
                </a:r>
                <a:endParaRPr kumimoji="1" lang="en-US" altLang="ko-KR"/>
              </a:p>
            </p:txBody>
          </p:sp>
          <p:sp>
            <p:nvSpPr>
              <p:cNvPr id="26675" name="Rectangle 51"/>
              <p:cNvSpPr>
                <a:spLocks noChangeArrowheads="1"/>
              </p:cNvSpPr>
              <p:nvPr/>
            </p:nvSpPr>
            <p:spPr bwMode="auto">
              <a:xfrm>
                <a:off x="5217" y="2939"/>
                <a:ext cx="81"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56123</a:t>
                </a:r>
                <a:endParaRPr kumimoji="1" lang="en-US" altLang="ko-KR"/>
              </a:p>
            </p:txBody>
          </p:sp>
          <p:sp>
            <p:nvSpPr>
              <p:cNvPr id="26676" name="Rectangle 52"/>
              <p:cNvSpPr>
                <a:spLocks noChangeArrowheads="1"/>
              </p:cNvSpPr>
              <p:nvPr/>
            </p:nvSpPr>
            <p:spPr bwMode="auto">
              <a:xfrm>
                <a:off x="5423" y="2939"/>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77" name="Rectangle 53"/>
              <p:cNvSpPr>
                <a:spLocks noChangeArrowheads="1"/>
              </p:cNvSpPr>
              <p:nvPr/>
            </p:nvSpPr>
            <p:spPr bwMode="auto">
              <a:xfrm>
                <a:off x="5634" y="2939"/>
                <a:ext cx="129"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78" name="Rectangle 54"/>
              <p:cNvSpPr>
                <a:spLocks noChangeArrowheads="1"/>
              </p:cNvSpPr>
              <p:nvPr/>
            </p:nvSpPr>
            <p:spPr bwMode="auto">
              <a:xfrm>
                <a:off x="5008" y="2979"/>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5391</a:t>
                </a:r>
                <a:endParaRPr kumimoji="1" lang="en-US" altLang="ko-KR"/>
              </a:p>
            </p:txBody>
          </p:sp>
          <p:sp>
            <p:nvSpPr>
              <p:cNvPr id="26679" name="Rectangle 55"/>
              <p:cNvSpPr>
                <a:spLocks noChangeArrowheads="1"/>
              </p:cNvSpPr>
              <p:nvPr/>
            </p:nvSpPr>
            <p:spPr bwMode="auto">
              <a:xfrm>
                <a:off x="5217" y="2977"/>
                <a:ext cx="81"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74987</a:t>
                </a:r>
                <a:endParaRPr kumimoji="1" lang="en-US" altLang="ko-KR"/>
              </a:p>
            </p:txBody>
          </p:sp>
          <p:sp>
            <p:nvSpPr>
              <p:cNvPr id="26680" name="Rectangle 56"/>
              <p:cNvSpPr>
                <a:spLocks noChangeArrowheads="1"/>
              </p:cNvSpPr>
              <p:nvPr/>
            </p:nvSpPr>
            <p:spPr bwMode="auto">
              <a:xfrm>
                <a:off x="5423" y="2979"/>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81" name="Rectangle 57"/>
              <p:cNvSpPr>
                <a:spLocks noChangeArrowheads="1"/>
              </p:cNvSpPr>
              <p:nvPr/>
            </p:nvSpPr>
            <p:spPr bwMode="auto">
              <a:xfrm>
                <a:off x="5634" y="2977"/>
                <a:ext cx="129"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82" name="Rectangle 58"/>
              <p:cNvSpPr>
                <a:spLocks noChangeArrowheads="1"/>
              </p:cNvSpPr>
              <p:nvPr/>
            </p:nvSpPr>
            <p:spPr bwMode="auto">
              <a:xfrm>
                <a:off x="5008" y="3020"/>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5392</a:t>
                </a:r>
                <a:endParaRPr kumimoji="1" lang="en-US" altLang="ko-KR"/>
              </a:p>
            </p:txBody>
          </p:sp>
          <p:sp>
            <p:nvSpPr>
              <p:cNvPr id="26683" name="Rectangle 59"/>
              <p:cNvSpPr>
                <a:spLocks noChangeArrowheads="1"/>
              </p:cNvSpPr>
              <p:nvPr/>
            </p:nvSpPr>
            <p:spPr bwMode="auto">
              <a:xfrm>
                <a:off x="5217" y="3019"/>
                <a:ext cx="81"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684" name="Rectangle 60"/>
              <p:cNvSpPr>
                <a:spLocks noChangeArrowheads="1"/>
              </p:cNvSpPr>
              <p:nvPr/>
            </p:nvSpPr>
            <p:spPr bwMode="auto">
              <a:xfrm>
                <a:off x="5423" y="3020"/>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85" name="Rectangle 61"/>
              <p:cNvSpPr>
                <a:spLocks noChangeArrowheads="1"/>
              </p:cNvSpPr>
              <p:nvPr/>
            </p:nvSpPr>
            <p:spPr bwMode="auto">
              <a:xfrm>
                <a:off x="5634" y="3019"/>
                <a:ext cx="129"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86" name="Rectangle 62"/>
              <p:cNvSpPr>
                <a:spLocks noChangeArrowheads="1"/>
              </p:cNvSpPr>
              <p:nvPr/>
            </p:nvSpPr>
            <p:spPr bwMode="auto">
              <a:xfrm>
                <a:off x="5009" y="3061"/>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5393</a:t>
                </a:r>
                <a:endParaRPr kumimoji="1" lang="en-US" altLang="ko-KR"/>
              </a:p>
            </p:txBody>
          </p:sp>
          <p:sp>
            <p:nvSpPr>
              <p:cNvPr id="26687" name="Rectangle 63"/>
              <p:cNvSpPr>
                <a:spLocks noChangeArrowheads="1"/>
              </p:cNvSpPr>
              <p:nvPr/>
            </p:nvSpPr>
            <p:spPr bwMode="auto">
              <a:xfrm>
                <a:off x="5217" y="3060"/>
                <a:ext cx="81"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688" name="Rectangle 64"/>
              <p:cNvSpPr>
                <a:spLocks noChangeArrowheads="1"/>
              </p:cNvSpPr>
              <p:nvPr/>
            </p:nvSpPr>
            <p:spPr bwMode="auto">
              <a:xfrm>
                <a:off x="5423" y="3061"/>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89" name="Rectangle 65"/>
              <p:cNvSpPr>
                <a:spLocks noChangeArrowheads="1"/>
              </p:cNvSpPr>
              <p:nvPr/>
            </p:nvSpPr>
            <p:spPr bwMode="auto">
              <a:xfrm>
                <a:off x="5634" y="3060"/>
                <a:ext cx="129"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90" name="Rectangle 66"/>
              <p:cNvSpPr>
                <a:spLocks noChangeArrowheads="1"/>
              </p:cNvSpPr>
              <p:nvPr/>
            </p:nvSpPr>
            <p:spPr bwMode="auto">
              <a:xfrm>
                <a:off x="5008" y="3097"/>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5394</a:t>
                </a:r>
                <a:endParaRPr kumimoji="1" lang="en-US" altLang="ko-KR"/>
              </a:p>
            </p:txBody>
          </p:sp>
          <p:sp>
            <p:nvSpPr>
              <p:cNvPr id="26691" name="Rectangle 67"/>
              <p:cNvSpPr>
                <a:spLocks noChangeArrowheads="1"/>
              </p:cNvSpPr>
              <p:nvPr/>
            </p:nvSpPr>
            <p:spPr bwMode="auto">
              <a:xfrm>
                <a:off x="5217" y="3097"/>
                <a:ext cx="81"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67879</a:t>
                </a:r>
                <a:endParaRPr kumimoji="1" lang="en-US" altLang="ko-KR"/>
              </a:p>
            </p:txBody>
          </p:sp>
          <p:sp>
            <p:nvSpPr>
              <p:cNvPr id="26692" name="Rectangle 68"/>
              <p:cNvSpPr>
                <a:spLocks noChangeArrowheads="1"/>
              </p:cNvSpPr>
              <p:nvPr/>
            </p:nvSpPr>
            <p:spPr bwMode="auto">
              <a:xfrm>
                <a:off x="5423" y="3097"/>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93" name="Rectangle 69"/>
              <p:cNvSpPr>
                <a:spLocks noChangeArrowheads="1"/>
              </p:cNvSpPr>
              <p:nvPr/>
            </p:nvSpPr>
            <p:spPr bwMode="auto">
              <a:xfrm>
                <a:off x="5634" y="3097"/>
                <a:ext cx="129"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94" name="Rectangle 70"/>
              <p:cNvSpPr>
                <a:spLocks noChangeArrowheads="1"/>
              </p:cNvSpPr>
              <p:nvPr/>
            </p:nvSpPr>
            <p:spPr bwMode="auto">
              <a:xfrm>
                <a:off x="5008" y="3138"/>
                <a:ext cx="65"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5395</a:t>
                </a:r>
                <a:endParaRPr kumimoji="1" lang="en-US" altLang="ko-KR"/>
              </a:p>
            </p:txBody>
          </p:sp>
          <p:sp>
            <p:nvSpPr>
              <p:cNvPr id="26695" name="Rectangle 71"/>
              <p:cNvSpPr>
                <a:spLocks noChangeArrowheads="1"/>
              </p:cNvSpPr>
              <p:nvPr/>
            </p:nvSpPr>
            <p:spPr bwMode="auto">
              <a:xfrm>
                <a:off x="5217" y="3134"/>
                <a:ext cx="81"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696" name="Rectangle 72"/>
              <p:cNvSpPr>
                <a:spLocks noChangeArrowheads="1"/>
              </p:cNvSpPr>
              <p:nvPr/>
            </p:nvSpPr>
            <p:spPr bwMode="auto">
              <a:xfrm>
                <a:off x="5423" y="3138"/>
                <a:ext cx="96" cy="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697" name="Rectangle 73"/>
              <p:cNvSpPr>
                <a:spLocks noChangeArrowheads="1"/>
              </p:cNvSpPr>
              <p:nvPr/>
            </p:nvSpPr>
            <p:spPr bwMode="auto">
              <a:xfrm>
                <a:off x="5634" y="3134"/>
                <a:ext cx="129"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698" name="Rectangle 74"/>
              <p:cNvSpPr>
                <a:spLocks noChangeArrowheads="1"/>
              </p:cNvSpPr>
              <p:nvPr/>
            </p:nvSpPr>
            <p:spPr bwMode="auto">
              <a:xfrm>
                <a:off x="5009" y="3174"/>
                <a:ext cx="65"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5396</a:t>
                </a:r>
                <a:endParaRPr kumimoji="1" lang="en-US" altLang="ko-KR"/>
              </a:p>
            </p:txBody>
          </p:sp>
          <p:sp>
            <p:nvSpPr>
              <p:cNvPr id="26699" name="Rectangle 75"/>
              <p:cNvSpPr>
                <a:spLocks noChangeArrowheads="1"/>
              </p:cNvSpPr>
              <p:nvPr/>
            </p:nvSpPr>
            <p:spPr bwMode="auto">
              <a:xfrm>
                <a:off x="5217" y="3172"/>
                <a:ext cx="81"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00" name="Rectangle 76"/>
              <p:cNvSpPr>
                <a:spLocks noChangeArrowheads="1"/>
              </p:cNvSpPr>
              <p:nvPr/>
            </p:nvSpPr>
            <p:spPr bwMode="auto">
              <a:xfrm>
                <a:off x="5423" y="3174"/>
                <a:ext cx="96"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01" name="Rectangle 77"/>
              <p:cNvSpPr>
                <a:spLocks noChangeArrowheads="1"/>
              </p:cNvSpPr>
              <p:nvPr/>
            </p:nvSpPr>
            <p:spPr bwMode="auto">
              <a:xfrm>
                <a:off x="5634" y="3172"/>
                <a:ext cx="129" cy="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02" name="Rectangle 78"/>
              <p:cNvSpPr>
                <a:spLocks noChangeArrowheads="1"/>
              </p:cNvSpPr>
              <p:nvPr/>
            </p:nvSpPr>
            <p:spPr bwMode="auto">
              <a:xfrm>
                <a:off x="5008" y="3214"/>
                <a:ext cx="65"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5398</a:t>
                </a:r>
                <a:endParaRPr kumimoji="1" lang="en-US" altLang="ko-KR"/>
              </a:p>
            </p:txBody>
          </p:sp>
          <p:sp>
            <p:nvSpPr>
              <p:cNvPr id="26703" name="Rectangle 79"/>
              <p:cNvSpPr>
                <a:spLocks noChangeArrowheads="1"/>
              </p:cNvSpPr>
              <p:nvPr/>
            </p:nvSpPr>
            <p:spPr bwMode="auto">
              <a:xfrm>
                <a:off x="5217" y="3213"/>
                <a:ext cx="81"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45611</a:t>
                </a:r>
                <a:endParaRPr kumimoji="1" lang="en-US" altLang="ko-KR"/>
              </a:p>
            </p:txBody>
          </p:sp>
          <p:sp>
            <p:nvSpPr>
              <p:cNvPr id="26704" name="Rectangle 80"/>
              <p:cNvSpPr>
                <a:spLocks noChangeArrowheads="1"/>
              </p:cNvSpPr>
              <p:nvPr/>
            </p:nvSpPr>
            <p:spPr bwMode="auto">
              <a:xfrm>
                <a:off x="5423" y="3214"/>
                <a:ext cx="96"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05" name="Rectangle 81"/>
              <p:cNvSpPr>
                <a:spLocks noChangeArrowheads="1"/>
              </p:cNvSpPr>
              <p:nvPr/>
            </p:nvSpPr>
            <p:spPr bwMode="auto">
              <a:xfrm>
                <a:off x="5634" y="3213"/>
                <a:ext cx="129"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06" name="Rectangle 82"/>
              <p:cNvSpPr>
                <a:spLocks noChangeArrowheads="1"/>
              </p:cNvSpPr>
              <p:nvPr/>
            </p:nvSpPr>
            <p:spPr bwMode="auto">
              <a:xfrm>
                <a:off x="5009" y="3256"/>
                <a:ext cx="65"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5399</a:t>
                </a:r>
                <a:endParaRPr kumimoji="1" lang="en-US" altLang="ko-KR"/>
              </a:p>
            </p:txBody>
          </p:sp>
          <p:sp>
            <p:nvSpPr>
              <p:cNvPr id="26707" name="Rectangle 83"/>
              <p:cNvSpPr>
                <a:spLocks noChangeArrowheads="1"/>
              </p:cNvSpPr>
              <p:nvPr/>
            </p:nvSpPr>
            <p:spPr bwMode="auto">
              <a:xfrm>
                <a:off x="5217" y="3254"/>
                <a:ext cx="81"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08" name="Rectangle 84"/>
              <p:cNvSpPr>
                <a:spLocks noChangeArrowheads="1"/>
              </p:cNvSpPr>
              <p:nvPr/>
            </p:nvSpPr>
            <p:spPr bwMode="auto">
              <a:xfrm>
                <a:off x="5423" y="3256"/>
                <a:ext cx="96"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09" name="Rectangle 85"/>
              <p:cNvSpPr>
                <a:spLocks noChangeArrowheads="1"/>
              </p:cNvSpPr>
              <p:nvPr/>
            </p:nvSpPr>
            <p:spPr bwMode="auto">
              <a:xfrm>
                <a:off x="5634" y="3254"/>
                <a:ext cx="129" cy="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grpSp>
      </p:grpSp>
      <p:grpSp>
        <p:nvGrpSpPr>
          <p:cNvPr id="26710" name="Group 86"/>
          <p:cNvGrpSpPr>
            <a:grpSpLocks/>
          </p:cNvGrpSpPr>
          <p:nvPr/>
        </p:nvGrpSpPr>
        <p:grpSpPr bwMode="auto">
          <a:xfrm>
            <a:off x="6400800" y="2374900"/>
            <a:ext cx="2247900" cy="3429000"/>
            <a:chOff x="4672" y="1136"/>
            <a:chExt cx="1246" cy="2367"/>
          </a:xfrm>
        </p:grpSpPr>
        <p:sp>
          <p:nvSpPr>
            <p:cNvPr id="26711" name="Freeform 87"/>
            <p:cNvSpPr>
              <a:spLocks/>
            </p:cNvSpPr>
            <p:nvPr/>
          </p:nvSpPr>
          <p:spPr bwMode="auto">
            <a:xfrm>
              <a:off x="4672" y="1423"/>
              <a:ext cx="1246" cy="2080"/>
            </a:xfrm>
            <a:custGeom>
              <a:avLst/>
              <a:gdLst>
                <a:gd name="T0" fmla="*/ 0 w 1246"/>
                <a:gd name="T1" fmla="*/ 0 h 2080"/>
                <a:gd name="T2" fmla="*/ 0 w 1246"/>
                <a:gd name="T3" fmla="*/ 1649 h 2080"/>
                <a:gd name="T4" fmla="*/ 3 w 1246"/>
                <a:gd name="T5" fmla="*/ 1702 h 2080"/>
                <a:gd name="T6" fmla="*/ 25 w 1246"/>
                <a:gd name="T7" fmla="*/ 1762 h 2080"/>
                <a:gd name="T8" fmla="*/ 62 w 1246"/>
                <a:gd name="T9" fmla="*/ 1824 h 2080"/>
                <a:gd name="T10" fmla="*/ 98 w 1246"/>
                <a:gd name="T11" fmla="*/ 1874 h 2080"/>
                <a:gd name="T12" fmla="*/ 124 w 1246"/>
                <a:gd name="T13" fmla="*/ 1901 h 2080"/>
                <a:gd name="T14" fmla="*/ 174 w 1246"/>
                <a:gd name="T15" fmla="*/ 1945 h 2080"/>
                <a:gd name="T16" fmla="*/ 225 w 1246"/>
                <a:gd name="T17" fmla="*/ 1978 h 2080"/>
                <a:gd name="T18" fmla="*/ 295 w 1246"/>
                <a:gd name="T19" fmla="*/ 2019 h 2080"/>
                <a:gd name="T20" fmla="*/ 366 w 1246"/>
                <a:gd name="T21" fmla="*/ 2043 h 2080"/>
                <a:gd name="T22" fmla="*/ 433 w 1246"/>
                <a:gd name="T23" fmla="*/ 2055 h 2080"/>
                <a:gd name="T24" fmla="*/ 492 w 1246"/>
                <a:gd name="T25" fmla="*/ 2070 h 2080"/>
                <a:gd name="T26" fmla="*/ 548 w 1246"/>
                <a:gd name="T27" fmla="*/ 2079 h 2080"/>
                <a:gd name="T28" fmla="*/ 692 w 1246"/>
                <a:gd name="T29" fmla="*/ 2079 h 2080"/>
                <a:gd name="T30" fmla="*/ 785 w 1246"/>
                <a:gd name="T31" fmla="*/ 2064 h 2080"/>
                <a:gd name="T32" fmla="*/ 867 w 1246"/>
                <a:gd name="T33" fmla="*/ 2043 h 2080"/>
                <a:gd name="T34" fmla="*/ 929 w 1246"/>
                <a:gd name="T35" fmla="*/ 2019 h 2080"/>
                <a:gd name="T36" fmla="*/ 985 w 1246"/>
                <a:gd name="T37" fmla="*/ 1993 h 2080"/>
                <a:gd name="T38" fmla="*/ 1044 w 1246"/>
                <a:gd name="T39" fmla="*/ 1957 h 2080"/>
                <a:gd name="T40" fmla="*/ 1111 w 1246"/>
                <a:gd name="T41" fmla="*/ 1907 h 2080"/>
                <a:gd name="T42" fmla="*/ 1156 w 1246"/>
                <a:gd name="T43" fmla="*/ 1859 h 2080"/>
                <a:gd name="T44" fmla="*/ 1193 w 1246"/>
                <a:gd name="T45" fmla="*/ 1818 h 2080"/>
                <a:gd name="T46" fmla="*/ 1212 w 1246"/>
                <a:gd name="T47" fmla="*/ 1768 h 2080"/>
                <a:gd name="T48" fmla="*/ 1234 w 1246"/>
                <a:gd name="T49" fmla="*/ 1720 h 2080"/>
                <a:gd name="T50" fmla="*/ 1241 w 1246"/>
                <a:gd name="T51" fmla="*/ 1682 h 2080"/>
                <a:gd name="T52" fmla="*/ 1245 w 1246"/>
                <a:gd name="T53" fmla="*/ 1658 h 2080"/>
                <a:gd name="T54" fmla="*/ 1245 w 1246"/>
                <a:gd name="T55" fmla="*/ 0 h 2080"/>
                <a:gd name="T56" fmla="*/ 0 w 1246"/>
                <a:gd name="T57" fmla="*/ 0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6" h="2080">
                  <a:moveTo>
                    <a:pt x="0" y="0"/>
                  </a:moveTo>
                  <a:lnTo>
                    <a:pt x="0" y="1649"/>
                  </a:lnTo>
                  <a:lnTo>
                    <a:pt x="3" y="1702"/>
                  </a:lnTo>
                  <a:lnTo>
                    <a:pt x="25" y="1762"/>
                  </a:lnTo>
                  <a:lnTo>
                    <a:pt x="62" y="1824"/>
                  </a:lnTo>
                  <a:lnTo>
                    <a:pt x="98" y="1874"/>
                  </a:lnTo>
                  <a:lnTo>
                    <a:pt x="124" y="1901"/>
                  </a:lnTo>
                  <a:lnTo>
                    <a:pt x="174" y="1945"/>
                  </a:lnTo>
                  <a:lnTo>
                    <a:pt x="225" y="1978"/>
                  </a:lnTo>
                  <a:lnTo>
                    <a:pt x="295" y="2019"/>
                  </a:lnTo>
                  <a:lnTo>
                    <a:pt x="366" y="2043"/>
                  </a:lnTo>
                  <a:lnTo>
                    <a:pt x="433" y="2055"/>
                  </a:lnTo>
                  <a:lnTo>
                    <a:pt x="492" y="2070"/>
                  </a:lnTo>
                  <a:lnTo>
                    <a:pt x="548" y="2079"/>
                  </a:lnTo>
                  <a:lnTo>
                    <a:pt x="692" y="2079"/>
                  </a:lnTo>
                  <a:lnTo>
                    <a:pt x="785" y="2064"/>
                  </a:lnTo>
                  <a:lnTo>
                    <a:pt x="867" y="2043"/>
                  </a:lnTo>
                  <a:lnTo>
                    <a:pt x="929" y="2019"/>
                  </a:lnTo>
                  <a:lnTo>
                    <a:pt x="985" y="1993"/>
                  </a:lnTo>
                  <a:lnTo>
                    <a:pt x="1044" y="1957"/>
                  </a:lnTo>
                  <a:lnTo>
                    <a:pt x="1111" y="1907"/>
                  </a:lnTo>
                  <a:lnTo>
                    <a:pt x="1156" y="1859"/>
                  </a:lnTo>
                  <a:lnTo>
                    <a:pt x="1193" y="1818"/>
                  </a:lnTo>
                  <a:lnTo>
                    <a:pt x="1212" y="1768"/>
                  </a:lnTo>
                  <a:lnTo>
                    <a:pt x="1234" y="1720"/>
                  </a:lnTo>
                  <a:lnTo>
                    <a:pt x="1241" y="1682"/>
                  </a:lnTo>
                  <a:lnTo>
                    <a:pt x="1245" y="1658"/>
                  </a:lnTo>
                  <a:lnTo>
                    <a:pt x="1245" y="0"/>
                  </a:lnTo>
                  <a:lnTo>
                    <a:pt x="0" y="0"/>
                  </a:lnTo>
                </a:path>
              </a:pathLst>
            </a:cu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9525" cap="rnd">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712" name="Oval 88"/>
            <p:cNvSpPr>
              <a:spLocks noChangeArrowheads="1"/>
            </p:cNvSpPr>
            <p:nvPr/>
          </p:nvSpPr>
          <p:spPr bwMode="auto">
            <a:xfrm>
              <a:off x="4672" y="1136"/>
              <a:ext cx="1246" cy="566"/>
            </a:xfrm>
            <a:prstGeom prst="ellipse">
              <a:avLst/>
            </a:pr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6713" name="Group 89"/>
          <p:cNvGrpSpPr>
            <a:grpSpLocks/>
          </p:cNvGrpSpPr>
          <p:nvPr/>
        </p:nvGrpSpPr>
        <p:grpSpPr bwMode="auto">
          <a:xfrm>
            <a:off x="7686675" y="4292600"/>
            <a:ext cx="1035050" cy="698500"/>
            <a:chOff x="4935" y="2642"/>
            <a:chExt cx="884" cy="658"/>
          </a:xfrm>
        </p:grpSpPr>
        <p:grpSp>
          <p:nvGrpSpPr>
            <p:cNvPr id="26714" name="Group 90"/>
            <p:cNvGrpSpPr>
              <a:grpSpLocks/>
            </p:cNvGrpSpPr>
            <p:nvPr/>
          </p:nvGrpSpPr>
          <p:grpSpPr bwMode="auto">
            <a:xfrm>
              <a:off x="4935" y="2642"/>
              <a:ext cx="870" cy="651"/>
              <a:chOff x="4935" y="2642"/>
              <a:chExt cx="870" cy="651"/>
            </a:xfrm>
          </p:grpSpPr>
          <p:sp>
            <p:nvSpPr>
              <p:cNvPr id="26715" name="Rectangle 91"/>
              <p:cNvSpPr>
                <a:spLocks noChangeArrowheads="1"/>
              </p:cNvSpPr>
              <p:nvPr/>
            </p:nvSpPr>
            <p:spPr bwMode="auto">
              <a:xfrm>
                <a:off x="4937" y="2644"/>
                <a:ext cx="866" cy="647"/>
              </a:xfrm>
              <a:prstGeom prst="rect">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16" name="Rectangle 92"/>
              <p:cNvSpPr>
                <a:spLocks noChangeArrowheads="1"/>
              </p:cNvSpPr>
              <p:nvPr/>
            </p:nvSpPr>
            <p:spPr bwMode="auto">
              <a:xfrm>
                <a:off x="4937" y="2644"/>
                <a:ext cx="866" cy="129"/>
              </a:xfrm>
              <a:prstGeom prst="rect">
                <a:avLst/>
              </a:prstGeom>
              <a:solidFill>
                <a:srgbClr val="00968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17" name="Line 93"/>
              <p:cNvSpPr>
                <a:spLocks noChangeShapeType="1"/>
              </p:cNvSpPr>
              <p:nvPr/>
            </p:nvSpPr>
            <p:spPr bwMode="auto">
              <a:xfrm>
                <a:off x="5142" y="2642"/>
                <a:ext cx="1" cy="6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18" name="Line 94"/>
              <p:cNvSpPr>
                <a:spLocks noChangeShapeType="1"/>
              </p:cNvSpPr>
              <p:nvPr/>
            </p:nvSpPr>
            <p:spPr bwMode="auto">
              <a:xfrm>
                <a:off x="5358" y="2642"/>
                <a:ext cx="1" cy="6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19" name="Line 95"/>
              <p:cNvSpPr>
                <a:spLocks noChangeShapeType="1"/>
              </p:cNvSpPr>
              <p:nvPr/>
            </p:nvSpPr>
            <p:spPr bwMode="auto">
              <a:xfrm>
                <a:off x="5569" y="2642"/>
                <a:ext cx="1" cy="6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6720" name="Group 96"/>
              <p:cNvGrpSpPr>
                <a:grpSpLocks/>
              </p:cNvGrpSpPr>
              <p:nvPr/>
            </p:nvGrpSpPr>
            <p:grpSpPr bwMode="auto">
              <a:xfrm>
                <a:off x="4935" y="2816"/>
                <a:ext cx="870" cy="433"/>
                <a:chOff x="4935" y="2816"/>
                <a:chExt cx="870" cy="433"/>
              </a:xfrm>
            </p:grpSpPr>
            <p:sp>
              <p:nvSpPr>
                <p:cNvPr id="26721" name="Line 97"/>
                <p:cNvSpPr>
                  <a:spLocks noChangeShapeType="1"/>
                </p:cNvSpPr>
                <p:nvPr/>
              </p:nvSpPr>
              <p:spPr bwMode="auto">
                <a:xfrm>
                  <a:off x="4935" y="2816"/>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2" name="Line 98"/>
                <p:cNvSpPr>
                  <a:spLocks noChangeShapeType="1"/>
                </p:cNvSpPr>
                <p:nvPr/>
              </p:nvSpPr>
              <p:spPr bwMode="auto">
                <a:xfrm>
                  <a:off x="4935" y="2856"/>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3" name="Line 99"/>
                <p:cNvSpPr>
                  <a:spLocks noChangeShapeType="1"/>
                </p:cNvSpPr>
                <p:nvPr/>
              </p:nvSpPr>
              <p:spPr bwMode="auto">
                <a:xfrm>
                  <a:off x="4935" y="2897"/>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4" name="Line 100"/>
                <p:cNvSpPr>
                  <a:spLocks noChangeShapeType="1"/>
                </p:cNvSpPr>
                <p:nvPr/>
              </p:nvSpPr>
              <p:spPr bwMode="auto">
                <a:xfrm>
                  <a:off x="4935" y="293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5" name="Line 101"/>
                <p:cNvSpPr>
                  <a:spLocks noChangeShapeType="1"/>
                </p:cNvSpPr>
                <p:nvPr/>
              </p:nvSpPr>
              <p:spPr bwMode="auto">
                <a:xfrm>
                  <a:off x="4935" y="297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6" name="Line 102"/>
                <p:cNvSpPr>
                  <a:spLocks noChangeShapeType="1"/>
                </p:cNvSpPr>
                <p:nvPr/>
              </p:nvSpPr>
              <p:spPr bwMode="auto">
                <a:xfrm>
                  <a:off x="4935" y="301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7" name="Line 103"/>
                <p:cNvSpPr>
                  <a:spLocks noChangeShapeType="1"/>
                </p:cNvSpPr>
                <p:nvPr/>
              </p:nvSpPr>
              <p:spPr bwMode="auto">
                <a:xfrm>
                  <a:off x="4935" y="3052"/>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8" name="Line 104"/>
                <p:cNvSpPr>
                  <a:spLocks noChangeShapeType="1"/>
                </p:cNvSpPr>
                <p:nvPr/>
              </p:nvSpPr>
              <p:spPr bwMode="auto">
                <a:xfrm>
                  <a:off x="4935" y="3090"/>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29" name="Line 105"/>
                <p:cNvSpPr>
                  <a:spLocks noChangeShapeType="1"/>
                </p:cNvSpPr>
                <p:nvPr/>
              </p:nvSpPr>
              <p:spPr bwMode="auto">
                <a:xfrm>
                  <a:off x="4935" y="3131"/>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30" name="Line 106"/>
                <p:cNvSpPr>
                  <a:spLocks noChangeShapeType="1"/>
                </p:cNvSpPr>
                <p:nvPr/>
              </p:nvSpPr>
              <p:spPr bwMode="auto">
                <a:xfrm>
                  <a:off x="4935" y="316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31" name="Line 107"/>
                <p:cNvSpPr>
                  <a:spLocks noChangeShapeType="1"/>
                </p:cNvSpPr>
                <p:nvPr/>
              </p:nvSpPr>
              <p:spPr bwMode="auto">
                <a:xfrm>
                  <a:off x="4935" y="320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32" name="Line 108"/>
                <p:cNvSpPr>
                  <a:spLocks noChangeShapeType="1"/>
                </p:cNvSpPr>
                <p:nvPr/>
              </p:nvSpPr>
              <p:spPr bwMode="auto">
                <a:xfrm>
                  <a:off x="4935" y="324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26733" name="Rectangle 109"/>
            <p:cNvSpPr>
              <a:spLocks noChangeArrowheads="1"/>
            </p:cNvSpPr>
            <p:nvPr/>
          </p:nvSpPr>
          <p:spPr bwMode="auto">
            <a:xfrm>
              <a:off x="4991" y="2682"/>
              <a:ext cx="135"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Cust ID</a:t>
              </a:r>
              <a:endParaRPr kumimoji="1" lang="en-US" altLang="ko-KR"/>
            </a:p>
          </p:txBody>
        </p:sp>
        <p:sp>
          <p:nvSpPr>
            <p:cNvPr id="26734" name="Rectangle 110"/>
            <p:cNvSpPr>
              <a:spLocks noChangeArrowheads="1"/>
            </p:cNvSpPr>
            <p:nvPr/>
          </p:nvSpPr>
          <p:spPr bwMode="auto">
            <a:xfrm>
              <a:off x="5199" y="2682"/>
              <a:ext cx="160"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Acct Mgr</a:t>
              </a:r>
              <a:endParaRPr kumimoji="1" lang="en-US" altLang="ko-KR"/>
            </a:p>
          </p:txBody>
        </p:sp>
        <p:sp>
          <p:nvSpPr>
            <p:cNvPr id="26735" name="Rectangle 111"/>
            <p:cNvSpPr>
              <a:spLocks noChangeArrowheads="1"/>
            </p:cNvSpPr>
            <p:nvPr/>
          </p:nvSpPr>
          <p:spPr bwMode="auto">
            <a:xfrm>
              <a:off x="5414" y="2682"/>
              <a:ext cx="153"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Location</a:t>
              </a:r>
              <a:endParaRPr kumimoji="1" lang="en-US" altLang="ko-KR"/>
            </a:p>
          </p:txBody>
        </p:sp>
        <p:sp>
          <p:nvSpPr>
            <p:cNvPr id="26736" name="Rectangle 112"/>
            <p:cNvSpPr>
              <a:spLocks noChangeArrowheads="1"/>
            </p:cNvSpPr>
            <p:nvPr/>
          </p:nvSpPr>
          <p:spPr bwMode="auto">
            <a:xfrm>
              <a:off x="5637" y="2682"/>
              <a:ext cx="159"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Revenue</a:t>
              </a:r>
              <a:endParaRPr kumimoji="1" lang="en-US" altLang="ko-KR"/>
            </a:p>
          </p:txBody>
        </p:sp>
        <p:sp>
          <p:nvSpPr>
            <p:cNvPr id="26737" name="Rectangle 113"/>
            <p:cNvSpPr>
              <a:spLocks noChangeArrowheads="1"/>
            </p:cNvSpPr>
            <p:nvPr/>
          </p:nvSpPr>
          <p:spPr bwMode="auto">
            <a:xfrm>
              <a:off x="5010" y="2783"/>
              <a:ext cx="92"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5386</a:t>
              </a:r>
              <a:endParaRPr kumimoji="1" lang="en-US" altLang="ko-KR"/>
            </a:p>
          </p:txBody>
        </p:sp>
        <p:sp>
          <p:nvSpPr>
            <p:cNvPr id="26738" name="Rectangle 114"/>
            <p:cNvSpPr>
              <a:spLocks noChangeArrowheads="1"/>
            </p:cNvSpPr>
            <p:nvPr/>
          </p:nvSpPr>
          <p:spPr bwMode="auto">
            <a:xfrm>
              <a:off x="5217" y="2783"/>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39" name="Rectangle 115"/>
            <p:cNvSpPr>
              <a:spLocks noChangeArrowheads="1"/>
            </p:cNvSpPr>
            <p:nvPr/>
          </p:nvSpPr>
          <p:spPr bwMode="auto">
            <a:xfrm>
              <a:off x="5423" y="2783"/>
              <a:ext cx="138"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40" name="Rectangle 116"/>
            <p:cNvSpPr>
              <a:spLocks noChangeArrowheads="1"/>
            </p:cNvSpPr>
            <p:nvPr/>
          </p:nvSpPr>
          <p:spPr bwMode="auto">
            <a:xfrm>
              <a:off x="5635" y="2783"/>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41" name="Rectangle 117"/>
            <p:cNvSpPr>
              <a:spLocks noChangeArrowheads="1"/>
            </p:cNvSpPr>
            <p:nvPr/>
          </p:nvSpPr>
          <p:spPr bwMode="auto">
            <a:xfrm>
              <a:off x="5010" y="2827"/>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5387</a:t>
              </a:r>
              <a:endParaRPr kumimoji="1" lang="en-US" altLang="ko-KR"/>
            </a:p>
          </p:txBody>
        </p:sp>
        <p:sp>
          <p:nvSpPr>
            <p:cNvPr id="26742" name="Rectangle 118"/>
            <p:cNvSpPr>
              <a:spLocks noChangeArrowheads="1"/>
            </p:cNvSpPr>
            <p:nvPr/>
          </p:nvSpPr>
          <p:spPr bwMode="auto">
            <a:xfrm>
              <a:off x="5217" y="2826"/>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01055</a:t>
              </a:r>
              <a:endParaRPr kumimoji="1" lang="en-US" altLang="ko-KR"/>
            </a:p>
          </p:txBody>
        </p:sp>
        <p:sp>
          <p:nvSpPr>
            <p:cNvPr id="26743" name="Rectangle 119"/>
            <p:cNvSpPr>
              <a:spLocks noChangeArrowheads="1"/>
            </p:cNvSpPr>
            <p:nvPr/>
          </p:nvSpPr>
          <p:spPr bwMode="auto">
            <a:xfrm>
              <a:off x="5423" y="2827"/>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44" name="Rectangle 120"/>
            <p:cNvSpPr>
              <a:spLocks noChangeArrowheads="1"/>
            </p:cNvSpPr>
            <p:nvPr/>
          </p:nvSpPr>
          <p:spPr bwMode="auto">
            <a:xfrm>
              <a:off x="5635" y="2826"/>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$ 5467.61</a:t>
              </a:r>
              <a:endParaRPr kumimoji="1" lang="en-US" altLang="ko-KR"/>
            </a:p>
          </p:txBody>
        </p:sp>
        <p:sp>
          <p:nvSpPr>
            <p:cNvPr id="26745" name="Rectangle 121"/>
            <p:cNvSpPr>
              <a:spLocks noChangeArrowheads="1"/>
            </p:cNvSpPr>
            <p:nvPr/>
          </p:nvSpPr>
          <p:spPr bwMode="auto">
            <a:xfrm>
              <a:off x="5010" y="2863"/>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5388</a:t>
              </a:r>
              <a:endParaRPr kumimoji="1" lang="en-US" altLang="ko-KR"/>
            </a:p>
          </p:txBody>
        </p:sp>
        <p:sp>
          <p:nvSpPr>
            <p:cNvPr id="26746" name="Rectangle 122"/>
            <p:cNvSpPr>
              <a:spLocks noChangeArrowheads="1"/>
            </p:cNvSpPr>
            <p:nvPr/>
          </p:nvSpPr>
          <p:spPr bwMode="auto">
            <a:xfrm>
              <a:off x="5217" y="2862"/>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55512</a:t>
              </a:r>
              <a:endParaRPr kumimoji="1" lang="en-US" altLang="ko-KR"/>
            </a:p>
          </p:txBody>
        </p:sp>
        <p:sp>
          <p:nvSpPr>
            <p:cNvPr id="26747" name="Rectangle 123"/>
            <p:cNvSpPr>
              <a:spLocks noChangeArrowheads="1"/>
            </p:cNvSpPr>
            <p:nvPr/>
          </p:nvSpPr>
          <p:spPr bwMode="auto">
            <a:xfrm>
              <a:off x="5423" y="2863"/>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48" name="Rectangle 124"/>
            <p:cNvSpPr>
              <a:spLocks noChangeArrowheads="1"/>
            </p:cNvSpPr>
            <p:nvPr/>
          </p:nvSpPr>
          <p:spPr bwMode="auto">
            <a:xfrm>
              <a:off x="5635" y="2862"/>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49" name="Rectangle 125"/>
            <p:cNvSpPr>
              <a:spLocks noChangeArrowheads="1"/>
            </p:cNvSpPr>
            <p:nvPr/>
          </p:nvSpPr>
          <p:spPr bwMode="auto">
            <a:xfrm>
              <a:off x="5010" y="2902"/>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5389</a:t>
              </a:r>
              <a:endParaRPr kumimoji="1" lang="en-US" altLang="ko-KR"/>
            </a:p>
          </p:txBody>
        </p:sp>
        <p:sp>
          <p:nvSpPr>
            <p:cNvPr id="26750" name="Rectangle 126"/>
            <p:cNvSpPr>
              <a:spLocks noChangeArrowheads="1"/>
            </p:cNvSpPr>
            <p:nvPr/>
          </p:nvSpPr>
          <p:spPr bwMode="auto">
            <a:xfrm>
              <a:off x="5217" y="2901"/>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51" name="Rectangle 127"/>
            <p:cNvSpPr>
              <a:spLocks noChangeArrowheads="1"/>
            </p:cNvSpPr>
            <p:nvPr/>
          </p:nvSpPr>
          <p:spPr bwMode="auto">
            <a:xfrm>
              <a:off x="5423" y="2902"/>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52" name="Rectangle 128"/>
            <p:cNvSpPr>
              <a:spLocks noChangeArrowheads="1"/>
            </p:cNvSpPr>
            <p:nvPr/>
          </p:nvSpPr>
          <p:spPr bwMode="auto">
            <a:xfrm>
              <a:off x="5635" y="2901"/>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53" name="Rectangle 129"/>
            <p:cNvSpPr>
              <a:spLocks noChangeArrowheads="1"/>
            </p:cNvSpPr>
            <p:nvPr/>
          </p:nvSpPr>
          <p:spPr bwMode="auto">
            <a:xfrm>
              <a:off x="5010" y="2940"/>
              <a:ext cx="92"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5390</a:t>
              </a:r>
              <a:endParaRPr kumimoji="1" lang="en-US" altLang="ko-KR"/>
            </a:p>
          </p:txBody>
        </p:sp>
        <p:sp>
          <p:nvSpPr>
            <p:cNvPr id="26754" name="Rectangle 130"/>
            <p:cNvSpPr>
              <a:spLocks noChangeArrowheads="1"/>
            </p:cNvSpPr>
            <p:nvPr/>
          </p:nvSpPr>
          <p:spPr bwMode="auto">
            <a:xfrm>
              <a:off x="5217" y="2940"/>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56123</a:t>
              </a:r>
              <a:endParaRPr kumimoji="1" lang="en-US" altLang="ko-KR"/>
            </a:p>
          </p:txBody>
        </p:sp>
        <p:sp>
          <p:nvSpPr>
            <p:cNvPr id="26755" name="Rectangle 131"/>
            <p:cNvSpPr>
              <a:spLocks noChangeArrowheads="1"/>
            </p:cNvSpPr>
            <p:nvPr/>
          </p:nvSpPr>
          <p:spPr bwMode="auto">
            <a:xfrm>
              <a:off x="5423" y="2940"/>
              <a:ext cx="138"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56" name="Rectangle 132"/>
            <p:cNvSpPr>
              <a:spLocks noChangeArrowheads="1"/>
            </p:cNvSpPr>
            <p:nvPr/>
          </p:nvSpPr>
          <p:spPr bwMode="auto">
            <a:xfrm>
              <a:off x="5635" y="2940"/>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57" name="Rectangle 133"/>
            <p:cNvSpPr>
              <a:spLocks noChangeArrowheads="1"/>
            </p:cNvSpPr>
            <p:nvPr/>
          </p:nvSpPr>
          <p:spPr bwMode="auto">
            <a:xfrm>
              <a:off x="5010" y="2978"/>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5391</a:t>
              </a:r>
              <a:endParaRPr kumimoji="1" lang="en-US" altLang="ko-KR"/>
            </a:p>
          </p:txBody>
        </p:sp>
        <p:sp>
          <p:nvSpPr>
            <p:cNvPr id="26758" name="Rectangle 134"/>
            <p:cNvSpPr>
              <a:spLocks noChangeArrowheads="1"/>
            </p:cNvSpPr>
            <p:nvPr/>
          </p:nvSpPr>
          <p:spPr bwMode="auto">
            <a:xfrm>
              <a:off x="5217" y="2977"/>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74987</a:t>
              </a:r>
              <a:endParaRPr kumimoji="1" lang="en-US" altLang="ko-KR"/>
            </a:p>
          </p:txBody>
        </p:sp>
        <p:sp>
          <p:nvSpPr>
            <p:cNvPr id="26759" name="Rectangle 135"/>
            <p:cNvSpPr>
              <a:spLocks noChangeArrowheads="1"/>
            </p:cNvSpPr>
            <p:nvPr/>
          </p:nvSpPr>
          <p:spPr bwMode="auto">
            <a:xfrm>
              <a:off x="5423" y="2978"/>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60" name="Rectangle 136"/>
            <p:cNvSpPr>
              <a:spLocks noChangeArrowheads="1"/>
            </p:cNvSpPr>
            <p:nvPr/>
          </p:nvSpPr>
          <p:spPr bwMode="auto">
            <a:xfrm>
              <a:off x="5635" y="2977"/>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61" name="Rectangle 137"/>
            <p:cNvSpPr>
              <a:spLocks noChangeArrowheads="1"/>
            </p:cNvSpPr>
            <p:nvPr/>
          </p:nvSpPr>
          <p:spPr bwMode="auto">
            <a:xfrm>
              <a:off x="5010" y="3020"/>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5392</a:t>
              </a:r>
              <a:endParaRPr kumimoji="1" lang="en-US" altLang="ko-KR"/>
            </a:p>
          </p:txBody>
        </p:sp>
        <p:sp>
          <p:nvSpPr>
            <p:cNvPr id="26762" name="Rectangle 138"/>
            <p:cNvSpPr>
              <a:spLocks noChangeArrowheads="1"/>
            </p:cNvSpPr>
            <p:nvPr/>
          </p:nvSpPr>
          <p:spPr bwMode="auto">
            <a:xfrm>
              <a:off x="5217" y="3019"/>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63" name="Rectangle 139"/>
            <p:cNvSpPr>
              <a:spLocks noChangeArrowheads="1"/>
            </p:cNvSpPr>
            <p:nvPr/>
          </p:nvSpPr>
          <p:spPr bwMode="auto">
            <a:xfrm>
              <a:off x="5423" y="3020"/>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64" name="Rectangle 140"/>
            <p:cNvSpPr>
              <a:spLocks noChangeArrowheads="1"/>
            </p:cNvSpPr>
            <p:nvPr/>
          </p:nvSpPr>
          <p:spPr bwMode="auto">
            <a:xfrm>
              <a:off x="5635" y="3019"/>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65" name="Rectangle 141"/>
            <p:cNvSpPr>
              <a:spLocks noChangeArrowheads="1"/>
            </p:cNvSpPr>
            <p:nvPr/>
          </p:nvSpPr>
          <p:spPr bwMode="auto">
            <a:xfrm>
              <a:off x="5010" y="3062"/>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5393</a:t>
              </a:r>
              <a:endParaRPr kumimoji="1" lang="en-US" altLang="ko-KR"/>
            </a:p>
          </p:txBody>
        </p:sp>
        <p:sp>
          <p:nvSpPr>
            <p:cNvPr id="26766" name="Rectangle 142"/>
            <p:cNvSpPr>
              <a:spLocks noChangeArrowheads="1"/>
            </p:cNvSpPr>
            <p:nvPr/>
          </p:nvSpPr>
          <p:spPr bwMode="auto">
            <a:xfrm>
              <a:off x="5217" y="3061"/>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67" name="Rectangle 143"/>
            <p:cNvSpPr>
              <a:spLocks noChangeArrowheads="1"/>
            </p:cNvSpPr>
            <p:nvPr/>
          </p:nvSpPr>
          <p:spPr bwMode="auto">
            <a:xfrm>
              <a:off x="5423" y="3062"/>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68" name="Rectangle 144"/>
            <p:cNvSpPr>
              <a:spLocks noChangeArrowheads="1"/>
            </p:cNvSpPr>
            <p:nvPr/>
          </p:nvSpPr>
          <p:spPr bwMode="auto">
            <a:xfrm>
              <a:off x="5635" y="3061"/>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69" name="Rectangle 145"/>
            <p:cNvSpPr>
              <a:spLocks noChangeArrowheads="1"/>
            </p:cNvSpPr>
            <p:nvPr/>
          </p:nvSpPr>
          <p:spPr bwMode="auto">
            <a:xfrm>
              <a:off x="5010" y="3097"/>
              <a:ext cx="92"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5394</a:t>
              </a:r>
              <a:endParaRPr kumimoji="1" lang="en-US" altLang="ko-KR"/>
            </a:p>
          </p:txBody>
        </p:sp>
        <p:sp>
          <p:nvSpPr>
            <p:cNvPr id="26770" name="Rectangle 146"/>
            <p:cNvSpPr>
              <a:spLocks noChangeArrowheads="1"/>
            </p:cNvSpPr>
            <p:nvPr/>
          </p:nvSpPr>
          <p:spPr bwMode="auto">
            <a:xfrm>
              <a:off x="5217" y="3095"/>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67879</a:t>
              </a:r>
              <a:endParaRPr kumimoji="1" lang="en-US" altLang="ko-KR"/>
            </a:p>
          </p:txBody>
        </p:sp>
        <p:sp>
          <p:nvSpPr>
            <p:cNvPr id="26771" name="Rectangle 147"/>
            <p:cNvSpPr>
              <a:spLocks noChangeArrowheads="1"/>
            </p:cNvSpPr>
            <p:nvPr/>
          </p:nvSpPr>
          <p:spPr bwMode="auto">
            <a:xfrm>
              <a:off x="5423" y="3097"/>
              <a:ext cx="138"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72" name="Rectangle 148"/>
            <p:cNvSpPr>
              <a:spLocks noChangeArrowheads="1"/>
            </p:cNvSpPr>
            <p:nvPr/>
          </p:nvSpPr>
          <p:spPr bwMode="auto">
            <a:xfrm>
              <a:off x="5635" y="3095"/>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73" name="Rectangle 149"/>
            <p:cNvSpPr>
              <a:spLocks noChangeArrowheads="1"/>
            </p:cNvSpPr>
            <p:nvPr/>
          </p:nvSpPr>
          <p:spPr bwMode="auto">
            <a:xfrm>
              <a:off x="5010" y="3138"/>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5395</a:t>
              </a:r>
              <a:endParaRPr kumimoji="1" lang="en-US" altLang="ko-KR"/>
            </a:p>
          </p:txBody>
        </p:sp>
        <p:sp>
          <p:nvSpPr>
            <p:cNvPr id="26774" name="Rectangle 150"/>
            <p:cNvSpPr>
              <a:spLocks noChangeArrowheads="1"/>
            </p:cNvSpPr>
            <p:nvPr/>
          </p:nvSpPr>
          <p:spPr bwMode="auto">
            <a:xfrm>
              <a:off x="5217" y="3136"/>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75" name="Rectangle 151"/>
            <p:cNvSpPr>
              <a:spLocks noChangeArrowheads="1"/>
            </p:cNvSpPr>
            <p:nvPr/>
          </p:nvSpPr>
          <p:spPr bwMode="auto">
            <a:xfrm>
              <a:off x="5423" y="3138"/>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76" name="Rectangle 152"/>
            <p:cNvSpPr>
              <a:spLocks noChangeArrowheads="1"/>
            </p:cNvSpPr>
            <p:nvPr/>
          </p:nvSpPr>
          <p:spPr bwMode="auto">
            <a:xfrm>
              <a:off x="5635" y="3136"/>
              <a:ext cx="184"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77" name="Rectangle 153"/>
            <p:cNvSpPr>
              <a:spLocks noChangeArrowheads="1"/>
            </p:cNvSpPr>
            <p:nvPr/>
          </p:nvSpPr>
          <p:spPr bwMode="auto">
            <a:xfrm>
              <a:off x="5010" y="3174"/>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5396</a:t>
              </a:r>
              <a:endParaRPr kumimoji="1" lang="en-US" altLang="ko-KR"/>
            </a:p>
          </p:txBody>
        </p:sp>
        <p:sp>
          <p:nvSpPr>
            <p:cNvPr id="26778" name="Rectangle 154"/>
            <p:cNvSpPr>
              <a:spLocks noChangeArrowheads="1"/>
            </p:cNvSpPr>
            <p:nvPr/>
          </p:nvSpPr>
          <p:spPr bwMode="auto">
            <a:xfrm>
              <a:off x="5217" y="3171"/>
              <a:ext cx="115"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79" name="Rectangle 155"/>
            <p:cNvSpPr>
              <a:spLocks noChangeArrowheads="1"/>
            </p:cNvSpPr>
            <p:nvPr/>
          </p:nvSpPr>
          <p:spPr bwMode="auto">
            <a:xfrm>
              <a:off x="5423" y="3174"/>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80" name="Rectangle 156"/>
            <p:cNvSpPr>
              <a:spLocks noChangeArrowheads="1"/>
            </p:cNvSpPr>
            <p:nvPr/>
          </p:nvSpPr>
          <p:spPr bwMode="auto">
            <a:xfrm>
              <a:off x="5635" y="3171"/>
              <a:ext cx="184"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81" name="Rectangle 157"/>
            <p:cNvSpPr>
              <a:spLocks noChangeArrowheads="1"/>
            </p:cNvSpPr>
            <p:nvPr/>
          </p:nvSpPr>
          <p:spPr bwMode="auto">
            <a:xfrm>
              <a:off x="5010" y="3213"/>
              <a:ext cx="92"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5398</a:t>
              </a:r>
              <a:endParaRPr kumimoji="1" lang="en-US" altLang="ko-KR"/>
            </a:p>
          </p:txBody>
        </p:sp>
        <p:sp>
          <p:nvSpPr>
            <p:cNvPr id="26782" name="Rectangle 158"/>
            <p:cNvSpPr>
              <a:spLocks noChangeArrowheads="1"/>
            </p:cNvSpPr>
            <p:nvPr/>
          </p:nvSpPr>
          <p:spPr bwMode="auto">
            <a:xfrm>
              <a:off x="5217" y="3213"/>
              <a:ext cx="115"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45611</a:t>
              </a:r>
              <a:endParaRPr kumimoji="1" lang="en-US" altLang="ko-KR"/>
            </a:p>
          </p:txBody>
        </p:sp>
        <p:sp>
          <p:nvSpPr>
            <p:cNvPr id="26783" name="Rectangle 159"/>
            <p:cNvSpPr>
              <a:spLocks noChangeArrowheads="1"/>
            </p:cNvSpPr>
            <p:nvPr/>
          </p:nvSpPr>
          <p:spPr bwMode="auto">
            <a:xfrm>
              <a:off x="5423" y="3213"/>
              <a:ext cx="138"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84" name="Rectangle 160"/>
            <p:cNvSpPr>
              <a:spLocks noChangeArrowheads="1"/>
            </p:cNvSpPr>
            <p:nvPr/>
          </p:nvSpPr>
          <p:spPr bwMode="auto">
            <a:xfrm>
              <a:off x="5635" y="3213"/>
              <a:ext cx="184"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6785" name="Rectangle 161"/>
            <p:cNvSpPr>
              <a:spLocks noChangeArrowheads="1"/>
            </p:cNvSpPr>
            <p:nvPr/>
          </p:nvSpPr>
          <p:spPr bwMode="auto">
            <a:xfrm>
              <a:off x="5010" y="3257"/>
              <a:ext cx="92"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5399</a:t>
              </a:r>
              <a:endParaRPr kumimoji="1" lang="en-US" altLang="ko-KR"/>
            </a:p>
          </p:txBody>
        </p:sp>
        <p:sp>
          <p:nvSpPr>
            <p:cNvPr id="26786" name="Rectangle 162"/>
            <p:cNvSpPr>
              <a:spLocks noChangeArrowheads="1"/>
            </p:cNvSpPr>
            <p:nvPr/>
          </p:nvSpPr>
          <p:spPr bwMode="auto">
            <a:xfrm>
              <a:off x="5217" y="3254"/>
              <a:ext cx="11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6787" name="Rectangle 163"/>
            <p:cNvSpPr>
              <a:spLocks noChangeArrowheads="1"/>
            </p:cNvSpPr>
            <p:nvPr/>
          </p:nvSpPr>
          <p:spPr bwMode="auto">
            <a:xfrm>
              <a:off x="5423" y="3257"/>
              <a:ext cx="138"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6788" name="Rectangle 164"/>
            <p:cNvSpPr>
              <a:spLocks noChangeArrowheads="1"/>
            </p:cNvSpPr>
            <p:nvPr/>
          </p:nvSpPr>
          <p:spPr bwMode="auto">
            <a:xfrm>
              <a:off x="5634" y="3254"/>
              <a:ext cx="185" cy="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grpSp>
      <p:sp>
        <p:nvSpPr>
          <p:cNvPr id="26789" name="Text Box 165"/>
          <p:cNvSpPr txBox="1">
            <a:spLocks noChangeArrowheads="1"/>
          </p:cNvSpPr>
          <p:nvPr/>
        </p:nvSpPr>
        <p:spPr bwMode="auto">
          <a:xfrm>
            <a:off x="6667500" y="2527300"/>
            <a:ext cx="160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eaLnBrk="1" latinLnBrk="1" hangingPunct="1">
              <a:spcBef>
                <a:spcPct val="20000"/>
              </a:spcBef>
            </a:pPr>
            <a:r>
              <a:rPr kumimoji="1" lang="en-US" altLang="ko-KR" b="1">
                <a:solidFill>
                  <a:schemeClr val="bg1"/>
                </a:solidFill>
                <a:latin typeface="Times New Roman" pitchFamily="18" charset="0"/>
              </a:rPr>
              <a:t>Repository</a:t>
            </a:r>
            <a:endParaRPr kumimoji="1" lang="en-US" altLang="ko-KR" b="1">
              <a:solidFill>
                <a:schemeClr val="bg1"/>
              </a:solidFill>
            </a:endParaRPr>
          </a:p>
        </p:txBody>
      </p:sp>
      <p:grpSp>
        <p:nvGrpSpPr>
          <p:cNvPr id="26790" name="Group 166"/>
          <p:cNvGrpSpPr>
            <a:grpSpLocks/>
          </p:cNvGrpSpPr>
          <p:nvPr/>
        </p:nvGrpSpPr>
        <p:grpSpPr bwMode="auto">
          <a:xfrm>
            <a:off x="6667500" y="3441700"/>
            <a:ext cx="782638" cy="785813"/>
            <a:chOff x="2196" y="2530"/>
            <a:chExt cx="514" cy="535"/>
          </a:xfrm>
        </p:grpSpPr>
        <p:sp>
          <p:nvSpPr>
            <p:cNvPr id="26791" name="Freeform 167"/>
            <p:cNvSpPr>
              <a:spLocks/>
            </p:cNvSpPr>
            <p:nvPr/>
          </p:nvSpPr>
          <p:spPr bwMode="gray">
            <a:xfrm>
              <a:off x="2348" y="2944"/>
              <a:ext cx="130"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2" name="Oval 168"/>
            <p:cNvSpPr>
              <a:spLocks noChangeArrowheads="1"/>
            </p:cNvSpPr>
            <p:nvPr/>
          </p:nvSpPr>
          <p:spPr bwMode="gray">
            <a:xfrm>
              <a:off x="2316" y="3004"/>
              <a:ext cx="63" cy="61"/>
            </a:xfrm>
            <a:prstGeom prst="ellipse">
              <a:avLst/>
            </a:prstGeom>
            <a:gradFill rotWithShape="0">
              <a:gsLst>
                <a:gs pos="0">
                  <a:srgbClr val="FF0066"/>
                </a:gs>
                <a:gs pos="100000">
                  <a:srgbClr val="FF0066">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3" name="Oval 169"/>
            <p:cNvSpPr>
              <a:spLocks noChangeArrowheads="1"/>
            </p:cNvSpPr>
            <p:nvPr/>
          </p:nvSpPr>
          <p:spPr bwMode="gray">
            <a:xfrm>
              <a:off x="2442" y="3004"/>
              <a:ext cx="64" cy="61"/>
            </a:xfrm>
            <a:prstGeom prst="ellipse">
              <a:avLst/>
            </a:prstGeom>
            <a:gradFill rotWithShape="0">
              <a:gsLst>
                <a:gs pos="0">
                  <a:schemeClr val="accent1"/>
                </a:gs>
                <a:gs pos="100000">
                  <a:schemeClr val="accent1">
                    <a:gamma/>
                    <a:shade val="51373"/>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4" name="Freeform 170"/>
            <p:cNvSpPr>
              <a:spLocks/>
            </p:cNvSpPr>
            <p:nvPr/>
          </p:nvSpPr>
          <p:spPr bwMode="gray">
            <a:xfrm>
              <a:off x="2286" y="2675"/>
              <a:ext cx="131"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5" name="Oval 171"/>
            <p:cNvSpPr>
              <a:spLocks noChangeArrowheads="1"/>
            </p:cNvSpPr>
            <p:nvPr/>
          </p:nvSpPr>
          <p:spPr bwMode="gray">
            <a:xfrm>
              <a:off x="2256" y="2733"/>
              <a:ext cx="63" cy="61"/>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6" name="Oval 172"/>
            <p:cNvSpPr>
              <a:spLocks noChangeArrowheads="1"/>
            </p:cNvSpPr>
            <p:nvPr/>
          </p:nvSpPr>
          <p:spPr bwMode="gray">
            <a:xfrm>
              <a:off x="2382" y="2723"/>
              <a:ext cx="63" cy="61"/>
            </a:xfrm>
            <a:prstGeom prst="ellipse">
              <a:avLst/>
            </a:prstGeom>
            <a:gradFill rotWithShape="0">
              <a:gsLst>
                <a:gs pos="0">
                  <a:srgbClr val="3366FF"/>
                </a:gs>
                <a:gs pos="100000">
                  <a:srgbClr val="3366FF">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7" name="Freeform 173"/>
            <p:cNvSpPr>
              <a:spLocks/>
            </p:cNvSpPr>
            <p:nvPr/>
          </p:nvSpPr>
          <p:spPr bwMode="gray">
            <a:xfrm>
              <a:off x="2279" y="2576"/>
              <a:ext cx="276" cy="196"/>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8" name="Oval 174"/>
            <p:cNvSpPr>
              <a:spLocks noChangeArrowheads="1"/>
            </p:cNvSpPr>
            <p:nvPr/>
          </p:nvSpPr>
          <p:spPr bwMode="gray">
            <a:xfrm>
              <a:off x="2390" y="2530"/>
              <a:ext cx="63" cy="61"/>
            </a:xfrm>
            <a:prstGeom prst="ellipse">
              <a:avLst/>
            </a:prstGeom>
            <a:gradFill rotWithShape="0">
              <a:gsLst>
                <a:gs pos="0">
                  <a:srgbClr val="3366FF"/>
                </a:gs>
                <a:gs pos="100000">
                  <a:srgbClr val="3366FF">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799" name="Oval 175"/>
            <p:cNvSpPr>
              <a:spLocks noChangeArrowheads="1"/>
            </p:cNvSpPr>
            <p:nvPr/>
          </p:nvSpPr>
          <p:spPr bwMode="gray">
            <a:xfrm>
              <a:off x="2334" y="2627"/>
              <a:ext cx="63" cy="61"/>
            </a:xfrm>
            <a:prstGeom prst="ellipse">
              <a:avLst/>
            </a:prstGeom>
            <a:gradFill rotWithShape="0">
              <a:gsLst>
                <a:gs pos="0">
                  <a:srgbClr val="FF0066"/>
                </a:gs>
                <a:gs pos="100000">
                  <a:srgbClr val="FF0066">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0" name="Oval 176"/>
            <p:cNvSpPr>
              <a:spLocks noChangeArrowheads="1"/>
            </p:cNvSpPr>
            <p:nvPr/>
          </p:nvSpPr>
          <p:spPr bwMode="gray">
            <a:xfrm>
              <a:off x="2447" y="2627"/>
              <a:ext cx="63" cy="61"/>
            </a:xfrm>
            <a:prstGeom prst="ellipse">
              <a:avLst/>
            </a:prstGeom>
            <a:gradFill rotWithShape="0">
              <a:gsLst>
                <a:gs pos="0">
                  <a:srgbClr val="CCFFFF"/>
                </a:gs>
                <a:gs pos="100000">
                  <a:srgbClr val="CCFF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6801" name="Group 177"/>
            <p:cNvGrpSpPr>
              <a:grpSpLocks/>
            </p:cNvGrpSpPr>
            <p:nvPr/>
          </p:nvGrpSpPr>
          <p:grpSpPr bwMode="auto">
            <a:xfrm>
              <a:off x="2457" y="2732"/>
              <a:ext cx="253" cy="243"/>
              <a:chOff x="888" y="3483"/>
              <a:chExt cx="253" cy="243"/>
            </a:xfrm>
          </p:grpSpPr>
          <p:sp>
            <p:nvSpPr>
              <p:cNvPr id="26802" name="Freeform 178"/>
              <p:cNvSpPr>
                <a:spLocks/>
              </p:cNvSpPr>
              <p:nvPr/>
            </p:nvSpPr>
            <p:spPr bwMode="gray">
              <a:xfrm>
                <a:off x="918" y="3513"/>
                <a:ext cx="129"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3" name="Freeform 179"/>
              <p:cNvSpPr>
                <a:spLocks/>
              </p:cNvSpPr>
              <p:nvPr/>
            </p:nvSpPr>
            <p:spPr bwMode="gray">
              <a:xfrm>
                <a:off x="983" y="3605"/>
                <a:ext cx="130"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4" name="Oval 180"/>
              <p:cNvSpPr>
                <a:spLocks noChangeArrowheads="1"/>
              </p:cNvSpPr>
              <p:nvPr/>
            </p:nvSpPr>
            <p:spPr bwMode="gray">
              <a:xfrm>
                <a:off x="951" y="3483"/>
                <a:ext cx="63" cy="61"/>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5" name="Oval 181"/>
              <p:cNvSpPr>
                <a:spLocks noChangeArrowheads="1"/>
              </p:cNvSpPr>
              <p:nvPr/>
            </p:nvSpPr>
            <p:spPr bwMode="gray">
              <a:xfrm>
                <a:off x="888" y="3574"/>
                <a:ext cx="63" cy="61"/>
              </a:xfrm>
              <a:prstGeom prst="ellipse">
                <a:avLst/>
              </a:prstGeom>
              <a:gradFill rotWithShape="0">
                <a:gsLst>
                  <a:gs pos="0">
                    <a:srgbClr val="009900"/>
                  </a:gs>
                  <a:gs pos="100000">
                    <a:srgbClr val="0099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6" name="Oval 182"/>
              <p:cNvSpPr>
                <a:spLocks noChangeArrowheads="1"/>
              </p:cNvSpPr>
              <p:nvPr/>
            </p:nvSpPr>
            <p:spPr bwMode="gray">
              <a:xfrm>
                <a:off x="1014" y="3574"/>
                <a:ext cx="63" cy="61"/>
              </a:xfrm>
              <a:prstGeom prst="ellipse">
                <a:avLst/>
              </a:prstGeom>
              <a:gradFill rotWithShape="0">
                <a:gsLst>
                  <a:gs pos="0">
                    <a:srgbClr val="FF6600"/>
                  </a:gs>
                  <a:gs pos="100000">
                    <a:srgbClr val="FF6600">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7" name="Oval 183"/>
              <p:cNvSpPr>
                <a:spLocks noChangeArrowheads="1"/>
              </p:cNvSpPr>
              <p:nvPr/>
            </p:nvSpPr>
            <p:spPr bwMode="gray">
              <a:xfrm>
                <a:off x="951" y="3665"/>
                <a:ext cx="63" cy="61"/>
              </a:xfrm>
              <a:prstGeom prst="ellipse">
                <a:avLst/>
              </a:prstGeom>
              <a:gradFill rotWithShape="0">
                <a:gsLst>
                  <a:gs pos="0">
                    <a:srgbClr val="FF0066"/>
                  </a:gs>
                  <a:gs pos="100000">
                    <a:srgbClr val="FF0066">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08" name="Oval 184"/>
              <p:cNvSpPr>
                <a:spLocks noChangeArrowheads="1"/>
              </p:cNvSpPr>
              <p:nvPr/>
            </p:nvSpPr>
            <p:spPr bwMode="gray">
              <a:xfrm>
                <a:off x="1077" y="3665"/>
                <a:ext cx="64" cy="61"/>
              </a:xfrm>
              <a:prstGeom prst="ellipse">
                <a:avLst/>
              </a:prstGeom>
              <a:gradFill rotWithShape="0">
                <a:gsLst>
                  <a:gs pos="0">
                    <a:srgbClr val="3366FF"/>
                  </a:gs>
                  <a:gs pos="100000">
                    <a:srgbClr val="3366FF">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6809" name="Group 185"/>
            <p:cNvGrpSpPr>
              <a:grpSpLocks/>
            </p:cNvGrpSpPr>
            <p:nvPr/>
          </p:nvGrpSpPr>
          <p:grpSpPr bwMode="auto">
            <a:xfrm>
              <a:off x="2196" y="2626"/>
              <a:ext cx="252" cy="349"/>
              <a:chOff x="2895" y="2456"/>
              <a:chExt cx="252" cy="349"/>
            </a:xfrm>
          </p:grpSpPr>
          <p:sp>
            <p:nvSpPr>
              <p:cNvPr id="26810" name="Freeform 186"/>
              <p:cNvSpPr>
                <a:spLocks/>
              </p:cNvSpPr>
              <p:nvPr/>
            </p:nvSpPr>
            <p:spPr bwMode="gray">
              <a:xfrm>
                <a:off x="2924" y="2592"/>
                <a:ext cx="130"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1" name="Freeform 187"/>
              <p:cNvSpPr>
                <a:spLocks/>
              </p:cNvSpPr>
              <p:nvPr/>
            </p:nvSpPr>
            <p:spPr bwMode="gray">
              <a:xfrm>
                <a:off x="2989" y="2684"/>
                <a:ext cx="131"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2" name="Oval 188"/>
              <p:cNvSpPr>
                <a:spLocks noChangeArrowheads="1"/>
              </p:cNvSpPr>
              <p:nvPr/>
            </p:nvSpPr>
            <p:spPr bwMode="gray">
              <a:xfrm>
                <a:off x="2895" y="2653"/>
                <a:ext cx="63" cy="61"/>
              </a:xfrm>
              <a:prstGeom prst="ellipse">
                <a:avLst/>
              </a:prstGeom>
              <a:gradFill rotWithShape="0">
                <a:gsLst>
                  <a:gs pos="0">
                    <a:srgbClr val="009900"/>
                  </a:gs>
                  <a:gs pos="100000">
                    <a:srgbClr val="0099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3" name="Oval 189"/>
              <p:cNvSpPr>
                <a:spLocks noChangeArrowheads="1"/>
              </p:cNvSpPr>
              <p:nvPr/>
            </p:nvSpPr>
            <p:spPr bwMode="gray">
              <a:xfrm>
                <a:off x="3021" y="2653"/>
                <a:ext cx="63" cy="61"/>
              </a:xfrm>
              <a:prstGeom prst="ellipse">
                <a:avLst/>
              </a:prstGeom>
              <a:gradFill rotWithShape="0">
                <a:gsLst>
                  <a:gs pos="0">
                    <a:srgbClr val="FF6600"/>
                  </a:gs>
                  <a:gs pos="100000">
                    <a:srgbClr val="FF6600">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4" name="Oval 190"/>
              <p:cNvSpPr>
                <a:spLocks noChangeArrowheads="1"/>
              </p:cNvSpPr>
              <p:nvPr/>
            </p:nvSpPr>
            <p:spPr bwMode="gray">
              <a:xfrm>
                <a:off x="2958" y="2744"/>
                <a:ext cx="63" cy="61"/>
              </a:xfrm>
              <a:prstGeom prst="ellipse">
                <a:avLst/>
              </a:prstGeom>
              <a:gradFill rotWithShape="0">
                <a:gsLst>
                  <a:gs pos="0">
                    <a:srgbClr val="996633"/>
                  </a:gs>
                  <a:gs pos="100000">
                    <a:srgbClr val="996633">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5" name="Oval 191"/>
              <p:cNvSpPr>
                <a:spLocks noChangeArrowheads="1"/>
              </p:cNvSpPr>
              <p:nvPr/>
            </p:nvSpPr>
            <p:spPr bwMode="gray">
              <a:xfrm>
                <a:off x="3084" y="2744"/>
                <a:ext cx="63" cy="61"/>
              </a:xfrm>
              <a:prstGeom prst="ellipse">
                <a:avLst/>
              </a:prstGeom>
              <a:gradFill rotWithShape="0">
                <a:gsLst>
                  <a:gs pos="0">
                    <a:srgbClr val="993366"/>
                  </a:gs>
                  <a:gs pos="100000">
                    <a:srgbClr val="993366">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6" name="Freeform 192"/>
              <p:cNvSpPr>
                <a:spLocks/>
              </p:cNvSpPr>
              <p:nvPr/>
            </p:nvSpPr>
            <p:spPr bwMode="gray">
              <a:xfrm>
                <a:off x="2988" y="2504"/>
                <a:ext cx="131" cy="93"/>
              </a:xfrm>
              <a:custGeom>
                <a:avLst/>
                <a:gdLst>
                  <a:gd name="T0" fmla="*/ 0 w 198"/>
                  <a:gd name="T1" fmla="*/ 147 h 147"/>
                  <a:gd name="T2" fmla="*/ 99 w 198"/>
                  <a:gd name="T3" fmla="*/ 0 h 147"/>
                  <a:gd name="T4" fmla="*/ 198 w 198"/>
                  <a:gd name="T5" fmla="*/ 147 h 147"/>
                </a:gdLst>
                <a:ahLst/>
                <a:cxnLst>
                  <a:cxn ang="0">
                    <a:pos x="T0" y="T1"/>
                  </a:cxn>
                  <a:cxn ang="0">
                    <a:pos x="T2" y="T3"/>
                  </a:cxn>
                  <a:cxn ang="0">
                    <a:pos x="T4" y="T5"/>
                  </a:cxn>
                </a:cxnLst>
                <a:rect l="0" t="0" r="r" b="b"/>
                <a:pathLst>
                  <a:path w="198" h="147">
                    <a:moveTo>
                      <a:pt x="0" y="147"/>
                    </a:moveTo>
                    <a:lnTo>
                      <a:pt x="99" y="0"/>
                    </a:lnTo>
                    <a:lnTo>
                      <a:pt x="198" y="147"/>
                    </a:lnTo>
                  </a:path>
                </a:pathLst>
              </a:cu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7" name="Oval 193"/>
              <p:cNvSpPr>
                <a:spLocks noChangeArrowheads="1"/>
              </p:cNvSpPr>
              <p:nvPr/>
            </p:nvSpPr>
            <p:spPr bwMode="gray">
              <a:xfrm>
                <a:off x="2958" y="2562"/>
                <a:ext cx="63" cy="61"/>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8" name="Oval 194"/>
              <p:cNvSpPr>
                <a:spLocks noChangeArrowheads="1"/>
              </p:cNvSpPr>
              <p:nvPr/>
            </p:nvSpPr>
            <p:spPr bwMode="gray">
              <a:xfrm>
                <a:off x="3084" y="2552"/>
                <a:ext cx="63" cy="61"/>
              </a:xfrm>
              <a:prstGeom prst="ellipse">
                <a:avLst/>
              </a:prstGeom>
              <a:gradFill rotWithShape="0">
                <a:gsLst>
                  <a:gs pos="0">
                    <a:srgbClr val="3366FF"/>
                  </a:gs>
                  <a:gs pos="100000">
                    <a:srgbClr val="3366FF">
                      <a:gamma/>
                      <a:shade val="51373"/>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819" name="Oval 195"/>
              <p:cNvSpPr>
                <a:spLocks noChangeArrowheads="1"/>
              </p:cNvSpPr>
              <p:nvPr/>
            </p:nvSpPr>
            <p:spPr bwMode="gray">
              <a:xfrm>
                <a:off x="3036" y="2456"/>
                <a:ext cx="63" cy="61"/>
              </a:xfrm>
              <a:prstGeom prst="ellipse">
                <a:avLst/>
              </a:prstGeom>
              <a:gradFill rotWithShape="0">
                <a:gsLst>
                  <a:gs pos="0">
                    <a:srgbClr val="FF0066"/>
                  </a:gs>
                  <a:gs pos="100000">
                    <a:srgbClr val="FF0066">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grpSp>
        <p:nvGrpSpPr>
          <p:cNvPr id="26820" name="Group 196"/>
          <p:cNvGrpSpPr>
            <a:grpSpLocks/>
          </p:cNvGrpSpPr>
          <p:nvPr/>
        </p:nvGrpSpPr>
        <p:grpSpPr bwMode="auto">
          <a:xfrm>
            <a:off x="6819900" y="4965700"/>
            <a:ext cx="2047875" cy="1339850"/>
            <a:chOff x="4325" y="2832"/>
            <a:chExt cx="1344" cy="912"/>
          </a:xfrm>
        </p:grpSpPr>
        <p:sp>
          <p:nvSpPr>
            <p:cNvPr id="26821" name="Rectangle 197"/>
            <p:cNvSpPr>
              <a:spLocks noChangeArrowheads="1"/>
            </p:cNvSpPr>
            <p:nvPr/>
          </p:nvSpPr>
          <p:spPr bwMode="auto">
            <a:xfrm>
              <a:off x="4325" y="2832"/>
              <a:ext cx="1056" cy="624"/>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500">
                  <a:latin typeface="Courier New" pitchFamily="49" charset="0"/>
                </a:rPr>
                <a:t>&lt;?xml version=“1.0”?&gt; </a:t>
              </a:r>
              <a:endParaRPr kumimoji="1" lang="en-US" altLang="ko-KR" sz="1300"/>
            </a:p>
            <a:p>
              <a:pPr eaLnBrk="1" latinLnBrk="1" hangingPunct="1"/>
              <a:r>
                <a:rPr kumimoji="1" lang="en-US" altLang="ko-KR" sz="500">
                  <a:latin typeface="Courier New" pitchFamily="49" charset="0"/>
                </a:rPr>
                <a:t>&lt;!DOCTYPE </a:t>
              </a:r>
              <a:r>
                <a:rPr kumimoji="1" lang="ko-KR" altLang="en-US" sz="500">
                  <a:latin typeface="Courier New" pitchFamily="49" charset="0"/>
                </a:rPr>
                <a:t>주문서 </a:t>
              </a:r>
              <a:r>
                <a:rPr kumimoji="1" lang="en-US" altLang="ko-KR" sz="500">
                  <a:latin typeface="Courier New" pitchFamily="49" charset="0"/>
                </a:rPr>
                <a:t>SYSTEM “</a:t>
              </a:r>
              <a:r>
                <a:rPr kumimoji="1" lang="ko-KR" altLang="en-US" sz="500">
                  <a:latin typeface="Courier New" pitchFamily="49" charset="0"/>
                </a:rPr>
                <a:t>주문서</a:t>
              </a:r>
              <a:r>
                <a:rPr kumimoji="1" lang="en-US" altLang="ko-KR" sz="500">
                  <a:latin typeface="Courier New" pitchFamily="49" charset="0"/>
                </a:rPr>
                <a:t>.dtd”&gt;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품목</a:t>
              </a:r>
              <a:r>
                <a:rPr kumimoji="1" lang="en-US" altLang="ko-KR" sz="500">
                  <a:latin typeface="Courier New" pitchFamily="49" charset="0"/>
                </a:rPr>
                <a:t>&gt;</a:t>
              </a:r>
              <a:r>
                <a:rPr kumimoji="1" lang="ko-KR" altLang="en-US" sz="500">
                  <a:latin typeface="Courier New" pitchFamily="49" charset="0"/>
                </a:rPr>
                <a:t>컴퓨터</a:t>
              </a:r>
              <a:r>
                <a:rPr kumimoji="1" lang="en-US" altLang="ko-KR" sz="500">
                  <a:latin typeface="Courier New" pitchFamily="49" charset="0"/>
                </a:rPr>
                <a:t>&lt;/</a:t>
              </a:r>
              <a:r>
                <a:rPr kumimoji="1" lang="ko-KR" altLang="en-US" sz="500">
                  <a:latin typeface="Courier New" pitchFamily="49" charset="0"/>
                </a:rPr>
                <a:t>품목</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수량</a:t>
              </a:r>
              <a:r>
                <a:rPr kumimoji="1" lang="en-US" altLang="ko-KR" sz="500">
                  <a:latin typeface="Courier New" pitchFamily="49" charset="0"/>
                </a:rPr>
                <a:t>&gt;10&lt;/</a:t>
              </a:r>
              <a:r>
                <a:rPr kumimoji="1" lang="ko-KR" altLang="en-US" sz="500">
                  <a:latin typeface="Courier New" pitchFamily="49" charset="0"/>
                </a:rPr>
                <a:t>수량</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주소</a:t>
              </a:r>
              <a:r>
                <a:rPr kumimoji="1" lang="en-US" altLang="ko-KR" sz="500">
                  <a:latin typeface="Courier New" pitchFamily="49" charset="0"/>
                </a:rPr>
                <a:t>&gt;</a:t>
              </a:r>
              <a:r>
                <a:rPr kumimoji="1" lang="ko-KR" altLang="en-US" sz="500">
                  <a:latin typeface="Courier New" pitchFamily="49" charset="0"/>
                </a:rPr>
                <a:t>서울시 서초구</a:t>
              </a:r>
              <a:r>
                <a:rPr kumimoji="1" lang="en-US" altLang="ko-KR" sz="500">
                  <a:latin typeface="Courier New" pitchFamily="49" charset="0"/>
                </a:rPr>
                <a:t>&lt;/</a:t>
              </a:r>
              <a:r>
                <a:rPr kumimoji="1" lang="ko-KR" altLang="en-US" sz="500">
                  <a:latin typeface="Courier New" pitchFamily="49" charset="0"/>
                </a:rPr>
                <a:t>주소</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내역</a:t>
              </a:r>
              <a:r>
                <a:rPr kumimoji="1" lang="en-US" altLang="ko-KR" sz="500">
                  <a:latin typeface="Courier New" pitchFamily="49" charset="0"/>
                </a:rPr>
                <a:t>&gt;</a:t>
              </a:r>
              <a:r>
                <a:rPr kumimoji="1" lang="ko-KR" altLang="en-US" sz="500">
                  <a:latin typeface="Courier New" pitchFamily="49" charset="0"/>
                </a:rPr>
                <a:t>펜티엄 </a:t>
              </a:r>
              <a:r>
                <a:rPr kumimoji="1" lang="en-US" altLang="ko-KR" sz="500">
                  <a:latin typeface="Courier New" pitchFamily="49" charset="0"/>
                </a:rPr>
                <a:t>1Ghz&lt;/</a:t>
              </a:r>
              <a:r>
                <a:rPr kumimoji="1" lang="ko-KR" altLang="en-US" sz="500">
                  <a:latin typeface="Courier New" pitchFamily="49" charset="0"/>
                </a:rPr>
                <a:t>내역</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견적서</a:t>
              </a:r>
              <a:r>
                <a:rPr kumimoji="1" lang="en-US" altLang="ko-KR" sz="500">
                  <a:latin typeface="Courier New" pitchFamily="49" charset="0"/>
                </a:rPr>
                <a:t>.hwp&lt;/Link&gt;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사진</a:t>
              </a:r>
              <a:r>
                <a:rPr kumimoji="1" lang="en-US" altLang="ko-KR" sz="500">
                  <a:latin typeface="Courier New" pitchFamily="49" charset="0"/>
                </a:rPr>
                <a:t>.gif&lt;/Link&gt;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a:t>
              </a:r>
              <a:endParaRPr kumimoji="1" lang="en-US" altLang="ko-KR"/>
            </a:p>
          </p:txBody>
        </p:sp>
        <p:sp>
          <p:nvSpPr>
            <p:cNvPr id="26822" name="Rectangle 198"/>
            <p:cNvSpPr>
              <a:spLocks noChangeArrowheads="1"/>
            </p:cNvSpPr>
            <p:nvPr/>
          </p:nvSpPr>
          <p:spPr bwMode="auto">
            <a:xfrm>
              <a:off x="4421" y="2928"/>
              <a:ext cx="1056" cy="624"/>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500">
                  <a:latin typeface="Courier New" pitchFamily="49" charset="0"/>
                </a:rPr>
                <a:t>&lt;?xml version=“1.0”?&gt; </a:t>
              </a:r>
              <a:endParaRPr kumimoji="1" lang="en-US" altLang="ko-KR" sz="1300"/>
            </a:p>
            <a:p>
              <a:pPr eaLnBrk="1" latinLnBrk="1" hangingPunct="1"/>
              <a:r>
                <a:rPr kumimoji="1" lang="en-US" altLang="ko-KR" sz="500">
                  <a:latin typeface="Courier New" pitchFamily="49" charset="0"/>
                </a:rPr>
                <a:t>&lt;!DOCTYPE </a:t>
              </a:r>
              <a:r>
                <a:rPr kumimoji="1" lang="ko-KR" altLang="en-US" sz="500">
                  <a:latin typeface="Courier New" pitchFamily="49" charset="0"/>
                </a:rPr>
                <a:t>주문서 </a:t>
              </a:r>
              <a:r>
                <a:rPr kumimoji="1" lang="en-US" altLang="ko-KR" sz="500">
                  <a:latin typeface="Courier New" pitchFamily="49" charset="0"/>
                </a:rPr>
                <a:t>SYSTEM “</a:t>
              </a:r>
              <a:r>
                <a:rPr kumimoji="1" lang="ko-KR" altLang="en-US" sz="500">
                  <a:latin typeface="Courier New" pitchFamily="49" charset="0"/>
                </a:rPr>
                <a:t>주문서</a:t>
              </a:r>
              <a:r>
                <a:rPr kumimoji="1" lang="en-US" altLang="ko-KR" sz="500">
                  <a:latin typeface="Courier New" pitchFamily="49" charset="0"/>
                </a:rPr>
                <a:t>.dtd”&gt;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품목</a:t>
              </a:r>
              <a:r>
                <a:rPr kumimoji="1" lang="en-US" altLang="ko-KR" sz="500">
                  <a:latin typeface="Courier New" pitchFamily="49" charset="0"/>
                </a:rPr>
                <a:t>&gt;</a:t>
              </a:r>
              <a:r>
                <a:rPr kumimoji="1" lang="ko-KR" altLang="en-US" sz="500">
                  <a:latin typeface="Courier New" pitchFamily="49" charset="0"/>
                </a:rPr>
                <a:t>컴퓨터</a:t>
              </a:r>
              <a:r>
                <a:rPr kumimoji="1" lang="en-US" altLang="ko-KR" sz="500">
                  <a:latin typeface="Courier New" pitchFamily="49" charset="0"/>
                </a:rPr>
                <a:t>&lt;/</a:t>
              </a:r>
              <a:r>
                <a:rPr kumimoji="1" lang="ko-KR" altLang="en-US" sz="500">
                  <a:latin typeface="Courier New" pitchFamily="49" charset="0"/>
                </a:rPr>
                <a:t>품목</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수량</a:t>
              </a:r>
              <a:r>
                <a:rPr kumimoji="1" lang="en-US" altLang="ko-KR" sz="500">
                  <a:latin typeface="Courier New" pitchFamily="49" charset="0"/>
                </a:rPr>
                <a:t>&gt;10&lt;/</a:t>
              </a:r>
              <a:r>
                <a:rPr kumimoji="1" lang="ko-KR" altLang="en-US" sz="500">
                  <a:latin typeface="Courier New" pitchFamily="49" charset="0"/>
                </a:rPr>
                <a:t>수량</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주소</a:t>
              </a:r>
              <a:r>
                <a:rPr kumimoji="1" lang="en-US" altLang="ko-KR" sz="500">
                  <a:latin typeface="Courier New" pitchFamily="49" charset="0"/>
                </a:rPr>
                <a:t>&gt;</a:t>
              </a:r>
              <a:r>
                <a:rPr kumimoji="1" lang="ko-KR" altLang="en-US" sz="500">
                  <a:latin typeface="Courier New" pitchFamily="49" charset="0"/>
                </a:rPr>
                <a:t>서울시 서초구</a:t>
              </a:r>
              <a:r>
                <a:rPr kumimoji="1" lang="en-US" altLang="ko-KR" sz="500">
                  <a:latin typeface="Courier New" pitchFamily="49" charset="0"/>
                </a:rPr>
                <a:t>&lt;/</a:t>
              </a:r>
              <a:r>
                <a:rPr kumimoji="1" lang="ko-KR" altLang="en-US" sz="500">
                  <a:latin typeface="Courier New" pitchFamily="49" charset="0"/>
                </a:rPr>
                <a:t>주소</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내역</a:t>
              </a:r>
              <a:r>
                <a:rPr kumimoji="1" lang="en-US" altLang="ko-KR" sz="500">
                  <a:latin typeface="Courier New" pitchFamily="49" charset="0"/>
                </a:rPr>
                <a:t>&gt;</a:t>
              </a:r>
              <a:r>
                <a:rPr kumimoji="1" lang="ko-KR" altLang="en-US" sz="500">
                  <a:latin typeface="Courier New" pitchFamily="49" charset="0"/>
                </a:rPr>
                <a:t>펜티엄 </a:t>
              </a:r>
              <a:r>
                <a:rPr kumimoji="1" lang="en-US" altLang="ko-KR" sz="500">
                  <a:latin typeface="Courier New" pitchFamily="49" charset="0"/>
                </a:rPr>
                <a:t>1Ghz&lt;/</a:t>
              </a:r>
              <a:r>
                <a:rPr kumimoji="1" lang="ko-KR" altLang="en-US" sz="500">
                  <a:latin typeface="Courier New" pitchFamily="49" charset="0"/>
                </a:rPr>
                <a:t>내역</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견적서</a:t>
              </a:r>
              <a:r>
                <a:rPr kumimoji="1" lang="en-US" altLang="ko-KR" sz="500">
                  <a:latin typeface="Courier New" pitchFamily="49" charset="0"/>
                </a:rPr>
                <a:t>.hwp&lt;/Link&gt;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사진</a:t>
              </a:r>
              <a:r>
                <a:rPr kumimoji="1" lang="en-US" altLang="ko-KR" sz="500">
                  <a:latin typeface="Courier New" pitchFamily="49" charset="0"/>
                </a:rPr>
                <a:t>.gif&lt;/Link&gt;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a:t>
              </a:r>
              <a:endParaRPr kumimoji="1" lang="en-US" altLang="ko-KR"/>
            </a:p>
          </p:txBody>
        </p:sp>
        <p:sp>
          <p:nvSpPr>
            <p:cNvPr id="26823" name="Rectangle 199"/>
            <p:cNvSpPr>
              <a:spLocks noChangeArrowheads="1"/>
            </p:cNvSpPr>
            <p:nvPr/>
          </p:nvSpPr>
          <p:spPr bwMode="auto">
            <a:xfrm>
              <a:off x="4517" y="3024"/>
              <a:ext cx="1056" cy="624"/>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500">
                  <a:latin typeface="Courier New" pitchFamily="49" charset="0"/>
                </a:rPr>
                <a:t>&lt;?xml version=“1.0”?&gt; </a:t>
              </a:r>
              <a:endParaRPr kumimoji="1" lang="en-US" altLang="ko-KR" sz="1300"/>
            </a:p>
            <a:p>
              <a:pPr eaLnBrk="1" latinLnBrk="1" hangingPunct="1"/>
              <a:r>
                <a:rPr kumimoji="1" lang="en-US" altLang="ko-KR" sz="500">
                  <a:latin typeface="Courier New" pitchFamily="49" charset="0"/>
                </a:rPr>
                <a:t>&lt;!DOCTYPE </a:t>
              </a:r>
              <a:r>
                <a:rPr kumimoji="1" lang="ko-KR" altLang="en-US" sz="500">
                  <a:latin typeface="Courier New" pitchFamily="49" charset="0"/>
                </a:rPr>
                <a:t>주문서 </a:t>
              </a:r>
              <a:r>
                <a:rPr kumimoji="1" lang="en-US" altLang="ko-KR" sz="500">
                  <a:latin typeface="Courier New" pitchFamily="49" charset="0"/>
                </a:rPr>
                <a:t>SYSTEM “</a:t>
              </a:r>
              <a:r>
                <a:rPr kumimoji="1" lang="ko-KR" altLang="en-US" sz="500">
                  <a:latin typeface="Courier New" pitchFamily="49" charset="0"/>
                </a:rPr>
                <a:t>주문서</a:t>
              </a:r>
              <a:r>
                <a:rPr kumimoji="1" lang="en-US" altLang="ko-KR" sz="500">
                  <a:latin typeface="Courier New" pitchFamily="49" charset="0"/>
                </a:rPr>
                <a:t>.dtd”&gt;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품목</a:t>
              </a:r>
              <a:r>
                <a:rPr kumimoji="1" lang="en-US" altLang="ko-KR" sz="500">
                  <a:latin typeface="Courier New" pitchFamily="49" charset="0"/>
                </a:rPr>
                <a:t>&gt;</a:t>
              </a:r>
              <a:r>
                <a:rPr kumimoji="1" lang="ko-KR" altLang="en-US" sz="500">
                  <a:latin typeface="Courier New" pitchFamily="49" charset="0"/>
                </a:rPr>
                <a:t>컴퓨터</a:t>
              </a:r>
              <a:r>
                <a:rPr kumimoji="1" lang="en-US" altLang="ko-KR" sz="500">
                  <a:latin typeface="Courier New" pitchFamily="49" charset="0"/>
                </a:rPr>
                <a:t>&lt;/</a:t>
              </a:r>
              <a:r>
                <a:rPr kumimoji="1" lang="ko-KR" altLang="en-US" sz="500">
                  <a:latin typeface="Courier New" pitchFamily="49" charset="0"/>
                </a:rPr>
                <a:t>품목</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수량</a:t>
              </a:r>
              <a:r>
                <a:rPr kumimoji="1" lang="en-US" altLang="ko-KR" sz="500">
                  <a:latin typeface="Courier New" pitchFamily="49" charset="0"/>
                </a:rPr>
                <a:t>&gt;10&lt;/</a:t>
              </a:r>
              <a:r>
                <a:rPr kumimoji="1" lang="ko-KR" altLang="en-US" sz="500">
                  <a:latin typeface="Courier New" pitchFamily="49" charset="0"/>
                </a:rPr>
                <a:t>수량</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주소</a:t>
              </a:r>
              <a:r>
                <a:rPr kumimoji="1" lang="en-US" altLang="ko-KR" sz="500">
                  <a:latin typeface="Courier New" pitchFamily="49" charset="0"/>
                </a:rPr>
                <a:t>&gt;</a:t>
              </a:r>
              <a:r>
                <a:rPr kumimoji="1" lang="ko-KR" altLang="en-US" sz="500">
                  <a:latin typeface="Courier New" pitchFamily="49" charset="0"/>
                </a:rPr>
                <a:t>서울시 서초구</a:t>
              </a:r>
              <a:r>
                <a:rPr kumimoji="1" lang="en-US" altLang="ko-KR" sz="500">
                  <a:latin typeface="Courier New" pitchFamily="49" charset="0"/>
                </a:rPr>
                <a:t>&lt;/</a:t>
              </a:r>
              <a:r>
                <a:rPr kumimoji="1" lang="ko-KR" altLang="en-US" sz="500">
                  <a:latin typeface="Courier New" pitchFamily="49" charset="0"/>
                </a:rPr>
                <a:t>주소</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내역</a:t>
              </a:r>
              <a:r>
                <a:rPr kumimoji="1" lang="en-US" altLang="ko-KR" sz="500">
                  <a:latin typeface="Courier New" pitchFamily="49" charset="0"/>
                </a:rPr>
                <a:t>&gt;</a:t>
              </a:r>
              <a:r>
                <a:rPr kumimoji="1" lang="ko-KR" altLang="en-US" sz="500">
                  <a:latin typeface="Courier New" pitchFamily="49" charset="0"/>
                </a:rPr>
                <a:t>펜티엄 </a:t>
              </a:r>
              <a:r>
                <a:rPr kumimoji="1" lang="en-US" altLang="ko-KR" sz="500">
                  <a:latin typeface="Courier New" pitchFamily="49" charset="0"/>
                </a:rPr>
                <a:t>1Ghz&lt;/</a:t>
              </a:r>
              <a:r>
                <a:rPr kumimoji="1" lang="ko-KR" altLang="en-US" sz="500">
                  <a:latin typeface="Courier New" pitchFamily="49" charset="0"/>
                </a:rPr>
                <a:t>내역</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견적서</a:t>
              </a:r>
              <a:r>
                <a:rPr kumimoji="1" lang="en-US" altLang="ko-KR" sz="500">
                  <a:latin typeface="Courier New" pitchFamily="49" charset="0"/>
                </a:rPr>
                <a:t>.hwp&lt;/Link&gt;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사진</a:t>
              </a:r>
              <a:r>
                <a:rPr kumimoji="1" lang="en-US" altLang="ko-KR" sz="500">
                  <a:latin typeface="Courier New" pitchFamily="49" charset="0"/>
                </a:rPr>
                <a:t>.gif&lt;/Link&gt;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a:t>
              </a:r>
              <a:endParaRPr kumimoji="1" lang="en-US" altLang="ko-KR"/>
            </a:p>
          </p:txBody>
        </p:sp>
        <p:sp>
          <p:nvSpPr>
            <p:cNvPr id="26824" name="Rectangle 200"/>
            <p:cNvSpPr>
              <a:spLocks noChangeArrowheads="1"/>
            </p:cNvSpPr>
            <p:nvPr/>
          </p:nvSpPr>
          <p:spPr bwMode="auto">
            <a:xfrm>
              <a:off x="4613" y="3120"/>
              <a:ext cx="1056" cy="624"/>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500">
                  <a:latin typeface="Courier New" pitchFamily="49" charset="0"/>
                </a:rPr>
                <a:t>&lt;?xml version=“1.0”?&gt; </a:t>
              </a:r>
              <a:endParaRPr kumimoji="1" lang="en-US" altLang="ko-KR" sz="1300"/>
            </a:p>
            <a:p>
              <a:pPr eaLnBrk="1" latinLnBrk="1" hangingPunct="1"/>
              <a:r>
                <a:rPr kumimoji="1" lang="en-US" altLang="ko-KR" sz="500">
                  <a:latin typeface="Courier New" pitchFamily="49" charset="0"/>
                </a:rPr>
                <a:t>&lt;!DOCTYPE </a:t>
              </a:r>
              <a:r>
                <a:rPr kumimoji="1" lang="ko-KR" altLang="en-US" sz="500">
                  <a:latin typeface="Courier New" pitchFamily="49" charset="0"/>
                </a:rPr>
                <a:t>주문서 </a:t>
              </a:r>
              <a:r>
                <a:rPr kumimoji="1" lang="en-US" altLang="ko-KR" sz="500">
                  <a:latin typeface="Courier New" pitchFamily="49" charset="0"/>
                </a:rPr>
                <a:t>SYSTEM “</a:t>
              </a:r>
              <a:r>
                <a:rPr kumimoji="1" lang="ko-KR" altLang="en-US" sz="500">
                  <a:latin typeface="Courier New" pitchFamily="49" charset="0"/>
                </a:rPr>
                <a:t>주문서</a:t>
              </a:r>
              <a:r>
                <a:rPr kumimoji="1" lang="en-US" altLang="ko-KR" sz="500">
                  <a:latin typeface="Courier New" pitchFamily="49" charset="0"/>
                </a:rPr>
                <a:t>.dtd”&gt;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품목</a:t>
              </a:r>
              <a:r>
                <a:rPr kumimoji="1" lang="en-US" altLang="ko-KR" sz="500">
                  <a:latin typeface="Courier New" pitchFamily="49" charset="0"/>
                </a:rPr>
                <a:t>&gt;</a:t>
              </a:r>
              <a:r>
                <a:rPr kumimoji="1" lang="ko-KR" altLang="en-US" sz="500">
                  <a:latin typeface="Courier New" pitchFamily="49" charset="0"/>
                </a:rPr>
                <a:t>컴퓨터</a:t>
              </a:r>
              <a:r>
                <a:rPr kumimoji="1" lang="en-US" altLang="ko-KR" sz="500">
                  <a:latin typeface="Courier New" pitchFamily="49" charset="0"/>
                </a:rPr>
                <a:t>&lt;/</a:t>
              </a:r>
              <a:r>
                <a:rPr kumimoji="1" lang="ko-KR" altLang="en-US" sz="500">
                  <a:latin typeface="Courier New" pitchFamily="49" charset="0"/>
                </a:rPr>
                <a:t>품목</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수량</a:t>
              </a:r>
              <a:r>
                <a:rPr kumimoji="1" lang="en-US" altLang="ko-KR" sz="500">
                  <a:latin typeface="Courier New" pitchFamily="49" charset="0"/>
                </a:rPr>
                <a:t>&gt;10&lt;/</a:t>
              </a:r>
              <a:r>
                <a:rPr kumimoji="1" lang="ko-KR" altLang="en-US" sz="500">
                  <a:latin typeface="Courier New" pitchFamily="49" charset="0"/>
                </a:rPr>
                <a:t>수량</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주소</a:t>
              </a:r>
              <a:r>
                <a:rPr kumimoji="1" lang="en-US" altLang="ko-KR" sz="500">
                  <a:latin typeface="Courier New" pitchFamily="49" charset="0"/>
                </a:rPr>
                <a:t>&gt;</a:t>
              </a:r>
              <a:r>
                <a:rPr kumimoji="1" lang="ko-KR" altLang="en-US" sz="500">
                  <a:latin typeface="Courier New" pitchFamily="49" charset="0"/>
                </a:rPr>
                <a:t>서울시 서초구</a:t>
              </a:r>
              <a:r>
                <a:rPr kumimoji="1" lang="en-US" altLang="ko-KR" sz="500">
                  <a:latin typeface="Courier New" pitchFamily="49" charset="0"/>
                </a:rPr>
                <a:t>&lt;/</a:t>
              </a:r>
              <a:r>
                <a:rPr kumimoji="1" lang="ko-KR" altLang="en-US" sz="500">
                  <a:latin typeface="Courier New" pitchFamily="49" charset="0"/>
                </a:rPr>
                <a:t>주소</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내역</a:t>
              </a:r>
              <a:r>
                <a:rPr kumimoji="1" lang="en-US" altLang="ko-KR" sz="500">
                  <a:latin typeface="Courier New" pitchFamily="49" charset="0"/>
                </a:rPr>
                <a:t>&gt;</a:t>
              </a:r>
              <a:r>
                <a:rPr kumimoji="1" lang="ko-KR" altLang="en-US" sz="500">
                  <a:latin typeface="Courier New" pitchFamily="49" charset="0"/>
                </a:rPr>
                <a:t>펜티엄 </a:t>
              </a:r>
              <a:r>
                <a:rPr kumimoji="1" lang="en-US" altLang="ko-KR" sz="500">
                  <a:latin typeface="Courier New" pitchFamily="49" charset="0"/>
                </a:rPr>
                <a:t>1Ghz&lt;/</a:t>
              </a:r>
              <a:r>
                <a:rPr kumimoji="1" lang="ko-KR" altLang="en-US" sz="500">
                  <a:latin typeface="Courier New" pitchFamily="49" charset="0"/>
                </a:rPr>
                <a:t>내역</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견적서</a:t>
              </a:r>
              <a:r>
                <a:rPr kumimoji="1" lang="en-US" altLang="ko-KR" sz="500">
                  <a:latin typeface="Courier New" pitchFamily="49" charset="0"/>
                </a:rPr>
                <a:t>.hwp&lt;/Link&gt; </a:t>
              </a:r>
              <a:endParaRPr kumimoji="1" lang="en-US" altLang="ko-KR" sz="1300"/>
            </a:p>
            <a:p>
              <a:pPr eaLnBrk="1" latinLnBrk="1" hangingPunct="1"/>
              <a:r>
                <a:rPr kumimoji="1" lang="en-US" altLang="ko-KR" sz="500">
                  <a:latin typeface="Courier New" pitchFamily="49" charset="0"/>
                </a:rPr>
                <a:t>    &lt;Link&gt;</a:t>
              </a:r>
              <a:r>
                <a:rPr kumimoji="1" lang="ko-KR" altLang="en-US" sz="500">
                  <a:latin typeface="Courier New" pitchFamily="49" charset="0"/>
                </a:rPr>
                <a:t>사진</a:t>
              </a:r>
              <a:r>
                <a:rPr kumimoji="1" lang="en-US" altLang="ko-KR" sz="500">
                  <a:latin typeface="Courier New" pitchFamily="49" charset="0"/>
                </a:rPr>
                <a:t>.gif&lt;/Link&gt; </a:t>
              </a:r>
              <a:endParaRPr kumimoji="1" lang="en-US" altLang="ko-KR" sz="1300"/>
            </a:p>
            <a:p>
              <a:pPr eaLnBrk="1" latinLnBrk="1" hangingPunct="1"/>
              <a:r>
                <a:rPr kumimoji="1" lang="en-US" altLang="ko-KR" sz="500">
                  <a:latin typeface="Courier New" pitchFamily="49" charset="0"/>
                </a:rPr>
                <a:t>  &lt;/</a:t>
              </a:r>
              <a:r>
                <a:rPr kumimoji="1" lang="ko-KR" altLang="en-US" sz="500">
                  <a:latin typeface="Courier New" pitchFamily="49" charset="0"/>
                </a:rPr>
                <a:t>첨부문서</a:t>
              </a:r>
              <a:r>
                <a:rPr kumimoji="1" lang="en-US" altLang="ko-KR" sz="500">
                  <a:latin typeface="Courier New" pitchFamily="49" charset="0"/>
                </a:rPr>
                <a:t>&gt; </a:t>
              </a:r>
              <a:endParaRPr kumimoji="1" lang="en-US" altLang="ko-KR" sz="1300"/>
            </a:p>
            <a:p>
              <a:pPr eaLnBrk="1" latinLnBrk="1" hangingPunct="1"/>
              <a:r>
                <a:rPr kumimoji="1" lang="en-US" altLang="ko-KR" sz="500">
                  <a:latin typeface="Courier New" pitchFamily="49" charset="0"/>
                </a:rPr>
                <a:t>&lt;/</a:t>
              </a:r>
              <a:r>
                <a:rPr kumimoji="1" lang="ko-KR" altLang="en-US" sz="500">
                  <a:latin typeface="Courier New" pitchFamily="49" charset="0"/>
                </a:rPr>
                <a:t>주문서</a:t>
              </a:r>
              <a:r>
                <a:rPr kumimoji="1" lang="en-US" altLang="ko-KR" sz="500">
                  <a:latin typeface="Courier New" pitchFamily="49" charset="0"/>
                </a:rPr>
                <a:t>&gt;</a:t>
              </a:r>
              <a:endParaRPr kumimoji="1" lang="en-US" altLang="ko-KR"/>
            </a:p>
          </p:txBody>
        </p:sp>
      </p:grpSp>
      <p:sp>
        <p:nvSpPr>
          <p:cNvPr id="26825" name="Line 201"/>
          <p:cNvSpPr>
            <a:spLocks noChangeShapeType="1"/>
          </p:cNvSpPr>
          <p:nvPr/>
        </p:nvSpPr>
        <p:spPr bwMode="auto">
          <a:xfrm rot="527008" flipH="1" flipV="1">
            <a:off x="4271963" y="5011738"/>
            <a:ext cx="2738437" cy="288925"/>
          </a:xfrm>
          <a:prstGeom prst="line">
            <a:avLst/>
          </a:prstGeom>
          <a:noFill/>
          <a:ln w="38100">
            <a:solidFill>
              <a:srgbClr val="99CC00"/>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6826" name="Line 202"/>
          <p:cNvSpPr>
            <a:spLocks noChangeShapeType="1"/>
          </p:cNvSpPr>
          <p:nvPr/>
        </p:nvSpPr>
        <p:spPr bwMode="auto">
          <a:xfrm flipH="1" flipV="1">
            <a:off x="4279900" y="3175000"/>
            <a:ext cx="3070225" cy="2314575"/>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6827" name="Line 203"/>
          <p:cNvSpPr>
            <a:spLocks noChangeShapeType="1"/>
          </p:cNvSpPr>
          <p:nvPr/>
        </p:nvSpPr>
        <p:spPr bwMode="auto">
          <a:xfrm flipH="1" flipV="1">
            <a:off x="4167188" y="3441700"/>
            <a:ext cx="3786187" cy="10795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ko-KR" altLang="en-US"/>
          </a:p>
        </p:txBody>
      </p:sp>
      <p:sp>
        <p:nvSpPr>
          <p:cNvPr id="26828" name="AutoShape 204"/>
          <p:cNvSpPr>
            <a:spLocks noChangeArrowheads="1"/>
          </p:cNvSpPr>
          <p:nvPr/>
        </p:nvSpPr>
        <p:spPr bwMode="auto">
          <a:xfrm>
            <a:off x="4953000" y="2667000"/>
            <a:ext cx="1144588" cy="525463"/>
          </a:xfrm>
          <a:prstGeom prst="wedgeRoundRectCallout">
            <a:avLst>
              <a:gd name="adj1" fmla="val -111856"/>
              <a:gd name="adj2" fmla="val 84745"/>
              <a:gd name="adj3" fmla="val 16667"/>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a:latin typeface="Times New Roman" pitchFamily="18" charset="0"/>
              </a:rPr>
              <a:t>주문서 </a:t>
            </a:r>
            <a:r>
              <a:rPr kumimoji="1" lang="en-US" altLang="ko-KR" sz="1400">
                <a:latin typeface="Times New Roman" pitchFamily="18" charset="0"/>
              </a:rPr>
              <a:t>A :</a:t>
            </a:r>
            <a:br>
              <a:rPr kumimoji="1" lang="en-US" altLang="ko-KR" sz="1400">
                <a:latin typeface="Times New Roman" pitchFamily="18" charset="0"/>
              </a:rPr>
            </a:br>
            <a:r>
              <a:rPr kumimoji="1" lang="ko-KR" altLang="en-US" sz="1400">
                <a:latin typeface="Times New Roman" pitchFamily="18" charset="0"/>
              </a:rPr>
              <a:t>품명</a:t>
            </a:r>
            <a:endParaRPr kumimoji="1" lang="ko-KR" altLang="en-US"/>
          </a:p>
        </p:txBody>
      </p:sp>
      <p:sp>
        <p:nvSpPr>
          <p:cNvPr id="26829" name="AutoShape 205"/>
          <p:cNvSpPr>
            <a:spLocks noChangeArrowheads="1"/>
          </p:cNvSpPr>
          <p:nvPr/>
        </p:nvSpPr>
        <p:spPr bwMode="auto">
          <a:xfrm>
            <a:off x="4914900" y="3289300"/>
            <a:ext cx="1144588" cy="550863"/>
          </a:xfrm>
          <a:prstGeom prst="wedgeRoundRectCallout">
            <a:avLst>
              <a:gd name="adj1" fmla="val -104509"/>
              <a:gd name="adj2" fmla="val 109366"/>
              <a:gd name="adj3" fmla="val 16667"/>
            </a:avLst>
          </a:prstGeom>
          <a:solidFill>
            <a:srgbClr val="FF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a:latin typeface="Times New Roman" pitchFamily="18" charset="0"/>
              </a:rPr>
              <a:t>주문서 </a:t>
            </a:r>
            <a:r>
              <a:rPr kumimoji="1" lang="en-US" altLang="ko-KR" sz="1400">
                <a:latin typeface="Times New Roman" pitchFamily="18" charset="0"/>
              </a:rPr>
              <a:t>B : </a:t>
            </a:r>
            <a:br>
              <a:rPr kumimoji="1" lang="en-US" altLang="ko-KR" sz="1400">
                <a:latin typeface="Times New Roman" pitchFamily="18" charset="0"/>
              </a:rPr>
            </a:br>
            <a:r>
              <a:rPr kumimoji="1" lang="ko-KR" altLang="en-US" sz="1400">
                <a:latin typeface="Times New Roman" pitchFamily="18" charset="0"/>
              </a:rPr>
              <a:t>견적테이블</a:t>
            </a:r>
            <a:endParaRPr kumimoji="1" lang="ko-KR" altLang="en-US"/>
          </a:p>
        </p:txBody>
      </p:sp>
      <p:sp>
        <p:nvSpPr>
          <p:cNvPr id="26830" name="AutoShape 206"/>
          <p:cNvSpPr>
            <a:spLocks noChangeArrowheads="1"/>
          </p:cNvSpPr>
          <p:nvPr/>
        </p:nvSpPr>
        <p:spPr bwMode="auto">
          <a:xfrm>
            <a:off x="4597400" y="4406900"/>
            <a:ext cx="1169988" cy="423863"/>
          </a:xfrm>
          <a:prstGeom prst="wedgeRoundRectCallout">
            <a:avLst>
              <a:gd name="adj1" fmla="val -77949"/>
              <a:gd name="adj2" fmla="val 42134"/>
              <a:gd name="adj3" fmla="val 16667"/>
            </a:avLst>
          </a:prstGeom>
          <a:solidFill>
            <a:srgbClr val="CCFF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sz="1400">
                <a:latin typeface="Times New Roman" pitchFamily="18" charset="0"/>
              </a:rPr>
              <a:t>주문서 </a:t>
            </a:r>
            <a:r>
              <a:rPr kumimoji="1" lang="en-US" altLang="ko-KR" sz="1400">
                <a:latin typeface="Times New Roman" pitchFamily="18" charset="0"/>
              </a:rPr>
              <a:t>C : </a:t>
            </a:r>
            <a:endParaRPr kumimoji="1" lang="en-US" altLang="ko-KR">
              <a:latin typeface="Times New Roman" pitchFamily="18" charset="0"/>
            </a:endParaRPr>
          </a:p>
          <a:p>
            <a:pPr algn="ctr" eaLnBrk="1" latinLnBrk="1" hangingPunct="1"/>
            <a:r>
              <a:rPr kumimoji="1" lang="ko-KR" altLang="en-US" sz="1400">
                <a:latin typeface="Times New Roman" pitchFamily="18" charset="0"/>
              </a:rPr>
              <a:t>거래조건</a:t>
            </a:r>
            <a:endParaRPr kumimoji="1" lang="ko-KR" altLang="en-US"/>
          </a:p>
        </p:txBody>
      </p:sp>
      <p:sp>
        <p:nvSpPr>
          <p:cNvPr id="26831" name="Line 207"/>
          <p:cNvSpPr>
            <a:spLocks noChangeShapeType="1"/>
          </p:cNvSpPr>
          <p:nvPr/>
        </p:nvSpPr>
        <p:spPr bwMode="auto">
          <a:xfrm flipV="1">
            <a:off x="1295400" y="2844800"/>
            <a:ext cx="1371600" cy="152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6832" name="Line 208"/>
          <p:cNvSpPr>
            <a:spLocks noChangeShapeType="1"/>
          </p:cNvSpPr>
          <p:nvPr/>
        </p:nvSpPr>
        <p:spPr bwMode="auto">
          <a:xfrm>
            <a:off x="1092200" y="3327400"/>
            <a:ext cx="1600200" cy="1981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6833" name="Text Box 209"/>
          <p:cNvSpPr txBox="1">
            <a:spLocks noChangeArrowheads="1"/>
          </p:cNvSpPr>
          <p:nvPr/>
        </p:nvSpPr>
        <p:spPr bwMode="auto">
          <a:xfrm>
            <a:off x="322263" y="2505075"/>
            <a:ext cx="1684337" cy="844550"/>
          </a:xfrm>
          <a:prstGeom prst="rect">
            <a:avLst/>
          </a:prstGeom>
          <a:gradFill rotWithShape="0">
            <a:gsLst>
              <a:gs pos="0">
                <a:srgbClr val="FFFF00"/>
              </a:gs>
              <a:gs pos="100000">
                <a:schemeClr val="bg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Legacy Data</a:t>
            </a:r>
          </a:p>
          <a:p>
            <a:pPr eaLnBrk="1" latinLnBrk="1" hangingPunct="1"/>
            <a:r>
              <a:rPr kumimoji="1" lang="en-US" altLang="ko-KR" sz="1600"/>
              <a:t>Transformation</a:t>
            </a:r>
          </a:p>
          <a:p>
            <a:pPr eaLnBrk="1" latinLnBrk="1" hangingPunct="1"/>
            <a:r>
              <a:rPr kumimoji="1" lang="en-US" altLang="ko-KR" sz="1600"/>
              <a:t>And conversion</a:t>
            </a:r>
          </a:p>
        </p:txBody>
      </p:sp>
      <p:sp>
        <p:nvSpPr>
          <p:cNvPr id="26834" name="Text Box 210"/>
          <p:cNvSpPr txBox="1">
            <a:spLocks noChangeArrowheads="1"/>
          </p:cNvSpPr>
          <p:nvPr/>
        </p:nvSpPr>
        <p:spPr bwMode="auto">
          <a:xfrm>
            <a:off x="382588" y="2041525"/>
            <a:ext cx="3398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buFontTx/>
              <a:buChar char="•"/>
            </a:pPr>
            <a:r>
              <a:rPr kumimoji="1" lang="en-US" altLang="ko-KR" sz="2000" b="1"/>
              <a:t> XML</a:t>
            </a:r>
            <a:r>
              <a:rPr kumimoji="1" lang="ko-KR" altLang="en-US" sz="2000" b="1"/>
              <a:t>을 이용한 데이터 표현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ko-KR" smtClean="0"/>
              <a:t>XML in Enterprise Application Integration(3/4)</a:t>
            </a:r>
            <a:endParaRPr lang="en-US" altLang="ko-KR"/>
          </a:p>
        </p:txBody>
      </p:sp>
      <p:sp>
        <p:nvSpPr>
          <p:cNvPr id="27651" name="Rectangle 3"/>
          <p:cNvSpPr>
            <a:spLocks noGrp="1" noChangeArrowheads="1"/>
          </p:cNvSpPr>
          <p:nvPr>
            <p:ph idx="1"/>
          </p:nvPr>
        </p:nvSpPr>
        <p:spPr/>
        <p:txBody>
          <a:bodyPr/>
          <a:lstStyle/>
          <a:p>
            <a:r>
              <a:rPr lang="en-US" altLang="ko-KR" dirty="0" smtClean="0"/>
              <a:t>XML and EAI(Enterprise Application Integration)</a:t>
            </a:r>
            <a:endParaRPr lang="en-US" altLang="ko-KR" dirty="0"/>
          </a:p>
        </p:txBody>
      </p:sp>
      <p:sp>
        <p:nvSpPr>
          <p:cNvPr id="66" name="슬라이드 번호 개체 틀 4"/>
          <p:cNvSpPr>
            <a:spLocks noGrp="1"/>
          </p:cNvSpPr>
          <p:nvPr>
            <p:ph type="sldNum" sz="quarter" idx="12"/>
          </p:nvPr>
        </p:nvSpPr>
        <p:spPr/>
        <p:txBody>
          <a:bodyPr/>
          <a:lstStyle/>
          <a:p>
            <a:fld id="{84FB5E7B-F306-4663-AC38-15B41C1EC816}" type="slidenum">
              <a:rPr lang="en-US" altLang="ko-KR" smtClean="0"/>
              <a:pPr/>
              <a:t>26</a:t>
            </a:fld>
            <a:endParaRPr lang="en-US" altLang="ko-KR"/>
          </a:p>
        </p:txBody>
      </p:sp>
      <p:sp>
        <p:nvSpPr>
          <p:cNvPr id="27652" name="Rectangle 4"/>
          <p:cNvSpPr>
            <a:spLocks noChangeArrowheads="1"/>
          </p:cNvSpPr>
          <p:nvPr/>
        </p:nvSpPr>
        <p:spPr bwMode="auto">
          <a:xfrm>
            <a:off x="606425"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27653" name="Text Box 5"/>
          <p:cNvSpPr txBox="1">
            <a:spLocks noChangeArrowheads="1"/>
          </p:cNvSpPr>
          <p:nvPr/>
        </p:nvSpPr>
        <p:spPr bwMode="auto">
          <a:xfrm>
            <a:off x="1539875" y="2889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sp>
        <p:nvSpPr>
          <p:cNvPr id="27654" name="Text Box 6"/>
          <p:cNvSpPr txBox="1">
            <a:spLocks noChangeArrowheads="1"/>
          </p:cNvSpPr>
          <p:nvPr/>
        </p:nvSpPr>
        <p:spPr bwMode="auto">
          <a:xfrm>
            <a:off x="5029200" y="6430963"/>
            <a:ext cx="2041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200">
                <a:latin typeface="Times New Roman" pitchFamily="18" charset="0"/>
              </a:rPr>
              <a:t>Image Source :  ODI  eXcelon</a:t>
            </a:r>
            <a:endParaRPr kumimoji="1" lang="en-US" altLang="ko-KR"/>
          </a:p>
        </p:txBody>
      </p:sp>
      <p:grpSp>
        <p:nvGrpSpPr>
          <p:cNvPr id="27655" name="Group 7"/>
          <p:cNvGrpSpPr>
            <a:grpSpLocks/>
          </p:cNvGrpSpPr>
          <p:nvPr/>
        </p:nvGrpSpPr>
        <p:grpSpPr bwMode="auto">
          <a:xfrm>
            <a:off x="4972050" y="2741613"/>
            <a:ext cx="3505200" cy="3683000"/>
            <a:chOff x="3120" y="960"/>
            <a:chExt cx="2208" cy="2352"/>
          </a:xfrm>
        </p:grpSpPr>
        <p:sp>
          <p:nvSpPr>
            <p:cNvPr id="27656" name="Rectangle 8"/>
            <p:cNvSpPr>
              <a:spLocks noChangeArrowheads="1"/>
            </p:cNvSpPr>
            <p:nvPr/>
          </p:nvSpPr>
          <p:spPr bwMode="auto">
            <a:xfrm>
              <a:off x="3120" y="960"/>
              <a:ext cx="2208" cy="2352"/>
            </a:xfrm>
            <a:prstGeom prst="rect">
              <a:avLst/>
            </a:prstGeom>
            <a:solidFill>
              <a:srgbClr val="DDDDDD"/>
            </a:solidFill>
            <a:ln w="127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57" name="Rectangle 9"/>
            <p:cNvSpPr>
              <a:spLocks noChangeArrowheads="1"/>
            </p:cNvSpPr>
            <p:nvPr/>
          </p:nvSpPr>
          <p:spPr bwMode="gray">
            <a:xfrm>
              <a:off x="3295" y="1296"/>
              <a:ext cx="515" cy="292"/>
            </a:xfrm>
            <a:prstGeom prst="rect">
              <a:avLst/>
            </a:prstGeom>
            <a:solidFill>
              <a:schemeClr val="bg2"/>
            </a:solidFill>
            <a:ln w="19050">
              <a:miter lim="800000"/>
              <a:headEnd/>
              <a:tailEnd/>
            </a:ln>
            <a:effectLst/>
            <a:scene3d>
              <a:camera prst="legacyObliqueTop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flatTx/>
            </a:bodyPr>
            <a:lstStyle/>
            <a:p>
              <a:pPr algn="ctr" eaLnBrk="1" latinLnBrk="1" hangingPunct="1"/>
              <a:r>
                <a:rPr kumimoji="1" lang="ko-KR" altLang="en-US" sz="1400" b="1">
                  <a:solidFill>
                    <a:schemeClr val="bg1"/>
                  </a:solidFill>
                  <a:latin typeface="Times New Roman" pitchFamily="18" charset="0"/>
                </a:rPr>
                <a:t>응용</a:t>
              </a:r>
              <a:r>
                <a:rPr kumimoji="1" lang="en-US" altLang="ko-KR" sz="1400" b="1">
                  <a:solidFill>
                    <a:schemeClr val="bg1"/>
                  </a:solidFill>
                  <a:latin typeface="Times New Roman" pitchFamily="18" charset="0"/>
                </a:rPr>
                <a:t>A</a:t>
              </a:r>
              <a:endParaRPr kumimoji="1" lang="en-US" altLang="ko-KR"/>
            </a:p>
          </p:txBody>
        </p:sp>
        <p:sp>
          <p:nvSpPr>
            <p:cNvPr id="27658" name="Rectangle 10"/>
            <p:cNvSpPr>
              <a:spLocks noChangeArrowheads="1"/>
            </p:cNvSpPr>
            <p:nvPr/>
          </p:nvSpPr>
          <p:spPr bwMode="gray">
            <a:xfrm>
              <a:off x="4025" y="1296"/>
              <a:ext cx="514" cy="292"/>
            </a:xfrm>
            <a:prstGeom prst="rect">
              <a:avLst/>
            </a:prstGeom>
            <a:solidFill>
              <a:schemeClr val="bg2"/>
            </a:solidFill>
            <a:ln w="19050">
              <a:miter lim="800000"/>
              <a:headEnd/>
              <a:tailEnd/>
            </a:ln>
            <a:effectLst/>
            <a:scene3d>
              <a:camera prst="legacyObliqueTop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flatTx/>
            </a:bodyPr>
            <a:lstStyle/>
            <a:p>
              <a:pPr algn="ctr" eaLnBrk="1" latinLnBrk="1" hangingPunct="1"/>
              <a:r>
                <a:rPr kumimoji="1" lang="ko-KR" altLang="en-US" sz="1400" b="1">
                  <a:solidFill>
                    <a:schemeClr val="bg1"/>
                  </a:solidFill>
                  <a:latin typeface="Times New Roman" pitchFamily="18" charset="0"/>
                </a:rPr>
                <a:t>응용</a:t>
              </a:r>
              <a:r>
                <a:rPr kumimoji="1" lang="en-US" altLang="ko-KR" sz="1400" b="1">
                  <a:solidFill>
                    <a:schemeClr val="bg1"/>
                  </a:solidFill>
                  <a:latin typeface="Times New Roman" pitchFamily="18" charset="0"/>
                </a:rPr>
                <a:t>B</a:t>
              </a:r>
              <a:endParaRPr kumimoji="1" lang="en-US" altLang="ko-KR"/>
            </a:p>
          </p:txBody>
        </p:sp>
        <p:sp>
          <p:nvSpPr>
            <p:cNvPr id="27659" name="Rectangle 11"/>
            <p:cNvSpPr>
              <a:spLocks noChangeArrowheads="1"/>
            </p:cNvSpPr>
            <p:nvPr/>
          </p:nvSpPr>
          <p:spPr bwMode="gray">
            <a:xfrm>
              <a:off x="4765" y="1296"/>
              <a:ext cx="515" cy="292"/>
            </a:xfrm>
            <a:prstGeom prst="rect">
              <a:avLst/>
            </a:prstGeom>
            <a:solidFill>
              <a:schemeClr val="bg2"/>
            </a:solidFill>
            <a:ln w="19050">
              <a:miter lim="800000"/>
              <a:headEnd/>
              <a:tailEnd/>
            </a:ln>
            <a:effectLst/>
            <a:scene3d>
              <a:camera prst="legacyObliqueTop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flatTx/>
            </a:bodyPr>
            <a:lstStyle/>
            <a:p>
              <a:pPr algn="ctr" eaLnBrk="1" latinLnBrk="1" hangingPunct="1"/>
              <a:r>
                <a:rPr kumimoji="1" lang="ko-KR" altLang="en-US" sz="1400" b="1">
                  <a:solidFill>
                    <a:schemeClr val="bg1"/>
                  </a:solidFill>
                  <a:latin typeface="Times New Roman" pitchFamily="18" charset="0"/>
                </a:rPr>
                <a:t>응용</a:t>
              </a:r>
              <a:r>
                <a:rPr kumimoji="1" lang="en-US" altLang="ko-KR" sz="1400" b="1">
                  <a:solidFill>
                    <a:schemeClr val="bg1"/>
                  </a:solidFill>
                  <a:latin typeface="Times New Roman" pitchFamily="18" charset="0"/>
                </a:rPr>
                <a:t>C</a:t>
              </a:r>
              <a:endParaRPr kumimoji="1" lang="en-US" altLang="ko-KR"/>
            </a:p>
          </p:txBody>
        </p:sp>
        <p:grpSp>
          <p:nvGrpSpPr>
            <p:cNvPr id="27660" name="Group 12"/>
            <p:cNvGrpSpPr>
              <a:grpSpLocks/>
            </p:cNvGrpSpPr>
            <p:nvPr/>
          </p:nvGrpSpPr>
          <p:grpSpPr bwMode="auto">
            <a:xfrm>
              <a:off x="3571" y="1640"/>
              <a:ext cx="1433" cy="465"/>
              <a:chOff x="885" y="1840"/>
              <a:chExt cx="2230" cy="1784"/>
            </a:xfrm>
          </p:grpSpPr>
          <p:sp>
            <p:nvSpPr>
              <p:cNvPr id="27661" name="Line 13"/>
              <p:cNvSpPr>
                <a:spLocks noChangeShapeType="1"/>
              </p:cNvSpPr>
              <p:nvPr/>
            </p:nvSpPr>
            <p:spPr bwMode="auto">
              <a:xfrm>
                <a:off x="2000" y="1840"/>
                <a:ext cx="0" cy="1776"/>
              </a:xfrm>
              <a:prstGeom prst="line">
                <a:avLst/>
              </a:prstGeom>
              <a:noFill/>
              <a:ln w="5715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62" name="Line 14"/>
              <p:cNvSpPr>
                <a:spLocks noChangeShapeType="1"/>
              </p:cNvSpPr>
              <p:nvPr/>
            </p:nvSpPr>
            <p:spPr bwMode="auto">
              <a:xfrm>
                <a:off x="885" y="1848"/>
                <a:ext cx="872" cy="1776"/>
              </a:xfrm>
              <a:prstGeom prst="line">
                <a:avLst/>
              </a:prstGeom>
              <a:noFill/>
              <a:ln w="5715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63" name="Line 15"/>
              <p:cNvSpPr>
                <a:spLocks noChangeShapeType="1"/>
              </p:cNvSpPr>
              <p:nvPr/>
            </p:nvSpPr>
            <p:spPr bwMode="auto">
              <a:xfrm flipH="1">
                <a:off x="2243" y="1848"/>
                <a:ext cx="872" cy="1776"/>
              </a:xfrm>
              <a:prstGeom prst="line">
                <a:avLst/>
              </a:prstGeom>
              <a:noFill/>
              <a:ln w="5715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7664" name="Line 16"/>
            <p:cNvSpPr>
              <a:spLocks noChangeShapeType="1"/>
            </p:cNvSpPr>
            <p:nvPr/>
          </p:nvSpPr>
          <p:spPr bwMode="auto">
            <a:xfrm flipV="1">
              <a:off x="4287" y="2330"/>
              <a:ext cx="0" cy="463"/>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65" name="Line 17"/>
            <p:cNvSpPr>
              <a:spLocks noChangeShapeType="1"/>
            </p:cNvSpPr>
            <p:nvPr/>
          </p:nvSpPr>
          <p:spPr bwMode="auto">
            <a:xfrm flipV="1">
              <a:off x="3571" y="2328"/>
              <a:ext cx="560" cy="463"/>
            </a:xfrm>
            <a:prstGeom prst="line">
              <a:avLst/>
            </a:prstGeom>
            <a:noFill/>
            <a:ln w="57150">
              <a:solidFill>
                <a:srgbClr val="0066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7666" name="Group 18"/>
            <p:cNvGrpSpPr>
              <a:grpSpLocks/>
            </p:cNvGrpSpPr>
            <p:nvPr/>
          </p:nvGrpSpPr>
          <p:grpSpPr bwMode="auto">
            <a:xfrm>
              <a:off x="4368" y="2344"/>
              <a:ext cx="833" cy="849"/>
              <a:chOff x="4464" y="2352"/>
              <a:chExt cx="833" cy="849"/>
            </a:xfrm>
          </p:grpSpPr>
          <p:sp>
            <p:nvSpPr>
              <p:cNvPr id="27667" name="Line 19"/>
              <p:cNvSpPr>
                <a:spLocks noChangeShapeType="1"/>
              </p:cNvSpPr>
              <p:nvPr/>
            </p:nvSpPr>
            <p:spPr bwMode="auto">
              <a:xfrm flipH="1" flipV="1">
                <a:off x="4464" y="2352"/>
                <a:ext cx="560" cy="463"/>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68" name="Rectangle 20"/>
              <p:cNvSpPr>
                <a:spLocks noChangeArrowheads="1"/>
              </p:cNvSpPr>
              <p:nvPr/>
            </p:nvSpPr>
            <p:spPr bwMode="gray">
              <a:xfrm>
                <a:off x="4781" y="2896"/>
                <a:ext cx="516" cy="305"/>
              </a:xfrm>
              <a:prstGeom prst="rect">
                <a:avLst/>
              </a:prstGeom>
              <a:solidFill>
                <a:srgbClr val="CC000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latinLnBrk="1" hangingPunct="1"/>
                <a:r>
                  <a:rPr kumimoji="1" lang="en-US" altLang="ko-KR" sz="1400" b="1">
                    <a:solidFill>
                      <a:srgbClr val="FFFFFF"/>
                    </a:solidFill>
                    <a:effectLst>
                      <a:outerShdw blurRad="38100" dist="38100" dir="2700000" algn="tl">
                        <a:srgbClr val="000000"/>
                      </a:outerShdw>
                    </a:effectLst>
                    <a:latin typeface="Times New Roman" pitchFamily="18" charset="0"/>
                  </a:rPr>
                  <a:t>Partner C</a:t>
                </a:r>
                <a:endParaRPr kumimoji="1" lang="en-US" altLang="ko-KR"/>
              </a:p>
            </p:txBody>
          </p:sp>
        </p:grpSp>
        <p:grpSp>
          <p:nvGrpSpPr>
            <p:cNvPr id="27669" name="Group 21"/>
            <p:cNvGrpSpPr>
              <a:grpSpLocks/>
            </p:cNvGrpSpPr>
            <p:nvPr/>
          </p:nvGrpSpPr>
          <p:grpSpPr bwMode="auto">
            <a:xfrm>
              <a:off x="4013" y="2827"/>
              <a:ext cx="539" cy="347"/>
              <a:chOff x="1050" y="2983"/>
              <a:chExt cx="678" cy="532"/>
            </a:xfrm>
          </p:grpSpPr>
          <p:sp>
            <p:nvSpPr>
              <p:cNvPr id="27670" name="AutoShape 22"/>
              <p:cNvSpPr>
                <a:spLocks noChangeArrowheads="1"/>
              </p:cNvSpPr>
              <p:nvPr/>
            </p:nvSpPr>
            <p:spPr bwMode="auto">
              <a:xfrm>
                <a:off x="1050" y="2990"/>
                <a:ext cx="678" cy="525"/>
              </a:xfrm>
              <a:prstGeom prst="flowChartMagneticDisk">
                <a:avLst/>
              </a:prstGeom>
              <a:solidFill>
                <a:schemeClr val="hlink"/>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71" name="Oval 23"/>
              <p:cNvSpPr>
                <a:spLocks noChangeArrowheads="1"/>
              </p:cNvSpPr>
              <p:nvPr/>
            </p:nvSpPr>
            <p:spPr bwMode="auto">
              <a:xfrm>
                <a:off x="1059" y="2983"/>
                <a:ext cx="660" cy="152"/>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7672" name="Rectangle 24"/>
            <p:cNvSpPr>
              <a:spLocks noChangeArrowheads="1"/>
            </p:cNvSpPr>
            <p:nvPr/>
          </p:nvSpPr>
          <p:spPr bwMode="gray">
            <a:xfrm>
              <a:off x="4025" y="2963"/>
              <a:ext cx="514" cy="14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anchor="ctr"/>
            <a:lstStyle/>
            <a:p>
              <a:pPr algn="ctr" eaLnBrk="1" latinLnBrk="1" hangingPunct="1"/>
              <a:r>
                <a:rPr kumimoji="1" lang="en-US" altLang="ko-KR" sz="1400" b="1">
                  <a:solidFill>
                    <a:schemeClr val="bg1"/>
                  </a:solidFill>
                  <a:latin typeface="Times New Roman" pitchFamily="18" charset="0"/>
                </a:rPr>
                <a:t>Partner B</a:t>
              </a:r>
              <a:endParaRPr kumimoji="1" lang="en-US" altLang="ko-KR"/>
            </a:p>
          </p:txBody>
        </p:sp>
        <p:grpSp>
          <p:nvGrpSpPr>
            <p:cNvPr id="27673" name="Group 25"/>
            <p:cNvGrpSpPr>
              <a:grpSpLocks/>
            </p:cNvGrpSpPr>
            <p:nvPr/>
          </p:nvGrpSpPr>
          <p:grpSpPr bwMode="auto">
            <a:xfrm>
              <a:off x="3264" y="2825"/>
              <a:ext cx="594" cy="391"/>
              <a:chOff x="-408" y="2892"/>
              <a:chExt cx="924" cy="600"/>
            </a:xfrm>
          </p:grpSpPr>
          <p:sp>
            <p:nvSpPr>
              <p:cNvPr id="27674" name="AutoShape 26"/>
              <p:cNvSpPr>
                <a:spLocks noChangeArrowheads="1"/>
              </p:cNvSpPr>
              <p:nvPr/>
            </p:nvSpPr>
            <p:spPr bwMode="auto">
              <a:xfrm>
                <a:off x="-408" y="2892"/>
                <a:ext cx="924" cy="600"/>
              </a:xfrm>
              <a:prstGeom prst="flowChartMultidocumen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75" name="Rectangle 27"/>
              <p:cNvSpPr>
                <a:spLocks noChangeArrowheads="1"/>
              </p:cNvSpPr>
              <p:nvPr/>
            </p:nvSpPr>
            <p:spPr bwMode="gray">
              <a:xfrm>
                <a:off x="-404" y="3104"/>
                <a:ext cx="800" cy="2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anchor="ctr"/>
              <a:lstStyle/>
              <a:p>
                <a:pPr algn="ctr" eaLnBrk="1" latinLnBrk="1" hangingPunct="1"/>
                <a:r>
                  <a:rPr kumimoji="1" lang="en-US" altLang="ko-KR" sz="1400" b="1">
                    <a:solidFill>
                      <a:schemeClr val="bg1"/>
                    </a:solidFill>
                    <a:latin typeface="바탕체" pitchFamily="17" charset="-127"/>
                    <a:ea typeface="바탕체" pitchFamily="17" charset="-127"/>
                  </a:rPr>
                  <a:t>Partner A</a:t>
                </a:r>
                <a:endParaRPr kumimoji="1" lang="en-US" altLang="ko-KR"/>
              </a:p>
            </p:txBody>
          </p:sp>
        </p:grpSp>
        <p:sp>
          <p:nvSpPr>
            <p:cNvPr id="27676" name="Rectangle 28"/>
            <p:cNvSpPr>
              <a:spLocks noChangeArrowheads="1"/>
            </p:cNvSpPr>
            <p:nvPr/>
          </p:nvSpPr>
          <p:spPr bwMode="gray">
            <a:xfrm>
              <a:off x="3275" y="2119"/>
              <a:ext cx="1969" cy="198"/>
            </a:xfrm>
            <a:prstGeom prst="rect">
              <a:avLst/>
            </a:prstGeom>
            <a:solidFill>
              <a:srgbClr val="99CCFF"/>
            </a:solidFill>
            <a:ln>
              <a:noFill/>
            </a:ln>
            <a:effectLst>
              <a:prstShdw prst="shdw17" dist="17961" dir="2700000">
                <a:srgbClr val="99CCFF">
                  <a:gamma/>
                  <a:shade val="60000"/>
                  <a:invGamma/>
                </a:srgbClr>
              </a:prstShdw>
            </a:effectLst>
            <a:extLst>
              <a:ext uri="{91240B29-F687-4F45-9708-019B960494DF}">
                <a14:hiddenLine xmlns:a14="http://schemas.microsoft.com/office/drawing/2010/main" w="19050">
                  <a:solidFill>
                    <a:schemeClr val="tx1"/>
                  </a:solidFill>
                  <a:miter lim="800000"/>
                  <a:headEnd/>
                  <a:tailEnd/>
                </a14:hiddenLine>
              </a:ext>
            </a:extLst>
          </p:spPr>
          <p:txBody>
            <a:bodyPr wrap="none" anchor="ctr"/>
            <a:lstStyle/>
            <a:p>
              <a:pPr algn="ctr" eaLnBrk="1" latinLnBrk="1" hangingPunct="1"/>
              <a:r>
                <a:rPr kumimoji="1" lang="en-US" altLang="ko-KR" sz="1800" b="1">
                  <a:solidFill>
                    <a:srgbClr val="FFFFFF"/>
                  </a:solidFill>
                  <a:latin typeface="Times New Roman" pitchFamily="18" charset="0"/>
                </a:rPr>
                <a:t>X M L</a:t>
              </a:r>
              <a:endParaRPr kumimoji="1" lang="en-US" altLang="ko-KR"/>
            </a:p>
          </p:txBody>
        </p:sp>
      </p:grpSp>
      <p:sp>
        <p:nvSpPr>
          <p:cNvPr id="27677" name="AutoShape 29"/>
          <p:cNvSpPr>
            <a:spLocks noChangeArrowheads="1"/>
          </p:cNvSpPr>
          <p:nvPr/>
        </p:nvSpPr>
        <p:spPr bwMode="auto">
          <a:xfrm>
            <a:off x="4222750" y="4227513"/>
            <a:ext cx="685800" cy="685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33"/>
          </a:solidFill>
          <a:ln w="127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7678" name="Group 30"/>
          <p:cNvGrpSpPr>
            <a:grpSpLocks/>
          </p:cNvGrpSpPr>
          <p:nvPr/>
        </p:nvGrpSpPr>
        <p:grpSpPr bwMode="auto">
          <a:xfrm>
            <a:off x="552450" y="2754313"/>
            <a:ext cx="3568700" cy="3657600"/>
            <a:chOff x="240" y="1008"/>
            <a:chExt cx="2352" cy="2448"/>
          </a:xfrm>
        </p:grpSpPr>
        <p:sp>
          <p:nvSpPr>
            <p:cNvPr id="27679" name="Rectangle 31"/>
            <p:cNvSpPr>
              <a:spLocks noChangeArrowheads="1"/>
            </p:cNvSpPr>
            <p:nvPr/>
          </p:nvSpPr>
          <p:spPr bwMode="auto">
            <a:xfrm>
              <a:off x="240" y="1008"/>
              <a:ext cx="2352" cy="2448"/>
            </a:xfrm>
            <a:prstGeom prst="rect">
              <a:avLst/>
            </a:prstGeom>
            <a:solidFill>
              <a:srgbClr val="DDDDDD"/>
            </a:solidFill>
            <a:ln w="127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0" name="Rectangle 32"/>
            <p:cNvSpPr>
              <a:spLocks noChangeArrowheads="1"/>
            </p:cNvSpPr>
            <p:nvPr/>
          </p:nvSpPr>
          <p:spPr bwMode="gray">
            <a:xfrm>
              <a:off x="1928" y="1240"/>
              <a:ext cx="509" cy="340"/>
            </a:xfrm>
            <a:prstGeom prst="rect">
              <a:avLst/>
            </a:prstGeom>
            <a:solidFill>
              <a:schemeClr val="bg2"/>
            </a:solidFill>
            <a:ln w="19050">
              <a:miter lim="800000"/>
              <a:headEnd/>
              <a:tailEnd/>
            </a:ln>
            <a:effectLst/>
            <a:scene3d>
              <a:camera prst="legacyObliqueTop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flatTx/>
            </a:bodyPr>
            <a:lstStyle/>
            <a:p>
              <a:pPr eaLnBrk="1" latinLnBrk="1" hangingPunct="1"/>
              <a:r>
                <a:rPr kumimoji="1" lang="ko-KR" altLang="en-US" sz="1400" b="1">
                  <a:solidFill>
                    <a:schemeClr val="bg1"/>
                  </a:solidFill>
                  <a:latin typeface="Times New Roman" pitchFamily="18" charset="0"/>
                </a:rPr>
                <a:t>응용</a:t>
              </a:r>
              <a:r>
                <a:rPr kumimoji="1" lang="en-US" altLang="ko-KR" sz="1400" b="1">
                  <a:solidFill>
                    <a:schemeClr val="bg1"/>
                  </a:solidFill>
                  <a:latin typeface="Times New Roman" pitchFamily="18" charset="0"/>
                </a:rPr>
                <a:t>C </a:t>
              </a:r>
              <a:endParaRPr kumimoji="1" lang="en-US" altLang="ko-KR">
                <a:latin typeface="Times New Roman" pitchFamily="18" charset="0"/>
              </a:endParaRPr>
            </a:p>
            <a:p>
              <a:pPr eaLnBrk="1" latinLnBrk="1" hangingPunct="1"/>
              <a:endParaRPr kumimoji="1" lang="en-US" altLang="ko-KR"/>
            </a:p>
          </p:txBody>
        </p:sp>
        <p:sp>
          <p:nvSpPr>
            <p:cNvPr id="27681" name="Rectangle 33"/>
            <p:cNvSpPr>
              <a:spLocks noChangeArrowheads="1"/>
            </p:cNvSpPr>
            <p:nvPr/>
          </p:nvSpPr>
          <p:spPr bwMode="gray">
            <a:xfrm>
              <a:off x="415" y="1248"/>
              <a:ext cx="514" cy="306"/>
            </a:xfrm>
            <a:prstGeom prst="rect">
              <a:avLst/>
            </a:prstGeom>
            <a:solidFill>
              <a:schemeClr val="bg2"/>
            </a:solidFill>
            <a:ln w="19050">
              <a:miter lim="800000"/>
              <a:headEnd/>
              <a:tailEnd/>
            </a:ln>
            <a:effectLst/>
            <a:scene3d>
              <a:camera prst="legacyObliqueTop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flatTx/>
            </a:bodyPr>
            <a:lstStyle/>
            <a:p>
              <a:pPr algn="ctr" eaLnBrk="1" latinLnBrk="1" hangingPunct="1"/>
              <a:r>
                <a:rPr kumimoji="1" lang="ko-KR" altLang="en-US" sz="1400" b="1">
                  <a:solidFill>
                    <a:schemeClr val="bg1"/>
                  </a:solidFill>
                  <a:latin typeface="Times New Roman" pitchFamily="18" charset="0"/>
                </a:rPr>
                <a:t>응용</a:t>
              </a:r>
              <a:r>
                <a:rPr kumimoji="1" lang="en-US" altLang="ko-KR" sz="1400" b="1">
                  <a:solidFill>
                    <a:schemeClr val="bg1"/>
                  </a:solidFill>
                  <a:latin typeface="Times New Roman" pitchFamily="18" charset="0"/>
                </a:rPr>
                <a:t>A</a:t>
              </a:r>
              <a:br>
                <a:rPr kumimoji="1" lang="en-US" altLang="ko-KR" sz="1400" b="1">
                  <a:solidFill>
                    <a:schemeClr val="bg1"/>
                  </a:solidFill>
                  <a:latin typeface="Times New Roman" pitchFamily="18" charset="0"/>
                </a:rPr>
              </a:br>
              <a:endParaRPr kumimoji="1" lang="en-US" altLang="ko-KR"/>
            </a:p>
          </p:txBody>
        </p:sp>
        <p:sp>
          <p:nvSpPr>
            <p:cNvPr id="27682" name="Rectangle 34"/>
            <p:cNvSpPr>
              <a:spLocks noChangeArrowheads="1"/>
            </p:cNvSpPr>
            <p:nvPr/>
          </p:nvSpPr>
          <p:spPr bwMode="gray">
            <a:xfrm>
              <a:off x="1150" y="1248"/>
              <a:ext cx="515" cy="306"/>
            </a:xfrm>
            <a:prstGeom prst="rect">
              <a:avLst/>
            </a:prstGeom>
            <a:solidFill>
              <a:schemeClr val="bg2"/>
            </a:solidFill>
            <a:ln w="19050">
              <a:miter lim="800000"/>
              <a:headEnd/>
              <a:tailEnd/>
            </a:ln>
            <a:effectLst/>
            <a:scene3d>
              <a:camera prst="legacyObliqueTop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flatTx/>
            </a:bodyPr>
            <a:lstStyle/>
            <a:p>
              <a:pPr algn="ctr" eaLnBrk="1" latinLnBrk="1" hangingPunct="1"/>
              <a:r>
                <a:rPr kumimoji="1" lang="ko-KR" altLang="en-US" sz="1400" b="1">
                  <a:solidFill>
                    <a:schemeClr val="bg1"/>
                  </a:solidFill>
                  <a:latin typeface="Times New Roman" pitchFamily="18" charset="0"/>
                </a:rPr>
                <a:t>응용</a:t>
              </a:r>
              <a:r>
                <a:rPr kumimoji="1" lang="en-US" altLang="ko-KR" sz="1400" b="1">
                  <a:solidFill>
                    <a:schemeClr val="bg1"/>
                  </a:solidFill>
                  <a:latin typeface="Times New Roman" pitchFamily="18" charset="0"/>
                </a:rPr>
                <a:t>B</a:t>
              </a:r>
              <a:br>
                <a:rPr kumimoji="1" lang="en-US" altLang="ko-KR" sz="1400" b="1">
                  <a:solidFill>
                    <a:schemeClr val="bg1"/>
                  </a:solidFill>
                  <a:latin typeface="Times New Roman" pitchFamily="18" charset="0"/>
                </a:rPr>
              </a:br>
              <a:endParaRPr kumimoji="1" lang="en-US" altLang="ko-KR"/>
            </a:p>
          </p:txBody>
        </p:sp>
        <p:sp>
          <p:nvSpPr>
            <p:cNvPr id="27683" name="Line 35"/>
            <p:cNvSpPr>
              <a:spLocks noChangeShapeType="1"/>
            </p:cNvSpPr>
            <p:nvPr/>
          </p:nvSpPr>
          <p:spPr bwMode="auto">
            <a:xfrm>
              <a:off x="1407" y="1609"/>
              <a:ext cx="0" cy="1215"/>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4" name="Line 36"/>
            <p:cNvSpPr>
              <a:spLocks noChangeShapeType="1"/>
            </p:cNvSpPr>
            <p:nvPr/>
          </p:nvSpPr>
          <p:spPr bwMode="auto">
            <a:xfrm flipH="1">
              <a:off x="551" y="1620"/>
              <a:ext cx="0" cy="1198"/>
            </a:xfrm>
            <a:prstGeom prst="line">
              <a:avLst/>
            </a:prstGeom>
            <a:noFill/>
            <a:ln w="57150">
              <a:solidFill>
                <a:srgbClr val="0066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5" name="Line 37"/>
            <p:cNvSpPr>
              <a:spLocks noChangeShapeType="1"/>
            </p:cNvSpPr>
            <p:nvPr/>
          </p:nvSpPr>
          <p:spPr bwMode="auto">
            <a:xfrm>
              <a:off x="691" y="1615"/>
              <a:ext cx="560" cy="1214"/>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6" name="Line 38"/>
            <p:cNvSpPr>
              <a:spLocks noChangeShapeType="1"/>
            </p:cNvSpPr>
            <p:nvPr/>
          </p:nvSpPr>
          <p:spPr bwMode="auto">
            <a:xfrm flipH="1">
              <a:off x="667" y="1609"/>
              <a:ext cx="535" cy="1187"/>
            </a:xfrm>
            <a:prstGeom prst="line">
              <a:avLst/>
            </a:prstGeom>
            <a:noFill/>
            <a:ln w="57150">
              <a:solidFill>
                <a:srgbClr val="0066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7" name="Line 39"/>
            <p:cNvSpPr>
              <a:spLocks noChangeShapeType="1"/>
            </p:cNvSpPr>
            <p:nvPr/>
          </p:nvSpPr>
          <p:spPr bwMode="auto">
            <a:xfrm flipH="1">
              <a:off x="831" y="1604"/>
              <a:ext cx="1039" cy="1225"/>
            </a:xfrm>
            <a:prstGeom prst="line">
              <a:avLst/>
            </a:prstGeom>
            <a:noFill/>
            <a:ln w="57150">
              <a:solidFill>
                <a:srgbClr val="0066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8" name="Line 40"/>
            <p:cNvSpPr>
              <a:spLocks noChangeShapeType="1"/>
            </p:cNvSpPr>
            <p:nvPr/>
          </p:nvSpPr>
          <p:spPr bwMode="auto">
            <a:xfrm flipH="1">
              <a:off x="1564" y="1615"/>
              <a:ext cx="560" cy="1214"/>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89" name="Rectangle 41"/>
            <p:cNvSpPr>
              <a:spLocks noChangeArrowheads="1"/>
            </p:cNvSpPr>
            <p:nvPr/>
          </p:nvSpPr>
          <p:spPr bwMode="gray">
            <a:xfrm>
              <a:off x="480" y="1440"/>
              <a:ext cx="72" cy="77"/>
            </a:xfrm>
            <a:prstGeom prst="rect">
              <a:avLst/>
            </a:prstGeom>
            <a:solidFill>
              <a:srgbClr val="0066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90" name="Rectangle 42"/>
            <p:cNvSpPr>
              <a:spLocks noChangeArrowheads="1"/>
            </p:cNvSpPr>
            <p:nvPr/>
          </p:nvSpPr>
          <p:spPr bwMode="gray">
            <a:xfrm>
              <a:off x="624" y="1440"/>
              <a:ext cx="72" cy="77"/>
            </a:xfrm>
            <a:prstGeom prst="rect">
              <a:avLst/>
            </a:prstGeom>
            <a:solidFill>
              <a:schemeClr val="hlink"/>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91" name="Rectangle 43"/>
            <p:cNvSpPr>
              <a:spLocks noChangeArrowheads="1"/>
            </p:cNvSpPr>
            <p:nvPr/>
          </p:nvSpPr>
          <p:spPr bwMode="gray">
            <a:xfrm>
              <a:off x="1248" y="1440"/>
              <a:ext cx="72" cy="77"/>
            </a:xfrm>
            <a:prstGeom prst="rect">
              <a:avLst/>
            </a:prstGeom>
            <a:solidFill>
              <a:srgbClr val="0066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92" name="Rectangle 44"/>
            <p:cNvSpPr>
              <a:spLocks noChangeArrowheads="1"/>
            </p:cNvSpPr>
            <p:nvPr/>
          </p:nvSpPr>
          <p:spPr bwMode="gray">
            <a:xfrm>
              <a:off x="1392" y="1440"/>
              <a:ext cx="72" cy="77"/>
            </a:xfrm>
            <a:prstGeom prst="rect">
              <a:avLst/>
            </a:prstGeom>
            <a:solidFill>
              <a:schemeClr val="hlink"/>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93" name="Rectangle 45"/>
            <p:cNvSpPr>
              <a:spLocks noChangeArrowheads="1"/>
            </p:cNvSpPr>
            <p:nvPr/>
          </p:nvSpPr>
          <p:spPr bwMode="gray">
            <a:xfrm>
              <a:off x="1968" y="1440"/>
              <a:ext cx="72" cy="77"/>
            </a:xfrm>
            <a:prstGeom prst="rect">
              <a:avLst/>
            </a:prstGeom>
            <a:solidFill>
              <a:srgbClr val="0066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94" name="Rectangle 46"/>
            <p:cNvSpPr>
              <a:spLocks noChangeArrowheads="1"/>
            </p:cNvSpPr>
            <p:nvPr/>
          </p:nvSpPr>
          <p:spPr bwMode="gray">
            <a:xfrm>
              <a:off x="2112" y="1440"/>
              <a:ext cx="72" cy="77"/>
            </a:xfrm>
            <a:prstGeom prst="rect">
              <a:avLst/>
            </a:prstGeom>
            <a:solidFill>
              <a:schemeClr val="hlink"/>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7695" name="Group 47"/>
            <p:cNvGrpSpPr>
              <a:grpSpLocks/>
            </p:cNvGrpSpPr>
            <p:nvPr/>
          </p:nvGrpSpPr>
          <p:grpSpPr bwMode="auto">
            <a:xfrm>
              <a:off x="1152" y="2832"/>
              <a:ext cx="539" cy="364"/>
              <a:chOff x="1050" y="2983"/>
              <a:chExt cx="678" cy="532"/>
            </a:xfrm>
          </p:grpSpPr>
          <p:sp>
            <p:nvSpPr>
              <p:cNvPr id="27696" name="AutoShape 48"/>
              <p:cNvSpPr>
                <a:spLocks noChangeArrowheads="1"/>
              </p:cNvSpPr>
              <p:nvPr/>
            </p:nvSpPr>
            <p:spPr bwMode="auto">
              <a:xfrm>
                <a:off x="1050" y="2990"/>
                <a:ext cx="678" cy="525"/>
              </a:xfrm>
              <a:prstGeom prst="flowChartMagneticDisk">
                <a:avLst/>
              </a:prstGeom>
              <a:solidFill>
                <a:schemeClr val="hlink"/>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697" name="Oval 49"/>
              <p:cNvSpPr>
                <a:spLocks noChangeArrowheads="1"/>
              </p:cNvSpPr>
              <p:nvPr/>
            </p:nvSpPr>
            <p:spPr bwMode="auto">
              <a:xfrm>
                <a:off x="1059" y="2983"/>
                <a:ext cx="660" cy="152"/>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7698" name="Rectangle 50"/>
            <p:cNvSpPr>
              <a:spLocks noChangeArrowheads="1"/>
            </p:cNvSpPr>
            <p:nvPr/>
          </p:nvSpPr>
          <p:spPr bwMode="gray">
            <a:xfrm>
              <a:off x="1145" y="2999"/>
              <a:ext cx="514" cy="15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anchor="ctr"/>
            <a:lstStyle/>
            <a:p>
              <a:pPr algn="ctr" eaLnBrk="1" latinLnBrk="1" hangingPunct="1"/>
              <a:r>
                <a:rPr kumimoji="1" lang="en-US" altLang="ko-KR" sz="1400" b="1">
                  <a:solidFill>
                    <a:schemeClr val="bg1"/>
                  </a:solidFill>
                  <a:latin typeface="Times New Roman" pitchFamily="18" charset="0"/>
                </a:rPr>
                <a:t>Partner B</a:t>
              </a:r>
              <a:endParaRPr kumimoji="1" lang="en-US" altLang="ko-KR"/>
            </a:p>
          </p:txBody>
        </p:sp>
        <p:grpSp>
          <p:nvGrpSpPr>
            <p:cNvPr id="27699" name="Group 51"/>
            <p:cNvGrpSpPr>
              <a:grpSpLocks/>
            </p:cNvGrpSpPr>
            <p:nvPr/>
          </p:nvGrpSpPr>
          <p:grpSpPr bwMode="auto">
            <a:xfrm>
              <a:off x="384" y="2854"/>
              <a:ext cx="594" cy="410"/>
              <a:chOff x="-408" y="2892"/>
              <a:chExt cx="924" cy="600"/>
            </a:xfrm>
          </p:grpSpPr>
          <p:sp>
            <p:nvSpPr>
              <p:cNvPr id="27700" name="AutoShape 52"/>
              <p:cNvSpPr>
                <a:spLocks noChangeArrowheads="1"/>
              </p:cNvSpPr>
              <p:nvPr/>
            </p:nvSpPr>
            <p:spPr bwMode="auto">
              <a:xfrm>
                <a:off x="-408" y="2892"/>
                <a:ext cx="924" cy="600"/>
              </a:xfrm>
              <a:prstGeom prst="flowChartMultidocumen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701" name="Rectangle 53"/>
              <p:cNvSpPr>
                <a:spLocks noChangeArrowheads="1"/>
              </p:cNvSpPr>
              <p:nvPr/>
            </p:nvSpPr>
            <p:spPr bwMode="gray">
              <a:xfrm>
                <a:off x="-404" y="3104"/>
                <a:ext cx="800" cy="2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anchor="ctr"/>
              <a:lstStyle/>
              <a:p>
                <a:pPr algn="ctr" eaLnBrk="1" latinLnBrk="1" hangingPunct="1"/>
                <a:r>
                  <a:rPr kumimoji="1" lang="en-US" altLang="ko-KR" sz="1400" b="1">
                    <a:solidFill>
                      <a:schemeClr val="bg1"/>
                    </a:solidFill>
                    <a:latin typeface="바탕체" pitchFamily="17" charset="-127"/>
                    <a:ea typeface="바탕체" pitchFamily="17" charset="-127"/>
                  </a:rPr>
                  <a:t>Partner A</a:t>
                </a:r>
                <a:endParaRPr kumimoji="1" lang="en-US" altLang="ko-KR"/>
              </a:p>
            </p:txBody>
          </p:sp>
        </p:grpSp>
        <p:grpSp>
          <p:nvGrpSpPr>
            <p:cNvPr id="27702" name="Group 54"/>
            <p:cNvGrpSpPr>
              <a:grpSpLocks/>
            </p:cNvGrpSpPr>
            <p:nvPr/>
          </p:nvGrpSpPr>
          <p:grpSpPr bwMode="auto">
            <a:xfrm>
              <a:off x="768" y="1440"/>
              <a:ext cx="1620" cy="1793"/>
              <a:chOff x="1296" y="2016"/>
              <a:chExt cx="1620" cy="1793"/>
            </a:xfrm>
          </p:grpSpPr>
          <p:grpSp>
            <p:nvGrpSpPr>
              <p:cNvPr id="27703" name="Group 55"/>
              <p:cNvGrpSpPr>
                <a:grpSpLocks/>
              </p:cNvGrpSpPr>
              <p:nvPr/>
            </p:nvGrpSpPr>
            <p:grpSpPr bwMode="auto">
              <a:xfrm>
                <a:off x="1296" y="2016"/>
                <a:ext cx="1542" cy="1395"/>
                <a:chOff x="1024" y="1584"/>
                <a:chExt cx="2400" cy="2040"/>
              </a:xfrm>
            </p:grpSpPr>
            <p:sp>
              <p:nvSpPr>
                <p:cNvPr id="27704" name="Line 56"/>
                <p:cNvSpPr>
                  <a:spLocks noChangeShapeType="1"/>
                </p:cNvSpPr>
                <p:nvPr/>
              </p:nvSpPr>
              <p:spPr bwMode="auto">
                <a:xfrm>
                  <a:off x="3336" y="1856"/>
                  <a:ext cx="0" cy="1752"/>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705" name="Line 57"/>
                <p:cNvSpPr>
                  <a:spLocks noChangeShapeType="1"/>
                </p:cNvSpPr>
                <p:nvPr/>
              </p:nvSpPr>
              <p:spPr bwMode="auto">
                <a:xfrm>
                  <a:off x="2320" y="1840"/>
                  <a:ext cx="832" cy="1736"/>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706" name="Line 58"/>
                <p:cNvSpPr>
                  <a:spLocks noChangeShapeType="1"/>
                </p:cNvSpPr>
                <p:nvPr/>
              </p:nvSpPr>
              <p:spPr bwMode="auto">
                <a:xfrm>
                  <a:off x="1280" y="1832"/>
                  <a:ext cx="1616" cy="1792"/>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707" name="Rectangle 59"/>
                <p:cNvSpPr>
                  <a:spLocks noChangeArrowheads="1"/>
                </p:cNvSpPr>
                <p:nvPr/>
              </p:nvSpPr>
              <p:spPr bwMode="gray">
                <a:xfrm>
                  <a:off x="1024" y="1584"/>
                  <a:ext cx="112" cy="112"/>
                </a:xfrm>
                <a:prstGeom prst="rect">
                  <a:avLst/>
                </a:prstGeom>
                <a:solidFill>
                  <a:srgbClr val="FF00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708" name="Rectangle 60"/>
                <p:cNvSpPr>
                  <a:spLocks noChangeArrowheads="1"/>
                </p:cNvSpPr>
                <p:nvPr/>
              </p:nvSpPr>
              <p:spPr bwMode="gray">
                <a:xfrm>
                  <a:off x="2168" y="1584"/>
                  <a:ext cx="112" cy="112"/>
                </a:xfrm>
                <a:prstGeom prst="rect">
                  <a:avLst/>
                </a:prstGeom>
                <a:solidFill>
                  <a:srgbClr val="FF00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709" name="Rectangle 61"/>
                <p:cNvSpPr>
                  <a:spLocks noChangeArrowheads="1"/>
                </p:cNvSpPr>
                <p:nvPr/>
              </p:nvSpPr>
              <p:spPr bwMode="gray">
                <a:xfrm>
                  <a:off x="3312" y="1584"/>
                  <a:ext cx="112" cy="112"/>
                </a:xfrm>
                <a:prstGeom prst="rect">
                  <a:avLst/>
                </a:prstGeom>
                <a:solidFill>
                  <a:srgbClr val="FF00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7710" name="Rectangle 62"/>
              <p:cNvSpPr>
                <a:spLocks noChangeArrowheads="1"/>
              </p:cNvSpPr>
              <p:nvPr/>
            </p:nvSpPr>
            <p:spPr bwMode="gray">
              <a:xfrm>
                <a:off x="2400" y="3504"/>
                <a:ext cx="516" cy="305"/>
              </a:xfrm>
              <a:prstGeom prst="rect">
                <a:avLst/>
              </a:prstGeom>
              <a:solidFill>
                <a:srgbClr val="CC000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latinLnBrk="1" hangingPunct="1"/>
                <a:r>
                  <a:rPr kumimoji="1" lang="en-US" altLang="ko-KR" sz="1400" b="1">
                    <a:solidFill>
                      <a:srgbClr val="FFFFFF"/>
                    </a:solidFill>
                    <a:effectLst>
                      <a:outerShdw blurRad="38100" dist="38100" dir="2700000" algn="tl">
                        <a:srgbClr val="000000"/>
                      </a:outerShdw>
                    </a:effectLst>
                    <a:latin typeface="Times New Roman" pitchFamily="18" charset="0"/>
                  </a:rPr>
                  <a:t>Partner C</a:t>
                </a:r>
                <a:endParaRPr kumimoji="1" lang="en-US" altLang="ko-KR"/>
              </a:p>
            </p:txBody>
          </p:sp>
        </p:grpSp>
      </p:grpSp>
      <p:grpSp>
        <p:nvGrpSpPr>
          <p:cNvPr id="27711" name="Group 63"/>
          <p:cNvGrpSpPr>
            <a:grpSpLocks/>
          </p:cNvGrpSpPr>
          <p:nvPr/>
        </p:nvGrpSpPr>
        <p:grpSpPr bwMode="auto">
          <a:xfrm>
            <a:off x="381000" y="2324100"/>
            <a:ext cx="3046413" cy="373063"/>
            <a:chOff x="768" y="576"/>
            <a:chExt cx="1200" cy="288"/>
          </a:xfrm>
        </p:grpSpPr>
        <p:sp>
          <p:nvSpPr>
            <p:cNvPr id="27712" name="Rectangle 64"/>
            <p:cNvSpPr>
              <a:spLocks noChangeArrowheads="1"/>
            </p:cNvSpPr>
            <p:nvPr/>
          </p:nvSpPr>
          <p:spPr bwMode="auto">
            <a:xfrm>
              <a:off x="771" y="576"/>
              <a:ext cx="1171" cy="223"/>
            </a:xfrm>
            <a:prstGeom prst="rect">
              <a:avLst/>
            </a:prstGeom>
            <a:gradFill rotWithShape="0">
              <a:gsLst>
                <a:gs pos="0">
                  <a:srgbClr val="FCCC76"/>
                </a:gs>
                <a:gs pos="100000">
                  <a:srgbClr val="FFFFFF"/>
                </a:gs>
              </a:gsLst>
              <a:lin ang="0" scaled="1"/>
            </a:gra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sy="50000" kx="-2453608" rotWithShape="0">
                      <a:schemeClr val="bg2"/>
                    </a:outerShdw>
                  </a:effectLst>
                </a14:hiddenEffects>
              </a:ext>
            </a:extLst>
          </p:spPr>
          <p:txBody>
            <a:bodyPr anchor="ctr"/>
            <a:lstStyle/>
            <a:p>
              <a:pPr eaLnBrk="1" latinLnBrk="1" hangingPunct="1"/>
              <a:r>
                <a:rPr kumimoji="1" lang="ko-KR" altLang="en-US" sz="1600">
                  <a:latin typeface="휴먼엑스포" pitchFamily="18" charset="-127"/>
                  <a:ea typeface="휴먼엑스포" pitchFamily="18" charset="-127"/>
                </a:rPr>
                <a:t>비즈니스 어플리케이션 통합</a:t>
              </a:r>
              <a:endParaRPr kumimoji="1" lang="ko-KR" altLang="en-US"/>
            </a:p>
          </p:txBody>
        </p:sp>
        <p:sp>
          <p:nvSpPr>
            <p:cNvPr id="27713" name="Rectangle 65"/>
            <p:cNvSpPr>
              <a:spLocks noChangeArrowheads="1"/>
            </p:cNvSpPr>
            <p:nvPr/>
          </p:nvSpPr>
          <p:spPr bwMode="auto">
            <a:xfrm>
              <a:off x="768" y="817"/>
              <a:ext cx="1200" cy="47"/>
            </a:xfrm>
            <a:prstGeom prst="rect">
              <a:avLst/>
            </a:prstGeom>
            <a:gradFill rotWithShape="0">
              <a:gsLst>
                <a:gs pos="0">
                  <a:srgbClr val="FF9900"/>
                </a:gs>
                <a:gs pos="100000">
                  <a:srgbClr val="FFFFFF"/>
                </a:gs>
              </a:gsLst>
              <a:lin ang="0" scaled="1"/>
            </a:gra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sy="50000" kx="-2453608" rotWithShape="0">
                      <a:schemeClr val="bg2"/>
                    </a:outerShdw>
                  </a:effectLst>
                </a14:hiddenEffects>
              </a:ext>
            </a:extLst>
          </p:spPr>
          <p:txBody>
            <a:bodyPr anchor="ctr">
              <a:spAutoFit/>
            </a:bodyPr>
            <a:lstStyle/>
            <a:p>
              <a:endParaRPr lang="ko-KR"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78"/>
                                        </p:tgtEl>
                                        <p:attrNameLst>
                                          <p:attrName>style.visibility</p:attrName>
                                        </p:attrNameLst>
                                      </p:cBhvr>
                                      <p:to>
                                        <p:strVal val="visible"/>
                                      </p:to>
                                    </p:set>
                                    <p:anim calcmode="lin" valueType="num">
                                      <p:cBhvr additive="base">
                                        <p:cTn id="7" dur="500" fill="hold"/>
                                        <p:tgtEl>
                                          <p:spTgt spid="27678"/>
                                        </p:tgtEl>
                                        <p:attrNameLst>
                                          <p:attrName>ppt_x</p:attrName>
                                        </p:attrNameLst>
                                      </p:cBhvr>
                                      <p:tavLst>
                                        <p:tav tm="0">
                                          <p:val>
                                            <p:strVal val="0-#ppt_w/2"/>
                                          </p:val>
                                        </p:tav>
                                        <p:tav tm="100000">
                                          <p:val>
                                            <p:strVal val="#ppt_x"/>
                                          </p:val>
                                        </p:tav>
                                      </p:tavLst>
                                    </p:anim>
                                    <p:anim calcmode="lin" valueType="num">
                                      <p:cBhvr additive="base">
                                        <p:cTn id="8" dur="500" fill="hold"/>
                                        <p:tgtEl>
                                          <p:spTgt spid="276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77"/>
                                        </p:tgtEl>
                                        <p:attrNameLst>
                                          <p:attrName>style.visibility</p:attrName>
                                        </p:attrNameLst>
                                      </p:cBhvr>
                                      <p:to>
                                        <p:strVal val="visible"/>
                                      </p:to>
                                    </p:set>
                                    <p:anim calcmode="lin" valueType="num">
                                      <p:cBhvr additive="base">
                                        <p:cTn id="13" dur="500" fill="hold"/>
                                        <p:tgtEl>
                                          <p:spTgt spid="27677"/>
                                        </p:tgtEl>
                                        <p:attrNameLst>
                                          <p:attrName>ppt_x</p:attrName>
                                        </p:attrNameLst>
                                      </p:cBhvr>
                                      <p:tavLst>
                                        <p:tav tm="0">
                                          <p:val>
                                            <p:strVal val="0-#ppt_w/2"/>
                                          </p:val>
                                        </p:tav>
                                        <p:tav tm="100000">
                                          <p:val>
                                            <p:strVal val="#ppt_x"/>
                                          </p:val>
                                        </p:tav>
                                      </p:tavLst>
                                    </p:anim>
                                    <p:anim calcmode="lin" valueType="num">
                                      <p:cBhvr additive="base">
                                        <p:cTn id="14" dur="500" fill="hold"/>
                                        <p:tgtEl>
                                          <p:spTgt spid="276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7655"/>
                                        </p:tgtEl>
                                        <p:attrNameLst>
                                          <p:attrName>style.visibility</p:attrName>
                                        </p:attrNameLst>
                                      </p:cBhvr>
                                      <p:to>
                                        <p:strVal val="visible"/>
                                      </p:to>
                                    </p:set>
                                    <p:anim calcmode="lin" valueType="num">
                                      <p:cBhvr additive="base">
                                        <p:cTn id="19" dur="500" fill="hold"/>
                                        <p:tgtEl>
                                          <p:spTgt spid="27655"/>
                                        </p:tgtEl>
                                        <p:attrNameLst>
                                          <p:attrName>ppt_x</p:attrName>
                                        </p:attrNameLst>
                                      </p:cBhvr>
                                      <p:tavLst>
                                        <p:tav tm="0">
                                          <p:val>
                                            <p:strVal val="1+#ppt_w/2"/>
                                          </p:val>
                                        </p:tav>
                                        <p:tav tm="100000">
                                          <p:val>
                                            <p:strVal val="#ppt_x"/>
                                          </p:val>
                                        </p:tav>
                                      </p:tavLst>
                                    </p:anim>
                                    <p:anim calcmode="lin" valueType="num">
                                      <p:cBhvr additive="base">
                                        <p:cTn id="20"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ko-KR" smtClean="0"/>
              <a:t>XML in Enterprise Application Integration(4/4)</a:t>
            </a:r>
            <a:endParaRPr lang="en-US" altLang="ko-KR"/>
          </a:p>
        </p:txBody>
      </p:sp>
      <p:sp>
        <p:nvSpPr>
          <p:cNvPr id="96" name="슬라이드 번호 개체 틀 4"/>
          <p:cNvSpPr>
            <a:spLocks noGrp="1"/>
          </p:cNvSpPr>
          <p:nvPr>
            <p:ph type="sldNum" sz="quarter" idx="12"/>
          </p:nvPr>
        </p:nvSpPr>
        <p:spPr/>
        <p:txBody>
          <a:bodyPr/>
          <a:lstStyle/>
          <a:p>
            <a:fld id="{DA305D7D-B261-41E8-A269-F1215B586CC1}" type="slidenum">
              <a:rPr lang="en-US" altLang="ko-KR" smtClean="0"/>
              <a:pPr/>
              <a:t>27</a:t>
            </a:fld>
            <a:endParaRPr lang="en-US" altLang="ko-KR"/>
          </a:p>
        </p:txBody>
      </p:sp>
      <p:sp>
        <p:nvSpPr>
          <p:cNvPr id="28675" name="Rectangle 3"/>
          <p:cNvSpPr>
            <a:spLocks noChangeArrowheads="1"/>
          </p:cNvSpPr>
          <p:nvPr/>
        </p:nvSpPr>
        <p:spPr bwMode="auto">
          <a:xfrm>
            <a:off x="539750"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28676" name="Text Box 4"/>
          <p:cNvSpPr txBox="1">
            <a:spLocks noChangeArrowheads="1"/>
          </p:cNvSpPr>
          <p:nvPr/>
        </p:nvSpPr>
        <p:spPr bwMode="auto">
          <a:xfrm>
            <a:off x="1473200" y="2889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grpSp>
        <p:nvGrpSpPr>
          <p:cNvPr id="28677" name="Group 5"/>
          <p:cNvGrpSpPr>
            <a:grpSpLocks/>
          </p:cNvGrpSpPr>
          <p:nvPr/>
        </p:nvGrpSpPr>
        <p:grpSpPr bwMode="auto">
          <a:xfrm>
            <a:off x="4038600" y="1752600"/>
            <a:ext cx="4851400" cy="4800600"/>
            <a:chOff x="1296" y="584"/>
            <a:chExt cx="3200" cy="3208"/>
          </a:xfrm>
        </p:grpSpPr>
        <p:sp>
          <p:nvSpPr>
            <p:cNvPr id="28678" name="Rectangle 6"/>
            <p:cNvSpPr>
              <a:spLocks noChangeArrowheads="1"/>
            </p:cNvSpPr>
            <p:nvPr/>
          </p:nvSpPr>
          <p:spPr bwMode="auto">
            <a:xfrm>
              <a:off x="1296" y="584"/>
              <a:ext cx="3200" cy="3208"/>
            </a:xfrm>
            <a:prstGeom prst="rect">
              <a:avLst/>
            </a:prstGeom>
            <a:solidFill>
              <a:srgbClr val="EAEAEA"/>
            </a:solidFill>
            <a:ln w="28575">
              <a:solidFill>
                <a:srgbClr val="000000"/>
              </a:solidFill>
              <a:miter lim="800000"/>
              <a:headEnd/>
              <a:tailEnd/>
            </a:ln>
          </p:spPr>
          <p:txBody>
            <a:bodyPr wrap="none" anchor="ctr"/>
            <a:lstStyle/>
            <a:p>
              <a:endParaRPr lang="ko-KR" altLang="en-US"/>
            </a:p>
          </p:txBody>
        </p:sp>
        <p:pic>
          <p:nvPicPr>
            <p:cNvPr id="28679" name="Picture 7" descr="tra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624"/>
              <a:ext cx="3101" cy="3133"/>
            </a:xfrm>
            <a:prstGeom prst="rect">
              <a:avLst/>
            </a:prstGeom>
            <a:noFill/>
            <a:extLst>
              <a:ext uri="{909E8E84-426E-40DD-AFC4-6F175D3DCCD1}">
                <a14:hiddenFill xmlns:a14="http://schemas.microsoft.com/office/drawing/2010/main">
                  <a:solidFill>
                    <a:srgbClr val="FFFFFF"/>
                  </a:solidFill>
                </a14:hiddenFill>
              </a:ext>
            </a:extLst>
          </p:spPr>
        </p:pic>
      </p:grpSp>
      <p:sp>
        <p:nvSpPr>
          <p:cNvPr id="28680" name="Text Box 8"/>
          <p:cNvSpPr txBox="1">
            <a:spLocks noChangeArrowheads="1"/>
          </p:cNvSpPr>
          <p:nvPr/>
        </p:nvSpPr>
        <p:spPr bwMode="auto">
          <a:xfrm>
            <a:off x="288925" y="1866900"/>
            <a:ext cx="2630488" cy="3857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t> Customer</a:t>
            </a:r>
            <a:r>
              <a:rPr kumimoji="1" lang="en-US" altLang="ko-KR" sz="1800">
                <a:latin typeface="Times New Roman"/>
              </a:rPr>
              <a:t>’</a:t>
            </a:r>
            <a:r>
              <a:rPr kumimoji="1" lang="en-US" altLang="ko-KR" sz="1800"/>
              <a:t>s ERP(SAP)</a:t>
            </a:r>
          </a:p>
        </p:txBody>
      </p:sp>
      <p:grpSp>
        <p:nvGrpSpPr>
          <p:cNvPr id="28681" name="Group 9"/>
          <p:cNvGrpSpPr>
            <a:grpSpLocks/>
          </p:cNvGrpSpPr>
          <p:nvPr/>
        </p:nvGrpSpPr>
        <p:grpSpPr bwMode="auto">
          <a:xfrm>
            <a:off x="838200" y="2895600"/>
            <a:ext cx="1230313" cy="1273175"/>
            <a:chOff x="1708" y="1392"/>
            <a:chExt cx="1197" cy="1644"/>
          </a:xfrm>
        </p:grpSpPr>
        <p:sp>
          <p:nvSpPr>
            <p:cNvPr id="28682" name="AutoShape 10"/>
            <p:cNvSpPr>
              <a:spLocks noChangeArrowheads="1"/>
            </p:cNvSpPr>
            <p:nvPr/>
          </p:nvSpPr>
          <p:spPr bwMode="auto">
            <a:xfrm>
              <a:off x="1708" y="1392"/>
              <a:ext cx="1197" cy="1644"/>
            </a:xfrm>
            <a:prstGeom prst="foldedCorner">
              <a:avLst>
                <a:gd name="adj" fmla="val 12500"/>
              </a:avLst>
            </a:prstGeom>
            <a:solidFill>
              <a:srgbClr val="EAEAEA"/>
            </a:solidFill>
            <a:ln w="9525">
              <a:solidFill>
                <a:schemeClr val="bg2"/>
              </a:solidFill>
              <a:round/>
              <a:headEnd/>
              <a:tailEnd/>
            </a:ln>
          </p:spPr>
          <p:txBody>
            <a:bodyPr wrap="none" lIns="92075" tIns="46038" rIns="92075" bIns="46038" anchor="ctr"/>
            <a:lstStyle/>
            <a:p>
              <a:endParaRPr lang="ko-KR" altLang="en-US"/>
            </a:p>
          </p:txBody>
        </p:sp>
        <p:sp>
          <p:nvSpPr>
            <p:cNvPr id="28683" name="Rectangle 11"/>
            <p:cNvSpPr>
              <a:spLocks noChangeArrowheads="1"/>
            </p:cNvSpPr>
            <p:nvPr/>
          </p:nvSpPr>
          <p:spPr bwMode="auto">
            <a:xfrm>
              <a:off x="1820" y="2496"/>
              <a:ext cx="941" cy="444"/>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400">
                  <a:solidFill>
                    <a:schemeClr val="bg2"/>
                  </a:solidFill>
                  <a:latin typeface="Courier New" pitchFamily="49" charset="0"/>
                </a:rPr>
                <a:t>&lt;Invoice&gt; </a:t>
              </a:r>
              <a:endParaRPr kumimoji="1" lang="en-US" altLang="ko-KR" sz="1300"/>
            </a:p>
            <a:p>
              <a:pPr marL="228600" lvl="1" eaLnBrk="1" latinLnBrk="1" hangingPunct="1"/>
              <a:r>
                <a:rPr kumimoji="1" lang="en-US" altLang="ko-KR" sz="400">
                  <a:solidFill>
                    <a:schemeClr val="bg2"/>
                  </a:solidFill>
                  <a:latin typeface="Courier New" pitchFamily="49" charset="0"/>
                </a:rPr>
                <a:t>  &lt;From&gt; Joe Bloggs &lt;/From&gt; </a:t>
              </a:r>
              <a:endParaRPr kumimoji="1" lang="en-US" altLang="ko-KR" sz="1300"/>
            </a:p>
            <a:p>
              <a:pPr marL="228600" lvl="1" eaLnBrk="1" latinLnBrk="1" hangingPunct="1"/>
              <a:r>
                <a:rPr kumimoji="1" lang="en-US" altLang="ko-KR" sz="400">
                  <a:solidFill>
                    <a:schemeClr val="bg2"/>
                  </a:solidFill>
                  <a:latin typeface="Courier New" pitchFamily="49" charset="0"/>
                </a:rPr>
                <a:t>  &lt;To&gt; A. Another &lt;/To&gt; </a:t>
              </a:r>
              <a:endParaRPr kumimoji="1" lang="en-US" altLang="ko-KR" sz="1300"/>
            </a:p>
            <a:p>
              <a:pPr marL="228600" lvl="1" eaLnBrk="1" latinLnBrk="1" hangingPunct="1"/>
              <a:r>
                <a:rPr kumimoji="1" lang="en-US" altLang="ko-KR" sz="400">
                  <a:solidFill>
                    <a:schemeClr val="bg2"/>
                  </a:solidFill>
                  <a:latin typeface="Courier New" pitchFamily="49" charset="0"/>
                </a:rPr>
                <a:t>  </a:t>
              </a:r>
              <a:endParaRPr kumimoji="1" lang="en-US" altLang="ko-KR"/>
            </a:p>
          </p:txBody>
        </p:sp>
        <p:sp>
          <p:nvSpPr>
            <p:cNvPr id="28684" name="Rectangle 12"/>
            <p:cNvSpPr>
              <a:spLocks noChangeArrowheads="1"/>
            </p:cNvSpPr>
            <p:nvPr/>
          </p:nvSpPr>
          <p:spPr bwMode="auto">
            <a:xfrm>
              <a:off x="1820" y="1488"/>
              <a:ext cx="947" cy="222"/>
            </a:xfrm>
            <a:prstGeom prst="rect">
              <a:avLst/>
            </a:prstGeom>
            <a:solidFill>
              <a:schemeClr val="accent1"/>
            </a:solidFill>
            <a:ln w="9525">
              <a:solidFill>
                <a:srgbClr val="462B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r>
                <a:rPr kumimoji="1" lang="en-US" altLang="ko-KR" sz="400">
                  <a:solidFill>
                    <a:schemeClr val="bg2"/>
                  </a:solidFill>
                  <a:latin typeface="Courier New" pitchFamily="49" charset="0"/>
                </a:rPr>
                <a:t>&lt;Date year=‘1999’ month=‘2’ day = ‘1’ /&gt; </a:t>
              </a:r>
              <a:endParaRPr kumimoji="1" lang="en-US" altLang="ko-KR" sz="1300"/>
            </a:p>
            <a:p>
              <a:pPr eaLnBrk="1" latinLnBrk="1" hangingPunct="1"/>
              <a:r>
                <a:rPr kumimoji="1" lang="en-US" altLang="ko-KR" sz="400">
                  <a:solidFill>
                    <a:schemeClr val="bg2"/>
                  </a:solidFill>
                  <a:latin typeface="Courier New" pitchFamily="49" charset="0"/>
                </a:rPr>
                <a:t> &lt;Amount unit = ‘Dollars’&gt; 100 &lt;/Amount&gt;  &lt;TaxRate&gt; 21 &lt;/TaxRate&gt;</a:t>
              </a:r>
              <a:endParaRPr kumimoji="1" lang="en-US" altLang="ko-KR"/>
            </a:p>
          </p:txBody>
        </p:sp>
        <p:grpSp>
          <p:nvGrpSpPr>
            <p:cNvPr id="28685" name="Group 13"/>
            <p:cNvGrpSpPr>
              <a:grpSpLocks/>
            </p:cNvGrpSpPr>
            <p:nvPr/>
          </p:nvGrpSpPr>
          <p:grpSpPr bwMode="auto">
            <a:xfrm>
              <a:off x="1820" y="1776"/>
              <a:ext cx="972" cy="629"/>
              <a:chOff x="4935" y="2642"/>
              <a:chExt cx="893" cy="679"/>
            </a:xfrm>
          </p:grpSpPr>
          <p:grpSp>
            <p:nvGrpSpPr>
              <p:cNvPr id="28686" name="Group 14"/>
              <p:cNvGrpSpPr>
                <a:grpSpLocks/>
              </p:cNvGrpSpPr>
              <p:nvPr/>
            </p:nvGrpSpPr>
            <p:grpSpPr bwMode="auto">
              <a:xfrm>
                <a:off x="4935" y="2642"/>
                <a:ext cx="870" cy="651"/>
                <a:chOff x="4935" y="2642"/>
                <a:chExt cx="870" cy="651"/>
              </a:xfrm>
            </p:grpSpPr>
            <p:sp>
              <p:nvSpPr>
                <p:cNvPr id="28687" name="Rectangle 15"/>
                <p:cNvSpPr>
                  <a:spLocks noChangeArrowheads="1"/>
                </p:cNvSpPr>
                <p:nvPr/>
              </p:nvSpPr>
              <p:spPr bwMode="auto">
                <a:xfrm>
                  <a:off x="4937" y="2644"/>
                  <a:ext cx="866" cy="647"/>
                </a:xfrm>
                <a:prstGeom prst="rect">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88" name="Rectangle 16"/>
                <p:cNvSpPr>
                  <a:spLocks noChangeArrowheads="1"/>
                </p:cNvSpPr>
                <p:nvPr/>
              </p:nvSpPr>
              <p:spPr bwMode="auto">
                <a:xfrm>
                  <a:off x="4937" y="2644"/>
                  <a:ext cx="866" cy="129"/>
                </a:xfrm>
                <a:prstGeom prst="rect">
                  <a:avLst/>
                </a:prstGeom>
                <a:solidFill>
                  <a:srgbClr val="00968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89" name="Line 17"/>
                <p:cNvSpPr>
                  <a:spLocks noChangeShapeType="1"/>
                </p:cNvSpPr>
                <p:nvPr/>
              </p:nvSpPr>
              <p:spPr bwMode="auto">
                <a:xfrm>
                  <a:off x="5142" y="2642"/>
                  <a:ext cx="1" cy="6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0" name="Line 18"/>
                <p:cNvSpPr>
                  <a:spLocks noChangeShapeType="1"/>
                </p:cNvSpPr>
                <p:nvPr/>
              </p:nvSpPr>
              <p:spPr bwMode="auto">
                <a:xfrm>
                  <a:off x="5358" y="2642"/>
                  <a:ext cx="1" cy="6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1" name="Line 19"/>
                <p:cNvSpPr>
                  <a:spLocks noChangeShapeType="1"/>
                </p:cNvSpPr>
                <p:nvPr/>
              </p:nvSpPr>
              <p:spPr bwMode="auto">
                <a:xfrm>
                  <a:off x="5569" y="2642"/>
                  <a:ext cx="1" cy="6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8692" name="Group 20"/>
                <p:cNvGrpSpPr>
                  <a:grpSpLocks/>
                </p:cNvGrpSpPr>
                <p:nvPr/>
              </p:nvGrpSpPr>
              <p:grpSpPr bwMode="auto">
                <a:xfrm>
                  <a:off x="4935" y="2816"/>
                  <a:ext cx="870" cy="433"/>
                  <a:chOff x="4935" y="2816"/>
                  <a:chExt cx="870" cy="433"/>
                </a:xfrm>
              </p:grpSpPr>
              <p:sp>
                <p:nvSpPr>
                  <p:cNvPr id="28693" name="Line 21"/>
                  <p:cNvSpPr>
                    <a:spLocks noChangeShapeType="1"/>
                  </p:cNvSpPr>
                  <p:nvPr/>
                </p:nvSpPr>
                <p:spPr bwMode="auto">
                  <a:xfrm>
                    <a:off x="4935" y="2816"/>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4" name="Line 22"/>
                  <p:cNvSpPr>
                    <a:spLocks noChangeShapeType="1"/>
                  </p:cNvSpPr>
                  <p:nvPr/>
                </p:nvSpPr>
                <p:spPr bwMode="auto">
                  <a:xfrm>
                    <a:off x="4935" y="2856"/>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5" name="Line 23"/>
                  <p:cNvSpPr>
                    <a:spLocks noChangeShapeType="1"/>
                  </p:cNvSpPr>
                  <p:nvPr/>
                </p:nvSpPr>
                <p:spPr bwMode="auto">
                  <a:xfrm>
                    <a:off x="4935" y="2897"/>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6" name="Line 24"/>
                  <p:cNvSpPr>
                    <a:spLocks noChangeShapeType="1"/>
                  </p:cNvSpPr>
                  <p:nvPr/>
                </p:nvSpPr>
                <p:spPr bwMode="auto">
                  <a:xfrm>
                    <a:off x="4935" y="293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7" name="Line 25"/>
                  <p:cNvSpPr>
                    <a:spLocks noChangeShapeType="1"/>
                  </p:cNvSpPr>
                  <p:nvPr/>
                </p:nvSpPr>
                <p:spPr bwMode="auto">
                  <a:xfrm>
                    <a:off x="4935" y="297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8" name="Line 26"/>
                  <p:cNvSpPr>
                    <a:spLocks noChangeShapeType="1"/>
                  </p:cNvSpPr>
                  <p:nvPr/>
                </p:nvSpPr>
                <p:spPr bwMode="auto">
                  <a:xfrm>
                    <a:off x="4935" y="3014"/>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699" name="Line 27"/>
                  <p:cNvSpPr>
                    <a:spLocks noChangeShapeType="1"/>
                  </p:cNvSpPr>
                  <p:nvPr/>
                </p:nvSpPr>
                <p:spPr bwMode="auto">
                  <a:xfrm>
                    <a:off x="4935" y="3052"/>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700" name="Line 28"/>
                  <p:cNvSpPr>
                    <a:spLocks noChangeShapeType="1"/>
                  </p:cNvSpPr>
                  <p:nvPr/>
                </p:nvSpPr>
                <p:spPr bwMode="auto">
                  <a:xfrm>
                    <a:off x="4935" y="3090"/>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701" name="Line 29"/>
                  <p:cNvSpPr>
                    <a:spLocks noChangeShapeType="1"/>
                  </p:cNvSpPr>
                  <p:nvPr/>
                </p:nvSpPr>
                <p:spPr bwMode="auto">
                  <a:xfrm>
                    <a:off x="4935" y="3131"/>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702" name="Line 30"/>
                  <p:cNvSpPr>
                    <a:spLocks noChangeShapeType="1"/>
                  </p:cNvSpPr>
                  <p:nvPr/>
                </p:nvSpPr>
                <p:spPr bwMode="auto">
                  <a:xfrm>
                    <a:off x="4935" y="316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703" name="Line 31"/>
                  <p:cNvSpPr>
                    <a:spLocks noChangeShapeType="1"/>
                  </p:cNvSpPr>
                  <p:nvPr/>
                </p:nvSpPr>
                <p:spPr bwMode="auto">
                  <a:xfrm>
                    <a:off x="4935" y="320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704" name="Line 32"/>
                  <p:cNvSpPr>
                    <a:spLocks noChangeShapeType="1"/>
                  </p:cNvSpPr>
                  <p:nvPr/>
                </p:nvSpPr>
                <p:spPr bwMode="auto">
                  <a:xfrm>
                    <a:off x="4935" y="3248"/>
                    <a:ext cx="87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28705" name="Rectangle 33"/>
              <p:cNvSpPr>
                <a:spLocks noChangeArrowheads="1"/>
              </p:cNvSpPr>
              <p:nvPr/>
            </p:nvSpPr>
            <p:spPr bwMode="auto">
              <a:xfrm>
                <a:off x="4991" y="2681"/>
                <a:ext cx="142"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Cust ID</a:t>
                </a:r>
                <a:endParaRPr kumimoji="1" lang="en-US" altLang="ko-KR"/>
              </a:p>
            </p:txBody>
          </p:sp>
          <p:sp>
            <p:nvSpPr>
              <p:cNvPr id="28706" name="Rectangle 34"/>
              <p:cNvSpPr>
                <a:spLocks noChangeArrowheads="1"/>
              </p:cNvSpPr>
              <p:nvPr/>
            </p:nvSpPr>
            <p:spPr bwMode="auto">
              <a:xfrm>
                <a:off x="5201" y="2681"/>
                <a:ext cx="168"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Acct Mgr</a:t>
                </a:r>
                <a:endParaRPr kumimoji="1" lang="en-US" altLang="ko-KR"/>
              </a:p>
            </p:txBody>
          </p:sp>
          <p:sp>
            <p:nvSpPr>
              <p:cNvPr id="28707" name="Rectangle 35"/>
              <p:cNvSpPr>
                <a:spLocks noChangeArrowheads="1"/>
              </p:cNvSpPr>
              <p:nvPr/>
            </p:nvSpPr>
            <p:spPr bwMode="auto">
              <a:xfrm>
                <a:off x="5414" y="2683"/>
                <a:ext cx="16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Location</a:t>
                </a:r>
                <a:endParaRPr kumimoji="1" lang="en-US" altLang="ko-KR"/>
              </a:p>
            </p:txBody>
          </p:sp>
          <p:sp>
            <p:nvSpPr>
              <p:cNvPr id="28708" name="Rectangle 36"/>
              <p:cNvSpPr>
                <a:spLocks noChangeArrowheads="1"/>
              </p:cNvSpPr>
              <p:nvPr/>
            </p:nvSpPr>
            <p:spPr bwMode="auto">
              <a:xfrm>
                <a:off x="5638" y="2681"/>
                <a:ext cx="166"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Revenue</a:t>
                </a:r>
                <a:endParaRPr kumimoji="1" lang="en-US" altLang="ko-KR"/>
              </a:p>
            </p:txBody>
          </p:sp>
          <p:sp>
            <p:nvSpPr>
              <p:cNvPr id="28709" name="Rectangle 37"/>
              <p:cNvSpPr>
                <a:spLocks noChangeArrowheads="1"/>
              </p:cNvSpPr>
              <p:nvPr/>
            </p:nvSpPr>
            <p:spPr bwMode="auto">
              <a:xfrm>
                <a:off x="5011" y="2783"/>
                <a:ext cx="97" cy="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5386</a:t>
                </a:r>
                <a:endParaRPr kumimoji="1" lang="en-US" altLang="ko-KR"/>
              </a:p>
            </p:txBody>
          </p:sp>
          <p:sp>
            <p:nvSpPr>
              <p:cNvPr id="28710" name="Rectangle 38"/>
              <p:cNvSpPr>
                <a:spLocks noChangeArrowheads="1"/>
              </p:cNvSpPr>
              <p:nvPr/>
            </p:nvSpPr>
            <p:spPr bwMode="auto">
              <a:xfrm>
                <a:off x="5218" y="2780"/>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11" name="Rectangle 39"/>
              <p:cNvSpPr>
                <a:spLocks noChangeArrowheads="1"/>
              </p:cNvSpPr>
              <p:nvPr/>
            </p:nvSpPr>
            <p:spPr bwMode="auto">
              <a:xfrm>
                <a:off x="5424" y="2783"/>
                <a:ext cx="145" cy="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12" name="Rectangle 40"/>
              <p:cNvSpPr>
                <a:spLocks noChangeArrowheads="1"/>
              </p:cNvSpPr>
              <p:nvPr/>
            </p:nvSpPr>
            <p:spPr bwMode="auto">
              <a:xfrm>
                <a:off x="5634" y="2780"/>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13" name="Rectangle 41"/>
              <p:cNvSpPr>
                <a:spLocks noChangeArrowheads="1"/>
              </p:cNvSpPr>
              <p:nvPr/>
            </p:nvSpPr>
            <p:spPr bwMode="auto">
              <a:xfrm>
                <a:off x="5009" y="2828"/>
                <a:ext cx="97"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5387</a:t>
                </a:r>
                <a:endParaRPr kumimoji="1" lang="en-US" altLang="ko-KR"/>
              </a:p>
            </p:txBody>
          </p:sp>
          <p:sp>
            <p:nvSpPr>
              <p:cNvPr id="28714" name="Rectangle 42"/>
              <p:cNvSpPr>
                <a:spLocks noChangeArrowheads="1"/>
              </p:cNvSpPr>
              <p:nvPr/>
            </p:nvSpPr>
            <p:spPr bwMode="auto">
              <a:xfrm>
                <a:off x="5218" y="2824"/>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01055</a:t>
                </a:r>
                <a:endParaRPr kumimoji="1" lang="en-US" altLang="ko-KR"/>
              </a:p>
            </p:txBody>
          </p:sp>
          <p:sp>
            <p:nvSpPr>
              <p:cNvPr id="28715" name="Rectangle 43"/>
              <p:cNvSpPr>
                <a:spLocks noChangeArrowheads="1"/>
              </p:cNvSpPr>
              <p:nvPr/>
            </p:nvSpPr>
            <p:spPr bwMode="auto">
              <a:xfrm>
                <a:off x="5424" y="2828"/>
                <a:ext cx="145"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16" name="Rectangle 44"/>
              <p:cNvSpPr>
                <a:spLocks noChangeArrowheads="1"/>
              </p:cNvSpPr>
              <p:nvPr/>
            </p:nvSpPr>
            <p:spPr bwMode="auto">
              <a:xfrm>
                <a:off x="5634" y="2824"/>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$ 5467.61</a:t>
                </a:r>
                <a:endParaRPr kumimoji="1" lang="en-US" altLang="ko-KR"/>
              </a:p>
            </p:txBody>
          </p:sp>
          <p:sp>
            <p:nvSpPr>
              <p:cNvPr id="28717" name="Rectangle 45"/>
              <p:cNvSpPr>
                <a:spLocks noChangeArrowheads="1"/>
              </p:cNvSpPr>
              <p:nvPr/>
            </p:nvSpPr>
            <p:spPr bwMode="auto">
              <a:xfrm>
                <a:off x="5011" y="2862"/>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5388</a:t>
                </a:r>
                <a:endParaRPr kumimoji="1" lang="en-US" altLang="ko-KR"/>
              </a:p>
            </p:txBody>
          </p:sp>
          <p:sp>
            <p:nvSpPr>
              <p:cNvPr id="28718" name="Rectangle 46"/>
              <p:cNvSpPr>
                <a:spLocks noChangeArrowheads="1"/>
              </p:cNvSpPr>
              <p:nvPr/>
            </p:nvSpPr>
            <p:spPr bwMode="auto">
              <a:xfrm>
                <a:off x="5218" y="2860"/>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55512</a:t>
                </a:r>
                <a:endParaRPr kumimoji="1" lang="en-US" altLang="ko-KR"/>
              </a:p>
            </p:txBody>
          </p:sp>
          <p:sp>
            <p:nvSpPr>
              <p:cNvPr id="28719" name="Rectangle 47"/>
              <p:cNvSpPr>
                <a:spLocks noChangeArrowheads="1"/>
              </p:cNvSpPr>
              <p:nvPr/>
            </p:nvSpPr>
            <p:spPr bwMode="auto">
              <a:xfrm>
                <a:off x="5424" y="2862"/>
                <a:ext cx="145"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20" name="Rectangle 48"/>
              <p:cNvSpPr>
                <a:spLocks noChangeArrowheads="1"/>
              </p:cNvSpPr>
              <p:nvPr/>
            </p:nvSpPr>
            <p:spPr bwMode="auto">
              <a:xfrm>
                <a:off x="5634" y="2860"/>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21" name="Rectangle 49"/>
              <p:cNvSpPr>
                <a:spLocks noChangeArrowheads="1"/>
              </p:cNvSpPr>
              <p:nvPr/>
            </p:nvSpPr>
            <p:spPr bwMode="auto">
              <a:xfrm>
                <a:off x="5009" y="2900"/>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5389</a:t>
                </a:r>
                <a:endParaRPr kumimoji="1" lang="en-US" altLang="ko-KR"/>
              </a:p>
            </p:txBody>
          </p:sp>
          <p:sp>
            <p:nvSpPr>
              <p:cNvPr id="28722" name="Rectangle 50"/>
              <p:cNvSpPr>
                <a:spLocks noChangeArrowheads="1"/>
              </p:cNvSpPr>
              <p:nvPr/>
            </p:nvSpPr>
            <p:spPr bwMode="auto">
              <a:xfrm>
                <a:off x="5218" y="2898"/>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23" name="Rectangle 51"/>
              <p:cNvSpPr>
                <a:spLocks noChangeArrowheads="1"/>
              </p:cNvSpPr>
              <p:nvPr/>
            </p:nvSpPr>
            <p:spPr bwMode="auto">
              <a:xfrm>
                <a:off x="5424" y="2900"/>
                <a:ext cx="145"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24" name="Rectangle 52"/>
              <p:cNvSpPr>
                <a:spLocks noChangeArrowheads="1"/>
              </p:cNvSpPr>
              <p:nvPr/>
            </p:nvSpPr>
            <p:spPr bwMode="auto">
              <a:xfrm>
                <a:off x="5634" y="2898"/>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25" name="Rectangle 53"/>
              <p:cNvSpPr>
                <a:spLocks noChangeArrowheads="1"/>
              </p:cNvSpPr>
              <p:nvPr/>
            </p:nvSpPr>
            <p:spPr bwMode="auto">
              <a:xfrm>
                <a:off x="5011" y="2940"/>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5390</a:t>
                </a:r>
                <a:endParaRPr kumimoji="1" lang="en-US" altLang="ko-KR"/>
              </a:p>
            </p:txBody>
          </p:sp>
          <p:sp>
            <p:nvSpPr>
              <p:cNvPr id="28726" name="Rectangle 54"/>
              <p:cNvSpPr>
                <a:spLocks noChangeArrowheads="1"/>
              </p:cNvSpPr>
              <p:nvPr/>
            </p:nvSpPr>
            <p:spPr bwMode="auto">
              <a:xfrm>
                <a:off x="5218" y="2938"/>
                <a:ext cx="120"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56123</a:t>
                </a:r>
                <a:endParaRPr kumimoji="1" lang="en-US" altLang="ko-KR"/>
              </a:p>
            </p:txBody>
          </p:sp>
          <p:sp>
            <p:nvSpPr>
              <p:cNvPr id="28727" name="Rectangle 55"/>
              <p:cNvSpPr>
                <a:spLocks noChangeArrowheads="1"/>
              </p:cNvSpPr>
              <p:nvPr/>
            </p:nvSpPr>
            <p:spPr bwMode="auto">
              <a:xfrm>
                <a:off x="5424" y="2938"/>
                <a:ext cx="145"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28" name="Rectangle 56"/>
              <p:cNvSpPr>
                <a:spLocks noChangeArrowheads="1"/>
              </p:cNvSpPr>
              <p:nvPr/>
            </p:nvSpPr>
            <p:spPr bwMode="auto">
              <a:xfrm>
                <a:off x="5634" y="2938"/>
                <a:ext cx="193"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29" name="Rectangle 57"/>
              <p:cNvSpPr>
                <a:spLocks noChangeArrowheads="1"/>
              </p:cNvSpPr>
              <p:nvPr/>
            </p:nvSpPr>
            <p:spPr bwMode="auto">
              <a:xfrm>
                <a:off x="5009" y="2978"/>
                <a:ext cx="97"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5391</a:t>
                </a:r>
                <a:endParaRPr kumimoji="1" lang="en-US" altLang="ko-KR"/>
              </a:p>
            </p:txBody>
          </p:sp>
          <p:sp>
            <p:nvSpPr>
              <p:cNvPr id="28730" name="Rectangle 58"/>
              <p:cNvSpPr>
                <a:spLocks noChangeArrowheads="1"/>
              </p:cNvSpPr>
              <p:nvPr/>
            </p:nvSpPr>
            <p:spPr bwMode="auto">
              <a:xfrm>
                <a:off x="5218" y="2976"/>
                <a:ext cx="120"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74987</a:t>
                </a:r>
                <a:endParaRPr kumimoji="1" lang="en-US" altLang="ko-KR"/>
              </a:p>
            </p:txBody>
          </p:sp>
          <p:sp>
            <p:nvSpPr>
              <p:cNvPr id="28731" name="Rectangle 59"/>
              <p:cNvSpPr>
                <a:spLocks noChangeArrowheads="1"/>
              </p:cNvSpPr>
              <p:nvPr/>
            </p:nvSpPr>
            <p:spPr bwMode="auto">
              <a:xfrm>
                <a:off x="5424" y="2978"/>
                <a:ext cx="145"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32" name="Rectangle 60"/>
              <p:cNvSpPr>
                <a:spLocks noChangeArrowheads="1"/>
              </p:cNvSpPr>
              <p:nvPr/>
            </p:nvSpPr>
            <p:spPr bwMode="auto">
              <a:xfrm>
                <a:off x="5634" y="2976"/>
                <a:ext cx="193"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33" name="Rectangle 61"/>
              <p:cNvSpPr>
                <a:spLocks noChangeArrowheads="1"/>
              </p:cNvSpPr>
              <p:nvPr/>
            </p:nvSpPr>
            <p:spPr bwMode="auto">
              <a:xfrm>
                <a:off x="5009" y="3020"/>
                <a:ext cx="97" cy="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5392</a:t>
                </a:r>
                <a:endParaRPr kumimoji="1" lang="en-US" altLang="ko-KR"/>
              </a:p>
            </p:txBody>
          </p:sp>
          <p:sp>
            <p:nvSpPr>
              <p:cNvPr id="28734" name="Rectangle 62"/>
              <p:cNvSpPr>
                <a:spLocks noChangeArrowheads="1"/>
              </p:cNvSpPr>
              <p:nvPr/>
            </p:nvSpPr>
            <p:spPr bwMode="auto">
              <a:xfrm>
                <a:off x="5218" y="3018"/>
                <a:ext cx="120"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35" name="Rectangle 63"/>
              <p:cNvSpPr>
                <a:spLocks noChangeArrowheads="1"/>
              </p:cNvSpPr>
              <p:nvPr/>
            </p:nvSpPr>
            <p:spPr bwMode="auto">
              <a:xfrm>
                <a:off x="5424" y="3020"/>
                <a:ext cx="145" cy="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36" name="Rectangle 64"/>
              <p:cNvSpPr>
                <a:spLocks noChangeArrowheads="1"/>
              </p:cNvSpPr>
              <p:nvPr/>
            </p:nvSpPr>
            <p:spPr bwMode="auto">
              <a:xfrm>
                <a:off x="5634" y="3018"/>
                <a:ext cx="193"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37" name="Rectangle 65"/>
              <p:cNvSpPr>
                <a:spLocks noChangeArrowheads="1"/>
              </p:cNvSpPr>
              <p:nvPr/>
            </p:nvSpPr>
            <p:spPr bwMode="auto">
              <a:xfrm>
                <a:off x="5011" y="3062"/>
                <a:ext cx="97" cy="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5393</a:t>
                </a:r>
                <a:endParaRPr kumimoji="1" lang="en-US" altLang="ko-KR"/>
              </a:p>
            </p:txBody>
          </p:sp>
          <p:sp>
            <p:nvSpPr>
              <p:cNvPr id="28738" name="Rectangle 66"/>
              <p:cNvSpPr>
                <a:spLocks noChangeArrowheads="1"/>
              </p:cNvSpPr>
              <p:nvPr/>
            </p:nvSpPr>
            <p:spPr bwMode="auto">
              <a:xfrm>
                <a:off x="5218" y="3060"/>
                <a:ext cx="120"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39" name="Rectangle 67"/>
              <p:cNvSpPr>
                <a:spLocks noChangeArrowheads="1"/>
              </p:cNvSpPr>
              <p:nvPr/>
            </p:nvSpPr>
            <p:spPr bwMode="auto">
              <a:xfrm>
                <a:off x="5424" y="3060"/>
                <a:ext cx="145"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40" name="Rectangle 68"/>
              <p:cNvSpPr>
                <a:spLocks noChangeArrowheads="1"/>
              </p:cNvSpPr>
              <p:nvPr/>
            </p:nvSpPr>
            <p:spPr bwMode="auto">
              <a:xfrm>
                <a:off x="5634" y="3060"/>
                <a:ext cx="193"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41" name="Rectangle 69"/>
              <p:cNvSpPr>
                <a:spLocks noChangeArrowheads="1"/>
              </p:cNvSpPr>
              <p:nvPr/>
            </p:nvSpPr>
            <p:spPr bwMode="auto">
              <a:xfrm>
                <a:off x="5009" y="3098"/>
                <a:ext cx="97"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5394</a:t>
                </a:r>
                <a:endParaRPr kumimoji="1" lang="en-US" altLang="ko-KR"/>
              </a:p>
            </p:txBody>
          </p:sp>
          <p:sp>
            <p:nvSpPr>
              <p:cNvPr id="28742" name="Rectangle 70"/>
              <p:cNvSpPr>
                <a:spLocks noChangeArrowheads="1"/>
              </p:cNvSpPr>
              <p:nvPr/>
            </p:nvSpPr>
            <p:spPr bwMode="auto">
              <a:xfrm>
                <a:off x="5218" y="3098"/>
                <a:ext cx="120"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67879</a:t>
                </a:r>
                <a:endParaRPr kumimoji="1" lang="en-US" altLang="ko-KR"/>
              </a:p>
            </p:txBody>
          </p:sp>
          <p:sp>
            <p:nvSpPr>
              <p:cNvPr id="28743" name="Rectangle 71"/>
              <p:cNvSpPr>
                <a:spLocks noChangeArrowheads="1"/>
              </p:cNvSpPr>
              <p:nvPr/>
            </p:nvSpPr>
            <p:spPr bwMode="auto">
              <a:xfrm>
                <a:off x="5424" y="3098"/>
                <a:ext cx="145"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44" name="Rectangle 72"/>
              <p:cNvSpPr>
                <a:spLocks noChangeArrowheads="1"/>
              </p:cNvSpPr>
              <p:nvPr/>
            </p:nvSpPr>
            <p:spPr bwMode="auto">
              <a:xfrm>
                <a:off x="5634" y="3098"/>
                <a:ext cx="193"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45" name="Rectangle 73"/>
              <p:cNvSpPr>
                <a:spLocks noChangeArrowheads="1"/>
              </p:cNvSpPr>
              <p:nvPr/>
            </p:nvSpPr>
            <p:spPr bwMode="auto">
              <a:xfrm>
                <a:off x="5009" y="3136"/>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5395</a:t>
                </a:r>
                <a:endParaRPr kumimoji="1" lang="en-US" altLang="ko-KR"/>
              </a:p>
            </p:txBody>
          </p:sp>
          <p:sp>
            <p:nvSpPr>
              <p:cNvPr id="28746" name="Rectangle 74"/>
              <p:cNvSpPr>
                <a:spLocks noChangeArrowheads="1"/>
              </p:cNvSpPr>
              <p:nvPr/>
            </p:nvSpPr>
            <p:spPr bwMode="auto">
              <a:xfrm>
                <a:off x="5218" y="3132"/>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47" name="Rectangle 75"/>
              <p:cNvSpPr>
                <a:spLocks noChangeArrowheads="1"/>
              </p:cNvSpPr>
              <p:nvPr/>
            </p:nvSpPr>
            <p:spPr bwMode="auto">
              <a:xfrm>
                <a:off x="5424" y="3136"/>
                <a:ext cx="145"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48" name="Rectangle 76"/>
              <p:cNvSpPr>
                <a:spLocks noChangeArrowheads="1"/>
              </p:cNvSpPr>
              <p:nvPr/>
            </p:nvSpPr>
            <p:spPr bwMode="auto">
              <a:xfrm>
                <a:off x="5634" y="3132"/>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49" name="Rectangle 77"/>
              <p:cNvSpPr>
                <a:spLocks noChangeArrowheads="1"/>
              </p:cNvSpPr>
              <p:nvPr/>
            </p:nvSpPr>
            <p:spPr bwMode="auto">
              <a:xfrm>
                <a:off x="5011" y="3174"/>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5396</a:t>
                </a:r>
                <a:endParaRPr kumimoji="1" lang="en-US" altLang="ko-KR"/>
              </a:p>
            </p:txBody>
          </p:sp>
          <p:sp>
            <p:nvSpPr>
              <p:cNvPr id="28750" name="Rectangle 78"/>
              <p:cNvSpPr>
                <a:spLocks noChangeArrowheads="1"/>
              </p:cNvSpPr>
              <p:nvPr/>
            </p:nvSpPr>
            <p:spPr bwMode="auto">
              <a:xfrm>
                <a:off x="5218" y="3172"/>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51" name="Rectangle 79"/>
              <p:cNvSpPr>
                <a:spLocks noChangeArrowheads="1"/>
              </p:cNvSpPr>
              <p:nvPr/>
            </p:nvSpPr>
            <p:spPr bwMode="auto">
              <a:xfrm>
                <a:off x="5424" y="3174"/>
                <a:ext cx="145"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52" name="Rectangle 80"/>
              <p:cNvSpPr>
                <a:spLocks noChangeArrowheads="1"/>
              </p:cNvSpPr>
              <p:nvPr/>
            </p:nvSpPr>
            <p:spPr bwMode="auto">
              <a:xfrm>
                <a:off x="5634" y="3172"/>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53" name="Rectangle 81"/>
              <p:cNvSpPr>
                <a:spLocks noChangeArrowheads="1"/>
              </p:cNvSpPr>
              <p:nvPr/>
            </p:nvSpPr>
            <p:spPr bwMode="auto">
              <a:xfrm>
                <a:off x="5009" y="3214"/>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5398</a:t>
                </a:r>
                <a:endParaRPr kumimoji="1" lang="en-US" altLang="ko-KR"/>
              </a:p>
            </p:txBody>
          </p:sp>
          <p:sp>
            <p:nvSpPr>
              <p:cNvPr id="28754" name="Rectangle 82"/>
              <p:cNvSpPr>
                <a:spLocks noChangeArrowheads="1"/>
              </p:cNvSpPr>
              <p:nvPr/>
            </p:nvSpPr>
            <p:spPr bwMode="auto">
              <a:xfrm>
                <a:off x="5218" y="3212"/>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45611</a:t>
                </a:r>
                <a:endParaRPr kumimoji="1" lang="en-US" altLang="ko-KR"/>
              </a:p>
            </p:txBody>
          </p:sp>
          <p:sp>
            <p:nvSpPr>
              <p:cNvPr id="28755" name="Rectangle 83"/>
              <p:cNvSpPr>
                <a:spLocks noChangeArrowheads="1"/>
              </p:cNvSpPr>
              <p:nvPr/>
            </p:nvSpPr>
            <p:spPr bwMode="auto">
              <a:xfrm>
                <a:off x="5424" y="3214"/>
                <a:ext cx="145"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56" name="Rectangle 84"/>
              <p:cNvSpPr>
                <a:spLocks noChangeArrowheads="1"/>
              </p:cNvSpPr>
              <p:nvPr/>
            </p:nvSpPr>
            <p:spPr bwMode="auto">
              <a:xfrm>
                <a:off x="5634" y="3212"/>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sp>
            <p:nvSpPr>
              <p:cNvPr id="28757" name="Rectangle 85"/>
              <p:cNvSpPr>
                <a:spLocks noChangeArrowheads="1"/>
              </p:cNvSpPr>
              <p:nvPr/>
            </p:nvSpPr>
            <p:spPr bwMode="auto">
              <a:xfrm>
                <a:off x="5011" y="3256"/>
                <a:ext cx="97"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5399</a:t>
                </a:r>
                <a:endParaRPr kumimoji="1" lang="en-US" altLang="ko-KR"/>
              </a:p>
            </p:txBody>
          </p:sp>
          <p:sp>
            <p:nvSpPr>
              <p:cNvPr id="28758" name="Rectangle 86"/>
              <p:cNvSpPr>
                <a:spLocks noChangeArrowheads="1"/>
              </p:cNvSpPr>
              <p:nvPr/>
            </p:nvSpPr>
            <p:spPr bwMode="auto">
              <a:xfrm>
                <a:off x="5218" y="3254"/>
                <a:ext cx="120"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24354</a:t>
                </a:r>
                <a:endParaRPr kumimoji="1" lang="en-US" altLang="ko-KR"/>
              </a:p>
            </p:txBody>
          </p:sp>
          <p:sp>
            <p:nvSpPr>
              <p:cNvPr id="28759" name="Rectangle 87"/>
              <p:cNvSpPr>
                <a:spLocks noChangeArrowheads="1"/>
              </p:cNvSpPr>
              <p:nvPr/>
            </p:nvSpPr>
            <p:spPr bwMode="auto">
              <a:xfrm>
                <a:off x="5424" y="3254"/>
                <a:ext cx="145"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345098</a:t>
                </a:r>
                <a:endParaRPr kumimoji="1" lang="en-US" altLang="ko-KR"/>
              </a:p>
            </p:txBody>
          </p:sp>
          <p:sp>
            <p:nvSpPr>
              <p:cNvPr id="28760" name="Rectangle 88"/>
              <p:cNvSpPr>
                <a:spLocks noChangeArrowheads="1"/>
              </p:cNvSpPr>
              <p:nvPr/>
            </p:nvSpPr>
            <p:spPr bwMode="auto">
              <a:xfrm>
                <a:off x="5635" y="3252"/>
                <a:ext cx="193" cy="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latinLnBrk="1" hangingPunct="1"/>
                <a:r>
                  <a:rPr kumimoji="1" lang="en-US" altLang="ko-KR" sz="300" b="1">
                    <a:solidFill>
                      <a:srgbClr val="000000"/>
                    </a:solidFill>
                    <a:latin typeface="Verdana" pitchFamily="34" charset="0"/>
                  </a:rPr>
                  <a:t>$ 3456.00</a:t>
                </a:r>
                <a:endParaRPr kumimoji="1" lang="en-US" altLang="ko-KR"/>
              </a:p>
            </p:txBody>
          </p:sp>
        </p:grpSp>
      </p:grpSp>
      <p:sp>
        <p:nvSpPr>
          <p:cNvPr id="28761" name="Text Box 89"/>
          <p:cNvSpPr txBox="1">
            <a:spLocks noChangeArrowheads="1"/>
          </p:cNvSpPr>
          <p:nvPr/>
        </p:nvSpPr>
        <p:spPr bwMode="auto">
          <a:xfrm>
            <a:off x="2193925" y="3048000"/>
            <a:ext cx="1128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400" i="1"/>
              <a:t>XML </a:t>
            </a:r>
            <a:r>
              <a:rPr kumimoji="1" lang="ko-KR" altLang="en-US" sz="1400" i="1"/>
              <a:t>주문서</a:t>
            </a:r>
          </a:p>
        </p:txBody>
      </p:sp>
      <p:sp>
        <p:nvSpPr>
          <p:cNvPr id="28762" name="Line 90"/>
          <p:cNvSpPr>
            <a:spLocks noChangeShapeType="1"/>
          </p:cNvSpPr>
          <p:nvPr/>
        </p:nvSpPr>
        <p:spPr bwMode="auto">
          <a:xfrm>
            <a:off x="1447800" y="2209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763" name="Text Box 91"/>
          <p:cNvSpPr txBox="1">
            <a:spLocks noChangeArrowheads="1"/>
          </p:cNvSpPr>
          <p:nvPr/>
        </p:nvSpPr>
        <p:spPr bwMode="auto">
          <a:xfrm>
            <a:off x="1508125" y="2362200"/>
            <a:ext cx="2540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400"/>
              <a:t>ERP</a:t>
            </a:r>
            <a:r>
              <a:rPr kumimoji="1" lang="ko-KR" altLang="en-US" sz="1400"/>
              <a:t>의 수주데이터를 </a:t>
            </a:r>
          </a:p>
          <a:p>
            <a:pPr eaLnBrk="1" latinLnBrk="1" hangingPunct="1"/>
            <a:r>
              <a:rPr kumimoji="1" lang="en-US" altLang="ko-KR" sz="1400"/>
              <a:t>XML</a:t>
            </a:r>
            <a:r>
              <a:rPr kumimoji="1" lang="ko-KR" altLang="en-US" sz="1400"/>
              <a:t>로 변환</a:t>
            </a:r>
            <a:r>
              <a:rPr kumimoji="1" lang="en-US" altLang="ko-KR" sz="1400"/>
              <a:t>(public DTD</a:t>
            </a:r>
            <a:r>
              <a:rPr kumimoji="1" lang="ko-KR" altLang="en-US" sz="1400"/>
              <a:t>사용</a:t>
            </a:r>
            <a:r>
              <a:rPr kumimoji="1" lang="en-US" altLang="ko-KR" sz="1400"/>
              <a:t>)</a:t>
            </a:r>
          </a:p>
        </p:txBody>
      </p:sp>
      <p:sp>
        <p:nvSpPr>
          <p:cNvPr id="28764" name="Line 92"/>
          <p:cNvSpPr>
            <a:spLocks noChangeShapeType="1"/>
          </p:cNvSpPr>
          <p:nvPr/>
        </p:nvSpPr>
        <p:spPr bwMode="auto">
          <a:xfrm>
            <a:off x="1447800" y="41910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765" name="Text Box 93"/>
          <p:cNvSpPr txBox="1">
            <a:spLocks noChangeArrowheads="1"/>
          </p:cNvSpPr>
          <p:nvPr/>
        </p:nvSpPr>
        <p:spPr bwMode="auto">
          <a:xfrm>
            <a:off x="265113" y="4953000"/>
            <a:ext cx="2601912" cy="3857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t> Supplier</a:t>
            </a:r>
            <a:r>
              <a:rPr kumimoji="1" lang="en-US" altLang="ko-KR" sz="1800">
                <a:latin typeface="Times New Roman"/>
              </a:rPr>
              <a:t>’</a:t>
            </a:r>
            <a:r>
              <a:rPr kumimoji="1" lang="en-US" altLang="ko-KR" sz="1800"/>
              <a:t>s ERP(BaaN)</a:t>
            </a:r>
          </a:p>
        </p:txBody>
      </p:sp>
      <p:sp>
        <p:nvSpPr>
          <p:cNvPr id="28766" name="Text Box 94"/>
          <p:cNvSpPr txBox="1">
            <a:spLocks noChangeArrowheads="1"/>
          </p:cNvSpPr>
          <p:nvPr/>
        </p:nvSpPr>
        <p:spPr bwMode="auto">
          <a:xfrm>
            <a:off x="1498600" y="4191000"/>
            <a:ext cx="22447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400"/>
              <a:t>XML </a:t>
            </a:r>
            <a:r>
              <a:rPr kumimoji="1" lang="ko-KR" altLang="en-US" sz="1400"/>
              <a:t>문서를</a:t>
            </a:r>
          </a:p>
          <a:p>
            <a:pPr eaLnBrk="1" latinLnBrk="1" hangingPunct="1"/>
            <a:r>
              <a:rPr kumimoji="1" lang="en-US" altLang="ko-KR" sz="1400"/>
              <a:t>ERP</a:t>
            </a:r>
            <a:r>
              <a:rPr kumimoji="1" lang="ko-KR" altLang="en-US" sz="1400"/>
              <a:t>의 수주데이터로 변환</a:t>
            </a:r>
          </a:p>
          <a:p>
            <a:pPr eaLnBrk="1" latinLnBrk="1" hangingPunct="1"/>
            <a:r>
              <a:rPr kumimoji="1" lang="en-US" altLang="ko-KR" sz="1400"/>
              <a:t>(public DTD</a:t>
            </a:r>
            <a:r>
              <a:rPr kumimoji="1" lang="ko-KR" altLang="en-US" sz="1400"/>
              <a:t>사용</a:t>
            </a:r>
            <a:r>
              <a:rPr kumimoji="1" lang="en-US" altLang="ko-KR" sz="1400"/>
              <a:t>)</a:t>
            </a:r>
          </a:p>
        </p:txBody>
      </p:sp>
      <p:sp>
        <p:nvSpPr>
          <p:cNvPr id="28767" name="Text Box 95"/>
          <p:cNvSpPr txBox="1">
            <a:spLocks noChangeArrowheads="1"/>
          </p:cNvSpPr>
          <p:nvPr/>
        </p:nvSpPr>
        <p:spPr bwMode="auto">
          <a:xfrm>
            <a:off x="212725" y="5383213"/>
            <a:ext cx="31527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buFontTx/>
              <a:buChar char="•"/>
            </a:pPr>
            <a:r>
              <a:rPr kumimoji="1" lang="en-US" altLang="ko-KR" sz="1600"/>
              <a:t> </a:t>
            </a:r>
            <a:r>
              <a:rPr kumimoji="1" lang="ko-KR" altLang="en-US" sz="1400" b="1"/>
              <a:t>기존 팩스로 문서를 전달할 때는</a:t>
            </a:r>
          </a:p>
          <a:p>
            <a:pPr eaLnBrk="1" latinLnBrk="1" hangingPunct="1"/>
            <a:r>
              <a:rPr kumimoji="1" lang="ko-KR" altLang="en-US" sz="1400" b="1"/>
              <a:t>  사람이 문서의 내용을 자신의 </a:t>
            </a:r>
            <a:r>
              <a:rPr kumimoji="1" lang="en-US" altLang="ko-KR" sz="1400" b="1"/>
              <a:t>ERP</a:t>
            </a:r>
          </a:p>
          <a:p>
            <a:pPr eaLnBrk="1" latinLnBrk="1" hangingPunct="1"/>
            <a:r>
              <a:rPr kumimoji="1" lang="en-US" altLang="ko-KR" sz="1400" b="1"/>
              <a:t>  </a:t>
            </a:r>
            <a:r>
              <a:rPr kumimoji="1" lang="ko-KR" altLang="en-US" sz="1400" b="1"/>
              <a:t>시스템에 입력</a:t>
            </a:r>
            <a:r>
              <a:rPr kumimoji="1" lang="en-US" altLang="ko-KR" sz="1400" b="1"/>
              <a:t>, </a:t>
            </a:r>
            <a:r>
              <a:rPr kumimoji="1" lang="ko-KR" altLang="en-US" sz="1400" b="1"/>
              <a:t>그러나 </a:t>
            </a:r>
            <a:r>
              <a:rPr kumimoji="1" lang="en-US" altLang="ko-KR" sz="1400" b="1"/>
              <a:t>XML</a:t>
            </a:r>
            <a:r>
              <a:rPr kumimoji="1" lang="ko-KR" altLang="en-US" sz="1400" b="1"/>
              <a:t>을 사용</a:t>
            </a:r>
          </a:p>
          <a:p>
            <a:pPr eaLnBrk="1" latinLnBrk="1" hangingPunct="1"/>
            <a:r>
              <a:rPr kumimoji="1" lang="ko-KR" altLang="en-US" sz="1400" b="1"/>
              <a:t>  하는 경우는 자동으로 데이터베이스</a:t>
            </a:r>
          </a:p>
          <a:p>
            <a:pPr eaLnBrk="1" latinLnBrk="1" hangingPunct="1"/>
            <a:r>
              <a:rPr kumimoji="1" lang="ko-KR" altLang="en-US" sz="1400" b="1"/>
              <a:t>  에 매핑되어 저장됨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ko-KR" smtClean="0"/>
              <a:t>XML and E-Business</a:t>
            </a:r>
            <a:endParaRPr lang="en-US" altLang="ko-KR"/>
          </a:p>
        </p:txBody>
      </p:sp>
      <p:sp>
        <p:nvSpPr>
          <p:cNvPr id="47107" name="Rectangle 3"/>
          <p:cNvSpPr>
            <a:spLocks noGrp="1" noChangeArrowheads="1"/>
          </p:cNvSpPr>
          <p:nvPr>
            <p:ph idx="1"/>
          </p:nvPr>
        </p:nvSpPr>
        <p:spPr/>
        <p:txBody>
          <a:bodyPr/>
          <a:lstStyle/>
          <a:p>
            <a:r>
              <a:rPr lang="en-US" altLang="ko-KR" smtClean="0"/>
              <a:t>How to use XML in E-Business</a:t>
            </a:r>
          </a:p>
          <a:p>
            <a:r>
              <a:rPr lang="en-US" altLang="ko-KR" smtClean="0"/>
              <a:t>XML as Information Exchange</a:t>
            </a:r>
          </a:p>
          <a:p>
            <a:r>
              <a:rPr lang="en-US" altLang="ko-KR" smtClean="0"/>
              <a:t>XML in Enterprise Application Integration</a:t>
            </a:r>
          </a:p>
          <a:p>
            <a:r>
              <a:rPr lang="en-US" altLang="ko-KR" smtClean="0"/>
              <a:t>XML and KMS</a:t>
            </a:r>
          </a:p>
          <a:p>
            <a:r>
              <a:rPr lang="en-US" altLang="ko-KR" smtClean="0"/>
              <a:t>XML and E-Biz System Example</a:t>
            </a:r>
          </a:p>
          <a:p>
            <a:endParaRPr lang="en-US" altLang="ko-KR"/>
          </a:p>
        </p:txBody>
      </p:sp>
      <p:sp>
        <p:nvSpPr>
          <p:cNvPr id="4" name="슬라이드 번호 개체 틀 4"/>
          <p:cNvSpPr>
            <a:spLocks noGrp="1"/>
          </p:cNvSpPr>
          <p:nvPr>
            <p:ph type="sldNum" sz="quarter" idx="12"/>
          </p:nvPr>
        </p:nvSpPr>
        <p:spPr/>
        <p:txBody>
          <a:bodyPr/>
          <a:lstStyle/>
          <a:p>
            <a:fld id="{68FB8987-5753-4B4A-A818-CF86D96DAD8E}" type="slidenum">
              <a:rPr lang="en-US" altLang="ko-KR" smtClean="0"/>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t>XML and KMS(1/5)</a:t>
            </a:r>
            <a:endParaRPr lang="en-US" altLang="ko-KR"/>
          </a:p>
        </p:txBody>
      </p:sp>
      <p:sp>
        <p:nvSpPr>
          <p:cNvPr id="29699" name="Rectangle 3"/>
          <p:cNvSpPr>
            <a:spLocks noGrp="1" noChangeArrowheads="1"/>
          </p:cNvSpPr>
          <p:nvPr>
            <p:ph idx="1"/>
          </p:nvPr>
        </p:nvSpPr>
        <p:spPr/>
        <p:txBody>
          <a:bodyPr/>
          <a:lstStyle/>
          <a:p>
            <a:r>
              <a:rPr lang="ko-KR" altLang="en-US" smtClean="0"/>
              <a:t>지식관리시스템</a:t>
            </a:r>
            <a:r>
              <a:rPr lang="en-US" altLang="ko-KR" smtClean="0"/>
              <a:t>(KMS, Knowledge Management System)</a:t>
            </a:r>
          </a:p>
          <a:p>
            <a:endParaRPr lang="en-US" altLang="ko-KR" smtClean="0"/>
          </a:p>
          <a:p>
            <a:pPr lvl="1"/>
            <a:r>
              <a:rPr lang="ko-KR" altLang="en-US" smtClean="0"/>
              <a:t>기업에서의 지식</a:t>
            </a:r>
          </a:p>
          <a:p>
            <a:pPr lvl="2"/>
            <a:r>
              <a:rPr lang="ko-KR" altLang="en-US" smtClean="0"/>
              <a:t>조직 구성원들의 축적된 지적 자산으로</a:t>
            </a:r>
            <a:r>
              <a:rPr lang="en-US" altLang="ko-KR" smtClean="0"/>
              <a:t>, </a:t>
            </a:r>
            <a:r>
              <a:rPr lang="ko-KR" altLang="en-US" smtClean="0"/>
              <a:t>조직의 의사결정과정과 경영활동에 유용하게 활용될 수 있는 개인이나 조직에 구체화되어 있는 사실</a:t>
            </a:r>
            <a:r>
              <a:rPr lang="en-US" altLang="ko-KR" smtClean="0"/>
              <a:t>, </a:t>
            </a:r>
            <a:r>
              <a:rPr lang="ko-KR" altLang="en-US" smtClean="0"/>
              <a:t>기술</a:t>
            </a:r>
            <a:r>
              <a:rPr lang="en-US" altLang="ko-KR" smtClean="0"/>
              <a:t>, </a:t>
            </a:r>
            <a:r>
              <a:rPr lang="ko-KR" altLang="en-US" smtClean="0"/>
              <a:t>노하우</a:t>
            </a:r>
            <a:r>
              <a:rPr lang="en-US" altLang="ko-KR" smtClean="0"/>
              <a:t>, </a:t>
            </a:r>
            <a:r>
              <a:rPr lang="ko-KR" altLang="en-US" smtClean="0"/>
              <a:t>유형 및 제도</a:t>
            </a:r>
          </a:p>
          <a:p>
            <a:pPr lvl="2"/>
            <a:r>
              <a:rPr lang="ko-KR" altLang="en-US" smtClean="0"/>
              <a:t>지식이란 것은 </a:t>
            </a:r>
            <a:r>
              <a:rPr lang="en-US" altLang="ko-KR" smtClean="0"/>
              <a:t>'</a:t>
            </a:r>
            <a:r>
              <a:rPr lang="ko-KR" altLang="en-US" smtClean="0"/>
              <a:t>암묵지</a:t>
            </a:r>
            <a:r>
              <a:rPr lang="en-US" altLang="ko-KR" smtClean="0"/>
              <a:t>'</a:t>
            </a:r>
            <a:r>
              <a:rPr lang="ko-KR" altLang="en-US" smtClean="0"/>
              <a:t>의 형태로 조직 구성원들에게 존재하는 경우가 많아 통제와 활용이 불가능하기 조직의 생산적 가치가 그다지 많지 않다</a:t>
            </a:r>
            <a:r>
              <a:rPr lang="en-US" altLang="ko-KR" smtClean="0"/>
              <a:t>. </a:t>
            </a:r>
            <a:r>
              <a:rPr lang="ko-KR" altLang="en-US" smtClean="0"/>
              <a:t>이러한 문제점을 해결하기 위해서는 조직에 지식을 축적할 수 있는 지식도서관 또는 지식창고</a:t>
            </a:r>
            <a:r>
              <a:rPr lang="en-US" altLang="ko-KR" smtClean="0"/>
              <a:t>(Knowledge Repository)</a:t>
            </a:r>
            <a:r>
              <a:rPr lang="ko-KR" altLang="en-US" smtClean="0"/>
              <a:t>가 있어야 하고 그것을 자유롭게 이용할 수 있는 네트워크가 필요하다</a:t>
            </a:r>
            <a:r>
              <a:rPr lang="en-US" altLang="ko-KR" smtClean="0"/>
              <a:t>.</a:t>
            </a:r>
          </a:p>
          <a:p>
            <a:pPr lvl="2"/>
            <a:endParaRPr lang="en-US" altLang="ko-KR" smtClean="0"/>
          </a:p>
          <a:p>
            <a:pPr lvl="1"/>
            <a:r>
              <a:rPr lang="ko-KR" altLang="en-US" smtClean="0"/>
              <a:t>지식관리를 위한 정보기술</a:t>
            </a:r>
          </a:p>
          <a:p>
            <a:pPr lvl="2"/>
            <a:r>
              <a:rPr lang="ko-KR" altLang="en-US" smtClean="0"/>
              <a:t>데이터 웨어하우징</a:t>
            </a:r>
            <a:r>
              <a:rPr lang="en-US" altLang="ko-KR" smtClean="0"/>
              <a:t>, </a:t>
            </a:r>
            <a:r>
              <a:rPr lang="ko-KR" altLang="en-US" smtClean="0"/>
              <a:t>데이터마트</a:t>
            </a:r>
            <a:r>
              <a:rPr lang="en-US" altLang="ko-KR" smtClean="0"/>
              <a:t>, ERP, </a:t>
            </a:r>
            <a:r>
              <a:rPr lang="ko-KR" altLang="en-US" smtClean="0"/>
              <a:t>웍플로우</a:t>
            </a:r>
            <a:r>
              <a:rPr lang="en-US" altLang="ko-KR" smtClean="0"/>
              <a:t>, </a:t>
            </a:r>
            <a:r>
              <a:rPr lang="ko-KR" altLang="en-US" smtClean="0"/>
              <a:t>검색엔진</a:t>
            </a:r>
            <a:r>
              <a:rPr lang="en-US" altLang="ko-KR" smtClean="0"/>
              <a:t>, </a:t>
            </a:r>
            <a:r>
              <a:rPr lang="ko-KR" altLang="en-US" smtClean="0"/>
              <a:t>지식맵</a:t>
            </a:r>
            <a:r>
              <a:rPr lang="en-US" altLang="ko-KR" smtClean="0"/>
              <a:t>, …</a:t>
            </a:r>
          </a:p>
          <a:p>
            <a:pPr lvl="2"/>
            <a:endParaRPr lang="en-US" altLang="ko-KR"/>
          </a:p>
        </p:txBody>
      </p:sp>
      <p:sp>
        <p:nvSpPr>
          <p:cNvPr id="4" name="슬라이드 번호 개체 틀 4"/>
          <p:cNvSpPr>
            <a:spLocks noGrp="1"/>
          </p:cNvSpPr>
          <p:nvPr>
            <p:ph type="sldNum" sz="quarter" idx="12"/>
          </p:nvPr>
        </p:nvSpPr>
        <p:spPr/>
        <p:txBody>
          <a:bodyPr/>
          <a:lstStyle/>
          <a:p>
            <a:fld id="{351A07C7-50B2-4225-A431-B0EA3033963E}" type="slidenum">
              <a:rPr lang="en-US" altLang="ko-KR" smtClean="0"/>
              <a:pPr/>
              <a:t>29</a:t>
            </a:fld>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smtClean="0"/>
              <a:t>How to use XML in E-Business(1/6)</a:t>
            </a:r>
            <a:endParaRPr lang="en-US" altLang="ko-KR"/>
          </a:p>
        </p:txBody>
      </p:sp>
      <p:sp>
        <p:nvSpPr>
          <p:cNvPr id="11" name="슬라이드 번호 개체 틀 4"/>
          <p:cNvSpPr>
            <a:spLocks noGrp="1"/>
          </p:cNvSpPr>
          <p:nvPr>
            <p:ph type="sldNum" sz="quarter" idx="12"/>
          </p:nvPr>
        </p:nvSpPr>
        <p:spPr/>
        <p:txBody>
          <a:bodyPr/>
          <a:lstStyle/>
          <a:p>
            <a:fld id="{0C20FBE9-D362-4024-ADBD-4311409FD491}" type="slidenum">
              <a:rPr lang="en-US" altLang="ko-KR" smtClean="0"/>
              <a:pPr/>
              <a:t>3</a:t>
            </a:fld>
            <a:endParaRPr lang="en-US" altLang="ko-KR"/>
          </a:p>
        </p:txBody>
      </p:sp>
      <p:sp>
        <p:nvSpPr>
          <p:cNvPr id="6147" name="Rectangle 3"/>
          <p:cNvSpPr>
            <a:spLocks noChangeArrowheads="1"/>
          </p:cNvSpPr>
          <p:nvPr/>
        </p:nvSpPr>
        <p:spPr bwMode="auto">
          <a:xfrm>
            <a:off x="644525"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6148" name="Text Box 4"/>
          <p:cNvSpPr txBox="1">
            <a:spLocks noChangeArrowheads="1"/>
          </p:cNvSpPr>
          <p:nvPr/>
        </p:nvSpPr>
        <p:spPr bwMode="auto">
          <a:xfrm>
            <a:off x="1577975" y="2889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sp>
        <p:nvSpPr>
          <p:cNvPr id="6149" name="Rectangle 5"/>
          <p:cNvSpPr>
            <a:spLocks noChangeArrowheads="1"/>
          </p:cNvSpPr>
          <p:nvPr/>
        </p:nvSpPr>
        <p:spPr bwMode="auto">
          <a:xfrm>
            <a:off x="381000" y="1752600"/>
            <a:ext cx="5372100" cy="4318000"/>
          </a:xfrm>
          <a:prstGeom prst="rect">
            <a:avLst/>
          </a:prstGeom>
          <a:solidFill>
            <a:srgbClr val="FFFFFF"/>
          </a:solidFill>
          <a:ln w="9525">
            <a:solidFill>
              <a:srgbClr val="000000"/>
            </a:solidFill>
            <a:miter lim="800000"/>
            <a:headEnd/>
            <a:tailEnd/>
          </a:ln>
        </p:spPr>
        <p:txBody>
          <a:bodyPr/>
          <a:lstStyle/>
          <a:p>
            <a:pPr eaLnBrk="1" latinLnBrk="1" hangingPunct="1"/>
            <a:r>
              <a:rPr kumimoji="1" lang="en-US" altLang="ko-KR" sz="1800"/>
              <a:t>Business to Business </a:t>
            </a:r>
            <a:endParaRPr kumimoji="1" lang="en-US" altLang="ko-KR" sz="1300"/>
          </a:p>
          <a:p>
            <a:pPr lvl="1" eaLnBrk="1" latinLnBrk="1" hangingPunct="1"/>
            <a:r>
              <a:rPr kumimoji="1" lang="ko-KR" altLang="en-US" sz="1800"/>
              <a:t>기업간 비즈니스 어플리케이션의 통합 </a:t>
            </a:r>
            <a:endParaRPr kumimoji="1" lang="ko-KR" altLang="en-US" sz="1500"/>
          </a:p>
          <a:p>
            <a:pPr eaLnBrk="1" latinLnBrk="1" hangingPunct="1"/>
            <a:r>
              <a:rPr kumimoji="1" lang="en-US" altLang="ko-KR" sz="1800"/>
              <a:t>Electronic Data Interchange </a:t>
            </a:r>
            <a:endParaRPr kumimoji="1" lang="en-US" altLang="ko-KR" sz="1300"/>
          </a:p>
          <a:p>
            <a:pPr lvl="1" eaLnBrk="1" latinLnBrk="1" hangingPunct="1"/>
            <a:r>
              <a:rPr kumimoji="1" lang="ko-KR" altLang="en-US" sz="1800"/>
              <a:t>시스템 간 데이터 교환 </a:t>
            </a:r>
            <a:endParaRPr kumimoji="1" lang="ko-KR" altLang="en-US" sz="1500"/>
          </a:p>
          <a:p>
            <a:pPr eaLnBrk="1" latinLnBrk="1" hangingPunct="1"/>
            <a:r>
              <a:rPr kumimoji="1" lang="en-US" altLang="ko-KR" sz="1800"/>
              <a:t>Advanced Information Management System </a:t>
            </a:r>
            <a:endParaRPr kumimoji="1" lang="en-US" altLang="ko-KR" sz="1300"/>
          </a:p>
          <a:p>
            <a:pPr lvl="1" eaLnBrk="1" latinLnBrk="1" hangingPunct="1"/>
            <a:r>
              <a:rPr kumimoji="1" lang="en-US" altLang="ko-KR" sz="1800"/>
              <a:t>Re-Purposing, Re-Tasking </a:t>
            </a:r>
            <a:endParaRPr kumimoji="1" lang="en-US" altLang="ko-KR" sz="1500"/>
          </a:p>
          <a:p>
            <a:pPr lvl="1" eaLnBrk="1" latinLnBrk="1" hangingPunct="1"/>
            <a:r>
              <a:rPr kumimoji="1" lang="en-US" altLang="ko-KR" sz="1800"/>
              <a:t>Co-Work </a:t>
            </a:r>
            <a:endParaRPr kumimoji="1" lang="en-US" altLang="ko-KR" sz="1500"/>
          </a:p>
          <a:p>
            <a:pPr lvl="1" eaLnBrk="1" latinLnBrk="1" hangingPunct="1"/>
            <a:r>
              <a:rPr kumimoji="1" lang="ko-KR" altLang="en-US" sz="1800"/>
              <a:t>모든 유형의 데이터 통합 관리 </a:t>
            </a:r>
          </a:p>
          <a:p>
            <a:pPr lvl="1" eaLnBrk="1" latinLnBrk="1" hangingPunct="1"/>
            <a:r>
              <a:rPr kumimoji="1" lang="ko-KR" altLang="en-US" sz="1800"/>
              <a:t>지식관리시스템</a:t>
            </a:r>
            <a:endParaRPr kumimoji="1" lang="ko-KR" altLang="en-US" sz="1500"/>
          </a:p>
          <a:p>
            <a:pPr eaLnBrk="1" latinLnBrk="1" hangingPunct="1"/>
            <a:r>
              <a:rPr kumimoji="1" lang="en-US" altLang="ko-KR" sz="1800"/>
              <a:t>Advanced Search System </a:t>
            </a:r>
            <a:endParaRPr kumimoji="1" lang="en-US" altLang="ko-KR" sz="1300"/>
          </a:p>
          <a:p>
            <a:pPr lvl="1" eaLnBrk="1" latinLnBrk="1" hangingPunct="1"/>
            <a:r>
              <a:rPr kumimoji="1" lang="ko-KR" altLang="en-US" sz="1800"/>
              <a:t>구조 검색 </a:t>
            </a:r>
            <a:endParaRPr kumimoji="1" lang="ko-KR" altLang="en-US" sz="1500"/>
          </a:p>
          <a:p>
            <a:pPr lvl="1" eaLnBrk="1" latinLnBrk="1" hangingPunct="1"/>
            <a:r>
              <a:rPr kumimoji="1" lang="ko-KR" altLang="en-US" sz="1800"/>
              <a:t>상품 카탈로그 검색</a:t>
            </a:r>
          </a:p>
        </p:txBody>
      </p:sp>
      <p:pic>
        <p:nvPicPr>
          <p:cNvPr id="6150" name="Picture 6" descr="xml-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752600"/>
            <a:ext cx="2590800" cy="2290763"/>
          </a:xfrm>
          <a:prstGeom prst="rect">
            <a:avLst/>
          </a:prstGeom>
          <a:noFill/>
          <a:extLst>
            <a:ext uri="{909E8E84-426E-40DD-AFC4-6F175D3DCCD1}">
              <a14:hiddenFill xmlns:a14="http://schemas.microsoft.com/office/drawing/2010/main">
                <a:solidFill>
                  <a:srgbClr val="FFFFFF"/>
                </a:solidFill>
              </a14:hiddenFill>
            </a:ext>
          </a:extLst>
        </p:spPr>
      </p:pic>
      <p:sp>
        <p:nvSpPr>
          <p:cNvPr id="6151" name="Text Box 7"/>
          <p:cNvSpPr txBox="1">
            <a:spLocks noChangeArrowheads="1"/>
          </p:cNvSpPr>
          <p:nvPr/>
        </p:nvSpPr>
        <p:spPr bwMode="auto">
          <a:xfrm>
            <a:off x="6721475" y="3057525"/>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latinLnBrk="1" hangingPunct="1">
              <a:spcBef>
                <a:spcPct val="50000"/>
              </a:spcBef>
            </a:pPr>
            <a:r>
              <a:rPr kumimoji="1" lang="en-US" altLang="ko-KR" sz="1200">
                <a:latin typeface="Times New Roman" pitchFamily="18" charset="0"/>
              </a:rPr>
              <a:t>* image source : IBM</a:t>
            </a:r>
            <a:endParaRPr kumimoji="1" lang="en-US" altLang="ko-KR"/>
          </a:p>
        </p:txBody>
      </p:sp>
      <p:grpSp>
        <p:nvGrpSpPr>
          <p:cNvPr id="6152" name="Group 8"/>
          <p:cNvGrpSpPr>
            <a:grpSpLocks/>
          </p:cNvGrpSpPr>
          <p:nvPr/>
        </p:nvGrpSpPr>
        <p:grpSpPr bwMode="auto">
          <a:xfrm>
            <a:off x="4419600" y="3657600"/>
            <a:ext cx="4419600" cy="2514600"/>
            <a:chOff x="3064" y="2280"/>
            <a:chExt cx="2312" cy="1424"/>
          </a:xfrm>
        </p:grpSpPr>
        <p:sp>
          <p:nvSpPr>
            <p:cNvPr id="6153" name="Rectangle 9"/>
            <p:cNvSpPr>
              <a:spLocks noChangeArrowheads="1"/>
            </p:cNvSpPr>
            <p:nvPr/>
          </p:nvSpPr>
          <p:spPr bwMode="auto">
            <a:xfrm>
              <a:off x="3064" y="2280"/>
              <a:ext cx="2312" cy="1424"/>
            </a:xfrm>
            <a:prstGeom prst="rect">
              <a:avLst/>
            </a:prstGeom>
            <a:solidFill>
              <a:srgbClr val="FFCC66"/>
            </a:solidFill>
            <a:ln w="9525">
              <a:solidFill>
                <a:srgbClr val="000000"/>
              </a:solidFill>
              <a:miter lim="800000"/>
              <a:headEnd/>
              <a:tailEnd/>
            </a:ln>
          </p:spPr>
          <p:txBody>
            <a:bodyPr wrap="none" anchor="ctr"/>
            <a:lstStyle/>
            <a:p>
              <a:endParaRPr lang="ko-KR" altLang="en-US"/>
            </a:p>
          </p:txBody>
        </p:sp>
        <p:pic>
          <p:nvPicPr>
            <p:cNvPr id="6154" name="Picture 10" descr="sear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 y="2312"/>
              <a:ext cx="2256" cy="135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mtClean="0"/>
              <a:t>XML and KMS(2/5)</a:t>
            </a:r>
            <a:endParaRPr lang="en-US" altLang="ko-KR"/>
          </a:p>
        </p:txBody>
      </p:sp>
      <p:sp>
        <p:nvSpPr>
          <p:cNvPr id="17" name="슬라이드 번호 개체 틀 4"/>
          <p:cNvSpPr>
            <a:spLocks noGrp="1"/>
          </p:cNvSpPr>
          <p:nvPr>
            <p:ph type="sldNum" sz="quarter" idx="12"/>
          </p:nvPr>
        </p:nvSpPr>
        <p:spPr/>
        <p:txBody>
          <a:bodyPr/>
          <a:lstStyle/>
          <a:p>
            <a:fld id="{18121409-DDE9-4B4F-9FFE-E770963F57B0}" type="slidenum">
              <a:rPr lang="en-US" altLang="ko-KR" smtClean="0"/>
              <a:pPr/>
              <a:t>30</a:t>
            </a:fld>
            <a:endParaRPr lang="en-US" altLang="ko-KR"/>
          </a:p>
        </p:txBody>
      </p:sp>
      <p:sp>
        <p:nvSpPr>
          <p:cNvPr id="30723" name="Rectangle 3"/>
          <p:cNvSpPr>
            <a:spLocks noChangeArrowheads="1"/>
          </p:cNvSpPr>
          <p:nvPr/>
        </p:nvSpPr>
        <p:spPr bwMode="auto">
          <a:xfrm>
            <a:off x="742950"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30724" name="Text Box 4"/>
          <p:cNvSpPr txBox="1">
            <a:spLocks noChangeArrowheads="1"/>
          </p:cNvSpPr>
          <p:nvPr/>
        </p:nvSpPr>
        <p:spPr bwMode="auto">
          <a:xfrm>
            <a:off x="1676400" y="2889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grpSp>
        <p:nvGrpSpPr>
          <p:cNvPr id="30726" name="Group 6"/>
          <p:cNvGrpSpPr>
            <a:grpSpLocks/>
          </p:cNvGrpSpPr>
          <p:nvPr/>
        </p:nvGrpSpPr>
        <p:grpSpPr bwMode="auto">
          <a:xfrm>
            <a:off x="1066800" y="1828800"/>
            <a:ext cx="3046413" cy="296863"/>
            <a:chOff x="768" y="576"/>
            <a:chExt cx="1200" cy="288"/>
          </a:xfrm>
        </p:grpSpPr>
        <p:sp>
          <p:nvSpPr>
            <p:cNvPr id="30727" name="Rectangle 7"/>
            <p:cNvSpPr>
              <a:spLocks noChangeArrowheads="1"/>
            </p:cNvSpPr>
            <p:nvPr/>
          </p:nvSpPr>
          <p:spPr bwMode="auto">
            <a:xfrm>
              <a:off x="771" y="576"/>
              <a:ext cx="1171" cy="223"/>
            </a:xfrm>
            <a:prstGeom prst="rect">
              <a:avLst/>
            </a:prstGeom>
            <a:gradFill rotWithShape="0">
              <a:gsLst>
                <a:gs pos="0">
                  <a:srgbClr val="FCCC76"/>
                </a:gs>
                <a:gs pos="100000">
                  <a:srgbClr val="FFFFFF"/>
                </a:gs>
              </a:gsLst>
              <a:lin ang="0" scaled="1"/>
            </a:gra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sy="50000" kx="-2453608" rotWithShape="0">
                      <a:schemeClr val="bg2"/>
                    </a:outerShdw>
                  </a:effectLst>
                </a14:hiddenEffects>
              </a:ext>
            </a:extLst>
          </p:spPr>
          <p:txBody>
            <a:bodyPr anchor="ctr"/>
            <a:lstStyle/>
            <a:p>
              <a:pPr eaLnBrk="1" latinLnBrk="1" hangingPunct="1"/>
              <a:r>
                <a:rPr kumimoji="1" lang="ko-KR" altLang="en-US" sz="1600">
                  <a:latin typeface="휴먼엑스포" pitchFamily="18" charset="-127"/>
                  <a:ea typeface="휴먼엑스포" pitchFamily="18" charset="-127"/>
                </a:rPr>
                <a:t>정보 자산 통합 관리</a:t>
              </a:r>
              <a:endParaRPr kumimoji="1" lang="ko-KR" altLang="en-US"/>
            </a:p>
          </p:txBody>
        </p:sp>
        <p:sp>
          <p:nvSpPr>
            <p:cNvPr id="30728" name="Rectangle 8"/>
            <p:cNvSpPr>
              <a:spLocks noChangeArrowheads="1"/>
            </p:cNvSpPr>
            <p:nvPr/>
          </p:nvSpPr>
          <p:spPr bwMode="auto">
            <a:xfrm>
              <a:off x="768" y="817"/>
              <a:ext cx="1200" cy="47"/>
            </a:xfrm>
            <a:prstGeom prst="rect">
              <a:avLst/>
            </a:prstGeom>
            <a:gradFill rotWithShape="0">
              <a:gsLst>
                <a:gs pos="0">
                  <a:srgbClr val="FF9900"/>
                </a:gs>
                <a:gs pos="100000">
                  <a:srgbClr val="FFFFFF"/>
                </a:gs>
              </a:gsLst>
              <a:lin ang="0" scaled="1"/>
            </a:gra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sy="50000" kx="-2453608" rotWithShape="0">
                      <a:schemeClr val="bg2"/>
                    </a:outerShdw>
                  </a:effectLst>
                </a14:hiddenEffects>
              </a:ext>
            </a:extLst>
          </p:spPr>
          <p:txBody>
            <a:bodyPr anchor="ctr">
              <a:spAutoFit/>
            </a:bodyPr>
            <a:lstStyle/>
            <a:p>
              <a:endParaRPr lang="ko-KR" altLang="en-US"/>
            </a:p>
          </p:txBody>
        </p:sp>
      </p:grpSp>
      <p:sp>
        <p:nvSpPr>
          <p:cNvPr id="30729" name="Rectangle 9"/>
          <p:cNvSpPr>
            <a:spLocks noChangeArrowheads="1"/>
          </p:cNvSpPr>
          <p:nvPr/>
        </p:nvSpPr>
        <p:spPr bwMode="auto">
          <a:xfrm>
            <a:off x="1066800" y="2209800"/>
            <a:ext cx="7315200" cy="4191000"/>
          </a:xfrm>
          <a:prstGeom prst="rect">
            <a:avLst/>
          </a:prstGeom>
          <a:solidFill>
            <a:schemeClr val="bg1"/>
          </a:solidFill>
          <a:ln w="3175">
            <a:solidFill>
              <a:schemeClr val="bg2"/>
            </a:solidFill>
            <a:miter lim="800000"/>
            <a:headEnd/>
            <a:tailEnd/>
          </a:ln>
          <a:effectLst>
            <a:outerShdw dist="35921" dir="2700000" algn="ctr" rotWithShape="0">
              <a:schemeClr val="folHlink"/>
            </a:outerShdw>
          </a:effectLst>
        </p:spPr>
        <p:txBody>
          <a:bodyPr anchor="ctr"/>
          <a:lstStyle/>
          <a:p>
            <a:pPr marL="95250" indent="-95250" eaLnBrk="1" latinLnBrk="1" hangingPunct="1">
              <a:buFontTx/>
              <a:buChar char="•"/>
            </a:pPr>
            <a:endParaRPr kumimoji="1" lang="ko-KR" altLang="ko-KR"/>
          </a:p>
        </p:txBody>
      </p:sp>
      <p:grpSp>
        <p:nvGrpSpPr>
          <p:cNvPr id="30730" name="Group 10"/>
          <p:cNvGrpSpPr>
            <a:grpSpLocks/>
          </p:cNvGrpSpPr>
          <p:nvPr/>
        </p:nvGrpSpPr>
        <p:grpSpPr bwMode="auto">
          <a:xfrm>
            <a:off x="1143000" y="2590800"/>
            <a:ext cx="6918325" cy="2108200"/>
            <a:chOff x="586" y="1080"/>
            <a:chExt cx="4358" cy="1328"/>
          </a:xfrm>
        </p:grpSpPr>
        <p:pic>
          <p:nvPicPr>
            <p:cNvPr id="30731" name="Picture 11" descr="eip_before"/>
            <p:cNvPicPr>
              <a:picLocks noChangeAspect="1" noChangeArrowheads="1"/>
            </p:cNvPicPr>
            <p:nvPr/>
          </p:nvPicPr>
          <p:blipFill>
            <a:blip r:embed="rId3">
              <a:extLst>
                <a:ext uri="{28A0092B-C50C-407E-A947-70E740481C1C}">
                  <a14:useLocalDpi xmlns:a14="http://schemas.microsoft.com/office/drawing/2010/main" val="0"/>
                </a:ext>
              </a:extLst>
            </a:blip>
            <a:srcRect l="2989"/>
            <a:stretch>
              <a:fillRect/>
            </a:stretch>
          </p:blipFill>
          <p:spPr bwMode="auto">
            <a:xfrm>
              <a:off x="586" y="1080"/>
              <a:ext cx="2142" cy="1328"/>
            </a:xfrm>
            <a:prstGeom prst="rect">
              <a:avLst/>
            </a:prstGeom>
            <a:noFill/>
            <a:extLst>
              <a:ext uri="{909E8E84-426E-40DD-AFC4-6F175D3DCCD1}">
                <a14:hiddenFill xmlns:a14="http://schemas.microsoft.com/office/drawing/2010/main">
                  <a:solidFill>
                    <a:srgbClr val="FFFFFF"/>
                  </a:solidFill>
                </a14:hiddenFill>
              </a:ext>
            </a:extLst>
          </p:spPr>
        </p:pic>
        <p:sp>
          <p:nvSpPr>
            <p:cNvPr id="30732" name="AutoShape 12"/>
            <p:cNvSpPr>
              <a:spLocks noChangeArrowheads="1"/>
            </p:cNvSpPr>
            <p:nvPr/>
          </p:nvSpPr>
          <p:spPr bwMode="auto">
            <a:xfrm rot="-16200000">
              <a:off x="2410" y="1562"/>
              <a:ext cx="768" cy="156"/>
            </a:xfrm>
            <a:prstGeom prst="downArrow">
              <a:avLst>
                <a:gd name="adj1" fmla="val 52343"/>
                <a:gd name="adj2" fmla="val 55727"/>
              </a:avLst>
            </a:prstGeom>
            <a:gradFill rotWithShape="0">
              <a:gsLst>
                <a:gs pos="0">
                  <a:srgbClr val="E6FFCD">
                    <a:gamma/>
                    <a:shade val="46275"/>
                    <a:invGamma/>
                  </a:srgbClr>
                </a:gs>
                <a:gs pos="100000">
                  <a:srgbClr val="E6FFCD"/>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sp>
          <p:nvSpPr>
            <p:cNvPr id="30733" name="Text Box 13"/>
            <p:cNvSpPr txBox="1">
              <a:spLocks noChangeArrowheads="1"/>
            </p:cNvSpPr>
            <p:nvPr/>
          </p:nvSpPr>
          <p:spPr bwMode="auto">
            <a:xfrm>
              <a:off x="3000" y="1187"/>
              <a:ext cx="1944" cy="765"/>
            </a:xfrm>
            <a:prstGeom prst="rect">
              <a:avLst/>
            </a:prstGeom>
            <a:solidFill>
              <a:schemeClr val="bg1"/>
            </a:solidFill>
            <a:ln w="3175">
              <a:solidFill>
                <a:srgbClr val="C0C0C0"/>
              </a:solidFill>
              <a:miter lim="800000"/>
              <a:headEnd/>
              <a:tailEnd/>
            </a:ln>
            <a:effectLst>
              <a:outerShdw dist="17961" dir="2700000" algn="ctr" rotWithShape="0">
                <a:schemeClr val="folHlink"/>
              </a:outerShdw>
            </a:effectLst>
          </p:spPr>
          <p:txBody>
            <a:bodyPr/>
            <a:lstStyle/>
            <a:p>
              <a:pPr eaLnBrk="1" latinLnBrk="1" hangingPunct="1"/>
              <a:r>
                <a:rPr kumimoji="1" lang="ko-KR" altLang="en-US" sz="1300">
                  <a:solidFill>
                    <a:srgbClr val="FF0000"/>
                  </a:solidFill>
                  <a:latin typeface="휴먼엑스포" pitchFamily="18" charset="-127"/>
                  <a:ea typeface="휴먼엑스포" pitchFamily="18" charset="-127"/>
                </a:rPr>
                <a:t>현재의 정보 자산 관리 패턴 </a:t>
              </a:r>
              <a:endParaRPr kumimoji="1" lang="ko-KR" altLang="en-US">
                <a:latin typeface="Times New Roman" pitchFamily="18" charset="0"/>
              </a:endParaRPr>
            </a:p>
            <a:p>
              <a:pPr eaLnBrk="1" latinLnBrk="1" hangingPunct="1">
                <a:buFontTx/>
                <a:buChar char="•"/>
              </a:pPr>
              <a:r>
                <a:rPr kumimoji="1" lang="ko-KR" altLang="en-US" sz="1200">
                  <a:latin typeface="Times New Roman" pitchFamily="18" charset="0"/>
                </a:rPr>
                <a:t> 구조화 데이터와 비구조화 데이터가 각각 </a:t>
              </a:r>
              <a:endParaRPr kumimoji="1" lang="ko-KR" altLang="en-US">
                <a:latin typeface="Times New Roman" pitchFamily="18" charset="0"/>
              </a:endParaRPr>
            </a:p>
            <a:p>
              <a:pPr eaLnBrk="1" latinLnBrk="1" hangingPunct="1"/>
              <a:r>
                <a:rPr kumimoji="1" lang="ko-KR" altLang="en-US" sz="1200">
                  <a:latin typeface="Times New Roman" pitchFamily="18" charset="0"/>
                </a:rPr>
                <a:t>  따로 관리</a:t>
              </a:r>
              <a:r>
                <a:rPr kumimoji="1" lang="en-US" altLang="ko-KR" sz="1200">
                  <a:latin typeface="Times New Roman" pitchFamily="18" charset="0"/>
                </a:rPr>
                <a:t>, </a:t>
              </a:r>
              <a:r>
                <a:rPr kumimoji="1" lang="ko-KR" altLang="en-US" sz="1200">
                  <a:latin typeface="Times New Roman" pitchFamily="18" charset="0"/>
                </a:rPr>
                <a:t>활용 </a:t>
              </a:r>
              <a:endParaRPr kumimoji="1" lang="ko-KR" altLang="en-US">
                <a:latin typeface="Times New Roman" pitchFamily="18" charset="0"/>
              </a:endParaRPr>
            </a:p>
            <a:p>
              <a:pPr eaLnBrk="1" latinLnBrk="1" hangingPunct="1">
                <a:buFontTx/>
                <a:buChar char="•"/>
              </a:pPr>
              <a:r>
                <a:rPr kumimoji="1" lang="ko-KR" altLang="en-US" sz="1200">
                  <a:latin typeface="Times New Roman" pitchFamily="18" charset="0"/>
                </a:rPr>
                <a:t> 요구사항에 관련된 정보의 제공이 불완전</a:t>
              </a:r>
              <a:r>
                <a:rPr kumimoji="1" lang="en-US" altLang="ko-KR" sz="1200">
                  <a:latin typeface="Times New Roman" pitchFamily="18" charset="0"/>
                </a:rPr>
                <a:t>. </a:t>
              </a:r>
              <a:endParaRPr kumimoji="1" lang="en-US" altLang="ko-KR">
                <a:latin typeface="Times New Roman" pitchFamily="18" charset="0"/>
              </a:endParaRPr>
            </a:p>
            <a:p>
              <a:pPr eaLnBrk="1" latinLnBrk="1" hangingPunct="1">
                <a:buFontTx/>
                <a:buChar char="•"/>
              </a:pPr>
              <a:r>
                <a:rPr kumimoji="1" lang="en-US" altLang="ko-KR" sz="1200">
                  <a:latin typeface="Times New Roman" pitchFamily="18" charset="0"/>
                </a:rPr>
                <a:t> </a:t>
              </a:r>
              <a:r>
                <a:rPr kumimoji="1" lang="ko-KR" altLang="en-US" sz="1200">
                  <a:latin typeface="Times New Roman" pitchFamily="18" charset="0"/>
                </a:rPr>
                <a:t>조직 전체적으로 지식자산 관리</a:t>
              </a:r>
              <a:r>
                <a:rPr kumimoji="1" lang="en-US" altLang="ko-KR" sz="1200">
                  <a:latin typeface="Times New Roman" pitchFamily="18" charset="0"/>
                </a:rPr>
                <a:t>, </a:t>
              </a:r>
              <a:r>
                <a:rPr kumimoji="1" lang="ko-KR" altLang="en-US" sz="1200">
                  <a:latin typeface="Times New Roman" pitchFamily="18" charset="0"/>
                </a:rPr>
                <a:t>활용의 </a:t>
              </a:r>
              <a:endParaRPr kumimoji="1" lang="ko-KR" altLang="en-US">
                <a:latin typeface="Times New Roman" pitchFamily="18" charset="0"/>
              </a:endParaRPr>
            </a:p>
            <a:p>
              <a:pPr eaLnBrk="1" latinLnBrk="1" hangingPunct="1"/>
              <a:r>
                <a:rPr kumimoji="1" lang="ko-KR" altLang="en-US" sz="1200">
                  <a:latin typeface="Times New Roman" pitchFamily="18" charset="0"/>
                </a:rPr>
                <a:t>  효율성 저하</a:t>
              </a:r>
              <a:endParaRPr kumimoji="1" lang="ko-KR" altLang="en-US"/>
            </a:p>
          </p:txBody>
        </p:sp>
      </p:grpSp>
      <p:grpSp>
        <p:nvGrpSpPr>
          <p:cNvPr id="30734" name="Group 14"/>
          <p:cNvGrpSpPr>
            <a:grpSpLocks/>
          </p:cNvGrpSpPr>
          <p:nvPr/>
        </p:nvGrpSpPr>
        <p:grpSpPr bwMode="auto">
          <a:xfrm>
            <a:off x="1371600" y="4038600"/>
            <a:ext cx="6669088" cy="2359025"/>
            <a:chOff x="700" y="2086"/>
            <a:chExt cx="4201" cy="1486"/>
          </a:xfrm>
        </p:grpSpPr>
        <p:pic>
          <p:nvPicPr>
            <p:cNvPr id="30735" name="Picture 15" descr="eip_after"/>
            <p:cNvPicPr>
              <a:picLocks noChangeAspect="1" noChangeArrowheads="1"/>
            </p:cNvPicPr>
            <p:nvPr/>
          </p:nvPicPr>
          <p:blipFill>
            <a:blip r:embed="rId4">
              <a:extLst>
                <a:ext uri="{28A0092B-C50C-407E-A947-70E740481C1C}">
                  <a14:useLocalDpi xmlns:a14="http://schemas.microsoft.com/office/drawing/2010/main" val="0"/>
                </a:ext>
              </a:extLst>
            </a:blip>
            <a:srcRect r="4231" b="2213"/>
            <a:stretch>
              <a:fillRect/>
            </a:stretch>
          </p:blipFill>
          <p:spPr bwMode="auto">
            <a:xfrm>
              <a:off x="2872" y="2086"/>
              <a:ext cx="2029" cy="1486"/>
            </a:xfrm>
            <a:prstGeom prst="rect">
              <a:avLst/>
            </a:prstGeom>
            <a:noFill/>
            <a:extLst>
              <a:ext uri="{909E8E84-426E-40DD-AFC4-6F175D3DCCD1}">
                <a14:hiddenFill xmlns:a14="http://schemas.microsoft.com/office/drawing/2010/main">
                  <a:solidFill>
                    <a:srgbClr val="FFFFFF"/>
                  </a:solidFill>
                </a14:hiddenFill>
              </a:ext>
            </a:extLst>
          </p:spPr>
        </p:pic>
        <p:sp>
          <p:nvSpPr>
            <p:cNvPr id="30736" name="AutoShape 16"/>
            <p:cNvSpPr>
              <a:spLocks noChangeArrowheads="1"/>
            </p:cNvSpPr>
            <p:nvPr/>
          </p:nvSpPr>
          <p:spPr bwMode="auto">
            <a:xfrm rot="-5400000">
              <a:off x="2410" y="2810"/>
              <a:ext cx="768" cy="156"/>
            </a:xfrm>
            <a:prstGeom prst="downArrow">
              <a:avLst>
                <a:gd name="adj1" fmla="val 52343"/>
                <a:gd name="adj2" fmla="val 55727"/>
              </a:avLst>
            </a:prstGeom>
            <a:gradFill rotWithShape="0">
              <a:gsLst>
                <a:gs pos="0">
                  <a:srgbClr val="E6FFCD"/>
                </a:gs>
                <a:gs pos="100000">
                  <a:srgbClr val="E6FFCD">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sp>
          <p:nvSpPr>
            <p:cNvPr id="30737" name="Text Box 17"/>
            <p:cNvSpPr txBox="1">
              <a:spLocks noChangeArrowheads="1"/>
            </p:cNvSpPr>
            <p:nvPr/>
          </p:nvSpPr>
          <p:spPr bwMode="auto">
            <a:xfrm>
              <a:off x="700" y="2579"/>
              <a:ext cx="1944" cy="885"/>
            </a:xfrm>
            <a:prstGeom prst="rect">
              <a:avLst/>
            </a:prstGeom>
            <a:solidFill>
              <a:schemeClr val="bg1"/>
            </a:solidFill>
            <a:ln w="3175">
              <a:solidFill>
                <a:srgbClr val="C0C0C0"/>
              </a:solidFill>
              <a:miter lim="800000"/>
              <a:headEnd/>
              <a:tailEnd/>
            </a:ln>
            <a:effectLst>
              <a:outerShdw dist="17961" dir="2700000" algn="ctr" rotWithShape="0">
                <a:schemeClr val="folHlink"/>
              </a:outerShdw>
            </a:effectLst>
          </p:spPr>
          <p:txBody>
            <a:bodyPr/>
            <a:lstStyle/>
            <a:p>
              <a:pPr eaLnBrk="1" latinLnBrk="1" hangingPunct="1"/>
              <a:r>
                <a:rPr kumimoji="1" lang="en-US" altLang="ko-KR" sz="1300">
                  <a:solidFill>
                    <a:srgbClr val="FF0000"/>
                  </a:solidFill>
                  <a:latin typeface="휴먼엑스포" pitchFamily="18" charset="-127"/>
                  <a:ea typeface="휴먼엑스포" pitchFamily="18" charset="-127"/>
                </a:rPr>
                <a:t>XML </a:t>
              </a:r>
              <a:r>
                <a:rPr kumimoji="1" lang="ko-KR" altLang="en-US" sz="1300">
                  <a:solidFill>
                    <a:srgbClr val="FF0000"/>
                  </a:solidFill>
                  <a:latin typeface="휴먼엑스포" pitchFamily="18" charset="-127"/>
                  <a:ea typeface="휴먼엑스포" pitchFamily="18" charset="-127"/>
                </a:rPr>
                <a:t>기반 정보 자산 관리 </a:t>
              </a:r>
              <a:endParaRPr kumimoji="1" lang="ko-KR" altLang="en-US">
                <a:latin typeface="Times New Roman" pitchFamily="18" charset="0"/>
              </a:endParaRPr>
            </a:p>
            <a:p>
              <a:pPr eaLnBrk="1" latinLnBrk="1" hangingPunct="1">
                <a:buFontTx/>
                <a:buChar char="•"/>
              </a:pPr>
              <a:r>
                <a:rPr kumimoji="1" lang="ko-KR" altLang="en-US" sz="1200">
                  <a:latin typeface="Times New Roman" pitchFamily="18" charset="0"/>
                </a:rPr>
                <a:t> 구조화 데이터와 비구조화 데이터를 </a:t>
              </a:r>
              <a:r>
                <a:rPr kumimoji="1" lang="en-US" altLang="ko-KR" sz="1200">
                  <a:latin typeface="Times New Roman" pitchFamily="18" charset="0"/>
                </a:rPr>
                <a:t>XML </a:t>
              </a:r>
              <a:endParaRPr kumimoji="1" lang="en-US" altLang="ko-KR">
                <a:latin typeface="Times New Roman" pitchFamily="18" charset="0"/>
              </a:endParaRPr>
            </a:p>
            <a:p>
              <a:pPr eaLnBrk="1" latinLnBrk="1" hangingPunct="1"/>
              <a:r>
                <a:rPr kumimoji="1" lang="en-US" altLang="ko-KR" sz="1200">
                  <a:latin typeface="Times New Roman" pitchFamily="18" charset="0"/>
                </a:rPr>
                <a:t>  </a:t>
              </a:r>
              <a:r>
                <a:rPr kumimoji="1" lang="ko-KR" altLang="en-US" sz="1200">
                  <a:latin typeface="Times New Roman" pitchFamily="18" charset="0"/>
                </a:rPr>
                <a:t>프레임워크를 통해 통합 관리</a:t>
              </a:r>
              <a:r>
                <a:rPr kumimoji="1" lang="en-US" altLang="ko-KR" sz="1200">
                  <a:latin typeface="Times New Roman" pitchFamily="18" charset="0"/>
                </a:rPr>
                <a:t>, </a:t>
              </a:r>
              <a:r>
                <a:rPr kumimoji="1" lang="ko-KR" altLang="en-US" sz="1200">
                  <a:latin typeface="Times New Roman" pitchFamily="18" charset="0"/>
                </a:rPr>
                <a:t>활용 </a:t>
              </a:r>
            </a:p>
            <a:p>
              <a:pPr eaLnBrk="1" latinLnBrk="1" hangingPunct="1">
                <a:buFontTx/>
                <a:buChar char="•"/>
              </a:pPr>
              <a:r>
                <a:rPr kumimoji="1" lang="ko-KR" altLang="en-US" sz="1200">
                  <a:latin typeface="Times New Roman" pitchFamily="18" charset="0"/>
                </a:rPr>
                <a:t> 요구사항과 관련된 모든 정보 자산을 통합  </a:t>
              </a:r>
            </a:p>
            <a:p>
              <a:pPr eaLnBrk="1" latinLnBrk="1" hangingPunct="1"/>
              <a:r>
                <a:rPr kumimoji="1" lang="ko-KR" altLang="en-US" sz="1200">
                  <a:latin typeface="Times New Roman" pitchFamily="18" charset="0"/>
                </a:rPr>
                <a:t>  해 조직 내외에 제공</a:t>
              </a:r>
              <a:endParaRPr kumimoji="1" lang="ko-KR" altLang="en-US">
                <a:latin typeface="Times New Roman" pitchFamily="18" charset="0"/>
              </a:endParaRPr>
            </a:p>
            <a:p>
              <a:pPr eaLnBrk="1" latinLnBrk="1" hangingPunct="1">
                <a:buFontTx/>
                <a:buChar char="•"/>
              </a:pPr>
              <a:r>
                <a:rPr kumimoji="1" lang="ko-KR" altLang="en-US" sz="1200">
                  <a:latin typeface="Times New Roman" pitchFamily="18" charset="0"/>
                </a:rPr>
                <a:t> 조직 전체적으로 정보 자산 관리</a:t>
              </a:r>
              <a:r>
                <a:rPr kumimoji="1" lang="en-US" altLang="ko-KR" sz="1200">
                  <a:latin typeface="Times New Roman" pitchFamily="18" charset="0"/>
                </a:rPr>
                <a:t>, </a:t>
              </a:r>
              <a:r>
                <a:rPr kumimoji="1" lang="ko-KR" altLang="en-US" sz="1200">
                  <a:latin typeface="Times New Roman" pitchFamily="18" charset="0"/>
                </a:rPr>
                <a:t>활용의 </a:t>
              </a:r>
              <a:endParaRPr kumimoji="1" lang="ko-KR" altLang="en-US">
                <a:latin typeface="Times New Roman" pitchFamily="18" charset="0"/>
              </a:endParaRPr>
            </a:p>
            <a:p>
              <a:pPr eaLnBrk="1" latinLnBrk="1" hangingPunct="1"/>
              <a:r>
                <a:rPr kumimoji="1" lang="ko-KR" altLang="en-US" sz="1200">
                  <a:latin typeface="Times New Roman" pitchFamily="18" charset="0"/>
                </a:rPr>
                <a:t>  효율성이 극대화</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30"/>
                                        </p:tgtEl>
                                        <p:attrNameLst>
                                          <p:attrName>style.visibility</p:attrName>
                                        </p:attrNameLst>
                                      </p:cBhvr>
                                      <p:to>
                                        <p:strVal val="visible"/>
                                      </p:to>
                                    </p:set>
                                    <p:anim calcmode="lin" valueType="num">
                                      <p:cBhvr additive="base">
                                        <p:cTn id="7" dur="500" fill="hold"/>
                                        <p:tgtEl>
                                          <p:spTgt spid="30730"/>
                                        </p:tgtEl>
                                        <p:attrNameLst>
                                          <p:attrName>ppt_x</p:attrName>
                                        </p:attrNameLst>
                                      </p:cBhvr>
                                      <p:tavLst>
                                        <p:tav tm="0">
                                          <p:val>
                                            <p:strVal val="0-#ppt_w/2"/>
                                          </p:val>
                                        </p:tav>
                                        <p:tav tm="100000">
                                          <p:val>
                                            <p:strVal val="#ppt_x"/>
                                          </p:val>
                                        </p:tav>
                                      </p:tavLst>
                                    </p:anim>
                                    <p:anim calcmode="lin" valueType="num">
                                      <p:cBhvr additive="base">
                                        <p:cTn id="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0734"/>
                                        </p:tgtEl>
                                        <p:attrNameLst>
                                          <p:attrName>style.visibility</p:attrName>
                                        </p:attrNameLst>
                                      </p:cBhvr>
                                      <p:to>
                                        <p:strVal val="visible"/>
                                      </p:to>
                                    </p:set>
                                    <p:anim calcmode="lin" valueType="num">
                                      <p:cBhvr additive="base">
                                        <p:cTn id="13" dur="500" fill="hold"/>
                                        <p:tgtEl>
                                          <p:spTgt spid="30734"/>
                                        </p:tgtEl>
                                        <p:attrNameLst>
                                          <p:attrName>ppt_x</p:attrName>
                                        </p:attrNameLst>
                                      </p:cBhvr>
                                      <p:tavLst>
                                        <p:tav tm="0">
                                          <p:val>
                                            <p:strVal val="1+#ppt_w/2"/>
                                          </p:val>
                                        </p:tav>
                                        <p:tav tm="100000">
                                          <p:val>
                                            <p:strVal val="#ppt_x"/>
                                          </p:val>
                                        </p:tav>
                                      </p:tavLst>
                                    </p:anim>
                                    <p:anim calcmode="lin" valueType="num">
                                      <p:cBhvr additive="base">
                                        <p:cTn id="14"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t>XML and KMS(3/5)</a:t>
            </a:r>
            <a:endParaRPr lang="en-US" altLang="ko-KR"/>
          </a:p>
        </p:txBody>
      </p:sp>
      <p:sp>
        <p:nvSpPr>
          <p:cNvPr id="4" name="내용 개체 틀 3"/>
          <p:cNvSpPr>
            <a:spLocks noGrp="1"/>
          </p:cNvSpPr>
          <p:nvPr>
            <p:ph idx="1"/>
          </p:nvPr>
        </p:nvSpPr>
        <p:spPr/>
        <p:txBody>
          <a:bodyPr/>
          <a:lstStyle/>
          <a:p>
            <a:r>
              <a:rPr lang="en-US" altLang="ko-KR" dirty="0"/>
              <a:t>Enterprise Information Portal</a:t>
            </a:r>
          </a:p>
          <a:p>
            <a:endParaRPr lang="ko-KR" altLang="en-US" dirty="0"/>
          </a:p>
        </p:txBody>
      </p:sp>
      <p:sp>
        <p:nvSpPr>
          <p:cNvPr id="34" name="슬라이드 번호 개체 틀 4"/>
          <p:cNvSpPr>
            <a:spLocks noGrp="1"/>
          </p:cNvSpPr>
          <p:nvPr>
            <p:ph type="sldNum" sz="quarter" idx="12"/>
          </p:nvPr>
        </p:nvSpPr>
        <p:spPr/>
        <p:txBody>
          <a:bodyPr/>
          <a:lstStyle/>
          <a:p>
            <a:fld id="{82A662E8-880B-401B-9B4B-C7EC01816A44}" type="slidenum">
              <a:rPr lang="en-US" altLang="ko-KR" smtClean="0"/>
              <a:pPr/>
              <a:t>31</a:t>
            </a:fld>
            <a:endParaRPr lang="en-US" altLang="ko-KR"/>
          </a:p>
        </p:txBody>
      </p:sp>
      <p:sp>
        <p:nvSpPr>
          <p:cNvPr id="31747" name="Rectangle 3"/>
          <p:cNvSpPr>
            <a:spLocks noChangeArrowheads="1"/>
          </p:cNvSpPr>
          <p:nvPr/>
        </p:nvSpPr>
        <p:spPr bwMode="auto">
          <a:xfrm>
            <a:off x="581025" y="352425"/>
            <a:ext cx="765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ko-KR" altLang="en-US"/>
          </a:p>
        </p:txBody>
      </p:sp>
      <p:sp>
        <p:nvSpPr>
          <p:cNvPr id="31748" name="Text Box 4"/>
          <p:cNvSpPr txBox="1">
            <a:spLocks noChangeArrowheads="1"/>
          </p:cNvSpPr>
          <p:nvPr/>
        </p:nvSpPr>
        <p:spPr bwMode="auto">
          <a:xfrm>
            <a:off x="1514475" y="2889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a:p>
        </p:txBody>
      </p:sp>
      <p:grpSp>
        <p:nvGrpSpPr>
          <p:cNvPr id="31749" name="Group 5"/>
          <p:cNvGrpSpPr>
            <a:grpSpLocks/>
          </p:cNvGrpSpPr>
          <p:nvPr/>
        </p:nvGrpSpPr>
        <p:grpSpPr bwMode="auto">
          <a:xfrm>
            <a:off x="682625" y="2641600"/>
            <a:ext cx="2693988" cy="3621088"/>
            <a:chOff x="532" y="1258"/>
            <a:chExt cx="1697" cy="2281"/>
          </a:xfrm>
        </p:grpSpPr>
        <p:grpSp>
          <p:nvGrpSpPr>
            <p:cNvPr id="31750" name="Group 6"/>
            <p:cNvGrpSpPr>
              <a:grpSpLocks/>
            </p:cNvGrpSpPr>
            <p:nvPr/>
          </p:nvGrpSpPr>
          <p:grpSpPr bwMode="auto">
            <a:xfrm>
              <a:off x="532" y="1258"/>
              <a:ext cx="1686" cy="1600"/>
              <a:chOff x="2784" y="1776"/>
              <a:chExt cx="2736" cy="2448"/>
            </a:xfrm>
          </p:grpSpPr>
          <p:sp>
            <p:nvSpPr>
              <p:cNvPr id="31751" name="Oval 7"/>
              <p:cNvSpPr>
                <a:spLocks noChangeArrowheads="1"/>
              </p:cNvSpPr>
              <p:nvPr/>
            </p:nvSpPr>
            <p:spPr bwMode="auto">
              <a:xfrm>
                <a:off x="2784" y="1824"/>
                <a:ext cx="2736" cy="240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aphicFrame>
            <p:nvGraphicFramePr>
              <p:cNvPr id="31752" name="Object 8">
                <a:hlinkClick r:id="" action="ppaction://ole?verb=0"/>
              </p:cNvPr>
              <p:cNvGraphicFramePr>
                <a:graphicFrameLocks/>
              </p:cNvGraphicFramePr>
              <p:nvPr/>
            </p:nvGraphicFramePr>
            <p:xfrm>
              <a:off x="4032" y="1872"/>
              <a:ext cx="336" cy="324"/>
            </p:xfrm>
            <a:graphic>
              <a:graphicData uri="http://schemas.openxmlformats.org/presentationml/2006/ole">
                <mc:AlternateContent xmlns:mc="http://schemas.openxmlformats.org/markup-compatibility/2006">
                  <mc:Choice xmlns:v="urn:schemas-microsoft-com:vml" Requires="v">
                    <p:oleObj spid="_x0000_s31858" name="Drawing" r:id="rId4" imgW="678272" imgH="744832" progId="WPDraw30.Drawing">
                      <p:embed/>
                    </p:oleObj>
                  </mc:Choice>
                  <mc:Fallback>
                    <p:oleObj name="Drawing" r:id="rId4" imgW="678272" imgH="744832" progId="WPDraw30.Drawing">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1872"/>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3" name="Object 9">
                <a:hlinkClick r:id="" action="ppaction://ole?verb=0"/>
              </p:cNvPr>
              <p:cNvGraphicFramePr>
                <a:graphicFrameLocks/>
              </p:cNvGraphicFramePr>
              <p:nvPr/>
            </p:nvGraphicFramePr>
            <p:xfrm>
              <a:off x="3696" y="2352"/>
              <a:ext cx="336" cy="324"/>
            </p:xfrm>
            <a:graphic>
              <a:graphicData uri="http://schemas.openxmlformats.org/presentationml/2006/ole">
                <mc:AlternateContent xmlns:mc="http://schemas.openxmlformats.org/markup-compatibility/2006">
                  <mc:Choice xmlns:v="urn:schemas-microsoft-com:vml" Requires="v">
                    <p:oleObj spid="_x0000_s31859" name="Drawing" r:id="rId6" imgW="678272" imgH="744832" progId="WPDraw30.Drawing">
                      <p:embed/>
                    </p:oleObj>
                  </mc:Choice>
                  <mc:Fallback>
                    <p:oleObj name="Drawing" r:id="rId6" imgW="678272" imgH="744832" progId="WPDraw30.Drawing">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2352"/>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0">
                <a:hlinkClick r:id="" action="ppaction://ole?verb=0"/>
              </p:cNvPr>
              <p:cNvGraphicFramePr>
                <a:graphicFrameLocks/>
              </p:cNvGraphicFramePr>
              <p:nvPr/>
            </p:nvGraphicFramePr>
            <p:xfrm>
              <a:off x="3168" y="3504"/>
              <a:ext cx="336" cy="324"/>
            </p:xfrm>
            <a:graphic>
              <a:graphicData uri="http://schemas.openxmlformats.org/presentationml/2006/ole">
                <mc:AlternateContent xmlns:mc="http://schemas.openxmlformats.org/markup-compatibility/2006">
                  <mc:Choice xmlns:v="urn:schemas-microsoft-com:vml" Requires="v">
                    <p:oleObj spid="_x0000_s31860" name="Drawing" r:id="rId7" imgW="678272" imgH="744832" progId="WPDraw30.Drawing">
                      <p:embed/>
                    </p:oleObj>
                  </mc:Choice>
                  <mc:Fallback>
                    <p:oleObj name="Drawing" r:id="rId7" imgW="678272" imgH="744832" progId="WPDraw30.Drawing">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3504"/>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5" name="Object 11">
                <a:hlinkClick r:id="" action="ppaction://ole?verb=0"/>
              </p:cNvPr>
              <p:cNvGraphicFramePr>
                <a:graphicFrameLocks/>
              </p:cNvGraphicFramePr>
              <p:nvPr/>
            </p:nvGraphicFramePr>
            <p:xfrm>
              <a:off x="4608" y="2016"/>
              <a:ext cx="336" cy="324"/>
            </p:xfrm>
            <a:graphic>
              <a:graphicData uri="http://schemas.openxmlformats.org/presentationml/2006/ole">
                <mc:AlternateContent xmlns:mc="http://schemas.openxmlformats.org/markup-compatibility/2006">
                  <mc:Choice xmlns:v="urn:schemas-microsoft-com:vml" Requires="v">
                    <p:oleObj spid="_x0000_s31861" name="Drawing" r:id="rId8" imgW="678272" imgH="744832" progId="WPDraw30.Drawing">
                      <p:embed/>
                    </p:oleObj>
                  </mc:Choice>
                  <mc:Fallback>
                    <p:oleObj name="Drawing" r:id="rId8" imgW="678272" imgH="744832" progId="WPDraw30.Drawing">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2016"/>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6" name="Object 12">
                <a:hlinkClick r:id="" action="ppaction://ole?verb=0"/>
              </p:cNvPr>
              <p:cNvGraphicFramePr>
                <a:graphicFrameLocks/>
              </p:cNvGraphicFramePr>
              <p:nvPr/>
            </p:nvGraphicFramePr>
            <p:xfrm>
              <a:off x="3072" y="2256"/>
              <a:ext cx="336" cy="324"/>
            </p:xfrm>
            <a:graphic>
              <a:graphicData uri="http://schemas.openxmlformats.org/presentationml/2006/ole">
                <mc:AlternateContent xmlns:mc="http://schemas.openxmlformats.org/markup-compatibility/2006">
                  <mc:Choice xmlns:v="urn:schemas-microsoft-com:vml" Requires="v">
                    <p:oleObj spid="_x0000_s31862" name="Drawing" r:id="rId9" imgW="678272" imgH="744832" progId="WPDraw30.Drawing">
                      <p:embed/>
                    </p:oleObj>
                  </mc:Choice>
                  <mc:Fallback>
                    <p:oleObj name="Drawing" r:id="rId9" imgW="678272" imgH="744832" progId="WPDraw30.Drawing">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2256"/>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7" name="Object 13">
                <a:hlinkClick r:id="" action="ppaction://ole?verb=0"/>
              </p:cNvPr>
              <p:cNvGraphicFramePr>
                <a:graphicFrameLocks/>
              </p:cNvGraphicFramePr>
              <p:nvPr/>
            </p:nvGraphicFramePr>
            <p:xfrm>
              <a:off x="4992" y="2400"/>
              <a:ext cx="336" cy="324"/>
            </p:xfrm>
            <a:graphic>
              <a:graphicData uri="http://schemas.openxmlformats.org/presentationml/2006/ole">
                <mc:AlternateContent xmlns:mc="http://schemas.openxmlformats.org/markup-compatibility/2006">
                  <mc:Choice xmlns:v="urn:schemas-microsoft-com:vml" Requires="v">
                    <p:oleObj spid="_x0000_s31863" name="Drawing" r:id="rId10" imgW="678272" imgH="744832" progId="WPDraw30.Drawing">
                      <p:embed/>
                    </p:oleObj>
                  </mc:Choice>
                  <mc:Fallback>
                    <p:oleObj name="Drawing" r:id="rId10" imgW="678272" imgH="744832" progId="WPDraw30.Drawing">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 y="2400"/>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8" name="Object 14">
                <a:hlinkClick r:id="" action="ppaction://ole?verb=0"/>
              </p:cNvPr>
              <p:cNvGraphicFramePr>
                <a:graphicFrameLocks/>
              </p:cNvGraphicFramePr>
              <p:nvPr/>
            </p:nvGraphicFramePr>
            <p:xfrm>
              <a:off x="4800" y="3312"/>
              <a:ext cx="336" cy="324"/>
            </p:xfrm>
            <a:graphic>
              <a:graphicData uri="http://schemas.openxmlformats.org/presentationml/2006/ole">
                <mc:AlternateContent xmlns:mc="http://schemas.openxmlformats.org/markup-compatibility/2006">
                  <mc:Choice xmlns:v="urn:schemas-microsoft-com:vml" Requires="v">
                    <p:oleObj spid="_x0000_s31864" name="Drawing" r:id="rId11" imgW="678272" imgH="744832" progId="WPDraw30.Drawing">
                      <p:embed/>
                    </p:oleObj>
                  </mc:Choice>
                  <mc:Fallback>
                    <p:oleObj name="Drawing" r:id="rId11" imgW="678272" imgH="744832" progId="WPDraw30.Drawing">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3312"/>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9" name="Object 15">
                <a:hlinkClick r:id="" action="ppaction://ole?verb=0"/>
              </p:cNvPr>
              <p:cNvGraphicFramePr>
                <a:graphicFrameLocks/>
              </p:cNvGraphicFramePr>
              <p:nvPr/>
            </p:nvGraphicFramePr>
            <p:xfrm>
              <a:off x="4032" y="2832"/>
              <a:ext cx="336" cy="324"/>
            </p:xfrm>
            <a:graphic>
              <a:graphicData uri="http://schemas.openxmlformats.org/presentationml/2006/ole">
                <mc:AlternateContent xmlns:mc="http://schemas.openxmlformats.org/markup-compatibility/2006">
                  <mc:Choice xmlns:v="urn:schemas-microsoft-com:vml" Requires="v">
                    <p:oleObj spid="_x0000_s31865" name="Drawing" r:id="rId12" imgW="678272" imgH="744832" progId="WPDraw30.Drawing">
                      <p:embed/>
                    </p:oleObj>
                  </mc:Choice>
                  <mc:Fallback>
                    <p:oleObj name="Drawing" r:id="rId12" imgW="678272" imgH="744832" progId="WPDraw30.Drawing">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2832"/>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0" name="Object 16">
                <a:hlinkClick r:id="" action="ppaction://ole?verb=0"/>
              </p:cNvPr>
              <p:cNvGraphicFramePr>
                <a:graphicFrameLocks/>
              </p:cNvGraphicFramePr>
              <p:nvPr/>
            </p:nvGraphicFramePr>
            <p:xfrm>
              <a:off x="2784" y="2928"/>
              <a:ext cx="336" cy="324"/>
            </p:xfrm>
            <a:graphic>
              <a:graphicData uri="http://schemas.openxmlformats.org/presentationml/2006/ole">
                <mc:AlternateContent xmlns:mc="http://schemas.openxmlformats.org/markup-compatibility/2006">
                  <mc:Choice xmlns:v="urn:schemas-microsoft-com:vml" Requires="v">
                    <p:oleObj spid="_x0000_s31866" name="Drawing" r:id="rId13" imgW="678272" imgH="744832" progId="WPDraw30.Drawing">
                      <p:embed/>
                    </p:oleObj>
                  </mc:Choice>
                  <mc:Fallback>
                    <p:oleObj name="Drawing" r:id="rId13" imgW="678272" imgH="744832" progId="WPDraw30.Drawing">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928"/>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1" name="Object 17">
                <a:hlinkClick r:id="" action="ppaction://ole?verb=0"/>
              </p:cNvPr>
              <p:cNvGraphicFramePr>
                <a:graphicFrameLocks/>
              </p:cNvGraphicFramePr>
              <p:nvPr/>
            </p:nvGraphicFramePr>
            <p:xfrm>
              <a:off x="3936" y="3888"/>
              <a:ext cx="336" cy="324"/>
            </p:xfrm>
            <a:graphic>
              <a:graphicData uri="http://schemas.openxmlformats.org/presentationml/2006/ole">
                <mc:AlternateContent xmlns:mc="http://schemas.openxmlformats.org/markup-compatibility/2006">
                  <mc:Choice xmlns:v="urn:schemas-microsoft-com:vml" Requires="v">
                    <p:oleObj spid="_x0000_s31867" name="Drawing" r:id="rId14" imgW="678272" imgH="744832" progId="WPDraw30.Drawing">
                      <p:embed/>
                    </p:oleObj>
                  </mc:Choice>
                  <mc:Fallback>
                    <p:oleObj name="Drawing" r:id="rId14" imgW="678272" imgH="744832" progId="WPDraw30.Drawing">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3888"/>
                            <a:ext cx="3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2" name="Object 18"/>
              <p:cNvGraphicFramePr>
                <a:graphicFrameLocks/>
              </p:cNvGraphicFramePr>
              <p:nvPr/>
            </p:nvGraphicFramePr>
            <p:xfrm>
              <a:off x="3360" y="2928"/>
              <a:ext cx="240" cy="384"/>
            </p:xfrm>
            <a:graphic>
              <a:graphicData uri="http://schemas.openxmlformats.org/presentationml/2006/ole">
                <mc:AlternateContent xmlns:mc="http://schemas.openxmlformats.org/markup-compatibility/2006">
                  <mc:Choice xmlns:v="urn:schemas-microsoft-com:vml" Requires="v">
                    <p:oleObj spid="_x0000_s31868" name="Drawing" r:id="rId15" imgW="781200" imgH="1190520" progId="WPDraw30.Drawing">
                      <p:embed/>
                    </p:oleObj>
                  </mc:Choice>
                  <mc:Fallback>
                    <p:oleObj name="Drawing" r:id="rId15" imgW="781200" imgH="1190520" progId="WPDraw30.Drawing">
                      <p:embed/>
                      <p:pic>
                        <p:nvPicPr>
                          <p:cNvPr id="0" name="Object 1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0" y="2928"/>
                            <a:ext cx="2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3" name="Object 19"/>
              <p:cNvGraphicFramePr>
                <a:graphicFrameLocks/>
              </p:cNvGraphicFramePr>
              <p:nvPr/>
            </p:nvGraphicFramePr>
            <p:xfrm>
              <a:off x="3456" y="1776"/>
              <a:ext cx="240" cy="384"/>
            </p:xfrm>
            <a:graphic>
              <a:graphicData uri="http://schemas.openxmlformats.org/presentationml/2006/ole">
                <mc:AlternateContent xmlns:mc="http://schemas.openxmlformats.org/markup-compatibility/2006">
                  <mc:Choice xmlns:v="urn:schemas-microsoft-com:vml" Requires="v">
                    <p:oleObj spid="_x0000_s31869" name="Drawing" r:id="rId17" imgW="781200" imgH="1190520" progId="WPDraw30.Drawing">
                      <p:embed/>
                    </p:oleObj>
                  </mc:Choice>
                  <mc:Fallback>
                    <p:oleObj name="Drawing" r:id="rId17" imgW="781200" imgH="1190520" progId="WPDraw30.Drawing">
                      <p:embed/>
                      <p:pic>
                        <p:nvPicPr>
                          <p:cNvPr id="0" name="Object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1776"/>
                            <a:ext cx="2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4" name="Object 20"/>
              <p:cNvGraphicFramePr>
                <a:graphicFrameLocks/>
              </p:cNvGraphicFramePr>
              <p:nvPr/>
            </p:nvGraphicFramePr>
            <p:xfrm>
              <a:off x="4032" y="3216"/>
              <a:ext cx="240" cy="384"/>
            </p:xfrm>
            <a:graphic>
              <a:graphicData uri="http://schemas.openxmlformats.org/presentationml/2006/ole">
                <mc:AlternateContent xmlns:mc="http://schemas.openxmlformats.org/markup-compatibility/2006">
                  <mc:Choice xmlns:v="urn:schemas-microsoft-com:vml" Requires="v">
                    <p:oleObj spid="_x0000_s31870" name="Drawing" r:id="rId18" imgW="781200" imgH="1190520" progId="WPDraw30.Drawing">
                      <p:embed/>
                    </p:oleObj>
                  </mc:Choice>
                  <mc:Fallback>
                    <p:oleObj name="Drawing" r:id="rId18" imgW="781200" imgH="1190520" progId="WPDraw30.Drawing">
                      <p:embed/>
                      <p:pic>
                        <p:nvPicPr>
                          <p:cNvPr id="0" name="Object 2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2" y="3216"/>
                            <a:ext cx="2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5" name="Object 21"/>
              <p:cNvGraphicFramePr>
                <a:graphicFrameLocks/>
              </p:cNvGraphicFramePr>
              <p:nvPr/>
            </p:nvGraphicFramePr>
            <p:xfrm>
              <a:off x="4752" y="2640"/>
              <a:ext cx="240" cy="384"/>
            </p:xfrm>
            <a:graphic>
              <a:graphicData uri="http://schemas.openxmlformats.org/presentationml/2006/ole">
                <mc:AlternateContent xmlns:mc="http://schemas.openxmlformats.org/markup-compatibility/2006">
                  <mc:Choice xmlns:v="urn:schemas-microsoft-com:vml" Requires="v">
                    <p:oleObj spid="_x0000_s31871" name="Drawing" r:id="rId19" imgW="781200" imgH="1190520" progId="WPDraw30.Drawing">
                      <p:embed/>
                    </p:oleObj>
                  </mc:Choice>
                  <mc:Fallback>
                    <p:oleObj name="Drawing" r:id="rId19" imgW="781200" imgH="1190520" progId="WPDraw30.Drawing">
                      <p:embed/>
                      <p:pic>
                        <p:nvPicPr>
                          <p:cNvPr id="0" name="Object 2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 y="2640"/>
                            <a:ext cx="2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6" name="Object 22"/>
              <p:cNvGraphicFramePr>
                <a:graphicFrameLocks noChangeAspect="1"/>
              </p:cNvGraphicFramePr>
              <p:nvPr/>
            </p:nvGraphicFramePr>
            <p:xfrm>
              <a:off x="4608" y="3840"/>
              <a:ext cx="262" cy="176"/>
            </p:xfrm>
            <a:graphic>
              <a:graphicData uri="http://schemas.openxmlformats.org/presentationml/2006/ole">
                <mc:AlternateContent xmlns:mc="http://schemas.openxmlformats.org/markup-compatibility/2006">
                  <mc:Choice xmlns:v="urn:schemas-microsoft-com:vml" Requires="v">
                    <p:oleObj spid="_x0000_s31872" name="Drawing" r:id="rId20" imgW="495360" imgH="333360" progId="WPDraw30.Drawing">
                      <p:embed/>
                    </p:oleObj>
                  </mc:Choice>
                  <mc:Fallback>
                    <p:oleObj name="Drawing" r:id="rId20" imgW="495360" imgH="333360" progId="WPDraw30.Drawing">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8" y="3840"/>
                            <a:ext cx="26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7" name="Object 23"/>
              <p:cNvGraphicFramePr>
                <a:graphicFrameLocks noChangeAspect="1"/>
              </p:cNvGraphicFramePr>
              <p:nvPr/>
            </p:nvGraphicFramePr>
            <p:xfrm>
              <a:off x="4416" y="3264"/>
              <a:ext cx="262" cy="176"/>
            </p:xfrm>
            <a:graphic>
              <a:graphicData uri="http://schemas.openxmlformats.org/presentationml/2006/ole">
                <mc:AlternateContent xmlns:mc="http://schemas.openxmlformats.org/markup-compatibility/2006">
                  <mc:Choice xmlns:v="urn:schemas-microsoft-com:vml" Requires="v">
                    <p:oleObj spid="_x0000_s31873" name="Drawing" r:id="rId22" imgW="495360" imgH="333360" progId="WPDraw30.Drawing">
                      <p:embed/>
                    </p:oleObj>
                  </mc:Choice>
                  <mc:Fallback>
                    <p:oleObj name="Drawing" r:id="rId22" imgW="495360" imgH="333360" progId="WPDraw30.Drawing">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6" y="3264"/>
                            <a:ext cx="26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8" name="Object 24"/>
              <p:cNvGraphicFramePr>
                <a:graphicFrameLocks noChangeAspect="1"/>
              </p:cNvGraphicFramePr>
              <p:nvPr/>
            </p:nvGraphicFramePr>
            <p:xfrm>
              <a:off x="4224" y="2352"/>
              <a:ext cx="262" cy="176"/>
            </p:xfrm>
            <a:graphic>
              <a:graphicData uri="http://schemas.openxmlformats.org/presentationml/2006/ole">
                <mc:AlternateContent xmlns:mc="http://schemas.openxmlformats.org/markup-compatibility/2006">
                  <mc:Choice xmlns:v="urn:schemas-microsoft-com:vml" Requires="v">
                    <p:oleObj spid="_x0000_s31874" name="Drawing" r:id="rId23" imgW="495360" imgH="333360" progId="WPDraw30.Drawing">
                      <p:embed/>
                    </p:oleObj>
                  </mc:Choice>
                  <mc:Fallback>
                    <p:oleObj name="Drawing" r:id="rId23" imgW="495360" imgH="333360" progId="WPDraw30.Drawing">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4" y="2352"/>
                            <a:ext cx="26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9" name="Object 25"/>
              <p:cNvGraphicFramePr>
                <a:graphicFrameLocks noChangeAspect="1"/>
              </p:cNvGraphicFramePr>
              <p:nvPr/>
            </p:nvGraphicFramePr>
            <p:xfrm>
              <a:off x="2976" y="2688"/>
              <a:ext cx="262" cy="176"/>
            </p:xfrm>
            <a:graphic>
              <a:graphicData uri="http://schemas.openxmlformats.org/presentationml/2006/ole">
                <mc:AlternateContent xmlns:mc="http://schemas.openxmlformats.org/markup-compatibility/2006">
                  <mc:Choice xmlns:v="urn:schemas-microsoft-com:vml" Requires="v">
                    <p:oleObj spid="_x0000_s31875" name="Drawing" r:id="rId24" imgW="495360" imgH="333360" progId="WPDraw30.Drawing">
                      <p:embed/>
                    </p:oleObj>
                  </mc:Choice>
                  <mc:Fallback>
                    <p:oleObj name="Drawing" r:id="rId24" imgW="495360" imgH="333360" progId="WPDraw30.Drawing">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76" y="2688"/>
                            <a:ext cx="26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0" name="Object 26"/>
              <p:cNvGraphicFramePr>
                <a:graphicFrameLocks noChangeAspect="1"/>
              </p:cNvGraphicFramePr>
              <p:nvPr/>
            </p:nvGraphicFramePr>
            <p:xfrm>
              <a:off x="5232" y="3024"/>
              <a:ext cx="262" cy="176"/>
            </p:xfrm>
            <a:graphic>
              <a:graphicData uri="http://schemas.openxmlformats.org/presentationml/2006/ole">
                <mc:AlternateContent xmlns:mc="http://schemas.openxmlformats.org/markup-compatibility/2006">
                  <mc:Choice xmlns:v="urn:schemas-microsoft-com:vml" Requires="v">
                    <p:oleObj spid="_x0000_s31876" name="Drawing" r:id="rId25" imgW="495360" imgH="333360" progId="WPDraw30.Drawing">
                      <p:embed/>
                    </p:oleObj>
                  </mc:Choice>
                  <mc:Fallback>
                    <p:oleObj name="Drawing" r:id="rId25" imgW="495360" imgH="333360" progId="WPDraw30.Drawing">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32" y="3024"/>
                            <a:ext cx="26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771" name="Text Box 27"/>
            <p:cNvSpPr txBox="1">
              <a:spLocks noChangeArrowheads="1"/>
            </p:cNvSpPr>
            <p:nvPr/>
          </p:nvSpPr>
          <p:spPr bwMode="auto">
            <a:xfrm>
              <a:off x="647" y="3097"/>
              <a:ext cx="1582" cy="442"/>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buFontTx/>
                <a:buChar char="•"/>
              </a:pPr>
              <a:r>
                <a:rPr kumimoji="1" lang="ko-KR" altLang="en-US" sz="1600" b="1">
                  <a:latin typeface="Times New Roman" pitchFamily="18" charset="0"/>
                </a:rPr>
                <a:t>평면적 정보 접근 </a:t>
              </a:r>
              <a:endParaRPr kumimoji="1" lang="ko-KR" altLang="en-US">
                <a:latin typeface="Times New Roman" pitchFamily="18" charset="0"/>
              </a:endParaRPr>
            </a:p>
            <a:p>
              <a:pPr eaLnBrk="1" latinLnBrk="1" hangingPunct="1">
                <a:spcBef>
                  <a:spcPct val="50000"/>
                </a:spcBef>
                <a:buFontTx/>
                <a:buChar char="•"/>
              </a:pPr>
              <a:r>
                <a:rPr kumimoji="1" lang="ko-KR" altLang="en-US" sz="1600" b="1">
                  <a:latin typeface="Times New Roman" pitchFamily="18" charset="0"/>
                </a:rPr>
                <a:t>정보와 지식의 나열</a:t>
              </a:r>
              <a:endParaRPr kumimoji="1" lang="ko-KR" altLang="en-US"/>
            </a:p>
          </p:txBody>
        </p:sp>
      </p:grpSp>
      <p:sp>
        <p:nvSpPr>
          <p:cNvPr id="31772" name="Rectangle 28"/>
          <p:cNvSpPr>
            <a:spLocks noChangeArrowheads="1"/>
          </p:cNvSpPr>
          <p:nvPr/>
        </p:nvSpPr>
        <p:spPr bwMode="auto">
          <a:xfrm>
            <a:off x="498475" y="314325"/>
            <a:ext cx="5829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latinLnBrk="1" hangingPunct="1"/>
            <a:endParaRPr kumimoji="1" lang="en-US" altLang="ko-KR" dirty="0"/>
          </a:p>
        </p:txBody>
      </p:sp>
      <p:grpSp>
        <p:nvGrpSpPr>
          <p:cNvPr id="31773" name="Group 29"/>
          <p:cNvGrpSpPr>
            <a:grpSpLocks/>
          </p:cNvGrpSpPr>
          <p:nvPr/>
        </p:nvGrpSpPr>
        <p:grpSpPr bwMode="auto">
          <a:xfrm>
            <a:off x="5227638" y="2439988"/>
            <a:ext cx="3344862" cy="3884612"/>
            <a:chOff x="3395" y="1131"/>
            <a:chExt cx="2107" cy="2447"/>
          </a:xfrm>
        </p:grpSpPr>
        <p:graphicFrame>
          <p:nvGraphicFramePr>
            <p:cNvPr id="31774" name="Object 30"/>
            <p:cNvGraphicFramePr>
              <a:graphicFrameLocks noChangeAspect="1"/>
            </p:cNvGraphicFramePr>
            <p:nvPr/>
          </p:nvGraphicFramePr>
          <p:xfrm>
            <a:off x="3441" y="1131"/>
            <a:ext cx="2061" cy="1867"/>
          </p:xfrm>
          <a:graphic>
            <a:graphicData uri="http://schemas.openxmlformats.org/presentationml/2006/ole">
              <mc:AlternateContent xmlns:mc="http://schemas.openxmlformats.org/markup-compatibility/2006">
                <mc:Choice xmlns:v="urn:schemas-microsoft-com:vml" Requires="v">
                  <p:oleObj spid="_x0000_s31877" name="Drawing" r:id="rId26" imgW="4076640" imgH="3162240" progId="WPDraw30.Drawing">
                    <p:embed/>
                  </p:oleObj>
                </mc:Choice>
                <mc:Fallback>
                  <p:oleObj name="Drawing" r:id="rId26" imgW="4076640" imgH="3162240" progId="WPDraw30.Drawing">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41" y="1131"/>
                          <a:ext cx="2061" cy="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75" name="Text Box 31"/>
            <p:cNvSpPr txBox="1">
              <a:spLocks noChangeArrowheads="1"/>
            </p:cNvSpPr>
            <p:nvPr/>
          </p:nvSpPr>
          <p:spPr bwMode="auto">
            <a:xfrm>
              <a:off x="3395" y="3136"/>
              <a:ext cx="2064" cy="442"/>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buFontTx/>
                <a:buChar char="•"/>
              </a:pPr>
              <a:r>
                <a:rPr kumimoji="1" lang="ko-KR" altLang="en-US" sz="1600" b="1">
                  <a:latin typeface="Times New Roman" pitchFamily="18" charset="0"/>
                </a:rPr>
                <a:t>계층적</a:t>
              </a:r>
              <a:r>
                <a:rPr kumimoji="1" lang="en-US" altLang="ko-KR" sz="1600" b="1">
                  <a:latin typeface="Times New Roman" pitchFamily="18" charset="0"/>
                </a:rPr>
                <a:t>/</a:t>
              </a:r>
              <a:r>
                <a:rPr kumimoji="1" lang="ko-KR" altLang="en-US" sz="1600" b="1">
                  <a:latin typeface="Times New Roman" pitchFamily="18" charset="0"/>
                </a:rPr>
                <a:t>구조적 정보 접근 </a:t>
              </a:r>
              <a:endParaRPr kumimoji="1" lang="ko-KR" altLang="en-US">
                <a:latin typeface="Times New Roman" pitchFamily="18" charset="0"/>
              </a:endParaRPr>
            </a:p>
            <a:p>
              <a:pPr eaLnBrk="1" latinLnBrk="1" hangingPunct="1">
                <a:spcBef>
                  <a:spcPct val="50000"/>
                </a:spcBef>
                <a:buFontTx/>
                <a:buChar char="•"/>
              </a:pPr>
              <a:r>
                <a:rPr kumimoji="1" lang="ko-KR" altLang="en-US" sz="1600" b="1">
                  <a:latin typeface="Times New Roman" pitchFamily="18" charset="0"/>
                </a:rPr>
                <a:t>프로세스 리엔지니어링 포함 </a:t>
              </a:r>
              <a:endParaRPr kumimoji="1" lang="ko-KR" altLang="en-US"/>
            </a:p>
          </p:txBody>
        </p:sp>
      </p:grpSp>
      <p:sp>
        <p:nvSpPr>
          <p:cNvPr id="31776" name="AutoShape 32"/>
          <p:cNvSpPr>
            <a:spLocks noChangeArrowheads="1"/>
          </p:cNvSpPr>
          <p:nvPr/>
        </p:nvSpPr>
        <p:spPr bwMode="auto">
          <a:xfrm>
            <a:off x="3895725" y="3602038"/>
            <a:ext cx="1117600" cy="8255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777" name="Text Box 33"/>
          <p:cNvSpPr txBox="1">
            <a:spLocks noChangeArrowheads="1"/>
          </p:cNvSpPr>
          <p:nvPr/>
        </p:nvSpPr>
        <p:spPr bwMode="auto">
          <a:xfrm>
            <a:off x="730250" y="1828800"/>
            <a:ext cx="333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buFontTx/>
              <a:buChar char="•"/>
            </a:pPr>
            <a:r>
              <a:rPr kumimoji="1" lang="en-US" altLang="ko-KR"/>
              <a:t> </a:t>
            </a:r>
            <a:r>
              <a:rPr kumimoji="1" lang="en-US" altLang="ko-KR" b="1"/>
              <a:t>XML </a:t>
            </a:r>
            <a:r>
              <a:rPr kumimoji="1" lang="ko-KR" altLang="en-US" b="1"/>
              <a:t>기반의 지식관리</a:t>
            </a:r>
            <a:endParaRPr kumimoji="1"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76"/>
                                        </p:tgtEl>
                                        <p:attrNameLst>
                                          <p:attrName>style.visibility</p:attrName>
                                        </p:attrNameLst>
                                      </p:cBhvr>
                                      <p:to>
                                        <p:strVal val="visible"/>
                                      </p:to>
                                    </p:set>
                                    <p:anim calcmode="lin" valueType="num">
                                      <p:cBhvr additive="base">
                                        <p:cTn id="13" dur="500" fill="hold"/>
                                        <p:tgtEl>
                                          <p:spTgt spid="31776"/>
                                        </p:tgtEl>
                                        <p:attrNameLst>
                                          <p:attrName>ppt_x</p:attrName>
                                        </p:attrNameLst>
                                      </p:cBhvr>
                                      <p:tavLst>
                                        <p:tav tm="0">
                                          <p:val>
                                            <p:strVal val="0-#ppt_w/2"/>
                                          </p:val>
                                        </p:tav>
                                        <p:tav tm="100000">
                                          <p:val>
                                            <p:strVal val="#ppt_x"/>
                                          </p:val>
                                        </p:tav>
                                      </p:tavLst>
                                    </p:anim>
                                    <p:anim calcmode="lin" valueType="num">
                                      <p:cBhvr additive="base">
                                        <p:cTn id="14" dur="500" fill="hold"/>
                                        <p:tgtEl>
                                          <p:spTgt spid="317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1773"/>
                                        </p:tgtEl>
                                        <p:attrNameLst>
                                          <p:attrName>style.visibility</p:attrName>
                                        </p:attrNameLst>
                                      </p:cBhvr>
                                      <p:to>
                                        <p:strVal val="visible"/>
                                      </p:to>
                                    </p:set>
                                    <p:anim calcmode="lin" valueType="num">
                                      <p:cBhvr additive="base">
                                        <p:cTn id="19" dur="500" fill="hold"/>
                                        <p:tgtEl>
                                          <p:spTgt spid="31773"/>
                                        </p:tgtEl>
                                        <p:attrNameLst>
                                          <p:attrName>ppt_x</p:attrName>
                                        </p:attrNameLst>
                                      </p:cBhvr>
                                      <p:tavLst>
                                        <p:tav tm="0">
                                          <p:val>
                                            <p:strVal val="1+#ppt_w/2"/>
                                          </p:val>
                                        </p:tav>
                                        <p:tav tm="100000">
                                          <p:val>
                                            <p:strVal val="#ppt_x"/>
                                          </p:val>
                                        </p:tav>
                                      </p:tavLst>
                                    </p:anim>
                                    <p:anim calcmode="lin" valueType="num">
                                      <p:cBhvr additive="base">
                                        <p:cTn id="20" dur="500" fill="hold"/>
                                        <p:tgtEl>
                                          <p:spTgt spid="31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t>XML and KMS(4/5)</a:t>
            </a:r>
            <a:endParaRPr lang="en-US" altLang="ko-KR"/>
          </a:p>
        </p:txBody>
      </p:sp>
      <p:sp>
        <p:nvSpPr>
          <p:cNvPr id="32771" name="Rectangle 3"/>
          <p:cNvSpPr>
            <a:spLocks noGrp="1" noChangeArrowheads="1"/>
          </p:cNvSpPr>
          <p:nvPr>
            <p:ph idx="1"/>
          </p:nvPr>
        </p:nvSpPr>
        <p:spPr/>
        <p:txBody>
          <a:bodyPr/>
          <a:lstStyle/>
          <a:p>
            <a:r>
              <a:rPr lang="en-US" altLang="ko-KR" smtClean="0"/>
              <a:t>XML </a:t>
            </a:r>
            <a:r>
              <a:rPr lang="ko-KR" altLang="en-US" smtClean="0"/>
              <a:t>기반의 지식관리</a:t>
            </a:r>
          </a:p>
          <a:p>
            <a:endParaRPr lang="ko-KR" altLang="en-US" smtClean="0"/>
          </a:p>
          <a:p>
            <a:pPr lvl="1"/>
            <a:r>
              <a:rPr lang="ko-KR" altLang="en-US" smtClean="0"/>
              <a:t>기업의 지식 데이터 형태</a:t>
            </a:r>
          </a:p>
          <a:p>
            <a:pPr lvl="2"/>
            <a:r>
              <a:rPr lang="ko-KR" altLang="en-US" smtClean="0"/>
              <a:t>구조적 데이터가 데이터베이스에 저장되어 있으나 </a:t>
            </a:r>
            <a:r>
              <a:rPr lang="en-US" altLang="ko-KR" smtClean="0"/>
              <a:t>80~90%</a:t>
            </a:r>
            <a:r>
              <a:rPr lang="ko-KR" altLang="en-US" smtClean="0"/>
              <a:t>정보는 문서 형태 또는 비구조적인 형태</a:t>
            </a:r>
          </a:p>
          <a:p>
            <a:pPr lvl="2"/>
            <a:r>
              <a:rPr lang="ko-KR" altLang="en-US" smtClean="0"/>
              <a:t>비정형화 된 업무에 필요한 정보가 필요한 사람에게 원하는 형태로 적시에 제공되지 못함</a:t>
            </a:r>
          </a:p>
          <a:p>
            <a:pPr lvl="2"/>
            <a:endParaRPr lang="ko-KR" altLang="en-US" smtClean="0"/>
          </a:p>
          <a:p>
            <a:pPr lvl="1"/>
            <a:r>
              <a:rPr lang="en-US" altLang="ko-KR" smtClean="0"/>
              <a:t>XML</a:t>
            </a:r>
            <a:r>
              <a:rPr lang="ko-KR" altLang="en-US" smtClean="0"/>
              <a:t>은 기업의 데이터 통합을 위한 개방형 표준 제공</a:t>
            </a:r>
          </a:p>
          <a:p>
            <a:pPr lvl="2"/>
            <a:r>
              <a:rPr lang="ko-KR" altLang="en-US" smtClean="0"/>
              <a:t>비구조적이거나 구조적인 문서들을 시스템 변경을 하지도 않고도 </a:t>
            </a:r>
            <a:r>
              <a:rPr lang="en-US" altLang="ko-KR" smtClean="0"/>
              <a:t>DTD</a:t>
            </a:r>
            <a:r>
              <a:rPr lang="ko-KR" altLang="en-US" smtClean="0"/>
              <a:t>의 변경만으로 프로토콜을 확장</a:t>
            </a:r>
          </a:p>
          <a:p>
            <a:pPr lvl="2"/>
            <a:r>
              <a:rPr lang="en-US" altLang="ko-KR" smtClean="0"/>
              <a:t>DB</a:t>
            </a:r>
            <a:r>
              <a:rPr lang="ko-KR" altLang="en-US" smtClean="0"/>
              <a:t>의 재설계나 응용프로그램의 변경 없이 데이터 변경</a:t>
            </a:r>
            <a:r>
              <a:rPr lang="en-US" altLang="ko-KR" smtClean="0"/>
              <a:t>, </a:t>
            </a:r>
            <a:r>
              <a:rPr lang="ko-KR" altLang="en-US" smtClean="0"/>
              <a:t>통합</a:t>
            </a:r>
            <a:endParaRPr lang="ko-KR" altLang="en-US"/>
          </a:p>
        </p:txBody>
      </p:sp>
      <p:sp>
        <p:nvSpPr>
          <p:cNvPr id="4" name="슬라이드 번호 개체 틀 4"/>
          <p:cNvSpPr>
            <a:spLocks noGrp="1"/>
          </p:cNvSpPr>
          <p:nvPr>
            <p:ph type="sldNum" sz="quarter" idx="12"/>
          </p:nvPr>
        </p:nvSpPr>
        <p:spPr/>
        <p:txBody>
          <a:bodyPr/>
          <a:lstStyle/>
          <a:p>
            <a:fld id="{C509443D-6976-4352-804B-6D6CD3094AA3}" type="slidenum">
              <a:rPr lang="en-US" altLang="ko-KR" smtClean="0"/>
              <a:pPr/>
              <a:t>32</a:t>
            </a:fld>
            <a:endParaRPr lang="en-US" altLang="ko-K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t>XML and KMS(5/5)</a:t>
            </a:r>
            <a:endParaRPr lang="en-US" altLang="ko-KR"/>
          </a:p>
        </p:txBody>
      </p:sp>
      <p:sp>
        <p:nvSpPr>
          <p:cNvPr id="33795" name="Rectangle 3"/>
          <p:cNvSpPr>
            <a:spLocks noGrp="1" noChangeArrowheads="1"/>
          </p:cNvSpPr>
          <p:nvPr>
            <p:ph idx="1"/>
          </p:nvPr>
        </p:nvSpPr>
        <p:spPr/>
        <p:txBody>
          <a:bodyPr/>
          <a:lstStyle/>
          <a:p>
            <a:r>
              <a:rPr lang="en-US" altLang="ko-KR" smtClean="0"/>
              <a:t>XML </a:t>
            </a:r>
            <a:r>
              <a:rPr lang="ko-KR" altLang="en-US" smtClean="0"/>
              <a:t>기반의 지식관리</a:t>
            </a:r>
          </a:p>
          <a:p>
            <a:pPr lvl="1"/>
            <a:endParaRPr lang="ko-KR" altLang="en-US" smtClean="0"/>
          </a:p>
          <a:p>
            <a:pPr lvl="1"/>
            <a:r>
              <a:rPr lang="en-US" altLang="ko-KR" smtClean="0"/>
              <a:t>XML</a:t>
            </a:r>
            <a:r>
              <a:rPr lang="ko-KR" altLang="en-US" smtClean="0"/>
              <a:t>은 의미를 담고 있는 정보 표현</a:t>
            </a:r>
          </a:p>
          <a:p>
            <a:pPr lvl="2"/>
            <a:r>
              <a:rPr lang="ko-KR" altLang="en-US" smtClean="0"/>
              <a:t>사용자가 원하는 일부 정보만을 따로 조합하여 새로운 의미의 문서를 생성하고 활용할 수 있어 뛰어난 재활용성을 가짐</a:t>
            </a:r>
          </a:p>
          <a:p>
            <a:pPr lvl="2"/>
            <a:r>
              <a:rPr lang="ko-KR" altLang="en-US" smtClean="0"/>
              <a:t>관리되고 있는 지식을 활용할 수 있도록 적절한 검색이 가능</a:t>
            </a:r>
            <a:r>
              <a:rPr lang="en-US" altLang="ko-KR" smtClean="0"/>
              <a:t>.</a:t>
            </a:r>
          </a:p>
          <a:p>
            <a:pPr lvl="2"/>
            <a:r>
              <a:rPr lang="en-US" altLang="ko-KR" smtClean="0"/>
              <a:t>   XML</a:t>
            </a:r>
            <a:r>
              <a:rPr lang="ko-KR" altLang="en-US" smtClean="0"/>
              <a:t>은 현재 제공되고 있는 대부분의 </a:t>
            </a:r>
            <a:r>
              <a:rPr lang="en-US" altLang="ko-KR" smtClean="0"/>
              <a:t>Full-Text  </a:t>
            </a:r>
            <a:r>
              <a:rPr lang="ko-KR" altLang="en-US" smtClean="0"/>
              <a:t>검색 엔진들에 비해 좀 더 세분화된 정보 검색을 가능하게 해 줄 것이다</a:t>
            </a:r>
          </a:p>
          <a:p>
            <a:pPr lvl="2"/>
            <a:endParaRPr lang="ko-KR" altLang="en-US" smtClean="0"/>
          </a:p>
          <a:p>
            <a:pPr lvl="1"/>
            <a:r>
              <a:rPr lang="en-US" altLang="ko-KR" smtClean="0"/>
              <a:t>e-</a:t>
            </a:r>
            <a:r>
              <a:rPr lang="ko-KR" altLang="en-US" smtClean="0"/>
              <a:t>비즈니스 시스템을 위한 상호 연동성을 보장</a:t>
            </a:r>
          </a:p>
          <a:p>
            <a:pPr lvl="2"/>
            <a:r>
              <a:rPr lang="ko-KR" altLang="en-US" smtClean="0"/>
              <a:t>인터넷 뿐만 아니라 인트라넷 환경에서 직원들과 외부 협력업체</a:t>
            </a:r>
            <a:r>
              <a:rPr lang="en-US" altLang="ko-KR" smtClean="0"/>
              <a:t>, </a:t>
            </a:r>
            <a:r>
              <a:rPr lang="ko-KR" altLang="en-US" smtClean="0"/>
              <a:t>고객들 사이에 발생하는 데이터 표현 및 교환</a:t>
            </a:r>
          </a:p>
          <a:p>
            <a:pPr lvl="2"/>
            <a:r>
              <a:rPr lang="en-US" altLang="ko-KR" smtClean="0"/>
              <a:t>XML</a:t>
            </a:r>
            <a:r>
              <a:rPr lang="ko-KR" altLang="en-US" smtClean="0"/>
              <a:t>은 </a:t>
            </a:r>
            <a:r>
              <a:rPr lang="en-US" altLang="ko-KR" smtClean="0"/>
              <a:t>e-</a:t>
            </a:r>
            <a:r>
              <a:rPr lang="ko-KR" altLang="en-US" smtClean="0"/>
              <a:t>비즈니스를 위한 고객관계관리</a:t>
            </a:r>
            <a:r>
              <a:rPr lang="en-US" altLang="ko-KR" smtClean="0"/>
              <a:t>(SCM), </a:t>
            </a:r>
            <a:r>
              <a:rPr lang="ko-KR" altLang="en-US" smtClean="0"/>
              <a:t>전사적 자원관리</a:t>
            </a:r>
            <a:r>
              <a:rPr lang="en-US" altLang="ko-KR" smtClean="0"/>
              <a:t>(ERP), </a:t>
            </a:r>
            <a:r>
              <a:rPr lang="ko-KR" altLang="en-US" smtClean="0"/>
              <a:t>데이터웨어하우징</a:t>
            </a:r>
            <a:r>
              <a:rPr lang="en-US" altLang="ko-KR" smtClean="0"/>
              <a:t>(DW), </a:t>
            </a:r>
            <a:r>
              <a:rPr lang="ko-KR" altLang="en-US" smtClean="0"/>
              <a:t>지식관리</a:t>
            </a:r>
            <a:r>
              <a:rPr lang="en-US" altLang="ko-KR" smtClean="0"/>
              <a:t>(KM), </a:t>
            </a:r>
            <a:r>
              <a:rPr lang="ko-KR" altLang="en-US" smtClean="0"/>
              <a:t>어플리케이션통합</a:t>
            </a:r>
            <a:r>
              <a:rPr lang="en-US" altLang="ko-KR" smtClean="0"/>
              <a:t>(EAI) </a:t>
            </a:r>
            <a:r>
              <a:rPr lang="ko-KR" altLang="en-US" smtClean="0"/>
              <a:t>등 이기종 시스템들 간의 표준화된 기반 언어를 통해 상호 커뮤니케이션의 효율성을 높일 수 있는 시스템 통합을 이룰 수 있게 한다</a:t>
            </a:r>
            <a:r>
              <a:rPr lang="en-US" altLang="ko-KR" smtClean="0"/>
              <a:t>.</a:t>
            </a:r>
          </a:p>
          <a:p>
            <a:pPr lvl="2"/>
            <a:endParaRPr lang="en-US" altLang="ko-KR"/>
          </a:p>
        </p:txBody>
      </p:sp>
      <p:sp>
        <p:nvSpPr>
          <p:cNvPr id="4" name="슬라이드 번호 개체 틀 4"/>
          <p:cNvSpPr>
            <a:spLocks noGrp="1"/>
          </p:cNvSpPr>
          <p:nvPr>
            <p:ph type="sldNum" sz="quarter" idx="12"/>
          </p:nvPr>
        </p:nvSpPr>
        <p:spPr/>
        <p:txBody>
          <a:bodyPr/>
          <a:lstStyle/>
          <a:p>
            <a:fld id="{780A50D8-4107-41D2-8D41-CCD0CDCF8C71}" type="slidenum">
              <a:rPr lang="en-US" altLang="ko-KR" smtClean="0"/>
              <a:pPr/>
              <a:t>33</a:t>
            </a:fld>
            <a:endParaRPr lang="en-US" altLang="ko-K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ko-KR" smtClean="0"/>
              <a:t>XML and E-Business</a:t>
            </a:r>
            <a:endParaRPr lang="en-US" altLang="ko-KR"/>
          </a:p>
        </p:txBody>
      </p:sp>
      <p:sp>
        <p:nvSpPr>
          <p:cNvPr id="48131" name="Rectangle 3"/>
          <p:cNvSpPr>
            <a:spLocks noGrp="1" noChangeArrowheads="1"/>
          </p:cNvSpPr>
          <p:nvPr>
            <p:ph idx="1"/>
          </p:nvPr>
        </p:nvSpPr>
        <p:spPr/>
        <p:txBody>
          <a:bodyPr/>
          <a:lstStyle/>
          <a:p>
            <a:r>
              <a:rPr lang="en-US" altLang="ko-KR" smtClean="0"/>
              <a:t>How to use XML in E-Business</a:t>
            </a:r>
          </a:p>
          <a:p>
            <a:r>
              <a:rPr lang="en-US" altLang="ko-KR" smtClean="0"/>
              <a:t>XML as Information Exchange</a:t>
            </a:r>
          </a:p>
          <a:p>
            <a:r>
              <a:rPr lang="en-US" altLang="ko-KR" smtClean="0"/>
              <a:t>XML in Enterprise Application Integration</a:t>
            </a:r>
          </a:p>
          <a:p>
            <a:r>
              <a:rPr lang="en-US" altLang="ko-KR" smtClean="0"/>
              <a:t>XML and KMS</a:t>
            </a:r>
          </a:p>
          <a:p>
            <a:r>
              <a:rPr lang="en-US" altLang="ko-KR" smtClean="0"/>
              <a:t>XML and E-Biz System Example</a:t>
            </a:r>
          </a:p>
          <a:p>
            <a:endParaRPr lang="en-US" altLang="ko-KR"/>
          </a:p>
        </p:txBody>
      </p:sp>
      <p:sp>
        <p:nvSpPr>
          <p:cNvPr id="4" name="슬라이드 번호 개체 틀 4"/>
          <p:cNvSpPr>
            <a:spLocks noGrp="1"/>
          </p:cNvSpPr>
          <p:nvPr>
            <p:ph type="sldNum" sz="quarter" idx="12"/>
          </p:nvPr>
        </p:nvSpPr>
        <p:spPr/>
        <p:txBody>
          <a:bodyPr/>
          <a:lstStyle/>
          <a:p>
            <a:fld id="{0EE7BA8C-F294-446A-B3A8-BE0557B53870}" type="slidenum">
              <a:rPr lang="en-US" altLang="ko-KR" smtClean="0"/>
              <a:pPr/>
              <a:t>34</a:t>
            </a:fld>
            <a:endParaRPr lang="en-US" altLang="ko-K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t>XML and E-Biz System Example(1/4)</a:t>
            </a:r>
            <a:endParaRPr lang="en-US" altLang="ko-KR"/>
          </a:p>
        </p:txBody>
      </p:sp>
      <p:sp>
        <p:nvSpPr>
          <p:cNvPr id="4" name="슬라이드 번호 개체 틀 4"/>
          <p:cNvSpPr>
            <a:spLocks noGrp="1"/>
          </p:cNvSpPr>
          <p:nvPr>
            <p:ph type="sldNum" sz="quarter" idx="12"/>
          </p:nvPr>
        </p:nvSpPr>
        <p:spPr/>
        <p:txBody>
          <a:bodyPr/>
          <a:lstStyle/>
          <a:p>
            <a:fld id="{5D37F1E6-F942-4F90-8490-A2AA0B27CA1C}" type="slidenum">
              <a:rPr lang="en-US" altLang="ko-KR" smtClean="0"/>
              <a:pPr/>
              <a:t>35</a:t>
            </a:fld>
            <a:endParaRPr lang="en-US" altLang="ko-KR"/>
          </a:p>
        </p:txBody>
      </p:sp>
      <p:pic>
        <p:nvPicPr>
          <p:cNvPr id="34819" name="Picture 3" descr="arc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756525" cy="4294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ko-KR" smtClean="0"/>
              <a:t>XML and E-Biz System Example(2/4) - XEAI</a:t>
            </a:r>
            <a:endParaRPr lang="en-US" altLang="ko-KR"/>
          </a:p>
        </p:txBody>
      </p:sp>
      <p:sp>
        <p:nvSpPr>
          <p:cNvPr id="90" name="슬라이드 번호 개체 틀 4"/>
          <p:cNvSpPr>
            <a:spLocks noGrp="1"/>
          </p:cNvSpPr>
          <p:nvPr>
            <p:ph type="sldNum" sz="quarter" idx="12"/>
          </p:nvPr>
        </p:nvSpPr>
        <p:spPr/>
        <p:txBody>
          <a:bodyPr/>
          <a:lstStyle/>
          <a:p>
            <a:fld id="{6BB8DC32-6E14-4F93-A1BC-2864ECFDDB4A}" type="slidenum">
              <a:rPr lang="en-US" altLang="ko-KR" smtClean="0"/>
              <a:pPr/>
              <a:t>36</a:t>
            </a:fld>
            <a:endParaRPr lang="en-US" altLang="ko-KR"/>
          </a:p>
        </p:txBody>
      </p:sp>
      <p:sp>
        <p:nvSpPr>
          <p:cNvPr id="38946" name="Rectangle 34"/>
          <p:cNvSpPr>
            <a:spLocks noChangeArrowheads="1"/>
          </p:cNvSpPr>
          <p:nvPr/>
        </p:nvSpPr>
        <p:spPr bwMode="auto">
          <a:xfrm>
            <a:off x="6096000" y="5045075"/>
            <a:ext cx="304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1" latinLnBrk="1" hangingPunct="1"/>
            <a:r>
              <a:rPr kumimoji="1" lang="en-US" altLang="ko-KR" sz="1400" b="1">
                <a:solidFill>
                  <a:srgbClr val="F0E044"/>
                </a:solidFill>
                <a:latin typeface="Arial" pitchFamily="34" charset="0"/>
              </a:rPr>
              <a:t>Packaged, Custom, e-commerce</a:t>
            </a:r>
          </a:p>
          <a:p>
            <a:pPr eaLnBrk="1" latinLnBrk="1" hangingPunct="1"/>
            <a:r>
              <a:rPr kumimoji="1" lang="en-US" altLang="ko-KR" sz="1400" b="1">
                <a:solidFill>
                  <a:srgbClr val="F0E044"/>
                </a:solidFill>
                <a:latin typeface="Arial" pitchFamily="34" charset="0"/>
              </a:rPr>
              <a:t>or Mainframe applications</a:t>
            </a:r>
          </a:p>
        </p:txBody>
      </p:sp>
      <p:sp>
        <p:nvSpPr>
          <p:cNvPr id="38959" name="Rectangle 47"/>
          <p:cNvSpPr>
            <a:spLocks noChangeArrowheads="1"/>
          </p:cNvSpPr>
          <p:nvPr/>
        </p:nvSpPr>
        <p:spPr bwMode="auto">
          <a:xfrm>
            <a:off x="4038600" y="5943600"/>
            <a:ext cx="1270000" cy="457200"/>
          </a:xfrm>
          <a:prstGeom prst="rect">
            <a:avLst/>
          </a:prstGeom>
          <a:solidFill>
            <a:srgbClr val="FFFF00"/>
          </a:solidFill>
          <a:ln w="4763">
            <a:solidFill>
              <a:srgbClr val="000000"/>
            </a:solidFill>
            <a:miter lim="800000"/>
            <a:headEnd/>
            <a:tailEnd/>
          </a:ln>
        </p:spPr>
        <p:txBody>
          <a:bodyPr/>
          <a:lstStyle/>
          <a:p>
            <a:endParaRPr lang="ko-KR" altLang="en-US"/>
          </a:p>
        </p:txBody>
      </p:sp>
      <p:sp>
        <p:nvSpPr>
          <p:cNvPr id="38961" name="Rectangle 49"/>
          <p:cNvSpPr>
            <a:spLocks noChangeArrowheads="1"/>
          </p:cNvSpPr>
          <p:nvPr/>
        </p:nvSpPr>
        <p:spPr bwMode="auto">
          <a:xfrm>
            <a:off x="228600" y="6096000"/>
            <a:ext cx="1676400" cy="228600"/>
          </a:xfrm>
          <a:prstGeom prst="rect">
            <a:avLst/>
          </a:prstGeom>
          <a:solidFill>
            <a:srgbClr val="FFFF00"/>
          </a:solidFill>
          <a:ln w="4763">
            <a:solidFill>
              <a:srgbClr val="000000"/>
            </a:solidFill>
            <a:miter lim="800000"/>
            <a:headEnd/>
            <a:tailEnd/>
          </a:ln>
        </p:spPr>
        <p:txBody>
          <a:bodyPr/>
          <a:lstStyle/>
          <a:p>
            <a:endParaRPr lang="ko-KR" altLang="en-US"/>
          </a:p>
        </p:txBody>
      </p:sp>
      <p:sp>
        <p:nvSpPr>
          <p:cNvPr id="38963" name="Rectangle 51"/>
          <p:cNvSpPr>
            <a:spLocks noChangeArrowheads="1"/>
          </p:cNvSpPr>
          <p:nvPr/>
        </p:nvSpPr>
        <p:spPr bwMode="auto">
          <a:xfrm>
            <a:off x="7112000" y="6096000"/>
            <a:ext cx="1727200" cy="228600"/>
          </a:xfrm>
          <a:prstGeom prst="rect">
            <a:avLst/>
          </a:prstGeom>
          <a:solidFill>
            <a:srgbClr val="FFFF00"/>
          </a:solidFill>
          <a:ln w="4763">
            <a:solidFill>
              <a:srgbClr val="000000"/>
            </a:solidFill>
            <a:miter lim="800000"/>
            <a:headEnd/>
            <a:tailEnd/>
          </a:ln>
        </p:spPr>
        <p:txBody>
          <a:bodyPr/>
          <a:lstStyle/>
          <a:p>
            <a:endParaRPr lang="ko-KR" altLang="en-US"/>
          </a:p>
        </p:txBody>
      </p:sp>
      <p:sp>
        <p:nvSpPr>
          <p:cNvPr id="39000" name="Rectangle 88"/>
          <p:cNvSpPr>
            <a:spLocks noChangeArrowheads="1"/>
          </p:cNvSpPr>
          <p:nvPr/>
        </p:nvSpPr>
        <p:spPr bwMode="auto">
          <a:xfrm>
            <a:off x="76200" y="1778000"/>
            <a:ext cx="8993188" cy="4699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60" name="Rectangle 48"/>
          <p:cNvSpPr>
            <a:spLocks noChangeArrowheads="1"/>
          </p:cNvSpPr>
          <p:nvPr/>
        </p:nvSpPr>
        <p:spPr bwMode="auto">
          <a:xfrm>
            <a:off x="4508500" y="6103938"/>
            <a:ext cx="3286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latinLnBrk="1" hangingPunct="1"/>
            <a:r>
              <a:rPr kumimoji="1" lang="en-US" altLang="ko-KR" sz="1200" b="1">
                <a:solidFill>
                  <a:srgbClr val="000000"/>
                </a:solidFill>
                <a:latin typeface="Arial" pitchFamily="34" charset="0"/>
              </a:rPr>
              <a:t>HUB</a:t>
            </a:r>
            <a:endParaRPr kumimoji="1" lang="en-US" altLang="ko-KR" sz="1600" b="1"/>
          </a:p>
        </p:txBody>
      </p:sp>
      <p:sp>
        <p:nvSpPr>
          <p:cNvPr id="38962" name="Rectangle 50"/>
          <p:cNvSpPr>
            <a:spLocks noChangeArrowheads="1"/>
          </p:cNvSpPr>
          <p:nvPr/>
        </p:nvSpPr>
        <p:spPr bwMode="auto">
          <a:xfrm>
            <a:off x="514350" y="6122988"/>
            <a:ext cx="1187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latinLnBrk="1" hangingPunct="1"/>
            <a:r>
              <a:rPr kumimoji="1" lang="en-US" altLang="ko-KR" sz="1200" b="1">
                <a:solidFill>
                  <a:srgbClr val="000000"/>
                </a:solidFill>
                <a:latin typeface="Arial" pitchFamily="34" charset="0"/>
              </a:rPr>
              <a:t>SPOKE(Publish)</a:t>
            </a:r>
            <a:endParaRPr kumimoji="1" lang="en-US" altLang="ko-KR" sz="1600" b="1"/>
          </a:p>
        </p:txBody>
      </p:sp>
      <p:sp>
        <p:nvSpPr>
          <p:cNvPr id="38964" name="Rectangle 52"/>
          <p:cNvSpPr>
            <a:spLocks noChangeArrowheads="1"/>
          </p:cNvSpPr>
          <p:nvPr/>
        </p:nvSpPr>
        <p:spPr bwMode="auto">
          <a:xfrm>
            <a:off x="7340600" y="6103938"/>
            <a:ext cx="137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latinLnBrk="1" hangingPunct="1"/>
            <a:r>
              <a:rPr kumimoji="1" lang="en-US" altLang="ko-KR" sz="1200" b="1">
                <a:solidFill>
                  <a:srgbClr val="000000"/>
                </a:solidFill>
                <a:latin typeface="Arial" pitchFamily="34" charset="0"/>
              </a:rPr>
              <a:t>SPOKE(Subscribe)</a:t>
            </a:r>
            <a:endParaRPr kumimoji="1" lang="en-US" altLang="ko-KR" sz="1600" b="1"/>
          </a:p>
        </p:txBody>
      </p:sp>
      <p:sp>
        <p:nvSpPr>
          <p:cNvPr id="38985" name="Rectangle 73"/>
          <p:cNvSpPr>
            <a:spLocks noChangeArrowheads="1"/>
          </p:cNvSpPr>
          <p:nvPr/>
        </p:nvSpPr>
        <p:spPr bwMode="auto">
          <a:xfrm>
            <a:off x="533400" y="55006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SQL</a:t>
            </a:r>
          </a:p>
        </p:txBody>
      </p:sp>
      <p:sp>
        <p:nvSpPr>
          <p:cNvPr id="38986" name="Rectangle 74"/>
          <p:cNvSpPr>
            <a:spLocks noChangeArrowheads="1"/>
          </p:cNvSpPr>
          <p:nvPr/>
        </p:nvSpPr>
        <p:spPr bwMode="auto">
          <a:xfrm>
            <a:off x="1466850" y="54864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XML</a:t>
            </a:r>
          </a:p>
        </p:txBody>
      </p:sp>
      <p:sp>
        <p:nvSpPr>
          <p:cNvPr id="38987" name="Rectangle 75"/>
          <p:cNvSpPr>
            <a:spLocks noChangeArrowheads="1"/>
          </p:cNvSpPr>
          <p:nvPr/>
        </p:nvSpPr>
        <p:spPr bwMode="auto">
          <a:xfrm>
            <a:off x="7727950" y="55006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SQL</a:t>
            </a:r>
          </a:p>
        </p:txBody>
      </p:sp>
      <p:sp>
        <p:nvSpPr>
          <p:cNvPr id="38988" name="Rectangle 76"/>
          <p:cNvSpPr>
            <a:spLocks noChangeArrowheads="1"/>
          </p:cNvSpPr>
          <p:nvPr/>
        </p:nvSpPr>
        <p:spPr bwMode="auto">
          <a:xfrm>
            <a:off x="6724650" y="54864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XML</a:t>
            </a:r>
          </a:p>
        </p:txBody>
      </p:sp>
      <p:sp>
        <p:nvSpPr>
          <p:cNvPr id="38989" name="AutoShape 77"/>
          <p:cNvSpPr>
            <a:spLocks noChangeArrowheads="1"/>
          </p:cNvSpPr>
          <p:nvPr/>
        </p:nvSpPr>
        <p:spPr bwMode="auto">
          <a:xfrm>
            <a:off x="1143000" y="5562600"/>
            <a:ext cx="349250" cy="242888"/>
          </a:xfrm>
          <a:prstGeom prst="rightArrow">
            <a:avLst>
              <a:gd name="adj1" fmla="val 50000"/>
              <a:gd name="adj2" fmla="val 71902"/>
            </a:avLst>
          </a:prstGeom>
          <a:solidFill>
            <a:srgbClr val="00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90" name="AutoShape 78"/>
          <p:cNvSpPr>
            <a:spLocks noChangeArrowheads="1"/>
          </p:cNvSpPr>
          <p:nvPr/>
        </p:nvSpPr>
        <p:spPr bwMode="auto">
          <a:xfrm>
            <a:off x="7391400" y="5562600"/>
            <a:ext cx="349250" cy="242888"/>
          </a:xfrm>
          <a:prstGeom prst="rightArrow">
            <a:avLst>
              <a:gd name="adj1" fmla="val 50000"/>
              <a:gd name="adj2" fmla="val 71902"/>
            </a:avLst>
          </a:prstGeom>
          <a:solidFill>
            <a:srgbClr val="00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5" name="AutoShape 3"/>
          <p:cNvSpPr>
            <a:spLocks noChangeArrowheads="1"/>
          </p:cNvSpPr>
          <p:nvPr/>
        </p:nvSpPr>
        <p:spPr bwMode="auto">
          <a:xfrm>
            <a:off x="228600" y="3224213"/>
            <a:ext cx="1390650" cy="1690687"/>
          </a:xfrm>
          <a:prstGeom prst="cube">
            <a:avLst>
              <a:gd name="adj" fmla="val 24995"/>
            </a:avLst>
          </a:prstGeom>
          <a:gradFill rotWithShape="0">
            <a:gsLst>
              <a:gs pos="0">
                <a:schemeClr val="accent1"/>
              </a:gs>
              <a:gs pos="100000">
                <a:schemeClr val="accent1">
                  <a:gamma/>
                  <a:shade val="69804"/>
                  <a:invGamma/>
                </a:scheme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6" name="AutoShape 4"/>
          <p:cNvSpPr>
            <a:spLocks noChangeArrowheads="1"/>
          </p:cNvSpPr>
          <p:nvPr/>
        </p:nvSpPr>
        <p:spPr bwMode="auto">
          <a:xfrm>
            <a:off x="1363663" y="3703638"/>
            <a:ext cx="693737" cy="822325"/>
          </a:xfrm>
          <a:prstGeom prst="cube">
            <a:avLst>
              <a:gd name="adj" fmla="val 24995"/>
            </a:avLst>
          </a:prstGeom>
          <a:gradFill rotWithShape="0">
            <a:gsLst>
              <a:gs pos="0">
                <a:srgbClr val="FF6633"/>
              </a:gs>
              <a:gs pos="100000">
                <a:srgbClr val="FF6633">
                  <a:gamma/>
                  <a:shade val="6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latinLnBrk="1" hangingPunct="1"/>
            <a:r>
              <a:rPr kumimoji="1" lang="en-US" altLang="ko-KR" sz="1200" b="1">
                <a:effectLst>
                  <a:outerShdw blurRad="38100" dist="38100" dir="2700000" algn="tl">
                    <a:srgbClr val="FFFFFF"/>
                  </a:outerShdw>
                </a:effectLst>
                <a:latin typeface="Arial" pitchFamily="34" charset="0"/>
              </a:rPr>
              <a:t>Adapter</a:t>
            </a:r>
            <a:endParaRPr kumimoji="1" lang="en-US" altLang="ko-KR" sz="1600" b="1">
              <a:effectLst>
                <a:outerShdw blurRad="38100" dist="38100" dir="2700000" algn="tl">
                  <a:srgbClr val="FFFFFF"/>
                </a:outerShdw>
              </a:effectLst>
              <a:latin typeface="Arial" pitchFamily="34" charset="0"/>
            </a:endParaRPr>
          </a:p>
        </p:txBody>
      </p:sp>
      <p:sp>
        <p:nvSpPr>
          <p:cNvPr id="38917" name="Rectangle 5"/>
          <p:cNvSpPr>
            <a:spLocks noChangeArrowheads="1"/>
          </p:cNvSpPr>
          <p:nvPr/>
        </p:nvSpPr>
        <p:spPr bwMode="auto">
          <a:xfrm>
            <a:off x="1981200" y="4013200"/>
            <a:ext cx="1712913" cy="177800"/>
          </a:xfrm>
          <a:prstGeom prst="rect">
            <a:avLst/>
          </a:prstGeom>
          <a:gradFill rotWithShape="0">
            <a:gsLst>
              <a:gs pos="0">
                <a:srgbClr val="009900">
                  <a:gamma/>
                  <a:shade val="69804"/>
                  <a:invGamma/>
                </a:srgbClr>
              </a:gs>
              <a:gs pos="50000">
                <a:srgbClr val="009900"/>
              </a:gs>
              <a:gs pos="100000">
                <a:srgbClr val="009900">
                  <a:gamma/>
                  <a:shade val="6980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8" name="AutoShape 6"/>
          <p:cNvSpPr>
            <a:spLocks noChangeArrowheads="1"/>
          </p:cNvSpPr>
          <p:nvPr/>
        </p:nvSpPr>
        <p:spPr bwMode="auto">
          <a:xfrm>
            <a:off x="3035300" y="1752600"/>
            <a:ext cx="3038475" cy="3586163"/>
          </a:xfrm>
          <a:prstGeom prst="cube">
            <a:avLst>
              <a:gd name="adj" fmla="val 14694"/>
            </a:avLst>
          </a:prstGeom>
          <a:gradFill rotWithShape="0">
            <a:gsLst>
              <a:gs pos="0">
                <a:schemeClr val="hlink"/>
              </a:gs>
              <a:gs pos="100000">
                <a:schemeClr val="hlink">
                  <a:gamma/>
                  <a:shade val="69804"/>
                  <a:invGamma/>
                </a:schemeClr>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9" name="Rectangle 7"/>
          <p:cNvSpPr>
            <a:spLocks noChangeArrowheads="1"/>
          </p:cNvSpPr>
          <p:nvPr/>
        </p:nvSpPr>
        <p:spPr bwMode="auto">
          <a:xfrm>
            <a:off x="5867400" y="4022725"/>
            <a:ext cx="1119188" cy="168275"/>
          </a:xfrm>
          <a:prstGeom prst="rect">
            <a:avLst/>
          </a:prstGeom>
          <a:gradFill rotWithShape="0">
            <a:gsLst>
              <a:gs pos="0">
                <a:srgbClr val="009900">
                  <a:gamma/>
                  <a:shade val="69804"/>
                  <a:invGamma/>
                </a:srgbClr>
              </a:gs>
              <a:gs pos="50000">
                <a:srgbClr val="009900"/>
              </a:gs>
              <a:gs pos="100000">
                <a:srgbClr val="009900">
                  <a:gamma/>
                  <a:shade val="6980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20" name="AutoShape 8"/>
          <p:cNvSpPr>
            <a:spLocks noChangeArrowheads="1"/>
          </p:cNvSpPr>
          <p:nvPr/>
        </p:nvSpPr>
        <p:spPr bwMode="auto">
          <a:xfrm>
            <a:off x="6956425" y="3687763"/>
            <a:ext cx="723900" cy="822325"/>
          </a:xfrm>
          <a:prstGeom prst="cube">
            <a:avLst>
              <a:gd name="adj" fmla="val 24995"/>
            </a:avLst>
          </a:prstGeom>
          <a:gradFill rotWithShape="0">
            <a:gsLst>
              <a:gs pos="0">
                <a:srgbClr val="FF6633"/>
              </a:gs>
              <a:gs pos="100000">
                <a:srgbClr val="FF6633">
                  <a:gamma/>
                  <a:shade val="6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latinLnBrk="1" hangingPunct="1"/>
            <a:r>
              <a:rPr kumimoji="1" lang="en-US" altLang="ko-KR" sz="1200" b="1">
                <a:effectLst>
                  <a:outerShdw blurRad="38100" dist="38100" dir="2700000" algn="tl">
                    <a:srgbClr val="FFFFFF"/>
                  </a:outerShdw>
                </a:effectLst>
                <a:latin typeface="Arial" pitchFamily="34" charset="0"/>
              </a:rPr>
              <a:t>Adapter</a:t>
            </a:r>
            <a:endParaRPr kumimoji="1" lang="en-US" altLang="ko-KR" sz="1600" b="1">
              <a:effectLst>
                <a:outerShdw blurRad="38100" dist="38100" dir="2700000" algn="tl">
                  <a:srgbClr val="FFFFFF"/>
                </a:outerShdw>
              </a:effectLst>
              <a:latin typeface="Arial" pitchFamily="34" charset="0"/>
            </a:endParaRPr>
          </a:p>
        </p:txBody>
      </p:sp>
      <p:sp>
        <p:nvSpPr>
          <p:cNvPr id="38921" name="Rectangle 9"/>
          <p:cNvSpPr>
            <a:spLocks noChangeArrowheads="1"/>
          </p:cNvSpPr>
          <p:nvPr/>
        </p:nvSpPr>
        <p:spPr bwMode="auto">
          <a:xfrm>
            <a:off x="1385888" y="5084763"/>
            <a:ext cx="1276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Messages</a:t>
            </a:r>
          </a:p>
        </p:txBody>
      </p:sp>
      <p:sp>
        <p:nvSpPr>
          <p:cNvPr id="38922" name="Arc 10"/>
          <p:cNvSpPr>
            <a:spLocks/>
          </p:cNvSpPr>
          <p:nvPr/>
        </p:nvSpPr>
        <p:spPr bwMode="auto">
          <a:xfrm rot="10800000">
            <a:off x="1447800" y="4257675"/>
            <a:ext cx="701675" cy="920750"/>
          </a:xfrm>
          <a:custGeom>
            <a:avLst/>
            <a:gdLst>
              <a:gd name="G0" fmla="+- 21600 0 0"/>
              <a:gd name="G1" fmla="+- 17355 0 0"/>
              <a:gd name="G2" fmla="+- 21600 0 0"/>
              <a:gd name="T0" fmla="*/ 181 w 21600"/>
              <a:gd name="T1" fmla="*/ 20143 h 20143"/>
              <a:gd name="T2" fmla="*/ 8741 w 21600"/>
              <a:gd name="T3" fmla="*/ 0 h 20143"/>
              <a:gd name="T4" fmla="*/ 21600 w 21600"/>
              <a:gd name="T5" fmla="*/ 17355 h 20143"/>
            </a:gdLst>
            <a:ahLst/>
            <a:cxnLst>
              <a:cxn ang="0">
                <a:pos x="T0" y="T1"/>
              </a:cxn>
              <a:cxn ang="0">
                <a:pos x="T2" y="T3"/>
              </a:cxn>
              <a:cxn ang="0">
                <a:pos x="T4" y="T5"/>
              </a:cxn>
            </a:cxnLst>
            <a:rect l="0" t="0" r="r" b="b"/>
            <a:pathLst>
              <a:path w="21600" h="20143" fill="none" extrusionOk="0">
                <a:moveTo>
                  <a:pt x="180" y="20143"/>
                </a:moveTo>
                <a:cubicBezTo>
                  <a:pt x="60" y="19218"/>
                  <a:pt x="0" y="18287"/>
                  <a:pt x="0" y="17355"/>
                </a:cubicBezTo>
                <a:cubicBezTo>
                  <a:pt x="-1" y="10511"/>
                  <a:pt x="3242" y="4073"/>
                  <a:pt x="8740" y="-1"/>
                </a:cubicBezTo>
              </a:path>
              <a:path w="21600" h="20143" stroke="0" extrusionOk="0">
                <a:moveTo>
                  <a:pt x="180" y="20143"/>
                </a:moveTo>
                <a:cubicBezTo>
                  <a:pt x="60" y="19218"/>
                  <a:pt x="0" y="18287"/>
                  <a:pt x="0" y="17355"/>
                </a:cubicBezTo>
                <a:cubicBezTo>
                  <a:pt x="-1" y="10511"/>
                  <a:pt x="3242" y="4073"/>
                  <a:pt x="8740" y="-1"/>
                </a:cubicBezTo>
                <a:lnTo>
                  <a:pt x="21600" y="17355"/>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8923" name="Group 11"/>
          <p:cNvGrpSpPr>
            <a:grpSpLocks/>
          </p:cNvGrpSpPr>
          <p:nvPr/>
        </p:nvGrpSpPr>
        <p:grpSpPr bwMode="auto">
          <a:xfrm>
            <a:off x="457200" y="3816350"/>
            <a:ext cx="633413" cy="755650"/>
            <a:chOff x="532" y="2548"/>
            <a:chExt cx="368" cy="277"/>
          </a:xfrm>
        </p:grpSpPr>
        <p:grpSp>
          <p:nvGrpSpPr>
            <p:cNvPr id="38924" name="Group 12"/>
            <p:cNvGrpSpPr>
              <a:grpSpLocks/>
            </p:cNvGrpSpPr>
            <p:nvPr/>
          </p:nvGrpSpPr>
          <p:grpSpPr bwMode="auto">
            <a:xfrm>
              <a:off x="532" y="2548"/>
              <a:ext cx="368" cy="277"/>
              <a:chOff x="532" y="2548"/>
              <a:chExt cx="368" cy="277"/>
            </a:xfrm>
          </p:grpSpPr>
          <p:sp>
            <p:nvSpPr>
              <p:cNvPr id="38925" name="Oval 13"/>
              <p:cNvSpPr>
                <a:spLocks noChangeArrowheads="1"/>
              </p:cNvSpPr>
              <p:nvPr/>
            </p:nvSpPr>
            <p:spPr bwMode="auto">
              <a:xfrm>
                <a:off x="536" y="2743"/>
                <a:ext cx="360" cy="82"/>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26" name="Rectangle 14"/>
              <p:cNvSpPr>
                <a:spLocks noChangeArrowheads="1"/>
              </p:cNvSpPr>
              <p:nvPr/>
            </p:nvSpPr>
            <p:spPr bwMode="auto">
              <a:xfrm>
                <a:off x="536" y="2593"/>
                <a:ext cx="352" cy="195"/>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27" name="Oval 15"/>
              <p:cNvSpPr>
                <a:spLocks noChangeArrowheads="1"/>
              </p:cNvSpPr>
              <p:nvPr/>
            </p:nvSpPr>
            <p:spPr bwMode="auto">
              <a:xfrm>
                <a:off x="536" y="2548"/>
                <a:ext cx="360" cy="82"/>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28" name="Line 16"/>
              <p:cNvSpPr>
                <a:spLocks noChangeShapeType="1"/>
              </p:cNvSpPr>
              <p:nvPr/>
            </p:nvSpPr>
            <p:spPr bwMode="auto">
              <a:xfrm>
                <a:off x="532" y="2597"/>
                <a:ext cx="0" cy="19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29" name="Line 17"/>
              <p:cNvSpPr>
                <a:spLocks noChangeShapeType="1"/>
              </p:cNvSpPr>
              <p:nvPr/>
            </p:nvSpPr>
            <p:spPr bwMode="auto">
              <a:xfrm>
                <a:off x="900" y="2597"/>
                <a:ext cx="0" cy="19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8930" name="Rectangle 18"/>
            <p:cNvSpPr>
              <a:spLocks noChangeArrowheads="1"/>
            </p:cNvSpPr>
            <p:nvPr/>
          </p:nvSpPr>
          <p:spPr bwMode="auto">
            <a:xfrm>
              <a:off x="548" y="2626"/>
              <a:ext cx="33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400" b="1">
                  <a:latin typeface="Arial" pitchFamily="34" charset="0"/>
                </a:rPr>
                <a:t>Data</a:t>
              </a:r>
            </a:p>
          </p:txBody>
        </p:sp>
      </p:grpSp>
      <p:sp>
        <p:nvSpPr>
          <p:cNvPr id="38931" name="AutoShape 19"/>
          <p:cNvSpPr>
            <a:spLocks noChangeArrowheads="1"/>
          </p:cNvSpPr>
          <p:nvPr/>
        </p:nvSpPr>
        <p:spPr bwMode="auto">
          <a:xfrm>
            <a:off x="2571750" y="3125788"/>
            <a:ext cx="349250" cy="242887"/>
          </a:xfrm>
          <a:prstGeom prst="rightArrow">
            <a:avLst>
              <a:gd name="adj1" fmla="val 50000"/>
              <a:gd name="adj2" fmla="val 71902"/>
            </a:avLst>
          </a:prstGeom>
          <a:solidFill>
            <a:srgbClr val="00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32" name="AutoShape 20"/>
          <p:cNvSpPr>
            <a:spLocks noChangeArrowheads="1"/>
          </p:cNvSpPr>
          <p:nvPr/>
        </p:nvSpPr>
        <p:spPr bwMode="auto">
          <a:xfrm>
            <a:off x="2209800" y="3124200"/>
            <a:ext cx="349250" cy="244475"/>
          </a:xfrm>
          <a:prstGeom prst="leftArrow">
            <a:avLst>
              <a:gd name="adj1" fmla="val 50000"/>
              <a:gd name="adj2" fmla="val 71422"/>
            </a:avLst>
          </a:prstGeom>
          <a:solidFill>
            <a:srgbClr val="00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33" name="AutoShape 21"/>
          <p:cNvSpPr>
            <a:spLocks noChangeArrowheads="1"/>
          </p:cNvSpPr>
          <p:nvPr/>
        </p:nvSpPr>
        <p:spPr bwMode="auto">
          <a:xfrm>
            <a:off x="7523163" y="3208338"/>
            <a:ext cx="1392237" cy="1690687"/>
          </a:xfrm>
          <a:prstGeom prst="cube">
            <a:avLst>
              <a:gd name="adj" fmla="val 24995"/>
            </a:avLst>
          </a:prstGeom>
          <a:gradFill rotWithShape="0">
            <a:gsLst>
              <a:gs pos="0">
                <a:schemeClr val="accent1"/>
              </a:gs>
              <a:gs pos="100000">
                <a:schemeClr val="accent1">
                  <a:gamma/>
                  <a:shade val="69804"/>
                  <a:invGamma/>
                </a:scheme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8934" name="Group 22"/>
          <p:cNvGrpSpPr>
            <a:grpSpLocks/>
          </p:cNvGrpSpPr>
          <p:nvPr/>
        </p:nvGrpSpPr>
        <p:grpSpPr bwMode="auto">
          <a:xfrm>
            <a:off x="7778750" y="3657600"/>
            <a:ext cx="631825" cy="735013"/>
            <a:chOff x="4745" y="2538"/>
            <a:chExt cx="368" cy="277"/>
          </a:xfrm>
        </p:grpSpPr>
        <p:grpSp>
          <p:nvGrpSpPr>
            <p:cNvPr id="38935" name="Group 23"/>
            <p:cNvGrpSpPr>
              <a:grpSpLocks/>
            </p:cNvGrpSpPr>
            <p:nvPr/>
          </p:nvGrpSpPr>
          <p:grpSpPr bwMode="auto">
            <a:xfrm>
              <a:off x="4745" y="2538"/>
              <a:ext cx="368" cy="277"/>
              <a:chOff x="4745" y="2538"/>
              <a:chExt cx="368" cy="277"/>
            </a:xfrm>
          </p:grpSpPr>
          <p:sp>
            <p:nvSpPr>
              <p:cNvPr id="38936" name="Oval 24"/>
              <p:cNvSpPr>
                <a:spLocks noChangeArrowheads="1"/>
              </p:cNvSpPr>
              <p:nvPr/>
            </p:nvSpPr>
            <p:spPr bwMode="auto">
              <a:xfrm>
                <a:off x="4749" y="2733"/>
                <a:ext cx="360" cy="82"/>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37" name="Rectangle 25"/>
              <p:cNvSpPr>
                <a:spLocks noChangeArrowheads="1"/>
              </p:cNvSpPr>
              <p:nvPr/>
            </p:nvSpPr>
            <p:spPr bwMode="auto">
              <a:xfrm>
                <a:off x="4749" y="2583"/>
                <a:ext cx="352" cy="195"/>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38" name="Oval 26"/>
              <p:cNvSpPr>
                <a:spLocks noChangeArrowheads="1"/>
              </p:cNvSpPr>
              <p:nvPr/>
            </p:nvSpPr>
            <p:spPr bwMode="auto">
              <a:xfrm>
                <a:off x="4749" y="2538"/>
                <a:ext cx="360" cy="82"/>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39" name="Line 27"/>
              <p:cNvSpPr>
                <a:spLocks noChangeShapeType="1"/>
              </p:cNvSpPr>
              <p:nvPr/>
            </p:nvSpPr>
            <p:spPr bwMode="auto">
              <a:xfrm>
                <a:off x="4745" y="2587"/>
                <a:ext cx="0" cy="19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40" name="Line 28"/>
              <p:cNvSpPr>
                <a:spLocks noChangeShapeType="1"/>
              </p:cNvSpPr>
              <p:nvPr/>
            </p:nvSpPr>
            <p:spPr bwMode="auto">
              <a:xfrm>
                <a:off x="5113" y="2587"/>
                <a:ext cx="0" cy="19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8941" name="Rectangle 29"/>
            <p:cNvSpPr>
              <a:spLocks noChangeArrowheads="1"/>
            </p:cNvSpPr>
            <p:nvPr/>
          </p:nvSpPr>
          <p:spPr bwMode="auto">
            <a:xfrm>
              <a:off x="4761" y="2616"/>
              <a:ext cx="33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400" b="1">
                  <a:latin typeface="Arial" pitchFamily="34" charset="0"/>
                </a:rPr>
                <a:t>Data</a:t>
              </a:r>
            </a:p>
          </p:txBody>
        </p:sp>
      </p:grpSp>
      <p:sp>
        <p:nvSpPr>
          <p:cNvPr id="38942" name="AutoShape 30"/>
          <p:cNvSpPr>
            <a:spLocks noChangeArrowheads="1"/>
          </p:cNvSpPr>
          <p:nvPr/>
        </p:nvSpPr>
        <p:spPr bwMode="auto">
          <a:xfrm>
            <a:off x="6584950" y="3048000"/>
            <a:ext cx="349250" cy="231775"/>
          </a:xfrm>
          <a:prstGeom prst="rightArrow">
            <a:avLst>
              <a:gd name="adj1" fmla="val 50000"/>
              <a:gd name="adj2" fmla="val 75349"/>
            </a:avLst>
          </a:prstGeom>
          <a:solidFill>
            <a:srgbClr val="00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43" name="AutoShape 31"/>
          <p:cNvSpPr>
            <a:spLocks noChangeArrowheads="1"/>
          </p:cNvSpPr>
          <p:nvPr/>
        </p:nvSpPr>
        <p:spPr bwMode="auto">
          <a:xfrm>
            <a:off x="6223000" y="3054350"/>
            <a:ext cx="349250" cy="222250"/>
          </a:xfrm>
          <a:prstGeom prst="leftArrow">
            <a:avLst>
              <a:gd name="adj1" fmla="val 50000"/>
              <a:gd name="adj2" fmla="val 78564"/>
            </a:avLst>
          </a:prstGeom>
          <a:solidFill>
            <a:srgbClr val="00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44" name="Rectangle 32"/>
          <p:cNvSpPr>
            <a:spLocks noChangeArrowheads="1"/>
          </p:cNvSpPr>
          <p:nvPr/>
        </p:nvSpPr>
        <p:spPr bwMode="auto">
          <a:xfrm>
            <a:off x="596900" y="205740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Integration Logic</a:t>
            </a:r>
          </a:p>
        </p:txBody>
      </p:sp>
      <p:sp>
        <p:nvSpPr>
          <p:cNvPr id="38945" name="Rectangle 33"/>
          <p:cNvSpPr>
            <a:spLocks noChangeArrowheads="1"/>
          </p:cNvSpPr>
          <p:nvPr/>
        </p:nvSpPr>
        <p:spPr bwMode="auto">
          <a:xfrm>
            <a:off x="7578725" y="4378325"/>
            <a:ext cx="706438" cy="361950"/>
          </a:xfrm>
          <a:prstGeom prst="rect">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latinLnBrk="1" hangingPunct="1"/>
            <a:r>
              <a:rPr kumimoji="1" lang="en-US" altLang="ko-KR" sz="1200" b="1">
                <a:latin typeface="Arial" pitchFamily="34" charset="0"/>
              </a:rPr>
              <a:t>Events</a:t>
            </a:r>
          </a:p>
        </p:txBody>
      </p:sp>
      <p:sp>
        <p:nvSpPr>
          <p:cNvPr id="38947" name="Line 35"/>
          <p:cNvSpPr>
            <a:spLocks noChangeShapeType="1"/>
          </p:cNvSpPr>
          <p:nvPr/>
        </p:nvSpPr>
        <p:spPr bwMode="auto">
          <a:xfrm>
            <a:off x="3070225" y="3505200"/>
            <a:ext cx="2559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48" name="Line 36"/>
          <p:cNvSpPr>
            <a:spLocks noChangeShapeType="1"/>
          </p:cNvSpPr>
          <p:nvPr/>
        </p:nvSpPr>
        <p:spPr bwMode="auto">
          <a:xfrm>
            <a:off x="3070225" y="4572000"/>
            <a:ext cx="2559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49" name="Rectangle 37"/>
          <p:cNvSpPr>
            <a:spLocks noChangeArrowheads="1"/>
          </p:cNvSpPr>
          <p:nvPr/>
        </p:nvSpPr>
        <p:spPr bwMode="auto">
          <a:xfrm>
            <a:off x="3322638" y="4891088"/>
            <a:ext cx="1817687" cy="36671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eaLnBrk="1" latinLnBrk="1" hangingPunct="1">
              <a:spcBef>
                <a:spcPct val="50000"/>
              </a:spcBef>
            </a:pPr>
            <a:r>
              <a:rPr kumimoji="1" lang="en-US" altLang="ko-KR" sz="1800" b="1"/>
              <a:t>Oracle 8</a:t>
            </a:r>
            <a:r>
              <a:rPr kumimoji="1" lang="en-US" altLang="ko-KR" sz="1800" b="1" i="1"/>
              <a:t>i</a:t>
            </a:r>
            <a:r>
              <a:rPr kumimoji="1" lang="en-US" altLang="ko-KR" sz="1800" b="1"/>
              <a:t>/ AQ</a:t>
            </a:r>
          </a:p>
        </p:txBody>
      </p:sp>
      <p:sp>
        <p:nvSpPr>
          <p:cNvPr id="38950" name="Rectangle 38"/>
          <p:cNvSpPr>
            <a:spLocks noChangeArrowheads="1"/>
          </p:cNvSpPr>
          <p:nvPr/>
        </p:nvSpPr>
        <p:spPr bwMode="auto">
          <a:xfrm>
            <a:off x="2994025" y="3505200"/>
            <a:ext cx="2717800" cy="36671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eaLnBrk="1" latinLnBrk="1" hangingPunct="1">
              <a:spcBef>
                <a:spcPct val="50000"/>
              </a:spcBef>
            </a:pPr>
            <a:r>
              <a:rPr kumimoji="1" lang="en-US" altLang="ko-KR" sz="1800" b="1"/>
              <a:t>Oracle Message Broker</a:t>
            </a:r>
          </a:p>
        </p:txBody>
      </p:sp>
      <p:sp>
        <p:nvSpPr>
          <p:cNvPr id="38951" name="Line 39"/>
          <p:cNvSpPr>
            <a:spLocks noChangeShapeType="1"/>
          </p:cNvSpPr>
          <p:nvPr/>
        </p:nvSpPr>
        <p:spPr bwMode="auto">
          <a:xfrm>
            <a:off x="4308475" y="2895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52" name="Rectangle 40"/>
          <p:cNvSpPr>
            <a:spLocks noChangeArrowheads="1"/>
          </p:cNvSpPr>
          <p:nvPr/>
        </p:nvSpPr>
        <p:spPr bwMode="auto">
          <a:xfrm>
            <a:off x="2987675" y="3051175"/>
            <a:ext cx="1320800" cy="39528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eaLnBrk="1" latinLnBrk="1" hangingPunct="1">
              <a:lnSpc>
                <a:spcPct val="30000"/>
              </a:lnSpc>
              <a:spcBef>
                <a:spcPct val="50000"/>
              </a:spcBef>
            </a:pPr>
            <a:r>
              <a:rPr kumimoji="1" lang="en-US" altLang="ko-KR" sz="1800" b="1"/>
              <a:t>Oracle </a:t>
            </a:r>
          </a:p>
          <a:p>
            <a:pPr algn="ctr" eaLnBrk="1" latinLnBrk="1" hangingPunct="1">
              <a:lnSpc>
                <a:spcPct val="30000"/>
              </a:lnSpc>
              <a:spcBef>
                <a:spcPct val="50000"/>
              </a:spcBef>
            </a:pPr>
            <a:r>
              <a:rPr kumimoji="1" lang="en-US" altLang="ko-KR" sz="1800" b="1"/>
              <a:t>Designer</a:t>
            </a:r>
          </a:p>
        </p:txBody>
      </p:sp>
      <p:sp>
        <p:nvSpPr>
          <p:cNvPr id="38953" name="Rectangle 41"/>
          <p:cNvSpPr>
            <a:spLocks noChangeArrowheads="1"/>
          </p:cNvSpPr>
          <p:nvPr/>
        </p:nvSpPr>
        <p:spPr bwMode="auto">
          <a:xfrm>
            <a:off x="4225925" y="2974975"/>
            <a:ext cx="1485900" cy="568325"/>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eaLnBrk="1" latinLnBrk="1" hangingPunct="1">
              <a:lnSpc>
                <a:spcPct val="65000"/>
              </a:lnSpc>
              <a:spcBef>
                <a:spcPct val="50000"/>
              </a:spcBef>
            </a:pPr>
            <a:r>
              <a:rPr kumimoji="1" lang="en-US" altLang="ko-KR" sz="1600" b="1"/>
              <a:t>Oracle Enterprise Manager</a:t>
            </a:r>
          </a:p>
        </p:txBody>
      </p:sp>
      <p:sp>
        <p:nvSpPr>
          <p:cNvPr id="38954" name="Rectangle 42"/>
          <p:cNvSpPr>
            <a:spLocks noChangeArrowheads="1"/>
          </p:cNvSpPr>
          <p:nvPr/>
        </p:nvSpPr>
        <p:spPr bwMode="auto">
          <a:xfrm>
            <a:off x="6151563" y="2147888"/>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latinLnBrk="1" hangingPunct="1"/>
            <a:r>
              <a:rPr kumimoji="1" lang="en-US" altLang="ko-KR" sz="1800" b="1">
                <a:latin typeface="Arial" pitchFamily="34" charset="0"/>
              </a:rPr>
              <a:t>System Management</a:t>
            </a:r>
          </a:p>
        </p:txBody>
      </p:sp>
      <p:sp>
        <p:nvSpPr>
          <p:cNvPr id="38955" name="Arc 43"/>
          <p:cNvSpPr>
            <a:spLocks/>
          </p:cNvSpPr>
          <p:nvPr/>
        </p:nvSpPr>
        <p:spPr bwMode="auto">
          <a:xfrm rot="10800000">
            <a:off x="5627688" y="2508250"/>
            <a:ext cx="774700" cy="617538"/>
          </a:xfrm>
          <a:custGeom>
            <a:avLst/>
            <a:gdLst>
              <a:gd name="G0" fmla="+- 21436 0 0"/>
              <a:gd name="G1" fmla="+- 21588 0 0"/>
              <a:gd name="G2" fmla="+- 21600 0 0"/>
              <a:gd name="T0" fmla="*/ 0 w 21436"/>
              <a:gd name="T1" fmla="*/ 18928 h 21588"/>
              <a:gd name="T2" fmla="*/ 20724 w 21436"/>
              <a:gd name="T3" fmla="*/ 0 h 21588"/>
              <a:gd name="T4" fmla="*/ 21436 w 21436"/>
              <a:gd name="T5" fmla="*/ 21588 h 21588"/>
            </a:gdLst>
            <a:ahLst/>
            <a:cxnLst>
              <a:cxn ang="0">
                <a:pos x="T0" y="T1"/>
              </a:cxn>
              <a:cxn ang="0">
                <a:pos x="T2" y="T3"/>
              </a:cxn>
              <a:cxn ang="0">
                <a:pos x="T4" y="T5"/>
              </a:cxn>
            </a:cxnLst>
            <a:rect l="0" t="0" r="r" b="b"/>
            <a:pathLst>
              <a:path w="21436" h="21588" fill="none" extrusionOk="0">
                <a:moveTo>
                  <a:pt x="0" y="18928"/>
                </a:moveTo>
                <a:cubicBezTo>
                  <a:pt x="1309" y="8378"/>
                  <a:pt x="10099" y="350"/>
                  <a:pt x="20723" y="-1"/>
                </a:cubicBezTo>
              </a:path>
              <a:path w="21436" h="21588" stroke="0" extrusionOk="0">
                <a:moveTo>
                  <a:pt x="0" y="18928"/>
                </a:moveTo>
                <a:cubicBezTo>
                  <a:pt x="1309" y="8378"/>
                  <a:pt x="10099" y="350"/>
                  <a:pt x="20723" y="-1"/>
                </a:cubicBezTo>
                <a:lnTo>
                  <a:pt x="21436" y="21588"/>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56" name="Line 44"/>
          <p:cNvSpPr>
            <a:spLocks noChangeShapeType="1"/>
          </p:cNvSpPr>
          <p:nvPr/>
        </p:nvSpPr>
        <p:spPr bwMode="auto">
          <a:xfrm>
            <a:off x="3070225" y="2895600"/>
            <a:ext cx="2559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57" name="Rectangle 45"/>
          <p:cNvSpPr>
            <a:spLocks noChangeArrowheads="1"/>
          </p:cNvSpPr>
          <p:nvPr/>
        </p:nvSpPr>
        <p:spPr bwMode="auto">
          <a:xfrm>
            <a:off x="3152775" y="2286000"/>
            <a:ext cx="2476500" cy="6413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eaLnBrk="1" latinLnBrk="1" hangingPunct="1">
              <a:spcBef>
                <a:spcPct val="50000"/>
              </a:spcBef>
            </a:pPr>
            <a:r>
              <a:rPr kumimoji="1" lang="en-US" altLang="ko-KR" sz="1800" b="1"/>
              <a:t>xEAI Apps Adapter Generator</a:t>
            </a:r>
          </a:p>
        </p:txBody>
      </p:sp>
      <p:sp>
        <p:nvSpPr>
          <p:cNvPr id="38958" name="Line 46"/>
          <p:cNvSpPr>
            <a:spLocks noChangeShapeType="1"/>
          </p:cNvSpPr>
          <p:nvPr/>
        </p:nvSpPr>
        <p:spPr bwMode="auto">
          <a:xfrm>
            <a:off x="1751013" y="2514600"/>
            <a:ext cx="1154112" cy="15240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8965" name="Group 53"/>
          <p:cNvGrpSpPr>
            <a:grpSpLocks/>
          </p:cNvGrpSpPr>
          <p:nvPr/>
        </p:nvGrpSpPr>
        <p:grpSpPr bwMode="auto">
          <a:xfrm>
            <a:off x="3198813" y="3827463"/>
            <a:ext cx="728662" cy="207962"/>
            <a:chOff x="1905" y="1883"/>
            <a:chExt cx="424" cy="131"/>
          </a:xfrm>
        </p:grpSpPr>
        <p:sp>
          <p:nvSpPr>
            <p:cNvPr id="38966" name="AutoShape 54"/>
            <p:cNvSpPr>
              <a:spLocks noChangeArrowheads="1"/>
            </p:cNvSpPr>
            <p:nvPr/>
          </p:nvSpPr>
          <p:spPr bwMode="auto">
            <a:xfrm>
              <a:off x="1905" y="1883"/>
              <a:ext cx="135"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67" name="AutoShape 55"/>
            <p:cNvSpPr>
              <a:spLocks noChangeArrowheads="1"/>
            </p:cNvSpPr>
            <p:nvPr/>
          </p:nvSpPr>
          <p:spPr bwMode="auto">
            <a:xfrm>
              <a:off x="2050" y="1883"/>
              <a:ext cx="134"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68" name="AutoShape 56"/>
            <p:cNvSpPr>
              <a:spLocks noChangeArrowheads="1"/>
            </p:cNvSpPr>
            <p:nvPr/>
          </p:nvSpPr>
          <p:spPr bwMode="auto">
            <a:xfrm>
              <a:off x="2193" y="1883"/>
              <a:ext cx="136"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38969" name="Group 57"/>
          <p:cNvGrpSpPr>
            <a:grpSpLocks/>
          </p:cNvGrpSpPr>
          <p:nvPr/>
        </p:nvGrpSpPr>
        <p:grpSpPr bwMode="auto">
          <a:xfrm>
            <a:off x="4681538" y="3806825"/>
            <a:ext cx="728662" cy="207963"/>
            <a:chOff x="1905" y="1883"/>
            <a:chExt cx="424" cy="131"/>
          </a:xfrm>
        </p:grpSpPr>
        <p:sp>
          <p:nvSpPr>
            <p:cNvPr id="38970" name="AutoShape 58"/>
            <p:cNvSpPr>
              <a:spLocks noChangeArrowheads="1"/>
            </p:cNvSpPr>
            <p:nvPr/>
          </p:nvSpPr>
          <p:spPr bwMode="auto">
            <a:xfrm>
              <a:off x="1905" y="1883"/>
              <a:ext cx="135"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71" name="AutoShape 59"/>
            <p:cNvSpPr>
              <a:spLocks noChangeArrowheads="1"/>
            </p:cNvSpPr>
            <p:nvPr/>
          </p:nvSpPr>
          <p:spPr bwMode="auto">
            <a:xfrm>
              <a:off x="2050" y="1883"/>
              <a:ext cx="134"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72" name="AutoShape 60"/>
            <p:cNvSpPr>
              <a:spLocks noChangeArrowheads="1"/>
            </p:cNvSpPr>
            <p:nvPr/>
          </p:nvSpPr>
          <p:spPr bwMode="auto">
            <a:xfrm>
              <a:off x="2193" y="1883"/>
              <a:ext cx="136"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8973" name="Rectangle 61"/>
          <p:cNvSpPr>
            <a:spLocks noChangeArrowheads="1"/>
          </p:cNvSpPr>
          <p:nvPr/>
        </p:nvSpPr>
        <p:spPr bwMode="auto">
          <a:xfrm>
            <a:off x="3124200" y="4114800"/>
            <a:ext cx="1258888" cy="422275"/>
          </a:xfrm>
          <a:prstGeom prst="rect">
            <a:avLst/>
          </a:prstGeom>
          <a:solidFill>
            <a:schemeClr val="accent1"/>
          </a:solidFill>
          <a:ln>
            <a:noFill/>
          </a:ln>
          <a:effectLst>
            <a:outerShdw dist="17961" dir="2700000" algn="ctr" rotWithShape="0">
              <a:schemeClr val="bg1"/>
            </a:outerShdw>
          </a:effectLst>
          <a:extLst>
            <a:ext uri="{91240B29-F687-4F45-9708-019B960494DF}">
              <a14:hiddenLine xmlns:a14="http://schemas.microsoft.com/office/drawing/2010/main" w="9525">
                <a:solidFill>
                  <a:schemeClr val="tx1"/>
                </a:solidFill>
                <a:miter lim="800000"/>
                <a:headEnd/>
                <a:tailEnd/>
              </a14:hiddenLine>
            </a:ext>
          </a:extLst>
        </p:spPr>
        <p:txBody>
          <a:bodyPr lIns="53975" tIns="28575" rIns="53975" bIns="28575">
            <a:spAutoFit/>
          </a:bodyPr>
          <a:lstStyle/>
          <a:p>
            <a:pPr algn="ctr" defTabSz="322263" eaLnBrk="1" latinLnBrk="1" hangingPunct="1"/>
            <a:r>
              <a:rPr kumimoji="1" lang="en-US" altLang="ko-KR" sz="1200">
                <a:solidFill>
                  <a:schemeClr val="bg1"/>
                </a:solidFill>
              </a:rPr>
              <a:t>Transformation</a:t>
            </a:r>
          </a:p>
          <a:p>
            <a:pPr algn="ctr" defTabSz="322263" eaLnBrk="1" latinLnBrk="1" hangingPunct="1"/>
            <a:r>
              <a:rPr kumimoji="1" lang="en-US" altLang="ko-KR" sz="1200">
                <a:solidFill>
                  <a:schemeClr val="bg1"/>
                </a:solidFill>
              </a:rPr>
              <a:t>Tool</a:t>
            </a:r>
            <a:endParaRPr kumimoji="1" lang="en-US" altLang="ko-KR" sz="1200"/>
          </a:p>
        </p:txBody>
      </p:sp>
      <p:sp>
        <p:nvSpPr>
          <p:cNvPr id="38974" name="Rectangle 62"/>
          <p:cNvSpPr>
            <a:spLocks noChangeArrowheads="1"/>
          </p:cNvSpPr>
          <p:nvPr/>
        </p:nvSpPr>
        <p:spPr bwMode="auto">
          <a:xfrm>
            <a:off x="4419600" y="4114800"/>
            <a:ext cx="1179513" cy="422275"/>
          </a:xfrm>
          <a:prstGeom prst="rect">
            <a:avLst/>
          </a:prstGeom>
          <a:solidFill>
            <a:schemeClr val="accent1"/>
          </a:solidFill>
          <a:ln>
            <a:noFill/>
          </a:ln>
          <a:effectLst>
            <a:outerShdw dist="17961" dir="2700000" algn="ctr" rotWithShape="0">
              <a:schemeClr val="bg1"/>
            </a:outerShdw>
          </a:effectLst>
          <a:extLst>
            <a:ext uri="{91240B29-F687-4F45-9708-019B960494DF}">
              <a14:hiddenLine xmlns:a14="http://schemas.microsoft.com/office/drawing/2010/main" w="9525">
                <a:solidFill>
                  <a:schemeClr val="tx1"/>
                </a:solidFill>
                <a:miter lim="800000"/>
                <a:headEnd/>
                <a:tailEnd/>
              </a14:hiddenLine>
            </a:ext>
          </a:extLst>
        </p:spPr>
        <p:txBody>
          <a:bodyPr lIns="53975" tIns="28575" rIns="53975" bIns="28575">
            <a:spAutoFit/>
          </a:bodyPr>
          <a:lstStyle/>
          <a:p>
            <a:pPr algn="ctr" defTabSz="322263" eaLnBrk="1" latinLnBrk="1" hangingPunct="1"/>
            <a:r>
              <a:rPr kumimoji="1" lang="en-US" altLang="ko-KR" sz="1200">
                <a:solidFill>
                  <a:schemeClr val="bg1"/>
                </a:solidFill>
              </a:rPr>
              <a:t>Rules-Based</a:t>
            </a:r>
          </a:p>
          <a:p>
            <a:pPr algn="ctr" defTabSz="322263" eaLnBrk="1" latinLnBrk="1" hangingPunct="1"/>
            <a:r>
              <a:rPr kumimoji="1" lang="en-US" altLang="ko-KR" sz="1200">
                <a:solidFill>
                  <a:schemeClr val="bg1"/>
                </a:solidFill>
              </a:rPr>
              <a:t>Routing</a:t>
            </a:r>
          </a:p>
        </p:txBody>
      </p:sp>
      <p:grpSp>
        <p:nvGrpSpPr>
          <p:cNvPr id="38975" name="Group 63"/>
          <p:cNvGrpSpPr>
            <a:grpSpLocks/>
          </p:cNvGrpSpPr>
          <p:nvPr/>
        </p:nvGrpSpPr>
        <p:grpSpPr bwMode="auto">
          <a:xfrm>
            <a:off x="555625" y="4286250"/>
            <a:ext cx="458788" cy="149225"/>
            <a:chOff x="1905" y="1883"/>
            <a:chExt cx="424" cy="131"/>
          </a:xfrm>
        </p:grpSpPr>
        <p:sp>
          <p:nvSpPr>
            <p:cNvPr id="38976" name="AutoShape 64"/>
            <p:cNvSpPr>
              <a:spLocks noChangeArrowheads="1"/>
            </p:cNvSpPr>
            <p:nvPr/>
          </p:nvSpPr>
          <p:spPr bwMode="auto">
            <a:xfrm>
              <a:off x="1905" y="1883"/>
              <a:ext cx="135"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77" name="AutoShape 65"/>
            <p:cNvSpPr>
              <a:spLocks noChangeArrowheads="1"/>
            </p:cNvSpPr>
            <p:nvPr/>
          </p:nvSpPr>
          <p:spPr bwMode="auto">
            <a:xfrm>
              <a:off x="2050" y="1883"/>
              <a:ext cx="134"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78" name="AutoShape 66"/>
            <p:cNvSpPr>
              <a:spLocks noChangeArrowheads="1"/>
            </p:cNvSpPr>
            <p:nvPr/>
          </p:nvSpPr>
          <p:spPr bwMode="auto">
            <a:xfrm>
              <a:off x="2193" y="1883"/>
              <a:ext cx="136"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38979" name="Group 67"/>
          <p:cNvGrpSpPr>
            <a:grpSpLocks/>
          </p:cNvGrpSpPr>
          <p:nvPr/>
        </p:nvGrpSpPr>
        <p:grpSpPr bwMode="auto">
          <a:xfrm>
            <a:off x="7870825" y="4114800"/>
            <a:ext cx="458788" cy="149225"/>
            <a:chOff x="1905" y="1883"/>
            <a:chExt cx="424" cy="131"/>
          </a:xfrm>
        </p:grpSpPr>
        <p:sp>
          <p:nvSpPr>
            <p:cNvPr id="38980" name="AutoShape 68"/>
            <p:cNvSpPr>
              <a:spLocks noChangeArrowheads="1"/>
            </p:cNvSpPr>
            <p:nvPr/>
          </p:nvSpPr>
          <p:spPr bwMode="auto">
            <a:xfrm>
              <a:off x="1905" y="1883"/>
              <a:ext cx="135"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81" name="AutoShape 69"/>
            <p:cNvSpPr>
              <a:spLocks noChangeArrowheads="1"/>
            </p:cNvSpPr>
            <p:nvPr/>
          </p:nvSpPr>
          <p:spPr bwMode="auto">
            <a:xfrm>
              <a:off x="2050" y="1883"/>
              <a:ext cx="134"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82" name="AutoShape 70"/>
            <p:cNvSpPr>
              <a:spLocks noChangeArrowheads="1"/>
            </p:cNvSpPr>
            <p:nvPr/>
          </p:nvSpPr>
          <p:spPr bwMode="auto">
            <a:xfrm>
              <a:off x="2193" y="1883"/>
              <a:ext cx="136"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8983" name="Oval 71"/>
          <p:cNvSpPr>
            <a:spLocks noChangeArrowheads="1"/>
          </p:cNvSpPr>
          <p:nvPr/>
        </p:nvSpPr>
        <p:spPr bwMode="auto">
          <a:xfrm>
            <a:off x="2209800" y="3505200"/>
            <a:ext cx="533400" cy="1295400"/>
          </a:xfrm>
          <a:prstGeom prst="ellipse">
            <a:avLst/>
          </a:prstGeom>
          <a:solidFill>
            <a:schemeClr val="accent2"/>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altLang="ko-KR" sz="1400" b="1">
                <a:solidFill>
                  <a:schemeClr val="bg1"/>
                </a:solidFill>
              </a:rPr>
              <a:t>UMA</a:t>
            </a:r>
            <a:endParaRPr kumimoji="1" lang="en-US" altLang="ko-KR" sz="1200" b="1">
              <a:solidFill>
                <a:schemeClr val="tx2"/>
              </a:solidFill>
            </a:endParaRPr>
          </a:p>
        </p:txBody>
      </p:sp>
      <p:sp>
        <p:nvSpPr>
          <p:cNvPr id="38984" name="Oval 72"/>
          <p:cNvSpPr>
            <a:spLocks noChangeArrowheads="1"/>
          </p:cNvSpPr>
          <p:nvPr/>
        </p:nvSpPr>
        <p:spPr bwMode="auto">
          <a:xfrm>
            <a:off x="6172200" y="3505200"/>
            <a:ext cx="533400" cy="1295400"/>
          </a:xfrm>
          <a:prstGeom prst="ellipse">
            <a:avLst/>
          </a:prstGeom>
          <a:solidFill>
            <a:schemeClr val="accent2"/>
          </a:soli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altLang="ko-KR" sz="1400" b="1">
                <a:solidFill>
                  <a:schemeClr val="bg1"/>
                </a:solidFill>
              </a:rPr>
              <a:t>UMA</a:t>
            </a:r>
            <a:endParaRPr kumimoji="1" lang="en-US" altLang="ko-KR" sz="1200" b="1">
              <a:solidFill>
                <a:schemeClr val="tx2"/>
              </a:solidFill>
            </a:endParaRPr>
          </a:p>
        </p:txBody>
      </p:sp>
      <p:grpSp>
        <p:nvGrpSpPr>
          <p:cNvPr id="38991" name="Group 79"/>
          <p:cNvGrpSpPr>
            <a:grpSpLocks/>
          </p:cNvGrpSpPr>
          <p:nvPr/>
        </p:nvGrpSpPr>
        <p:grpSpPr bwMode="auto">
          <a:xfrm>
            <a:off x="4113213" y="4651375"/>
            <a:ext cx="458787" cy="149225"/>
            <a:chOff x="1905" y="1883"/>
            <a:chExt cx="424" cy="131"/>
          </a:xfrm>
        </p:grpSpPr>
        <p:sp>
          <p:nvSpPr>
            <p:cNvPr id="38992" name="AutoShape 80"/>
            <p:cNvSpPr>
              <a:spLocks noChangeArrowheads="1"/>
            </p:cNvSpPr>
            <p:nvPr/>
          </p:nvSpPr>
          <p:spPr bwMode="auto">
            <a:xfrm>
              <a:off x="1905" y="1883"/>
              <a:ext cx="135"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93" name="AutoShape 81"/>
            <p:cNvSpPr>
              <a:spLocks noChangeArrowheads="1"/>
            </p:cNvSpPr>
            <p:nvPr/>
          </p:nvSpPr>
          <p:spPr bwMode="auto">
            <a:xfrm>
              <a:off x="2050" y="1883"/>
              <a:ext cx="134"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94" name="AutoShape 82"/>
            <p:cNvSpPr>
              <a:spLocks noChangeArrowheads="1"/>
            </p:cNvSpPr>
            <p:nvPr/>
          </p:nvSpPr>
          <p:spPr bwMode="auto">
            <a:xfrm>
              <a:off x="2193" y="1883"/>
              <a:ext cx="136"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38995" name="Group 83"/>
          <p:cNvGrpSpPr>
            <a:grpSpLocks/>
          </p:cNvGrpSpPr>
          <p:nvPr/>
        </p:nvGrpSpPr>
        <p:grpSpPr bwMode="auto">
          <a:xfrm>
            <a:off x="4114800" y="4800600"/>
            <a:ext cx="458788" cy="149225"/>
            <a:chOff x="1905" y="1883"/>
            <a:chExt cx="424" cy="131"/>
          </a:xfrm>
        </p:grpSpPr>
        <p:sp>
          <p:nvSpPr>
            <p:cNvPr id="38996" name="AutoShape 84"/>
            <p:cNvSpPr>
              <a:spLocks noChangeArrowheads="1"/>
            </p:cNvSpPr>
            <p:nvPr/>
          </p:nvSpPr>
          <p:spPr bwMode="auto">
            <a:xfrm>
              <a:off x="1905" y="1883"/>
              <a:ext cx="135"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97" name="AutoShape 85"/>
            <p:cNvSpPr>
              <a:spLocks noChangeArrowheads="1"/>
            </p:cNvSpPr>
            <p:nvPr/>
          </p:nvSpPr>
          <p:spPr bwMode="auto">
            <a:xfrm>
              <a:off x="2050" y="1883"/>
              <a:ext cx="134"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98" name="AutoShape 86"/>
            <p:cNvSpPr>
              <a:spLocks noChangeArrowheads="1"/>
            </p:cNvSpPr>
            <p:nvPr/>
          </p:nvSpPr>
          <p:spPr bwMode="auto">
            <a:xfrm>
              <a:off x="2193" y="1883"/>
              <a:ext cx="136" cy="131"/>
            </a:xfrm>
            <a:prstGeom prst="cube">
              <a:avLst>
                <a:gd name="adj" fmla="val 24977"/>
              </a:avLst>
            </a:prstGeom>
            <a:solidFill>
              <a:srgbClr val="00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cxnSp>
        <p:nvCxnSpPr>
          <p:cNvPr id="39010" name="AutoShape 98"/>
          <p:cNvCxnSpPr>
            <a:cxnSpLocks noChangeShapeType="1"/>
          </p:cNvCxnSpPr>
          <p:nvPr/>
        </p:nvCxnSpPr>
        <p:spPr bwMode="auto">
          <a:xfrm>
            <a:off x="8131175" y="4435475"/>
            <a:ext cx="457200"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011" name="AutoShape 99"/>
          <p:cNvCxnSpPr>
            <a:cxnSpLocks noChangeShapeType="1"/>
          </p:cNvCxnSpPr>
          <p:nvPr/>
        </p:nvCxnSpPr>
        <p:spPr bwMode="auto">
          <a:xfrm>
            <a:off x="815975" y="4435475"/>
            <a:ext cx="457200"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p:txBody>
          <a:bodyPr>
            <a:normAutofit fontScale="90000"/>
          </a:bodyPr>
          <a:lstStyle/>
          <a:p>
            <a:r>
              <a:rPr lang="en-US" altLang="ko-KR" smtClean="0"/>
              <a:t> XML and E-Biz System Example(3/4) - B2B XML Application Demo</a:t>
            </a:r>
            <a:endParaRPr lang="en-US" altLang="ko-KR"/>
          </a:p>
        </p:txBody>
      </p:sp>
      <p:sp>
        <p:nvSpPr>
          <p:cNvPr id="59" name="슬라이드 번호 개체 틀 4"/>
          <p:cNvSpPr>
            <a:spLocks noGrp="1"/>
          </p:cNvSpPr>
          <p:nvPr>
            <p:ph type="sldNum" sz="quarter" idx="12"/>
          </p:nvPr>
        </p:nvSpPr>
        <p:spPr/>
        <p:txBody>
          <a:bodyPr/>
          <a:lstStyle/>
          <a:p>
            <a:fld id="{D438FE44-726E-4700-B62F-4825C84ECBAE}" type="slidenum">
              <a:rPr lang="en-US" altLang="ko-KR" smtClean="0"/>
              <a:pPr/>
              <a:t>37</a:t>
            </a:fld>
            <a:endParaRPr lang="en-US" altLang="ko-KR"/>
          </a:p>
        </p:txBody>
      </p:sp>
      <p:sp>
        <p:nvSpPr>
          <p:cNvPr id="37890" name="Oval 2"/>
          <p:cNvSpPr>
            <a:spLocks noChangeArrowheads="1"/>
          </p:cNvSpPr>
          <p:nvPr/>
        </p:nvSpPr>
        <p:spPr bwMode="auto">
          <a:xfrm>
            <a:off x="1257300" y="1574800"/>
            <a:ext cx="2362200" cy="45720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pic>
        <p:nvPicPr>
          <p:cNvPr id="3789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60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2387600"/>
            <a:ext cx="5842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700" y="2057400"/>
            <a:ext cx="3429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7895" name="Object 7"/>
          <p:cNvGraphicFramePr>
            <a:graphicFrameLocks/>
          </p:cNvGraphicFramePr>
          <p:nvPr/>
        </p:nvGraphicFramePr>
        <p:xfrm>
          <a:off x="292100" y="3289300"/>
          <a:ext cx="762000" cy="838200"/>
        </p:xfrm>
        <a:graphic>
          <a:graphicData uri="http://schemas.openxmlformats.org/presentationml/2006/ole">
            <mc:AlternateContent xmlns:mc="http://schemas.openxmlformats.org/markup-compatibility/2006">
              <mc:Choice xmlns:v="urn:schemas-microsoft-com:vml" Requires="v">
                <p:oleObj spid="_x0000_s80904" name="ClipArt" r:id="rId7" imgW="1271520" imgH="1149120" progId="MS_ClipArt_Gallery.2">
                  <p:embed/>
                </p:oleObj>
              </mc:Choice>
              <mc:Fallback>
                <p:oleObj name="ClipArt" r:id="rId7" imgW="1271520" imgH="1149120" progId="MS_ClipArt_Gallery.2">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100" y="3289300"/>
                        <a:ext cx="76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6" name="Rectangle 8"/>
          <p:cNvSpPr>
            <a:spLocks noChangeArrowheads="1"/>
          </p:cNvSpPr>
          <p:nvPr/>
        </p:nvSpPr>
        <p:spPr bwMode="auto">
          <a:xfrm>
            <a:off x="1793875" y="2162175"/>
            <a:ext cx="1257300" cy="1828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315FA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897" name="Text Box 9"/>
          <p:cNvSpPr txBox="1">
            <a:spLocks noChangeArrowheads="1"/>
          </p:cNvSpPr>
          <p:nvPr/>
        </p:nvSpPr>
        <p:spPr bwMode="auto">
          <a:xfrm>
            <a:off x="1752600" y="2209800"/>
            <a:ext cx="1290638" cy="5810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600" b="1">
                <a:latin typeface="Arial" pitchFamily="34" charset="0"/>
              </a:rPr>
              <a:t>Retailer</a:t>
            </a:r>
          </a:p>
          <a:p>
            <a:pPr eaLnBrk="1" hangingPunct="1"/>
            <a:r>
              <a:rPr kumimoji="1" lang="en-US" altLang="ko-KR" sz="1600" b="1">
                <a:latin typeface="Arial" pitchFamily="34" charset="0"/>
              </a:rPr>
              <a:t>Application</a:t>
            </a:r>
            <a:endParaRPr kumimoji="1" lang="en-US" altLang="ko-KR" sz="2800" b="1">
              <a:latin typeface="Arial" pitchFamily="34" charset="0"/>
            </a:endParaRPr>
          </a:p>
        </p:txBody>
      </p:sp>
      <p:sp>
        <p:nvSpPr>
          <p:cNvPr id="37898" name="Rectangle 10"/>
          <p:cNvSpPr>
            <a:spLocks noChangeArrowheads="1"/>
          </p:cNvSpPr>
          <p:nvPr/>
        </p:nvSpPr>
        <p:spPr bwMode="auto">
          <a:xfrm>
            <a:off x="4191000" y="2133600"/>
            <a:ext cx="1257300" cy="1828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315FA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899" name="Text Box 11"/>
          <p:cNvSpPr txBox="1">
            <a:spLocks noChangeArrowheads="1"/>
          </p:cNvSpPr>
          <p:nvPr/>
        </p:nvSpPr>
        <p:spPr bwMode="auto">
          <a:xfrm>
            <a:off x="4149725" y="2181225"/>
            <a:ext cx="1200150" cy="33655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600" b="1">
                <a:latin typeface="Arial" pitchFamily="34" charset="0"/>
              </a:rPr>
              <a:t>AQ Broker</a:t>
            </a:r>
            <a:endParaRPr kumimoji="1" lang="en-US" altLang="ko-KR" sz="2800" b="1">
              <a:latin typeface="Arial" pitchFamily="34" charset="0"/>
            </a:endParaRPr>
          </a:p>
        </p:txBody>
      </p:sp>
      <p:sp>
        <p:nvSpPr>
          <p:cNvPr id="37900" name="Rectangle 12"/>
          <p:cNvSpPr>
            <a:spLocks noChangeArrowheads="1"/>
          </p:cNvSpPr>
          <p:nvPr/>
        </p:nvSpPr>
        <p:spPr bwMode="auto">
          <a:xfrm>
            <a:off x="6518275" y="2162175"/>
            <a:ext cx="1257300" cy="1828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315FA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01" name="Text Box 13"/>
          <p:cNvSpPr txBox="1">
            <a:spLocks noChangeArrowheads="1"/>
          </p:cNvSpPr>
          <p:nvPr/>
        </p:nvSpPr>
        <p:spPr bwMode="auto">
          <a:xfrm>
            <a:off x="6477000" y="2209800"/>
            <a:ext cx="1290638" cy="5810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600" b="1">
                <a:latin typeface="Arial" pitchFamily="34" charset="0"/>
              </a:rPr>
              <a:t>Supplier</a:t>
            </a:r>
          </a:p>
          <a:p>
            <a:pPr eaLnBrk="1" hangingPunct="1"/>
            <a:r>
              <a:rPr kumimoji="1" lang="en-US" altLang="ko-KR" sz="1600" b="1">
                <a:latin typeface="Arial" pitchFamily="34" charset="0"/>
              </a:rPr>
              <a:t>Application</a:t>
            </a:r>
            <a:endParaRPr kumimoji="1" lang="en-US" altLang="ko-KR" sz="2800" b="1">
              <a:latin typeface="Arial" pitchFamily="34" charset="0"/>
            </a:endParaRPr>
          </a:p>
        </p:txBody>
      </p:sp>
      <p:graphicFrame>
        <p:nvGraphicFramePr>
          <p:cNvPr id="37902" name="Object 14"/>
          <p:cNvGraphicFramePr>
            <a:graphicFrameLocks/>
          </p:cNvGraphicFramePr>
          <p:nvPr/>
        </p:nvGraphicFramePr>
        <p:xfrm>
          <a:off x="8001000" y="4648200"/>
          <a:ext cx="762000" cy="838200"/>
        </p:xfrm>
        <a:graphic>
          <a:graphicData uri="http://schemas.openxmlformats.org/presentationml/2006/ole">
            <mc:AlternateContent xmlns:mc="http://schemas.openxmlformats.org/markup-compatibility/2006">
              <mc:Choice xmlns:v="urn:schemas-microsoft-com:vml" Requires="v">
                <p:oleObj spid="_x0000_s80905" name="ClipArt" r:id="rId9" imgW="1271520" imgH="1149120" progId="MS_ClipArt_Gallery.2">
                  <p:embed/>
                </p:oleObj>
              </mc:Choice>
              <mc:Fallback>
                <p:oleObj name="ClipArt" r:id="rId9" imgW="1271520" imgH="1149120" progId="MS_ClipArt_Gallery.2">
                  <p:embed/>
                  <p:pic>
                    <p:nvPicPr>
                      <p:cNvPr id="0" name="Object 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4648200"/>
                        <a:ext cx="76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3" name="Line 15"/>
          <p:cNvSpPr>
            <a:spLocks noChangeShapeType="1"/>
          </p:cNvSpPr>
          <p:nvPr/>
        </p:nvSpPr>
        <p:spPr bwMode="auto">
          <a:xfrm flipH="1">
            <a:off x="7772400" y="3200400"/>
            <a:ext cx="609600" cy="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04" name="Line 16"/>
          <p:cNvSpPr>
            <a:spLocks noChangeShapeType="1"/>
          </p:cNvSpPr>
          <p:nvPr/>
        </p:nvSpPr>
        <p:spPr bwMode="auto">
          <a:xfrm>
            <a:off x="8382000" y="3200400"/>
            <a:ext cx="0" cy="14478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05" name="Line 17"/>
          <p:cNvSpPr>
            <a:spLocks noChangeShapeType="1"/>
          </p:cNvSpPr>
          <p:nvPr/>
        </p:nvSpPr>
        <p:spPr bwMode="auto">
          <a:xfrm>
            <a:off x="4724400" y="3962400"/>
            <a:ext cx="0" cy="685800"/>
          </a:xfrm>
          <a:prstGeom prst="line">
            <a:avLst/>
          </a:prstGeom>
          <a:noFill/>
          <a:ln w="381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06" name="Line 18"/>
          <p:cNvSpPr>
            <a:spLocks noChangeShapeType="1"/>
          </p:cNvSpPr>
          <p:nvPr/>
        </p:nvSpPr>
        <p:spPr bwMode="auto">
          <a:xfrm>
            <a:off x="7010400" y="4000500"/>
            <a:ext cx="0" cy="685800"/>
          </a:xfrm>
          <a:prstGeom prst="line">
            <a:avLst/>
          </a:prstGeom>
          <a:noFill/>
          <a:ln w="381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07" name="Line 19"/>
          <p:cNvSpPr>
            <a:spLocks noChangeShapeType="1"/>
          </p:cNvSpPr>
          <p:nvPr/>
        </p:nvSpPr>
        <p:spPr bwMode="auto">
          <a:xfrm>
            <a:off x="2324100" y="4000500"/>
            <a:ext cx="0" cy="685800"/>
          </a:xfrm>
          <a:prstGeom prst="line">
            <a:avLst/>
          </a:prstGeom>
          <a:noFill/>
          <a:ln w="381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7908" name="Group 20"/>
          <p:cNvGrpSpPr>
            <a:grpSpLocks/>
          </p:cNvGrpSpPr>
          <p:nvPr/>
        </p:nvGrpSpPr>
        <p:grpSpPr bwMode="auto">
          <a:xfrm>
            <a:off x="1778000" y="4876800"/>
            <a:ext cx="1079500" cy="990600"/>
            <a:chOff x="2099" y="1560"/>
            <a:chExt cx="1262" cy="1384"/>
          </a:xfrm>
        </p:grpSpPr>
        <p:sp>
          <p:nvSpPr>
            <p:cNvPr id="37909" name="Freeform 21"/>
            <p:cNvSpPr>
              <a:spLocks/>
            </p:cNvSpPr>
            <p:nvPr/>
          </p:nvSpPr>
          <p:spPr bwMode="auto">
            <a:xfrm>
              <a:off x="2101" y="1810"/>
              <a:ext cx="1256" cy="1134"/>
            </a:xfrm>
            <a:custGeom>
              <a:avLst/>
              <a:gdLst>
                <a:gd name="T0" fmla="*/ 1255 w 1256"/>
                <a:gd name="T1" fmla="*/ 0 h 1134"/>
                <a:gd name="T2" fmla="*/ 0 w 1256"/>
                <a:gd name="T3" fmla="*/ 0 h 1134"/>
                <a:gd name="T4" fmla="*/ 0 w 1256"/>
                <a:gd name="T5" fmla="*/ 805 h 1134"/>
                <a:gd name="T6" fmla="*/ 7 w 1256"/>
                <a:gd name="T7" fmla="*/ 805 h 1134"/>
                <a:gd name="T8" fmla="*/ 5 w 1256"/>
                <a:gd name="T9" fmla="*/ 806 h 1134"/>
                <a:gd name="T10" fmla="*/ 5 w 1256"/>
                <a:gd name="T11" fmla="*/ 810 h 1134"/>
                <a:gd name="T12" fmla="*/ 5 w 1256"/>
                <a:gd name="T13" fmla="*/ 812 h 1134"/>
                <a:gd name="T14" fmla="*/ 5 w 1256"/>
                <a:gd name="T15" fmla="*/ 816 h 1134"/>
                <a:gd name="T16" fmla="*/ 5 w 1256"/>
                <a:gd name="T17" fmla="*/ 817 h 1134"/>
                <a:gd name="T18" fmla="*/ 5 w 1256"/>
                <a:gd name="T19" fmla="*/ 819 h 1134"/>
                <a:gd name="T20" fmla="*/ 5 w 1256"/>
                <a:gd name="T21" fmla="*/ 823 h 1134"/>
                <a:gd name="T22" fmla="*/ 5 w 1256"/>
                <a:gd name="T23" fmla="*/ 825 h 1134"/>
                <a:gd name="T24" fmla="*/ 17 w 1256"/>
                <a:gd name="T25" fmla="*/ 887 h 1134"/>
                <a:gd name="T26" fmla="*/ 53 w 1256"/>
                <a:gd name="T27" fmla="*/ 945 h 1134"/>
                <a:gd name="T28" fmla="*/ 110 w 1256"/>
                <a:gd name="T29" fmla="*/ 998 h 1134"/>
                <a:gd name="T30" fmla="*/ 187 w 1256"/>
                <a:gd name="T31" fmla="*/ 1042 h 1134"/>
                <a:gd name="T32" fmla="*/ 278 w 1256"/>
                <a:gd name="T33" fmla="*/ 1081 h 1134"/>
                <a:gd name="T34" fmla="*/ 386 w 1256"/>
                <a:gd name="T35" fmla="*/ 1109 h 1134"/>
                <a:gd name="T36" fmla="*/ 502 w 1256"/>
                <a:gd name="T37" fmla="*/ 1127 h 1134"/>
                <a:gd name="T38" fmla="*/ 627 w 1256"/>
                <a:gd name="T39" fmla="*/ 1133 h 1134"/>
                <a:gd name="T40" fmla="*/ 752 w 1256"/>
                <a:gd name="T41" fmla="*/ 1127 h 1134"/>
                <a:gd name="T42" fmla="*/ 870 w 1256"/>
                <a:gd name="T43" fmla="*/ 1109 h 1134"/>
                <a:gd name="T44" fmla="*/ 976 w 1256"/>
                <a:gd name="T45" fmla="*/ 1081 h 1134"/>
                <a:gd name="T46" fmla="*/ 1069 w 1256"/>
                <a:gd name="T47" fmla="*/ 1042 h 1134"/>
                <a:gd name="T48" fmla="*/ 1144 w 1256"/>
                <a:gd name="T49" fmla="*/ 998 h 1134"/>
                <a:gd name="T50" fmla="*/ 1201 w 1256"/>
                <a:gd name="T51" fmla="*/ 945 h 1134"/>
                <a:gd name="T52" fmla="*/ 1238 w 1256"/>
                <a:gd name="T53" fmla="*/ 887 h 1134"/>
                <a:gd name="T54" fmla="*/ 1251 w 1256"/>
                <a:gd name="T55" fmla="*/ 825 h 1134"/>
                <a:gd name="T56" fmla="*/ 1251 w 1256"/>
                <a:gd name="T57" fmla="*/ 823 h 1134"/>
                <a:gd name="T58" fmla="*/ 1251 w 1256"/>
                <a:gd name="T59" fmla="*/ 819 h 1134"/>
                <a:gd name="T60" fmla="*/ 1249 w 1256"/>
                <a:gd name="T61" fmla="*/ 817 h 1134"/>
                <a:gd name="T62" fmla="*/ 1249 w 1256"/>
                <a:gd name="T63" fmla="*/ 816 h 1134"/>
                <a:gd name="T64" fmla="*/ 1249 w 1256"/>
                <a:gd name="T65" fmla="*/ 812 h 1134"/>
                <a:gd name="T66" fmla="*/ 1249 w 1256"/>
                <a:gd name="T67" fmla="*/ 810 h 1134"/>
                <a:gd name="T68" fmla="*/ 1249 w 1256"/>
                <a:gd name="T69" fmla="*/ 806 h 1134"/>
                <a:gd name="T70" fmla="*/ 1249 w 1256"/>
                <a:gd name="T71" fmla="*/ 805 h 1134"/>
                <a:gd name="T72" fmla="*/ 1255 w 1256"/>
                <a:gd name="T73" fmla="*/ 805 h 1134"/>
                <a:gd name="T74" fmla="*/ 1255 w 1256"/>
                <a:gd name="T75"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6" h="1134">
                  <a:moveTo>
                    <a:pt x="1255" y="0"/>
                  </a:moveTo>
                  <a:lnTo>
                    <a:pt x="0" y="0"/>
                  </a:lnTo>
                  <a:lnTo>
                    <a:pt x="0" y="805"/>
                  </a:lnTo>
                  <a:lnTo>
                    <a:pt x="7" y="805"/>
                  </a:lnTo>
                  <a:lnTo>
                    <a:pt x="5" y="806"/>
                  </a:lnTo>
                  <a:lnTo>
                    <a:pt x="5" y="810"/>
                  </a:lnTo>
                  <a:lnTo>
                    <a:pt x="5" y="812"/>
                  </a:lnTo>
                  <a:lnTo>
                    <a:pt x="5" y="816"/>
                  </a:lnTo>
                  <a:lnTo>
                    <a:pt x="5" y="817"/>
                  </a:lnTo>
                  <a:lnTo>
                    <a:pt x="5" y="819"/>
                  </a:lnTo>
                  <a:lnTo>
                    <a:pt x="5" y="823"/>
                  </a:lnTo>
                  <a:lnTo>
                    <a:pt x="5" y="825"/>
                  </a:lnTo>
                  <a:lnTo>
                    <a:pt x="17" y="887"/>
                  </a:lnTo>
                  <a:lnTo>
                    <a:pt x="53" y="945"/>
                  </a:lnTo>
                  <a:lnTo>
                    <a:pt x="110" y="998"/>
                  </a:lnTo>
                  <a:lnTo>
                    <a:pt x="187" y="1042"/>
                  </a:lnTo>
                  <a:lnTo>
                    <a:pt x="278" y="1081"/>
                  </a:lnTo>
                  <a:lnTo>
                    <a:pt x="386" y="1109"/>
                  </a:lnTo>
                  <a:lnTo>
                    <a:pt x="502" y="1127"/>
                  </a:lnTo>
                  <a:lnTo>
                    <a:pt x="627" y="1133"/>
                  </a:lnTo>
                  <a:lnTo>
                    <a:pt x="752" y="1127"/>
                  </a:lnTo>
                  <a:lnTo>
                    <a:pt x="870" y="1109"/>
                  </a:lnTo>
                  <a:lnTo>
                    <a:pt x="976" y="1081"/>
                  </a:lnTo>
                  <a:lnTo>
                    <a:pt x="1069" y="1042"/>
                  </a:lnTo>
                  <a:lnTo>
                    <a:pt x="1144" y="998"/>
                  </a:lnTo>
                  <a:lnTo>
                    <a:pt x="1201" y="945"/>
                  </a:lnTo>
                  <a:lnTo>
                    <a:pt x="1238" y="887"/>
                  </a:lnTo>
                  <a:lnTo>
                    <a:pt x="1251" y="825"/>
                  </a:lnTo>
                  <a:lnTo>
                    <a:pt x="1251" y="823"/>
                  </a:lnTo>
                  <a:lnTo>
                    <a:pt x="1251" y="819"/>
                  </a:lnTo>
                  <a:lnTo>
                    <a:pt x="1249" y="817"/>
                  </a:lnTo>
                  <a:lnTo>
                    <a:pt x="1249" y="816"/>
                  </a:lnTo>
                  <a:lnTo>
                    <a:pt x="1249" y="812"/>
                  </a:lnTo>
                  <a:lnTo>
                    <a:pt x="1249" y="810"/>
                  </a:lnTo>
                  <a:lnTo>
                    <a:pt x="1249" y="806"/>
                  </a:lnTo>
                  <a:lnTo>
                    <a:pt x="1249" y="805"/>
                  </a:lnTo>
                  <a:lnTo>
                    <a:pt x="1255" y="805"/>
                  </a:lnTo>
                  <a:lnTo>
                    <a:pt x="1255"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7910" name="Freeform 22"/>
            <p:cNvSpPr>
              <a:spLocks/>
            </p:cNvSpPr>
            <p:nvPr/>
          </p:nvSpPr>
          <p:spPr bwMode="auto">
            <a:xfrm>
              <a:off x="2099" y="1560"/>
              <a:ext cx="1262" cy="496"/>
            </a:xfrm>
            <a:custGeom>
              <a:avLst/>
              <a:gdLst>
                <a:gd name="T0" fmla="*/ 629 w 1262"/>
                <a:gd name="T1" fmla="*/ 495 h 496"/>
                <a:gd name="T2" fmla="*/ 756 w 1262"/>
                <a:gd name="T3" fmla="*/ 491 h 496"/>
                <a:gd name="T4" fmla="*/ 874 w 1262"/>
                <a:gd name="T5" fmla="*/ 476 h 496"/>
                <a:gd name="T6" fmla="*/ 981 w 1262"/>
                <a:gd name="T7" fmla="*/ 452 h 496"/>
                <a:gd name="T8" fmla="*/ 1074 w 1262"/>
                <a:gd name="T9" fmla="*/ 423 h 496"/>
                <a:gd name="T10" fmla="*/ 1151 w 1262"/>
                <a:gd name="T11" fmla="*/ 386 h 496"/>
                <a:gd name="T12" fmla="*/ 1210 w 1262"/>
                <a:gd name="T13" fmla="*/ 344 h 496"/>
                <a:gd name="T14" fmla="*/ 1248 w 1262"/>
                <a:gd name="T15" fmla="*/ 298 h 496"/>
                <a:gd name="T16" fmla="*/ 1261 w 1262"/>
                <a:gd name="T17" fmla="*/ 248 h 496"/>
                <a:gd name="T18" fmla="*/ 1248 w 1262"/>
                <a:gd name="T19" fmla="*/ 198 h 496"/>
                <a:gd name="T20" fmla="*/ 1210 w 1262"/>
                <a:gd name="T21" fmla="*/ 152 h 496"/>
                <a:gd name="T22" fmla="*/ 1151 w 1262"/>
                <a:gd name="T23" fmla="*/ 110 h 496"/>
                <a:gd name="T24" fmla="*/ 1074 w 1262"/>
                <a:gd name="T25" fmla="*/ 73 h 496"/>
                <a:gd name="T26" fmla="*/ 981 w 1262"/>
                <a:gd name="T27" fmla="*/ 42 h 496"/>
                <a:gd name="T28" fmla="*/ 874 w 1262"/>
                <a:gd name="T29" fmla="*/ 20 h 496"/>
                <a:gd name="T30" fmla="*/ 756 w 1262"/>
                <a:gd name="T31" fmla="*/ 5 h 496"/>
                <a:gd name="T32" fmla="*/ 629 w 1262"/>
                <a:gd name="T33" fmla="*/ 0 h 496"/>
                <a:gd name="T34" fmla="*/ 502 w 1262"/>
                <a:gd name="T35" fmla="*/ 5 h 496"/>
                <a:gd name="T36" fmla="*/ 384 w 1262"/>
                <a:gd name="T37" fmla="*/ 20 h 496"/>
                <a:gd name="T38" fmla="*/ 277 w 1262"/>
                <a:gd name="T39" fmla="*/ 42 h 496"/>
                <a:gd name="T40" fmla="*/ 184 w 1262"/>
                <a:gd name="T41" fmla="*/ 73 h 496"/>
                <a:gd name="T42" fmla="*/ 107 w 1262"/>
                <a:gd name="T43" fmla="*/ 110 h 496"/>
                <a:gd name="T44" fmla="*/ 48 w 1262"/>
                <a:gd name="T45" fmla="*/ 152 h 496"/>
                <a:gd name="T46" fmla="*/ 12 w 1262"/>
                <a:gd name="T47" fmla="*/ 198 h 496"/>
                <a:gd name="T48" fmla="*/ 0 w 1262"/>
                <a:gd name="T49" fmla="*/ 248 h 496"/>
                <a:gd name="T50" fmla="*/ 12 w 1262"/>
                <a:gd name="T51" fmla="*/ 298 h 496"/>
                <a:gd name="T52" fmla="*/ 48 w 1262"/>
                <a:gd name="T53" fmla="*/ 344 h 496"/>
                <a:gd name="T54" fmla="*/ 107 w 1262"/>
                <a:gd name="T55" fmla="*/ 386 h 496"/>
                <a:gd name="T56" fmla="*/ 184 w 1262"/>
                <a:gd name="T57" fmla="*/ 423 h 496"/>
                <a:gd name="T58" fmla="*/ 277 w 1262"/>
                <a:gd name="T59" fmla="*/ 452 h 496"/>
                <a:gd name="T60" fmla="*/ 384 w 1262"/>
                <a:gd name="T61" fmla="*/ 476 h 496"/>
                <a:gd name="T62" fmla="*/ 502 w 1262"/>
                <a:gd name="T63" fmla="*/ 491 h 496"/>
                <a:gd name="T64" fmla="*/ 629 w 1262"/>
                <a:gd name="T65"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2" h="496">
                  <a:moveTo>
                    <a:pt x="629" y="495"/>
                  </a:moveTo>
                  <a:lnTo>
                    <a:pt x="756" y="491"/>
                  </a:lnTo>
                  <a:lnTo>
                    <a:pt x="874" y="476"/>
                  </a:lnTo>
                  <a:lnTo>
                    <a:pt x="981" y="452"/>
                  </a:lnTo>
                  <a:lnTo>
                    <a:pt x="1074" y="423"/>
                  </a:lnTo>
                  <a:lnTo>
                    <a:pt x="1151" y="386"/>
                  </a:lnTo>
                  <a:lnTo>
                    <a:pt x="1210" y="344"/>
                  </a:lnTo>
                  <a:lnTo>
                    <a:pt x="1248" y="298"/>
                  </a:lnTo>
                  <a:lnTo>
                    <a:pt x="1261" y="248"/>
                  </a:lnTo>
                  <a:lnTo>
                    <a:pt x="1248" y="198"/>
                  </a:lnTo>
                  <a:lnTo>
                    <a:pt x="1210" y="152"/>
                  </a:lnTo>
                  <a:lnTo>
                    <a:pt x="1151" y="110"/>
                  </a:lnTo>
                  <a:lnTo>
                    <a:pt x="1074" y="73"/>
                  </a:lnTo>
                  <a:lnTo>
                    <a:pt x="981" y="42"/>
                  </a:lnTo>
                  <a:lnTo>
                    <a:pt x="874" y="20"/>
                  </a:lnTo>
                  <a:lnTo>
                    <a:pt x="756" y="5"/>
                  </a:lnTo>
                  <a:lnTo>
                    <a:pt x="629" y="0"/>
                  </a:lnTo>
                  <a:lnTo>
                    <a:pt x="502" y="5"/>
                  </a:lnTo>
                  <a:lnTo>
                    <a:pt x="384" y="20"/>
                  </a:lnTo>
                  <a:lnTo>
                    <a:pt x="277" y="42"/>
                  </a:lnTo>
                  <a:lnTo>
                    <a:pt x="184" y="73"/>
                  </a:lnTo>
                  <a:lnTo>
                    <a:pt x="107" y="110"/>
                  </a:lnTo>
                  <a:lnTo>
                    <a:pt x="48" y="152"/>
                  </a:lnTo>
                  <a:lnTo>
                    <a:pt x="12" y="198"/>
                  </a:lnTo>
                  <a:lnTo>
                    <a:pt x="0" y="248"/>
                  </a:lnTo>
                  <a:lnTo>
                    <a:pt x="12" y="298"/>
                  </a:lnTo>
                  <a:lnTo>
                    <a:pt x="48" y="344"/>
                  </a:lnTo>
                  <a:lnTo>
                    <a:pt x="107" y="386"/>
                  </a:lnTo>
                  <a:lnTo>
                    <a:pt x="184" y="423"/>
                  </a:lnTo>
                  <a:lnTo>
                    <a:pt x="277" y="452"/>
                  </a:lnTo>
                  <a:lnTo>
                    <a:pt x="384" y="476"/>
                  </a:lnTo>
                  <a:lnTo>
                    <a:pt x="502" y="491"/>
                  </a:lnTo>
                  <a:lnTo>
                    <a:pt x="629" y="495"/>
                  </a:lnTo>
                </a:path>
              </a:pathLst>
            </a:custGeom>
            <a:gradFill rotWithShape="0">
              <a:gsLst>
                <a:gs pos="0">
                  <a:srgbClr val="CECECE"/>
                </a:gs>
                <a:gs pos="100000">
                  <a:srgbClr val="CECECE">
                    <a:gamma/>
                    <a:tint val="70196"/>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7911" name="Text Box 23"/>
          <p:cNvSpPr txBox="1">
            <a:spLocks noChangeArrowheads="1"/>
          </p:cNvSpPr>
          <p:nvPr/>
        </p:nvSpPr>
        <p:spPr bwMode="auto">
          <a:xfrm>
            <a:off x="1828800" y="5208588"/>
            <a:ext cx="971550" cy="5175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latin typeface="Arial" pitchFamily="34" charset="0"/>
              </a:rPr>
              <a:t>Retailer</a:t>
            </a:r>
          </a:p>
          <a:p>
            <a:pPr eaLnBrk="1" hangingPunct="1"/>
            <a:r>
              <a:rPr kumimoji="1" lang="en-US" altLang="ko-KR" sz="1400" b="1">
                <a:latin typeface="Arial" pitchFamily="34" charset="0"/>
              </a:rPr>
              <a:t>Database</a:t>
            </a:r>
            <a:endParaRPr kumimoji="1" lang="en-US" altLang="ko-KR" b="1">
              <a:latin typeface="Arial" pitchFamily="34" charset="0"/>
            </a:endParaRPr>
          </a:p>
        </p:txBody>
      </p:sp>
      <p:grpSp>
        <p:nvGrpSpPr>
          <p:cNvPr id="37912" name="Group 24"/>
          <p:cNvGrpSpPr>
            <a:grpSpLocks/>
          </p:cNvGrpSpPr>
          <p:nvPr/>
        </p:nvGrpSpPr>
        <p:grpSpPr bwMode="auto">
          <a:xfrm>
            <a:off x="4140200" y="4876800"/>
            <a:ext cx="1270000" cy="990600"/>
            <a:chOff x="2099" y="1560"/>
            <a:chExt cx="1262" cy="1384"/>
          </a:xfrm>
        </p:grpSpPr>
        <p:sp>
          <p:nvSpPr>
            <p:cNvPr id="37913" name="Freeform 25"/>
            <p:cNvSpPr>
              <a:spLocks/>
            </p:cNvSpPr>
            <p:nvPr/>
          </p:nvSpPr>
          <p:spPr bwMode="auto">
            <a:xfrm>
              <a:off x="2101" y="1810"/>
              <a:ext cx="1256" cy="1134"/>
            </a:xfrm>
            <a:custGeom>
              <a:avLst/>
              <a:gdLst>
                <a:gd name="T0" fmla="*/ 1255 w 1256"/>
                <a:gd name="T1" fmla="*/ 0 h 1134"/>
                <a:gd name="T2" fmla="*/ 0 w 1256"/>
                <a:gd name="T3" fmla="*/ 0 h 1134"/>
                <a:gd name="T4" fmla="*/ 0 w 1256"/>
                <a:gd name="T5" fmla="*/ 805 h 1134"/>
                <a:gd name="T6" fmla="*/ 7 w 1256"/>
                <a:gd name="T7" fmla="*/ 805 h 1134"/>
                <a:gd name="T8" fmla="*/ 5 w 1256"/>
                <a:gd name="T9" fmla="*/ 806 h 1134"/>
                <a:gd name="T10" fmla="*/ 5 w 1256"/>
                <a:gd name="T11" fmla="*/ 810 h 1134"/>
                <a:gd name="T12" fmla="*/ 5 w 1256"/>
                <a:gd name="T13" fmla="*/ 812 h 1134"/>
                <a:gd name="T14" fmla="*/ 5 w 1256"/>
                <a:gd name="T15" fmla="*/ 816 h 1134"/>
                <a:gd name="T16" fmla="*/ 5 w 1256"/>
                <a:gd name="T17" fmla="*/ 817 h 1134"/>
                <a:gd name="T18" fmla="*/ 5 w 1256"/>
                <a:gd name="T19" fmla="*/ 819 h 1134"/>
                <a:gd name="T20" fmla="*/ 5 w 1256"/>
                <a:gd name="T21" fmla="*/ 823 h 1134"/>
                <a:gd name="T22" fmla="*/ 5 w 1256"/>
                <a:gd name="T23" fmla="*/ 825 h 1134"/>
                <a:gd name="T24" fmla="*/ 17 w 1256"/>
                <a:gd name="T25" fmla="*/ 887 h 1134"/>
                <a:gd name="T26" fmla="*/ 53 w 1256"/>
                <a:gd name="T27" fmla="*/ 945 h 1134"/>
                <a:gd name="T28" fmla="*/ 110 w 1256"/>
                <a:gd name="T29" fmla="*/ 998 h 1134"/>
                <a:gd name="T30" fmla="*/ 187 w 1256"/>
                <a:gd name="T31" fmla="*/ 1042 h 1134"/>
                <a:gd name="T32" fmla="*/ 278 w 1256"/>
                <a:gd name="T33" fmla="*/ 1081 h 1134"/>
                <a:gd name="T34" fmla="*/ 386 w 1256"/>
                <a:gd name="T35" fmla="*/ 1109 h 1134"/>
                <a:gd name="T36" fmla="*/ 502 w 1256"/>
                <a:gd name="T37" fmla="*/ 1127 h 1134"/>
                <a:gd name="T38" fmla="*/ 627 w 1256"/>
                <a:gd name="T39" fmla="*/ 1133 h 1134"/>
                <a:gd name="T40" fmla="*/ 752 w 1256"/>
                <a:gd name="T41" fmla="*/ 1127 h 1134"/>
                <a:gd name="T42" fmla="*/ 870 w 1256"/>
                <a:gd name="T43" fmla="*/ 1109 h 1134"/>
                <a:gd name="T44" fmla="*/ 976 w 1256"/>
                <a:gd name="T45" fmla="*/ 1081 h 1134"/>
                <a:gd name="T46" fmla="*/ 1069 w 1256"/>
                <a:gd name="T47" fmla="*/ 1042 h 1134"/>
                <a:gd name="T48" fmla="*/ 1144 w 1256"/>
                <a:gd name="T49" fmla="*/ 998 h 1134"/>
                <a:gd name="T50" fmla="*/ 1201 w 1256"/>
                <a:gd name="T51" fmla="*/ 945 h 1134"/>
                <a:gd name="T52" fmla="*/ 1238 w 1256"/>
                <a:gd name="T53" fmla="*/ 887 h 1134"/>
                <a:gd name="T54" fmla="*/ 1251 w 1256"/>
                <a:gd name="T55" fmla="*/ 825 h 1134"/>
                <a:gd name="T56" fmla="*/ 1251 w 1256"/>
                <a:gd name="T57" fmla="*/ 823 h 1134"/>
                <a:gd name="T58" fmla="*/ 1251 w 1256"/>
                <a:gd name="T59" fmla="*/ 819 h 1134"/>
                <a:gd name="T60" fmla="*/ 1249 w 1256"/>
                <a:gd name="T61" fmla="*/ 817 h 1134"/>
                <a:gd name="T62" fmla="*/ 1249 w 1256"/>
                <a:gd name="T63" fmla="*/ 816 h 1134"/>
                <a:gd name="T64" fmla="*/ 1249 w 1256"/>
                <a:gd name="T65" fmla="*/ 812 h 1134"/>
                <a:gd name="T66" fmla="*/ 1249 w 1256"/>
                <a:gd name="T67" fmla="*/ 810 h 1134"/>
                <a:gd name="T68" fmla="*/ 1249 w 1256"/>
                <a:gd name="T69" fmla="*/ 806 h 1134"/>
                <a:gd name="T70" fmla="*/ 1249 w 1256"/>
                <a:gd name="T71" fmla="*/ 805 h 1134"/>
                <a:gd name="T72" fmla="*/ 1255 w 1256"/>
                <a:gd name="T73" fmla="*/ 805 h 1134"/>
                <a:gd name="T74" fmla="*/ 1255 w 1256"/>
                <a:gd name="T75"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6" h="1134">
                  <a:moveTo>
                    <a:pt x="1255" y="0"/>
                  </a:moveTo>
                  <a:lnTo>
                    <a:pt x="0" y="0"/>
                  </a:lnTo>
                  <a:lnTo>
                    <a:pt x="0" y="805"/>
                  </a:lnTo>
                  <a:lnTo>
                    <a:pt x="7" y="805"/>
                  </a:lnTo>
                  <a:lnTo>
                    <a:pt x="5" y="806"/>
                  </a:lnTo>
                  <a:lnTo>
                    <a:pt x="5" y="810"/>
                  </a:lnTo>
                  <a:lnTo>
                    <a:pt x="5" y="812"/>
                  </a:lnTo>
                  <a:lnTo>
                    <a:pt x="5" y="816"/>
                  </a:lnTo>
                  <a:lnTo>
                    <a:pt x="5" y="817"/>
                  </a:lnTo>
                  <a:lnTo>
                    <a:pt x="5" y="819"/>
                  </a:lnTo>
                  <a:lnTo>
                    <a:pt x="5" y="823"/>
                  </a:lnTo>
                  <a:lnTo>
                    <a:pt x="5" y="825"/>
                  </a:lnTo>
                  <a:lnTo>
                    <a:pt x="17" y="887"/>
                  </a:lnTo>
                  <a:lnTo>
                    <a:pt x="53" y="945"/>
                  </a:lnTo>
                  <a:lnTo>
                    <a:pt x="110" y="998"/>
                  </a:lnTo>
                  <a:lnTo>
                    <a:pt x="187" y="1042"/>
                  </a:lnTo>
                  <a:lnTo>
                    <a:pt x="278" y="1081"/>
                  </a:lnTo>
                  <a:lnTo>
                    <a:pt x="386" y="1109"/>
                  </a:lnTo>
                  <a:lnTo>
                    <a:pt x="502" y="1127"/>
                  </a:lnTo>
                  <a:lnTo>
                    <a:pt x="627" y="1133"/>
                  </a:lnTo>
                  <a:lnTo>
                    <a:pt x="752" y="1127"/>
                  </a:lnTo>
                  <a:lnTo>
                    <a:pt x="870" y="1109"/>
                  </a:lnTo>
                  <a:lnTo>
                    <a:pt x="976" y="1081"/>
                  </a:lnTo>
                  <a:lnTo>
                    <a:pt x="1069" y="1042"/>
                  </a:lnTo>
                  <a:lnTo>
                    <a:pt x="1144" y="998"/>
                  </a:lnTo>
                  <a:lnTo>
                    <a:pt x="1201" y="945"/>
                  </a:lnTo>
                  <a:lnTo>
                    <a:pt x="1238" y="887"/>
                  </a:lnTo>
                  <a:lnTo>
                    <a:pt x="1251" y="825"/>
                  </a:lnTo>
                  <a:lnTo>
                    <a:pt x="1251" y="823"/>
                  </a:lnTo>
                  <a:lnTo>
                    <a:pt x="1251" y="819"/>
                  </a:lnTo>
                  <a:lnTo>
                    <a:pt x="1249" y="817"/>
                  </a:lnTo>
                  <a:lnTo>
                    <a:pt x="1249" y="816"/>
                  </a:lnTo>
                  <a:lnTo>
                    <a:pt x="1249" y="812"/>
                  </a:lnTo>
                  <a:lnTo>
                    <a:pt x="1249" y="810"/>
                  </a:lnTo>
                  <a:lnTo>
                    <a:pt x="1249" y="806"/>
                  </a:lnTo>
                  <a:lnTo>
                    <a:pt x="1249" y="805"/>
                  </a:lnTo>
                  <a:lnTo>
                    <a:pt x="1255" y="805"/>
                  </a:lnTo>
                  <a:lnTo>
                    <a:pt x="1255"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7914" name="Freeform 26"/>
            <p:cNvSpPr>
              <a:spLocks/>
            </p:cNvSpPr>
            <p:nvPr/>
          </p:nvSpPr>
          <p:spPr bwMode="auto">
            <a:xfrm>
              <a:off x="2099" y="1560"/>
              <a:ext cx="1262" cy="496"/>
            </a:xfrm>
            <a:custGeom>
              <a:avLst/>
              <a:gdLst>
                <a:gd name="T0" fmla="*/ 629 w 1262"/>
                <a:gd name="T1" fmla="*/ 495 h 496"/>
                <a:gd name="T2" fmla="*/ 756 w 1262"/>
                <a:gd name="T3" fmla="*/ 491 h 496"/>
                <a:gd name="T4" fmla="*/ 874 w 1262"/>
                <a:gd name="T5" fmla="*/ 476 h 496"/>
                <a:gd name="T6" fmla="*/ 981 w 1262"/>
                <a:gd name="T7" fmla="*/ 452 h 496"/>
                <a:gd name="T8" fmla="*/ 1074 w 1262"/>
                <a:gd name="T9" fmla="*/ 423 h 496"/>
                <a:gd name="T10" fmla="*/ 1151 w 1262"/>
                <a:gd name="T11" fmla="*/ 386 h 496"/>
                <a:gd name="T12" fmla="*/ 1210 w 1262"/>
                <a:gd name="T13" fmla="*/ 344 h 496"/>
                <a:gd name="T14" fmla="*/ 1248 w 1262"/>
                <a:gd name="T15" fmla="*/ 298 h 496"/>
                <a:gd name="T16" fmla="*/ 1261 w 1262"/>
                <a:gd name="T17" fmla="*/ 248 h 496"/>
                <a:gd name="T18" fmla="*/ 1248 w 1262"/>
                <a:gd name="T19" fmla="*/ 198 h 496"/>
                <a:gd name="T20" fmla="*/ 1210 w 1262"/>
                <a:gd name="T21" fmla="*/ 152 h 496"/>
                <a:gd name="T22" fmla="*/ 1151 w 1262"/>
                <a:gd name="T23" fmla="*/ 110 h 496"/>
                <a:gd name="T24" fmla="*/ 1074 w 1262"/>
                <a:gd name="T25" fmla="*/ 73 h 496"/>
                <a:gd name="T26" fmla="*/ 981 w 1262"/>
                <a:gd name="T27" fmla="*/ 42 h 496"/>
                <a:gd name="T28" fmla="*/ 874 w 1262"/>
                <a:gd name="T29" fmla="*/ 20 h 496"/>
                <a:gd name="T30" fmla="*/ 756 w 1262"/>
                <a:gd name="T31" fmla="*/ 5 h 496"/>
                <a:gd name="T32" fmla="*/ 629 w 1262"/>
                <a:gd name="T33" fmla="*/ 0 h 496"/>
                <a:gd name="T34" fmla="*/ 502 w 1262"/>
                <a:gd name="T35" fmla="*/ 5 h 496"/>
                <a:gd name="T36" fmla="*/ 384 w 1262"/>
                <a:gd name="T37" fmla="*/ 20 h 496"/>
                <a:gd name="T38" fmla="*/ 277 w 1262"/>
                <a:gd name="T39" fmla="*/ 42 h 496"/>
                <a:gd name="T40" fmla="*/ 184 w 1262"/>
                <a:gd name="T41" fmla="*/ 73 h 496"/>
                <a:gd name="T42" fmla="*/ 107 w 1262"/>
                <a:gd name="T43" fmla="*/ 110 h 496"/>
                <a:gd name="T44" fmla="*/ 48 w 1262"/>
                <a:gd name="T45" fmla="*/ 152 h 496"/>
                <a:gd name="T46" fmla="*/ 12 w 1262"/>
                <a:gd name="T47" fmla="*/ 198 h 496"/>
                <a:gd name="T48" fmla="*/ 0 w 1262"/>
                <a:gd name="T49" fmla="*/ 248 h 496"/>
                <a:gd name="T50" fmla="*/ 12 w 1262"/>
                <a:gd name="T51" fmla="*/ 298 h 496"/>
                <a:gd name="T52" fmla="*/ 48 w 1262"/>
                <a:gd name="T53" fmla="*/ 344 h 496"/>
                <a:gd name="T54" fmla="*/ 107 w 1262"/>
                <a:gd name="T55" fmla="*/ 386 h 496"/>
                <a:gd name="T56" fmla="*/ 184 w 1262"/>
                <a:gd name="T57" fmla="*/ 423 h 496"/>
                <a:gd name="T58" fmla="*/ 277 w 1262"/>
                <a:gd name="T59" fmla="*/ 452 h 496"/>
                <a:gd name="T60" fmla="*/ 384 w 1262"/>
                <a:gd name="T61" fmla="*/ 476 h 496"/>
                <a:gd name="T62" fmla="*/ 502 w 1262"/>
                <a:gd name="T63" fmla="*/ 491 h 496"/>
                <a:gd name="T64" fmla="*/ 629 w 1262"/>
                <a:gd name="T65"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2" h="496">
                  <a:moveTo>
                    <a:pt x="629" y="495"/>
                  </a:moveTo>
                  <a:lnTo>
                    <a:pt x="756" y="491"/>
                  </a:lnTo>
                  <a:lnTo>
                    <a:pt x="874" y="476"/>
                  </a:lnTo>
                  <a:lnTo>
                    <a:pt x="981" y="452"/>
                  </a:lnTo>
                  <a:lnTo>
                    <a:pt x="1074" y="423"/>
                  </a:lnTo>
                  <a:lnTo>
                    <a:pt x="1151" y="386"/>
                  </a:lnTo>
                  <a:lnTo>
                    <a:pt x="1210" y="344"/>
                  </a:lnTo>
                  <a:lnTo>
                    <a:pt x="1248" y="298"/>
                  </a:lnTo>
                  <a:lnTo>
                    <a:pt x="1261" y="248"/>
                  </a:lnTo>
                  <a:lnTo>
                    <a:pt x="1248" y="198"/>
                  </a:lnTo>
                  <a:lnTo>
                    <a:pt x="1210" y="152"/>
                  </a:lnTo>
                  <a:lnTo>
                    <a:pt x="1151" y="110"/>
                  </a:lnTo>
                  <a:lnTo>
                    <a:pt x="1074" y="73"/>
                  </a:lnTo>
                  <a:lnTo>
                    <a:pt x="981" y="42"/>
                  </a:lnTo>
                  <a:lnTo>
                    <a:pt x="874" y="20"/>
                  </a:lnTo>
                  <a:lnTo>
                    <a:pt x="756" y="5"/>
                  </a:lnTo>
                  <a:lnTo>
                    <a:pt x="629" y="0"/>
                  </a:lnTo>
                  <a:lnTo>
                    <a:pt x="502" y="5"/>
                  </a:lnTo>
                  <a:lnTo>
                    <a:pt x="384" y="20"/>
                  </a:lnTo>
                  <a:lnTo>
                    <a:pt x="277" y="42"/>
                  </a:lnTo>
                  <a:lnTo>
                    <a:pt x="184" y="73"/>
                  </a:lnTo>
                  <a:lnTo>
                    <a:pt x="107" y="110"/>
                  </a:lnTo>
                  <a:lnTo>
                    <a:pt x="48" y="152"/>
                  </a:lnTo>
                  <a:lnTo>
                    <a:pt x="12" y="198"/>
                  </a:lnTo>
                  <a:lnTo>
                    <a:pt x="0" y="248"/>
                  </a:lnTo>
                  <a:lnTo>
                    <a:pt x="12" y="298"/>
                  </a:lnTo>
                  <a:lnTo>
                    <a:pt x="48" y="344"/>
                  </a:lnTo>
                  <a:lnTo>
                    <a:pt x="107" y="386"/>
                  </a:lnTo>
                  <a:lnTo>
                    <a:pt x="184" y="423"/>
                  </a:lnTo>
                  <a:lnTo>
                    <a:pt x="277" y="452"/>
                  </a:lnTo>
                  <a:lnTo>
                    <a:pt x="384" y="476"/>
                  </a:lnTo>
                  <a:lnTo>
                    <a:pt x="502" y="491"/>
                  </a:lnTo>
                  <a:lnTo>
                    <a:pt x="629" y="495"/>
                  </a:lnTo>
                </a:path>
              </a:pathLst>
            </a:custGeom>
            <a:gradFill rotWithShape="0">
              <a:gsLst>
                <a:gs pos="0">
                  <a:srgbClr val="CECECE"/>
                </a:gs>
                <a:gs pos="100000">
                  <a:srgbClr val="CECECE">
                    <a:gamma/>
                    <a:tint val="70196"/>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7915" name="Text Box 27"/>
          <p:cNvSpPr txBox="1">
            <a:spLocks noChangeArrowheads="1"/>
          </p:cNvSpPr>
          <p:nvPr/>
        </p:nvSpPr>
        <p:spPr bwMode="auto">
          <a:xfrm>
            <a:off x="4191000" y="5208588"/>
            <a:ext cx="1230313" cy="88265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latin typeface="Arial" pitchFamily="34" charset="0"/>
              </a:rPr>
              <a:t>Transformer</a:t>
            </a:r>
          </a:p>
          <a:p>
            <a:pPr eaLnBrk="1" hangingPunct="1"/>
            <a:r>
              <a:rPr kumimoji="1" lang="en-US" altLang="ko-KR" sz="1400" b="1">
                <a:latin typeface="Arial" pitchFamily="34" charset="0"/>
              </a:rPr>
              <a:t>Database</a:t>
            </a:r>
          </a:p>
          <a:p>
            <a:pPr eaLnBrk="1" hangingPunct="1"/>
            <a:endParaRPr kumimoji="1" lang="en-US" altLang="ko-KR" b="1">
              <a:latin typeface="Arial" pitchFamily="34" charset="0"/>
            </a:endParaRPr>
          </a:p>
        </p:txBody>
      </p:sp>
      <p:grpSp>
        <p:nvGrpSpPr>
          <p:cNvPr id="37916" name="Group 28"/>
          <p:cNvGrpSpPr>
            <a:grpSpLocks/>
          </p:cNvGrpSpPr>
          <p:nvPr/>
        </p:nvGrpSpPr>
        <p:grpSpPr bwMode="auto">
          <a:xfrm>
            <a:off x="6502400" y="4849813"/>
            <a:ext cx="1079500" cy="990600"/>
            <a:chOff x="2099" y="1560"/>
            <a:chExt cx="1262" cy="1384"/>
          </a:xfrm>
        </p:grpSpPr>
        <p:sp>
          <p:nvSpPr>
            <p:cNvPr id="37917" name="Freeform 29"/>
            <p:cNvSpPr>
              <a:spLocks/>
            </p:cNvSpPr>
            <p:nvPr/>
          </p:nvSpPr>
          <p:spPr bwMode="auto">
            <a:xfrm>
              <a:off x="2101" y="1810"/>
              <a:ext cx="1256" cy="1134"/>
            </a:xfrm>
            <a:custGeom>
              <a:avLst/>
              <a:gdLst>
                <a:gd name="T0" fmla="*/ 1255 w 1256"/>
                <a:gd name="T1" fmla="*/ 0 h 1134"/>
                <a:gd name="T2" fmla="*/ 0 w 1256"/>
                <a:gd name="T3" fmla="*/ 0 h 1134"/>
                <a:gd name="T4" fmla="*/ 0 w 1256"/>
                <a:gd name="T5" fmla="*/ 805 h 1134"/>
                <a:gd name="T6" fmla="*/ 7 w 1256"/>
                <a:gd name="T7" fmla="*/ 805 h 1134"/>
                <a:gd name="T8" fmla="*/ 5 w 1256"/>
                <a:gd name="T9" fmla="*/ 806 h 1134"/>
                <a:gd name="T10" fmla="*/ 5 w 1256"/>
                <a:gd name="T11" fmla="*/ 810 h 1134"/>
                <a:gd name="T12" fmla="*/ 5 w 1256"/>
                <a:gd name="T13" fmla="*/ 812 h 1134"/>
                <a:gd name="T14" fmla="*/ 5 w 1256"/>
                <a:gd name="T15" fmla="*/ 816 h 1134"/>
                <a:gd name="T16" fmla="*/ 5 w 1256"/>
                <a:gd name="T17" fmla="*/ 817 h 1134"/>
                <a:gd name="T18" fmla="*/ 5 w 1256"/>
                <a:gd name="T19" fmla="*/ 819 h 1134"/>
                <a:gd name="T20" fmla="*/ 5 w 1256"/>
                <a:gd name="T21" fmla="*/ 823 h 1134"/>
                <a:gd name="T22" fmla="*/ 5 w 1256"/>
                <a:gd name="T23" fmla="*/ 825 h 1134"/>
                <a:gd name="T24" fmla="*/ 17 w 1256"/>
                <a:gd name="T25" fmla="*/ 887 h 1134"/>
                <a:gd name="T26" fmla="*/ 53 w 1256"/>
                <a:gd name="T27" fmla="*/ 945 h 1134"/>
                <a:gd name="T28" fmla="*/ 110 w 1256"/>
                <a:gd name="T29" fmla="*/ 998 h 1134"/>
                <a:gd name="T30" fmla="*/ 187 w 1256"/>
                <a:gd name="T31" fmla="*/ 1042 h 1134"/>
                <a:gd name="T32" fmla="*/ 278 w 1256"/>
                <a:gd name="T33" fmla="*/ 1081 h 1134"/>
                <a:gd name="T34" fmla="*/ 386 w 1256"/>
                <a:gd name="T35" fmla="*/ 1109 h 1134"/>
                <a:gd name="T36" fmla="*/ 502 w 1256"/>
                <a:gd name="T37" fmla="*/ 1127 h 1134"/>
                <a:gd name="T38" fmla="*/ 627 w 1256"/>
                <a:gd name="T39" fmla="*/ 1133 h 1134"/>
                <a:gd name="T40" fmla="*/ 752 w 1256"/>
                <a:gd name="T41" fmla="*/ 1127 h 1134"/>
                <a:gd name="T42" fmla="*/ 870 w 1256"/>
                <a:gd name="T43" fmla="*/ 1109 h 1134"/>
                <a:gd name="T44" fmla="*/ 976 w 1256"/>
                <a:gd name="T45" fmla="*/ 1081 h 1134"/>
                <a:gd name="T46" fmla="*/ 1069 w 1256"/>
                <a:gd name="T47" fmla="*/ 1042 h 1134"/>
                <a:gd name="T48" fmla="*/ 1144 w 1256"/>
                <a:gd name="T49" fmla="*/ 998 h 1134"/>
                <a:gd name="T50" fmla="*/ 1201 w 1256"/>
                <a:gd name="T51" fmla="*/ 945 h 1134"/>
                <a:gd name="T52" fmla="*/ 1238 w 1256"/>
                <a:gd name="T53" fmla="*/ 887 h 1134"/>
                <a:gd name="T54" fmla="*/ 1251 w 1256"/>
                <a:gd name="T55" fmla="*/ 825 h 1134"/>
                <a:gd name="T56" fmla="*/ 1251 w 1256"/>
                <a:gd name="T57" fmla="*/ 823 h 1134"/>
                <a:gd name="T58" fmla="*/ 1251 w 1256"/>
                <a:gd name="T59" fmla="*/ 819 h 1134"/>
                <a:gd name="T60" fmla="*/ 1249 w 1256"/>
                <a:gd name="T61" fmla="*/ 817 h 1134"/>
                <a:gd name="T62" fmla="*/ 1249 w 1256"/>
                <a:gd name="T63" fmla="*/ 816 h 1134"/>
                <a:gd name="T64" fmla="*/ 1249 w 1256"/>
                <a:gd name="T65" fmla="*/ 812 h 1134"/>
                <a:gd name="T66" fmla="*/ 1249 w 1256"/>
                <a:gd name="T67" fmla="*/ 810 h 1134"/>
                <a:gd name="T68" fmla="*/ 1249 w 1256"/>
                <a:gd name="T69" fmla="*/ 806 h 1134"/>
                <a:gd name="T70" fmla="*/ 1249 w 1256"/>
                <a:gd name="T71" fmla="*/ 805 h 1134"/>
                <a:gd name="T72" fmla="*/ 1255 w 1256"/>
                <a:gd name="T73" fmla="*/ 805 h 1134"/>
                <a:gd name="T74" fmla="*/ 1255 w 1256"/>
                <a:gd name="T75"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6" h="1134">
                  <a:moveTo>
                    <a:pt x="1255" y="0"/>
                  </a:moveTo>
                  <a:lnTo>
                    <a:pt x="0" y="0"/>
                  </a:lnTo>
                  <a:lnTo>
                    <a:pt x="0" y="805"/>
                  </a:lnTo>
                  <a:lnTo>
                    <a:pt x="7" y="805"/>
                  </a:lnTo>
                  <a:lnTo>
                    <a:pt x="5" y="806"/>
                  </a:lnTo>
                  <a:lnTo>
                    <a:pt x="5" y="810"/>
                  </a:lnTo>
                  <a:lnTo>
                    <a:pt x="5" y="812"/>
                  </a:lnTo>
                  <a:lnTo>
                    <a:pt x="5" y="816"/>
                  </a:lnTo>
                  <a:lnTo>
                    <a:pt x="5" y="817"/>
                  </a:lnTo>
                  <a:lnTo>
                    <a:pt x="5" y="819"/>
                  </a:lnTo>
                  <a:lnTo>
                    <a:pt x="5" y="823"/>
                  </a:lnTo>
                  <a:lnTo>
                    <a:pt x="5" y="825"/>
                  </a:lnTo>
                  <a:lnTo>
                    <a:pt x="17" y="887"/>
                  </a:lnTo>
                  <a:lnTo>
                    <a:pt x="53" y="945"/>
                  </a:lnTo>
                  <a:lnTo>
                    <a:pt x="110" y="998"/>
                  </a:lnTo>
                  <a:lnTo>
                    <a:pt x="187" y="1042"/>
                  </a:lnTo>
                  <a:lnTo>
                    <a:pt x="278" y="1081"/>
                  </a:lnTo>
                  <a:lnTo>
                    <a:pt x="386" y="1109"/>
                  </a:lnTo>
                  <a:lnTo>
                    <a:pt x="502" y="1127"/>
                  </a:lnTo>
                  <a:lnTo>
                    <a:pt x="627" y="1133"/>
                  </a:lnTo>
                  <a:lnTo>
                    <a:pt x="752" y="1127"/>
                  </a:lnTo>
                  <a:lnTo>
                    <a:pt x="870" y="1109"/>
                  </a:lnTo>
                  <a:lnTo>
                    <a:pt x="976" y="1081"/>
                  </a:lnTo>
                  <a:lnTo>
                    <a:pt x="1069" y="1042"/>
                  </a:lnTo>
                  <a:lnTo>
                    <a:pt x="1144" y="998"/>
                  </a:lnTo>
                  <a:lnTo>
                    <a:pt x="1201" y="945"/>
                  </a:lnTo>
                  <a:lnTo>
                    <a:pt x="1238" y="887"/>
                  </a:lnTo>
                  <a:lnTo>
                    <a:pt x="1251" y="825"/>
                  </a:lnTo>
                  <a:lnTo>
                    <a:pt x="1251" y="823"/>
                  </a:lnTo>
                  <a:lnTo>
                    <a:pt x="1251" y="819"/>
                  </a:lnTo>
                  <a:lnTo>
                    <a:pt x="1249" y="817"/>
                  </a:lnTo>
                  <a:lnTo>
                    <a:pt x="1249" y="816"/>
                  </a:lnTo>
                  <a:lnTo>
                    <a:pt x="1249" y="812"/>
                  </a:lnTo>
                  <a:lnTo>
                    <a:pt x="1249" y="810"/>
                  </a:lnTo>
                  <a:lnTo>
                    <a:pt x="1249" y="806"/>
                  </a:lnTo>
                  <a:lnTo>
                    <a:pt x="1249" y="805"/>
                  </a:lnTo>
                  <a:lnTo>
                    <a:pt x="1255" y="805"/>
                  </a:lnTo>
                  <a:lnTo>
                    <a:pt x="1255"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7918" name="Freeform 30"/>
            <p:cNvSpPr>
              <a:spLocks/>
            </p:cNvSpPr>
            <p:nvPr/>
          </p:nvSpPr>
          <p:spPr bwMode="auto">
            <a:xfrm>
              <a:off x="2099" y="1560"/>
              <a:ext cx="1262" cy="496"/>
            </a:xfrm>
            <a:custGeom>
              <a:avLst/>
              <a:gdLst>
                <a:gd name="T0" fmla="*/ 629 w 1262"/>
                <a:gd name="T1" fmla="*/ 495 h 496"/>
                <a:gd name="T2" fmla="*/ 756 w 1262"/>
                <a:gd name="T3" fmla="*/ 491 h 496"/>
                <a:gd name="T4" fmla="*/ 874 w 1262"/>
                <a:gd name="T5" fmla="*/ 476 h 496"/>
                <a:gd name="T6" fmla="*/ 981 w 1262"/>
                <a:gd name="T7" fmla="*/ 452 h 496"/>
                <a:gd name="T8" fmla="*/ 1074 w 1262"/>
                <a:gd name="T9" fmla="*/ 423 h 496"/>
                <a:gd name="T10" fmla="*/ 1151 w 1262"/>
                <a:gd name="T11" fmla="*/ 386 h 496"/>
                <a:gd name="T12" fmla="*/ 1210 w 1262"/>
                <a:gd name="T13" fmla="*/ 344 h 496"/>
                <a:gd name="T14" fmla="*/ 1248 w 1262"/>
                <a:gd name="T15" fmla="*/ 298 h 496"/>
                <a:gd name="T16" fmla="*/ 1261 w 1262"/>
                <a:gd name="T17" fmla="*/ 248 h 496"/>
                <a:gd name="T18" fmla="*/ 1248 w 1262"/>
                <a:gd name="T19" fmla="*/ 198 h 496"/>
                <a:gd name="T20" fmla="*/ 1210 w 1262"/>
                <a:gd name="T21" fmla="*/ 152 h 496"/>
                <a:gd name="T22" fmla="*/ 1151 w 1262"/>
                <a:gd name="T23" fmla="*/ 110 h 496"/>
                <a:gd name="T24" fmla="*/ 1074 w 1262"/>
                <a:gd name="T25" fmla="*/ 73 h 496"/>
                <a:gd name="T26" fmla="*/ 981 w 1262"/>
                <a:gd name="T27" fmla="*/ 42 h 496"/>
                <a:gd name="T28" fmla="*/ 874 w 1262"/>
                <a:gd name="T29" fmla="*/ 20 h 496"/>
                <a:gd name="T30" fmla="*/ 756 w 1262"/>
                <a:gd name="T31" fmla="*/ 5 h 496"/>
                <a:gd name="T32" fmla="*/ 629 w 1262"/>
                <a:gd name="T33" fmla="*/ 0 h 496"/>
                <a:gd name="T34" fmla="*/ 502 w 1262"/>
                <a:gd name="T35" fmla="*/ 5 h 496"/>
                <a:gd name="T36" fmla="*/ 384 w 1262"/>
                <a:gd name="T37" fmla="*/ 20 h 496"/>
                <a:gd name="T38" fmla="*/ 277 w 1262"/>
                <a:gd name="T39" fmla="*/ 42 h 496"/>
                <a:gd name="T40" fmla="*/ 184 w 1262"/>
                <a:gd name="T41" fmla="*/ 73 h 496"/>
                <a:gd name="T42" fmla="*/ 107 w 1262"/>
                <a:gd name="T43" fmla="*/ 110 h 496"/>
                <a:gd name="T44" fmla="*/ 48 w 1262"/>
                <a:gd name="T45" fmla="*/ 152 h 496"/>
                <a:gd name="T46" fmla="*/ 12 w 1262"/>
                <a:gd name="T47" fmla="*/ 198 h 496"/>
                <a:gd name="T48" fmla="*/ 0 w 1262"/>
                <a:gd name="T49" fmla="*/ 248 h 496"/>
                <a:gd name="T50" fmla="*/ 12 w 1262"/>
                <a:gd name="T51" fmla="*/ 298 h 496"/>
                <a:gd name="T52" fmla="*/ 48 w 1262"/>
                <a:gd name="T53" fmla="*/ 344 h 496"/>
                <a:gd name="T54" fmla="*/ 107 w 1262"/>
                <a:gd name="T55" fmla="*/ 386 h 496"/>
                <a:gd name="T56" fmla="*/ 184 w 1262"/>
                <a:gd name="T57" fmla="*/ 423 h 496"/>
                <a:gd name="T58" fmla="*/ 277 w 1262"/>
                <a:gd name="T59" fmla="*/ 452 h 496"/>
                <a:gd name="T60" fmla="*/ 384 w 1262"/>
                <a:gd name="T61" fmla="*/ 476 h 496"/>
                <a:gd name="T62" fmla="*/ 502 w 1262"/>
                <a:gd name="T63" fmla="*/ 491 h 496"/>
                <a:gd name="T64" fmla="*/ 629 w 1262"/>
                <a:gd name="T65"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2" h="496">
                  <a:moveTo>
                    <a:pt x="629" y="495"/>
                  </a:moveTo>
                  <a:lnTo>
                    <a:pt x="756" y="491"/>
                  </a:lnTo>
                  <a:lnTo>
                    <a:pt x="874" y="476"/>
                  </a:lnTo>
                  <a:lnTo>
                    <a:pt x="981" y="452"/>
                  </a:lnTo>
                  <a:lnTo>
                    <a:pt x="1074" y="423"/>
                  </a:lnTo>
                  <a:lnTo>
                    <a:pt x="1151" y="386"/>
                  </a:lnTo>
                  <a:lnTo>
                    <a:pt x="1210" y="344"/>
                  </a:lnTo>
                  <a:lnTo>
                    <a:pt x="1248" y="298"/>
                  </a:lnTo>
                  <a:lnTo>
                    <a:pt x="1261" y="248"/>
                  </a:lnTo>
                  <a:lnTo>
                    <a:pt x="1248" y="198"/>
                  </a:lnTo>
                  <a:lnTo>
                    <a:pt x="1210" y="152"/>
                  </a:lnTo>
                  <a:lnTo>
                    <a:pt x="1151" y="110"/>
                  </a:lnTo>
                  <a:lnTo>
                    <a:pt x="1074" y="73"/>
                  </a:lnTo>
                  <a:lnTo>
                    <a:pt x="981" y="42"/>
                  </a:lnTo>
                  <a:lnTo>
                    <a:pt x="874" y="20"/>
                  </a:lnTo>
                  <a:lnTo>
                    <a:pt x="756" y="5"/>
                  </a:lnTo>
                  <a:lnTo>
                    <a:pt x="629" y="0"/>
                  </a:lnTo>
                  <a:lnTo>
                    <a:pt x="502" y="5"/>
                  </a:lnTo>
                  <a:lnTo>
                    <a:pt x="384" y="20"/>
                  </a:lnTo>
                  <a:lnTo>
                    <a:pt x="277" y="42"/>
                  </a:lnTo>
                  <a:lnTo>
                    <a:pt x="184" y="73"/>
                  </a:lnTo>
                  <a:lnTo>
                    <a:pt x="107" y="110"/>
                  </a:lnTo>
                  <a:lnTo>
                    <a:pt x="48" y="152"/>
                  </a:lnTo>
                  <a:lnTo>
                    <a:pt x="12" y="198"/>
                  </a:lnTo>
                  <a:lnTo>
                    <a:pt x="0" y="248"/>
                  </a:lnTo>
                  <a:lnTo>
                    <a:pt x="12" y="298"/>
                  </a:lnTo>
                  <a:lnTo>
                    <a:pt x="48" y="344"/>
                  </a:lnTo>
                  <a:lnTo>
                    <a:pt x="107" y="386"/>
                  </a:lnTo>
                  <a:lnTo>
                    <a:pt x="184" y="423"/>
                  </a:lnTo>
                  <a:lnTo>
                    <a:pt x="277" y="452"/>
                  </a:lnTo>
                  <a:lnTo>
                    <a:pt x="384" y="476"/>
                  </a:lnTo>
                  <a:lnTo>
                    <a:pt x="502" y="491"/>
                  </a:lnTo>
                  <a:lnTo>
                    <a:pt x="629" y="495"/>
                  </a:lnTo>
                </a:path>
              </a:pathLst>
            </a:custGeom>
            <a:gradFill rotWithShape="0">
              <a:gsLst>
                <a:gs pos="0">
                  <a:srgbClr val="CECECE"/>
                </a:gs>
                <a:gs pos="100000">
                  <a:srgbClr val="CECECE">
                    <a:gamma/>
                    <a:tint val="70196"/>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7919" name="Text Box 31"/>
          <p:cNvSpPr txBox="1">
            <a:spLocks noChangeArrowheads="1"/>
          </p:cNvSpPr>
          <p:nvPr/>
        </p:nvSpPr>
        <p:spPr bwMode="auto">
          <a:xfrm>
            <a:off x="6553200" y="5181600"/>
            <a:ext cx="971550" cy="5175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latin typeface="Arial" pitchFamily="34" charset="0"/>
              </a:rPr>
              <a:t>Supplier</a:t>
            </a:r>
          </a:p>
          <a:p>
            <a:pPr eaLnBrk="1" hangingPunct="1"/>
            <a:r>
              <a:rPr kumimoji="1" lang="en-US" altLang="ko-KR" sz="1400" b="1">
                <a:latin typeface="Arial" pitchFamily="34" charset="0"/>
              </a:rPr>
              <a:t>Database</a:t>
            </a:r>
            <a:endParaRPr kumimoji="1" lang="en-US" altLang="ko-KR" b="1">
              <a:latin typeface="Arial" pitchFamily="34" charset="0"/>
            </a:endParaRPr>
          </a:p>
        </p:txBody>
      </p:sp>
      <p:sp>
        <p:nvSpPr>
          <p:cNvPr id="37920" name="Rectangle 32"/>
          <p:cNvSpPr>
            <a:spLocks noChangeArrowheads="1"/>
          </p:cNvSpPr>
          <p:nvPr/>
        </p:nvSpPr>
        <p:spPr bwMode="auto">
          <a:xfrm>
            <a:off x="2133600" y="4851400"/>
            <a:ext cx="312738" cy="3048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latin typeface="Arial" pitchFamily="34" charset="0"/>
              </a:rPr>
              <a:t>R</a:t>
            </a:r>
          </a:p>
        </p:txBody>
      </p:sp>
      <p:sp>
        <p:nvSpPr>
          <p:cNvPr id="37921" name="Rectangle 33"/>
          <p:cNvSpPr>
            <a:spLocks noChangeArrowheads="1"/>
          </p:cNvSpPr>
          <p:nvPr/>
        </p:nvSpPr>
        <p:spPr bwMode="auto">
          <a:xfrm>
            <a:off x="4572000" y="4876800"/>
            <a:ext cx="292100" cy="3048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latin typeface="Arial" pitchFamily="34" charset="0"/>
              </a:rPr>
              <a:t>T</a:t>
            </a:r>
          </a:p>
        </p:txBody>
      </p:sp>
      <p:sp>
        <p:nvSpPr>
          <p:cNvPr id="37922" name="Rectangle 34"/>
          <p:cNvSpPr>
            <a:spLocks noChangeArrowheads="1"/>
          </p:cNvSpPr>
          <p:nvPr/>
        </p:nvSpPr>
        <p:spPr bwMode="auto">
          <a:xfrm>
            <a:off x="6858000" y="4876800"/>
            <a:ext cx="303213" cy="3048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latin typeface="Arial" pitchFamily="34" charset="0"/>
              </a:rPr>
              <a:t>S</a:t>
            </a:r>
          </a:p>
        </p:txBody>
      </p:sp>
      <p:sp>
        <p:nvSpPr>
          <p:cNvPr id="37923" name="Text Box 35"/>
          <p:cNvSpPr txBox="1">
            <a:spLocks noChangeArrowheads="1"/>
          </p:cNvSpPr>
          <p:nvPr/>
        </p:nvSpPr>
        <p:spPr bwMode="auto">
          <a:xfrm>
            <a:off x="1981200" y="1614488"/>
            <a:ext cx="971550" cy="366712"/>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800">
                <a:latin typeface="Arial" pitchFamily="34" charset="0"/>
              </a:rPr>
              <a:t>Retailer</a:t>
            </a:r>
            <a:endParaRPr kumimoji="1" lang="en-US" altLang="ko-KR" sz="3600">
              <a:latin typeface="Arial" pitchFamily="34" charset="0"/>
            </a:endParaRPr>
          </a:p>
        </p:txBody>
      </p:sp>
      <p:sp>
        <p:nvSpPr>
          <p:cNvPr id="37924" name="Oval 36"/>
          <p:cNvSpPr>
            <a:spLocks noChangeArrowheads="1"/>
          </p:cNvSpPr>
          <p:nvPr/>
        </p:nvSpPr>
        <p:spPr bwMode="auto">
          <a:xfrm>
            <a:off x="6121400" y="1600200"/>
            <a:ext cx="2286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25" name="Oval 37"/>
          <p:cNvSpPr>
            <a:spLocks noChangeArrowheads="1"/>
          </p:cNvSpPr>
          <p:nvPr/>
        </p:nvSpPr>
        <p:spPr bwMode="auto">
          <a:xfrm>
            <a:off x="3632200" y="1574800"/>
            <a:ext cx="2413000" cy="41910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26" name="Rectangle 38"/>
          <p:cNvSpPr>
            <a:spLocks noChangeArrowheads="1"/>
          </p:cNvSpPr>
          <p:nvPr/>
        </p:nvSpPr>
        <p:spPr bwMode="auto">
          <a:xfrm>
            <a:off x="4267200" y="1447800"/>
            <a:ext cx="1381125" cy="5810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600" b="1">
                <a:latin typeface="Arial" pitchFamily="34" charset="0"/>
              </a:rPr>
              <a:t>AQ Broker</a:t>
            </a:r>
          </a:p>
          <a:p>
            <a:pPr eaLnBrk="1" hangingPunct="1"/>
            <a:r>
              <a:rPr kumimoji="1" lang="en-US" altLang="ko-KR" sz="1600" b="1">
                <a:latin typeface="Arial" pitchFamily="34" charset="0"/>
              </a:rPr>
              <a:t>Transformer</a:t>
            </a:r>
            <a:endParaRPr kumimoji="1" lang="en-US" altLang="ko-KR" sz="1800">
              <a:latin typeface="Arial" pitchFamily="34" charset="0"/>
            </a:endParaRPr>
          </a:p>
        </p:txBody>
      </p:sp>
      <p:sp>
        <p:nvSpPr>
          <p:cNvPr id="37927" name="Rectangle 39"/>
          <p:cNvSpPr>
            <a:spLocks noChangeArrowheads="1"/>
          </p:cNvSpPr>
          <p:nvPr/>
        </p:nvSpPr>
        <p:spPr bwMode="auto">
          <a:xfrm>
            <a:off x="6743700" y="1614488"/>
            <a:ext cx="1022350" cy="366712"/>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800">
                <a:latin typeface="Arial" pitchFamily="34" charset="0"/>
              </a:rPr>
              <a:t>Supplier</a:t>
            </a:r>
          </a:p>
        </p:txBody>
      </p:sp>
      <p:sp>
        <p:nvSpPr>
          <p:cNvPr id="37928" name="Line 40"/>
          <p:cNvSpPr>
            <a:spLocks noChangeShapeType="1"/>
          </p:cNvSpPr>
          <p:nvPr/>
        </p:nvSpPr>
        <p:spPr bwMode="auto">
          <a:xfrm flipH="1">
            <a:off x="1143000" y="3276600"/>
            <a:ext cx="6096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29" name="Line 41"/>
          <p:cNvSpPr>
            <a:spLocks noChangeShapeType="1"/>
          </p:cNvSpPr>
          <p:nvPr/>
        </p:nvSpPr>
        <p:spPr bwMode="auto">
          <a:xfrm>
            <a:off x="3048000" y="2743200"/>
            <a:ext cx="1143000" cy="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30" name="Line 42"/>
          <p:cNvSpPr>
            <a:spLocks noChangeShapeType="1"/>
          </p:cNvSpPr>
          <p:nvPr/>
        </p:nvSpPr>
        <p:spPr bwMode="auto">
          <a:xfrm>
            <a:off x="5486400" y="2743200"/>
            <a:ext cx="990600" cy="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31" name="Line 43"/>
          <p:cNvSpPr>
            <a:spLocks noChangeShapeType="1"/>
          </p:cNvSpPr>
          <p:nvPr/>
        </p:nvSpPr>
        <p:spPr bwMode="auto">
          <a:xfrm flipH="1">
            <a:off x="5486400" y="3505200"/>
            <a:ext cx="990600" cy="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32" name="Line 44"/>
          <p:cNvSpPr>
            <a:spLocks noChangeShapeType="1"/>
          </p:cNvSpPr>
          <p:nvPr/>
        </p:nvSpPr>
        <p:spPr bwMode="auto">
          <a:xfrm flipH="1">
            <a:off x="3048000" y="3505200"/>
            <a:ext cx="1143000" cy="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33" name="Rectangle 45"/>
          <p:cNvSpPr>
            <a:spLocks noChangeArrowheads="1"/>
          </p:cNvSpPr>
          <p:nvPr/>
        </p:nvSpPr>
        <p:spPr bwMode="auto">
          <a:xfrm>
            <a:off x="1219200" y="25908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34" name="Rectangle 46"/>
          <p:cNvSpPr>
            <a:spLocks noChangeArrowheads="1"/>
          </p:cNvSpPr>
          <p:nvPr/>
        </p:nvSpPr>
        <p:spPr bwMode="auto">
          <a:xfrm>
            <a:off x="2133600" y="26670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35" name="Rectangle 47"/>
          <p:cNvSpPr>
            <a:spLocks noChangeArrowheads="1"/>
          </p:cNvSpPr>
          <p:nvPr/>
        </p:nvSpPr>
        <p:spPr bwMode="auto">
          <a:xfrm>
            <a:off x="2971800" y="26670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36" name="Rectangle 48"/>
          <p:cNvSpPr>
            <a:spLocks noChangeArrowheads="1"/>
          </p:cNvSpPr>
          <p:nvPr/>
        </p:nvSpPr>
        <p:spPr bwMode="auto">
          <a:xfrm>
            <a:off x="4495800" y="25146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37" name="Rectangle 49"/>
          <p:cNvSpPr>
            <a:spLocks noChangeArrowheads="1"/>
          </p:cNvSpPr>
          <p:nvPr/>
        </p:nvSpPr>
        <p:spPr bwMode="auto">
          <a:xfrm>
            <a:off x="6629400" y="41148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38" name="Rectangle 50"/>
          <p:cNvSpPr>
            <a:spLocks noChangeArrowheads="1"/>
          </p:cNvSpPr>
          <p:nvPr/>
        </p:nvSpPr>
        <p:spPr bwMode="auto">
          <a:xfrm>
            <a:off x="5664200" y="31369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39" name="Rectangle 51"/>
          <p:cNvSpPr>
            <a:spLocks noChangeArrowheads="1"/>
          </p:cNvSpPr>
          <p:nvPr/>
        </p:nvSpPr>
        <p:spPr bwMode="auto">
          <a:xfrm>
            <a:off x="6553200" y="26670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40" name="Rectangle 52"/>
          <p:cNvSpPr>
            <a:spLocks noChangeArrowheads="1"/>
          </p:cNvSpPr>
          <p:nvPr/>
        </p:nvSpPr>
        <p:spPr bwMode="auto">
          <a:xfrm>
            <a:off x="3289300" y="31242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41" name="Rectangle 53"/>
          <p:cNvSpPr>
            <a:spLocks noChangeArrowheads="1"/>
          </p:cNvSpPr>
          <p:nvPr/>
        </p:nvSpPr>
        <p:spPr bwMode="auto">
          <a:xfrm>
            <a:off x="1219200" y="3276600"/>
            <a:ext cx="455613" cy="4572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a:latin typeface="Arial" pitchFamily="34" charset="0"/>
                <a:sym typeface="Wingdings" pitchFamily="2" charset="2"/>
              </a:rPr>
              <a:t></a:t>
            </a:r>
          </a:p>
        </p:txBody>
      </p:sp>
      <p:sp>
        <p:nvSpPr>
          <p:cNvPr id="37942" name="Line 54"/>
          <p:cNvSpPr>
            <a:spLocks noChangeShapeType="1"/>
          </p:cNvSpPr>
          <p:nvPr/>
        </p:nvSpPr>
        <p:spPr bwMode="auto">
          <a:xfrm>
            <a:off x="1193800" y="2971800"/>
            <a:ext cx="6096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7943" name="Text Box 55"/>
          <p:cNvSpPr txBox="1">
            <a:spLocks noChangeArrowheads="1"/>
          </p:cNvSpPr>
          <p:nvPr/>
        </p:nvSpPr>
        <p:spPr bwMode="auto">
          <a:xfrm>
            <a:off x="3044825" y="2424113"/>
            <a:ext cx="1092200" cy="304800"/>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solidFill>
                  <a:schemeClr val="folHlink"/>
                </a:solidFill>
                <a:latin typeface="Arial" pitchFamily="34" charset="0"/>
              </a:rPr>
              <a:t>XML Order</a:t>
            </a:r>
            <a:endParaRPr kumimoji="1" lang="en-US" altLang="ko-KR" b="1">
              <a:solidFill>
                <a:srgbClr val="66FFFF"/>
              </a:solidFill>
              <a:latin typeface="Arial" pitchFamily="34" charset="0"/>
            </a:endParaRPr>
          </a:p>
        </p:txBody>
      </p:sp>
      <p:sp>
        <p:nvSpPr>
          <p:cNvPr id="37944" name="Text Box 56"/>
          <p:cNvSpPr txBox="1">
            <a:spLocks noChangeArrowheads="1"/>
          </p:cNvSpPr>
          <p:nvPr/>
        </p:nvSpPr>
        <p:spPr bwMode="auto">
          <a:xfrm>
            <a:off x="2997200" y="3530600"/>
            <a:ext cx="1228725" cy="5175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solidFill>
                  <a:schemeClr val="folHlink"/>
                </a:solidFill>
                <a:latin typeface="Arial" pitchFamily="34" charset="0"/>
              </a:rPr>
              <a:t>Reformatted</a:t>
            </a:r>
          </a:p>
          <a:p>
            <a:pPr eaLnBrk="1" hangingPunct="1"/>
            <a:r>
              <a:rPr kumimoji="1" lang="en-US" altLang="ko-KR" sz="1400" b="1">
                <a:solidFill>
                  <a:schemeClr val="folHlink"/>
                </a:solidFill>
                <a:latin typeface="Arial" pitchFamily="34" charset="0"/>
              </a:rPr>
              <a:t>XML Order</a:t>
            </a:r>
            <a:endParaRPr kumimoji="1" lang="en-US" altLang="ko-KR" b="1">
              <a:solidFill>
                <a:srgbClr val="66FFFF"/>
              </a:solidFill>
              <a:latin typeface="Arial" pitchFamily="34" charset="0"/>
            </a:endParaRPr>
          </a:p>
        </p:txBody>
      </p:sp>
      <p:sp>
        <p:nvSpPr>
          <p:cNvPr id="37945" name="Text Box 57"/>
          <p:cNvSpPr txBox="1">
            <a:spLocks noChangeArrowheads="1"/>
          </p:cNvSpPr>
          <p:nvPr/>
        </p:nvSpPr>
        <p:spPr bwMode="auto">
          <a:xfrm>
            <a:off x="5435600" y="3530600"/>
            <a:ext cx="1092200" cy="5175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solidFill>
                  <a:schemeClr val="folHlink"/>
                </a:solidFill>
                <a:latin typeface="Arial" pitchFamily="34" charset="0"/>
              </a:rPr>
              <a:t>XML Order</a:t>
            </a:r>
          </a:p>
          <a:p>
            <a:pPr eaLnBrk="1" hangingPunct="1"/>
            <a:r>
              <a:rPr kumimoji="1" lang="en-US" altLang="ko-KR" sz="1400" b="1">
                <a:solidFill>
                  <a:schemeClr val="folHlink"/>
                </a:solidFill>
                <a:latin typeface="Arial" pitchFamily="34" charset="0"/>
              </a:rPr>
              <a:t>supplied</a:t>
            </a:r>
            <a:endParaRPr kumimoji="1" lang="en-US" altLang="ko-KR" b="1">
              <a:solidFill>
                <a:schemeClr val="folHlink"/>
              </a:solidFill>
              <a:latin typeface="Arial" pitchFamily="34" charset="0"/>
            </a:endParaRPr>
          </a:p>
        </p:txBody>
      </p:sp>
      <p:sp>
        <p:nvSpPr>
          <p:cNvPr id="37946" name="Text Box 58"/>
          <p:cNvSpPr txBox="1">
            <a:spLocks noChangeArrowheads="1"/>
          </p:cNvSpPr>
          <p:nvPr/>
        </p:nvSpPr>
        <p:spPr bwMode="auto">
          <a:xfrm>
            <a:off x="5372100" y="2222500"/>
            <a:ext cx="1228725" cy="517525"/>
          </a:xfrm>
          <a:prstGeom prst="rect">
            <a:avLst/>
          </a:prstGeom>
          <a:noFill/>
          <a:ln>
            <a:noFill/>
          </a:ln>
          <a:effectLst/>
          <a:extLst>
            <a:ext uri="{909E8E84-426E-40DD-AFC4-6F175D3DCCD1}">
              <a14:hiddenFill xmlns:a14="http://schemas.microsoft.com/office/drawing/2010/main">
                <a:solidFill>
                  <a:srgbClr val="315FA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ko-KR" sz="1400" b="1">
                <a:solidFill>
                  <a:schemeClr val="folHlink"/>
                </a:solidFill>
                <a:latin typeface="Arial" pitchFamily="34" charset="0"/>
              </a:rPr>
              <a:t>Reformatted</a:t>
            </a:r>
          </a:p>
          <a:p>
            <a:pPr eaLnBrk="1" hangingPunct="1"/>
            <a:r>
              <a:rPr kumimoji="1" lang="en-US" altLang="ko-KR" sz="1400" b="1">
                <a:solidFill>
                  <a:schemeClr val="folHlink"/>
                </a:solidFill>
                <a:latin typeface="Arial" pitchFamily="34" charset="0"/>
              </a:rPr>
              <a:t>XML Order</a:t>
            </a:r>
            <a:endParaRPr kumimoji="1" lang="en-US" altLang="ko-KR" b="1">
              <a:solidFill>
                <a:srgbClr val="66FFFF"/>
              </a:solidFill>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6" name="Rectangle 62"/>
          <p:cNvSpPr>
            <a:spLocks noGrp="1" noChangeArrowheads="1"/>
          </p:cNvSpPr>
          <p:nvPr>
            <p:ph type="title"/>
          </p:nvPr>
        </p:nvSpPr>
        <p:spPr/>
        <p:txBody>
          <a:bodyPr>
            <a:normAutofit fontScale="90000"/>
          </a:bodyPr>
          <a:lstStyle/>
          <a:p>
            <a:r>
              <a:rPr lang="en-US" altLang="ko-KR" smtClean="0"/>
              <a:t>XML and E-Biz System Example(4/4) - Oracle Exchange Platform</a:t>
            </a:r>
            <a:endParaRPr lang="en-US" altLang="ko-KR"/>
          </a:p>
        </p:txBody>
      </p:sp>
      <p:sp>
        <p:nvSpPr>
          <p:cNvPr id="53" name="슬라이드 번호 개체 틀 4"/>
          <p:cNvSpPr>
            <a:spLocks noGrp="1"/>
          </p:cNvSpPr>
          <p:nvPr>
            <p:ph type="sldNum" sz="quarter" idx="12"/>
          </p:nvPr>
        </p:nvSpPr>
        <p:spPr/>
        <p:txBody>
          <a:bodyPr/>
          <a:lstStyle/>
          <a:p>
            <a:fld id="{A9EDE854-9065-4E54-A8D5-7D6FA9BF1077}" type="slidenum">
              <a:rPr lang="en-US" altLang="ko-KR" smtClean="0"/>
              <a:pPr/>
              <a:t>38</a:t>
            </a:fld>
            <a:endParaRPr lang="en-US" altLang="ko-KR"/>
          </a:p>
        </p:txBody>
      </p:sp>
      <p:sp>
        <p:nvSpPr>
          <p:cNvPr id="36867" name="Freeform 3"/>
          <p:cNvSpPr>
            <a:spLocks/>
          </p:cNvSpPr>
          <p:nvPr/>
        </p:nvSpPr>
        <p:spPr bwMode="auto">
          <a:xfrm>
            <a:off x="3214688" y="2646363"/>
            <a:ext cx="1562100" cy="2527300"/>
          </a:xfrm>
          <a:custGeom>
            <a:avLst/>
            <a:gdLst>
              <a:gd name="T0" fmla="*/ 983 w 984"/>
              <a:gd name="T1" fmla="*/ 1591 h 1592"/>
              <a:gd name="T2" fmla="*/ 983 w 984"/>
              <a:gd name="T3" fmla="*/ 0 h 1592"/>
              <a:gd name="T4" fmla="*/ 0 w 984"/>
              <a:gd name="T5" fmla="*/ 0 h 1592"/>
              <a:gd name="T6" fmla="*/ 0 w 984"/>
              <a:gd name="T7" fmla="*/ 165 h 1592"/>
              <a:gd name="T8" fmla="*/ 697 w 984"/>
              <a:gd name="T9" fmla="*/ 165 h 1592"/>
              <a:gd name="T10" fmla="*/ 757 w 984"/>
              <a:gd name="T11" fmla="*/ 165 h 1592"/>
              <a:gd name="T12" fmla="*/ 757 w 984"/>
              <a:gd name="T13" fmla="*/ 1591 h 1592"/>
              <a:gd name="T14" fmla="*/ 983 w 984"/>
              <a:gd name="T15" fmla="*/ 1591 h 15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4" h="1592">
                <a:moveTo>
                  <a:pt x="983" y="1591"/>
                </a:moveTo>
                <a:lnTo>
                  <a:pt x="983" y="0"/>
                </a:lnTo>
                <a:lnTo>
                  <a:pt x="0" y="0"/>
                </a:lnTo>
                <a:lnTo>
                  <a:pt x="0" y="165"/>
                </a:lnTo>
                <a:lnTo>
                  <a:pt x="697" y="165"/>
                </a:lnTo>
                <a:lnTo>
                  <a:pt x="757" y="165"/>
                </a:lnTo>
                <a:lnTo>
                  <a:pt x="757" y="1591"/>
                </a:lnTo>
                <a:lnTo>
                  <a:pt x="983" y="1591"/>
                </a:lnTo>
              </a:path>
            </a:pathLst>
          </a:custGeom>
          <a:gradFill rotWithShape="0">
            <a:gsLst>
              <a:gs pos="0">
                <a:srgbClr val="3366FF"/>
              </a:gs>
              <a:gs pos="100000">
                <a:srgbClr val="3366FF">
                  <a:gamma/>
                  <a:shade val="60000"/>
                  <a:invGamma/>
                </a:srgbClr>
              </a:gs>
            </a:gsLst>
            <a:lin ang="2700000" scaled="1"/>
          </a:gradFill>
          <a:ln w="12700" cap="rnd" cmpd="sng">
            <a:solidFill>
              <a:srgbClr val="6699F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868" name="Line 4"/>
          <p:cNvSpPr>
            <a:spLocks noChangeShapeType="1"/>
          </p:cNvSpPr>
          <p:nvPr/>
        </p:nvSpPr>
        <p:spPr bwMode="auto">
          <a:xfrm>
            <a:off x="4127500" y="3159125"/>
            <a:ext cx="3749675" cy="0"/>
          </a:xfrm>
          <a:prstGeom prst="line">
            <a:avLst/>
          </a:prstGeom>
          <a:noFill/>
          <a:ln w="50800">
            <a:solidFill>
              <a:schemeClr val="hlink"/>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69" name="Line 5"/>
          <p:cNvSpPr>
            <a:spLocks noChangeShapeType="1"/>
          </p:cNvSpPr>
          <p:nvPr/>
        </p:nvSpPr>
        <p:spPr bwMode="auto">
          <a:xfrm>
            <a:off x="2185988" y="3221038"/>
            <a:ext cx="1574800"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0" name="Line 6"/>
          <p:cNvSpPr>
            <a:spLocks noChangeShapeType="1"/>
          </p:cNvSpPr>
          <p:nvPr/>
        </p:nvSpPr>
        <p:spPr bwMode="auto">
          <a:xfrm>
            <a:off x="2044700" y="4619625"/>
            <a:ext cx="1574800"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1" name="Line 7"/>
          <p:cNvSpPr>
            <a:spLocks noChangeShapeType="1"/>
          </p:cNvSpPr>
          <p:nvPr/>
        </p:nvSpPr>
        <p:spPr bwMode="auto">
          <a:xfrm>
            <a:off x="1997075" y="3736975"/>
            <a:ext cx="1325563"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2" name="Line 8"/>
          <p:cNvSpPr>
            <a:spLocks noChangeShapeType="1"/>
          </p:cNvSpPr>
          <p:nvPr/>
        </p:nvSpPr>
        <p:spPr bwMode="auto">
          <a:xfrm flipV="1">
            <a:off x="4568825" y="2409825"/>
            <a:ext cx="0" cy="2254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3" name="Line 9"/>
          <p:cNvSpPr>
            <a:spLocks noChangeShapeType="1"/>
          </p:cNvSpPr>
          <p:nvPr/>
        </p:nvSpPr>
        <p:spPr bwMode="auto">
          <a:xfrm flipV="1">
            <a:off x="5026025" y="2401888"/>
            <a:ext cx="0" cy="873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4" name="Line 10"/>
          <p:cNvSpPr>
            <a:spLocks noChangeShapeType="1"/>
          </p:cNvSpPr>
          <p:nvPr/>
        </p:nvSpPr>
        <p:spPr bwMode="auto">
          <a:xfrm>
            <a:off x="1774825" y="2373313"/>
            <a:ext cx="1893888" cy="4762"/>
          </a:xfrm>
          <a:prstGeom prst="line">
            <a:avLst/>
          </a:prstGeom>
          <a:noFill/>
          <a:ln w="50800">
            <a:solidFill>
              <a:schemeClr va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5" name="Line 11"/>
          <p:cNvSpPr>
            <a:spLocks noChangeShapeType="1"/>
          </p:cNvSpPr>
          <p:nvPr/>
        </p:nvSpPr>
        <p:spPr bwMode="auto">
          <a:xfrm flipV="1">
            <a:off x="3657600" y="2355850"/>
            <a:ext cx="1588" cy="955675"/>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6" name="Line 12"/>
          <p:cNvSpPr>
            <a:spLocks noChangeShapeType="1"/>
          </p:cNvSpPr>
          <p:nvPr/>
        </p:nvSpPr>
        <p:spPr bwMode="auto">
          <a:xfrm flipV="1">
            <a:off x="6500813" y="3800475"/>
            <a:ext cx="1196975" cy="1588"/>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7" name="Line 13"/>
          <p:cNvSpPr>
            <a:spLocks noChangeShapeType="1"/>
          </p:cNvSpPr>
          <p:nvPr/>
        </p:nvSpPr>
        <p:spPr bwMode="auto">
          <a:xfrm>
            <a:off x="6442075" y="4933950"/>
            <a:ext cx="1166813"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8" name="Line 14"/>
          <p:cNvSpPr>
            <a:spLocks noChangeShapeType="1"/>
          </p:cNvSpPr>
          <p:nvPr/>
        </p:nvSpPr>
        <p:spPr bwMode="auto">
          <a:xfrm>
            <a:off x="3392488" y="4344988"/>
            <a:ext cx="4264025"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79" name="Rectangle 15"/>
          <p:cNvSpPr>
            <a:spLocks noChangeArrowheads="1"/>
          </p:cNvSpPr>
          <p:nvPr/>
        </p:nvSpPr>
        <p:spPr bwMode="auto">
          <a:xfrm>
            <a:off x="3935413" y="2165350"/>
            <a:ext cx="350837" cy="238125"/>
          </a:xfrm>
          <a:prstGeom prst="rect">
            <a:avLst/>
          </a:prstGeom>
          <a:gradFill rotWithShape="0">
            <a:gsLst>
              <a:gs pos="0">
                <a:srgbClr val="3366FF"/>
              </a:gs>
              <a:gs pos="100000">
                <a:srgbClr val="3366FF">
                  <a:gamma/>
                  <a:shade val="60000"/>
                  <a:invGamma/>
                </a:srgbClr>
              </a:gs>
            </a:gsLst>
            <a:lin ang="2700000" scaled="1"/>
          </a:gradFill>
          <a:ln w="127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80" name="Rectangle 16"/>
          <p:cNvSpPr>
            <a:spLocks noChangeArrowheads="1"/>
          </p:cNvSpPr>
          <p:nvPr/>
        </p:nvSpPr>
        <p:spPr bwMode="auto">
          <a:xfrm>
            <a:off x="4392613" y="2165350"/>
            <a:ext cx="350837" cy="238125"/>
          </a:xfrm>
          <a:prstGeom prst="rect">
            <a:avLst/>
          </a:prstGeom>
          <a:gradFill rotWithShape="0">
            <a:gsLst>
              <a:gs pos="0">
                <a:srgbClr val="3366FF"/>
              </a:gs>
              <a:gs pos="100000">
                <a:srgbClr val="3366FF">
                  <a:gamma/>
                  <a:shade val="60000"/>
                  <a:invGamma/>
                </a:srgbClr>
              </a:gs>
            </a:gsLst>
            <a:lin ang="2700000" scaled="1"/>
          </a:gradFill>
          <a:ln w="127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81" name="Rectangle 17"/>
          <p:cNvSpPr>
            <a:spLocks noChangeArrowheads="1"/>
          </p:cNvSpPr>
          <p:nvPr/>
        </p:nvSpPr>
        <p:spPr bwMode="auto">
          <a:xfrm>
            <a:off x="4849813" y="2165350"/>
            <a:ext cx="350837" cy="238125"/>
          </a:xfrm>
          <a:prstGeom prst="rect">
            <a:avLst/>
          </a:prstGeom>
          <a:gradFill rotWithShape="0">
            <a:gsLst>
              <a:gs pos="0">
                <a:srgbClr val="3366FF"/>
              </a:gs>
              <a:gs pos="100000">
                <a:srgbClr val="3366FF">
                  <a:gamma/>
                  <a:shade val="60000"/>
                  <a:invGamma/>
                </a:srgbClr>
              </a:gs>
            </a:gsLst>
            <a:lin ang="2700000" scaled="1"/>
          </a:gradFill>
          <a:ln w="127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82" name="Line 18"/>
          <p:cNvSpPr>
            <a:spLocks noChangeShapeType="1"/>
          </p:cNvSpPr>
          <p:nvPr/>
        </p:nvSpPr>
        <p:spPr bwMode="auto">
          <a:xfrm>
            <a:off x="4113213" y="2497138"/>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83" name="Line 19"/>
          <p:cNvSpPr>
            <a:spLocks noChangeShapeType="1"/>
          </p:cNvSpPr>
          <p:nvPr/>
        </p:nvSpPr>
        <p:spPr bwMode="auto">
          <a:xfrm flipV="1">
            <a:off x="4111625" y="2409825"/>
            <a:ext cx="0" cy="87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84" name="Rectangle 20"/>
          <p:cNvSpPr>
            <a:spLocks noChangeArrowheads="1"/>
          </p:cNvSpPr>
          <p:nvPr/>
        </p:nvSpPr>
        <p:spPr bwMode="auto">
          <a:xfrm>
            <a:off x="4140200" y="1847850"/>
            <a:ext cx="81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hangingPunct="1"/>
            <a:r>
              <a:rPr kumimoji="1" lang="en-US" altLang="ko-KR" sz="1600" b="1">
                <a:latin typeface="Arial" pitchFamily="34" charset="0"/>
              </a:rPr>
              <a:t>Admin</a:t>
            </a:r>
          </a:p>
        </p:txBody>
      </p:sp>
      <p:sp>
        <p:nvSpPr>
          <p:cNvPr id="36885" name="Rectangle 21"/>
          <p:cNvSpPr>
            <a:spLocks noChangeArrowheads="1"/>
          </p:cNvSpPr>
          <p:nvPr/>
        </p:nvSpPr>
        <p:spPr bwMode="auto">
          <a:xfrm>
            <a:off x="7407275" y="4137025"/>
            <a:ext cx="1281113" cy="434975"/>
          </a:xfrm>
          <a:prstGeom prst="rect">
            <a:avLst/>
          </a:prstGeom>
          <a:solidFill>
            <a:srgbClr val="CCFF99"/>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2000">
                <a:latin typeface="Arial" pitchFamily="34" charset="0"/>
              </a:rPr>
              <a:t>Suppliers</a:t>
            </a:r>
          </a:p>
        </p:txBody>
      </p:sp>
      <p:sp>
        <p:nvSpPr>
          <p:cNvPr id="36886" name="Rectangle 22"/>
          <p:cNvSpPr>
            <a:spLocks noChangeArrowheads="1"/>
          </p:cNvSpPr>
          <p:nvPr/>
        </p:nvSpPr>
        <p:spPr bwMode="auto">
          <a:xfrm>
            <a:off x="7407275" y="4724400"/>
            <a:ext cx="1244600" cy="417513"/>
          </a:xfrm>
          <a:prstGeom prst="rect">
            <a:avLst/>
          </a:prstGeom>
          <a:solidFill>
            <a:schemeClr val="accent1"/>
          </a:solidFill>
          <a:ln w="12700">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2000">
                <a:latin typeface="Arial" pitchFamily="34" charset="0"/>
              </a:rPr>
              <a:t>Buyers</a:t>
            </a:r>
          </a:p>
        </p:txBody>
      </p:sp>
      <p:pic>
        <p:nvPicPr>
          <p:cNvPr id="36887"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7450" y="3573463"/>
            <a:ext cx="2116138"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88" name="Rectangle 24"/>
          <p:cNvSpPr>
            <a:spLocks noChangeArrowheads="1"/>
          </p:cNvSpPr>
          <p:nvPr/>
        </p:nvSpPr>
        <p:spPr bwMode="auto">
          <a:xfrm rot="5400000">
            <a:off x="4117182" y="3550443"/>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kumimoji="1" lang="en-US" altLang="ko-KR" sz="1800" i="1">
                <a:solidFill>
                  <a:schemeClr val="bg1"/>
                </a:solidFill>
                <a:latin typeface="Arial" pitchFamily="34" charset="0"/>
              </a:rPr>
              <a:t>Security</a:t>
            </a:r>
          </a:p>
        </p:txBody>
      </p:sp>
      <p:sp>
        <p:nvSpPr>
          <p:cNvPr id="36889" name="Rectangle 25"/>
          <p:cNvSpPr>
            <a:spLocks noChangeArrowheads="1"/>
          </p:cNvSpPr>
          <p:nvPr/>
        </p:nvSpPr>
        <p:spPr bwMode="auto">
          <a:xfrm>
            <a:off x="7413625" y="3624263"/>
            <a:ext cx="1270000" cy="392112"/>
          </a:xfrm>
          <a:prstGeom prst="rect">
            <a:avLst/>
          </a:prstGeom>
          <a:solidFill>
            <a:srgbClr val="FFFFCC"/>
          </a:solidFill>
          <a:ln w="2540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1" hangingPunct="1"/>
            <a:r>
              <a:rPr kumimoji="1" lang="en-US" altLang="ko-KR" sz="1800" b="1">
                <a:latin typeface="Arial" pitchFamily="34" charset="0"/>
              </a:rPr>
              <a:t>You</a:t>
            </a:r>
          </a:p>
        </p:txBody>
      </p:sp>
      <p:sp>
        <p:nvSpPr>
          <p:cNvPr id="36890" name="Rectangle 26"/>
          <p:cNvSpPr>
            <a:spLocks noChangeArrowheads="1"/>
          </p:cNvSpPr>
          <p:nvPr/>
        </p:nvSpPr>
        <p:spPr bwMode="auto">
          <a:xfrm>
            <a:off x="3221038" y="2962275"/>
            <a:ext cx="885825" cy="2201863"/>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91" name="Rectangle 27"/>
          <p:cNvSpPr>
            <a:spLocks noChangeArrowheads="1"/>
          </p:cNvSpPr>
          <p:nvPr/>
        </p:nvSpPr>
        <p:spPr bwMode="auto">
          <a:xfrm rot="5400000">
            <a:off x="2924175" y="3613150"/>
            <a:ext cx="1470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kumimoji="1" lang="en-US" altLang="ko-KR" sz="2000" i="1">
                <a:solidFill>
                  <a:schemeClr val="bg1"/>
                </a:solidFill>
                <a:latin typeface="Arial" pitchFamily="34" charset="0"/>
              </a:rPr>
              <a:t>E-Business</a:t>
            </a:r>
          </a:p>
          <a:p>
            <a:pPr algn="ctr"/>
            <a:r>
              <a:rPr kumimoji="1" lang="en-US" altLang="ko-KR" sz="2000" i="1">
                <a:solidFill>
                  <a:schemeClr val="bg1"/>
                </a:solidFill>
                <a:latin typeface="Arial" pitchFamily="34" charset="0"/>
              </a:rPr>
              <a:t>Integration</a:t>
            </a:r>
          </a:p>
          <a:p>
            <a:pPr algn="ctr"/>
            <a:r>
              <a:rPr kumimoji="1" lang="en-US" altLang="ko-KR" sz="2000" i="1">
                <a:solidFill>
                  <a:schemeClr val="bg1"/>
                </a:solidFill>
                <a:latin typeface="Arial" pitchFamily="34" charset="0"/>
              </a:rPr>
              <a:t>Framework</a:t>
            </a:r>
            <a:endParaRPr kumimoji="1" lang="en-US" altLang="ko-KR" sz="2000" i="1">
              <a:latin typeface="Arial" pitchFamily="34" charset="0"/>
            </a:endParaRPr>
          </a:p>
        </p:txBody>
      </p:sp>
      <p:sp>
        <p:nvSpPr>
          <p:cNvPr id="36892" name="Rectangle 28"/>
          <p:cNvSpPr>
            <a:spLocks noChangeArrowheads="1"/>
          </p:cNvSpPr>
          <p:nvPr/>
        </p:nvSpPr>
        <p:spPr bwMode="auto">
          <a:xfrm>
            <a:off x="762000" y="2963863"/>
            <a:ext cx="2212975" cy="484187"/>
          </a:xfrm>
          <a:prstGeom prst="rect">
            <a:avLst/>
          </a:prstGeom>
          <a:solidFill>
            <a:srgbClr val="FFFFCC"/>
          </a:solidFill>
          <a:ln w="12700">
            <a:solidFill>
              <a:srgbClr val="43AF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1800">
                <a:latin typeface="Arial" pitchFamily="34" charset="0"/>
              </a:rPr>
              <a:t>Industry specific</a:t>
            </a:r>
          </a:p>
          <a:p>
            <a:pPr algn="ctr"/>
            <a:r>
              <a:rPr kumimoji="1" lang="en-US" altLang="ko-KR" sz="1800">
                <a:latin typeface="Arial" pitchFamily="34" charset="0"/>
              </a:rPr>
              <a:t>Applications</a:t>
            </a:r>
          </a:p>
        </p:txBody>
      </p:sp>
      <p:sp>
        <p:nvSpPr>
          <p:cNvPr id="36893" name="Rectangle 29"/>
          <p:cNvSpPr>
            <a:spLocks noChangeArrowheads="1"/>
          </p:cNvSpPr>
          <p:nvPr/>
        </p:nvSpPr>
        <p:spPr bwMode="auto">
          <a:xfrm>
            <a:off x="762000" y="3544888"/>
            <a:ext cx="2212975" cy="415925"/>
          </a:xfrm>
          <a:prstGeom prst="rect">
            <a:avLst/>
          </a:prstGeom>
          <a:solidFill>
            <a:srgbClr val="CCFF99"/>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1800">
                <a:latin typeface="Arial" pitchFamily="34" charset="0"/>
              </a:rPr>
              <a:t>3rd Party Apps</a:t>
            </a:r>
          </a:p>
        </p:txBody>
      </p:sp>
      <p:sp>
        <p:nvSpPr>
          <p:cNvPr id="36894" name="Rectangle 30"/>
          <p:cNvSpPr>
            <a:spLocks noChangeArrowheads="1"/>
          </p:cNvSpPr>
          <p:nvPr/>
        </p:nvSpPr>
        <p:spPr bwMode="auto">
          <a:xfrm>
            <a:off x="763588" y="4114800"/>
            <a:ext cx="2198687" cy="1060450"/>
          </a:xfrm>
          <a:prstGeom prst="rect">
            <a:avLst/>
          </a:prstGeom>
          <a:solidFill>
            <a:schemeClr val="accent1"/>
          </a:solidFill>
          <a:ln w="127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b="1">
                <a:effectLst>
                  <a:outerShdw blurRad="38100" dist="38100" dir="2700000" algn="tl">
                    <a:srgbClr val="FFFFFF"/>
                  </a:outerShdw>
                </a:effectLst>
                <a:latin typeface="Arial" pitchFamily="34" charset="0"/>
              </a:rPr>
              <a:t>Exchange</a:t>
            </a:r>
          </a:p>
          <a:p>
            <a:pPr algn="ctr"/>
            <a:r>
              <a:rPr kumimoji="1" lang="en-US" altLang="ko-KR" b="1">
                <a:effectLst>
                  <a:outerShdw blurRad="38100" dist="38100" dir="2700000" algn="tl">
                    <a:srgbClr val="FFFFFF"/>
                  </a:outerShdw>
                </a:effectLst>
                <a:latin typeface="Arial" pitchFamily="34" charset="0"/>
              </a:rPr>
              <a:t>Applications</a:t>
            </a:r>
          </a:p>
        </p:txBody>
      </p:sp>
      <p:sp>
        <p:nvSpPr>
          <p:cNvPr id="36897" name="Oval 33"/>
          <p:cNvSpPr>
            <a:spLocks noChangeArrowheads="1"/>
          </p:cNvSpPr>
          <p:nvPr/>
        </p:nvSpPr>
        <p:spPr bwMode="auto">
          <a:xfrm>
            <a:off x="781050" y="2547938"/>
            <a:ext cx="882650" cy="169862"/>
          </a:xfrm>
          <a:prstGeom prst="ellipse">
            <a:avLst/>
          </a:prstGeom>
          <a:gradFill rotWithShape="0">
            <a:gsLst>
              <a:gs pos="0">
                <a:srgbClr val="333333"/>
              </a:gs>
              <a:gs pos="50000">
                <a:srgbClr val="333333">
                  <a:gamma/>
                  <a:tint val="70196"/>
                  <a:invGamma/>
                </a:srgbClr>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98" name="Rectangle 34"/>
          <p:cNvSpPr>
            <a:spLocks noChangeArrowheads="1"/>
          </p:cNvSpPr>
          <p:nvPr/>
        </p:nvSpPr>
        <p:spPr bwMode="auto">
          <a:xfrm>
            <a:off x="781050" y="2071688"/>
            <a:ext cx="882650" cy="544512"/>
          </a:xfrm>
          <a:prstGeom prst="rect">
            <a:avLst/>
          </a:prstGeom>
          <a:gradFill rotWithShape="0">
            <a:gsLst>
              <a:gs pos="0">
                <a:srgbClr val="333333"/>
              </a:gs>
              <a:gs pos="50000">
                <a:srgbClr val="333333">
                  <a:gamma/>
                  <a:tint val="70196"/>
                  <a:invGamma/>
                </a:srgbClr>
              </a:gs>
              <a:gs pos="100000">
                <a:srgbClr val="33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899" name="Oval 35"/>
          <p:cNvSpPr>
            <a:spLocks noChangeArrowheads="1"/>
          </p:cNvSpPr>
          <p:nvPr/>
        </p:nvSpPr>
        <p:spPr bwMode="auto">
          <a:xfrm>
            <a:off x="781050" y="1998663"/>
            <a:ext cx="882650" cy="171450"/>
          </a:xfrm>
          <a:prstGeom prst="ellipse">
            <a:avLst/>
          </a:prstGeom>
          <a:gradFill rotWithShape="0">
            <a:gsLst>
              <a:gs pos="0">
                <a:srgbClr val="333333"/>
              </a:gs>
              <a:gs pos="50000">
                <a:srgbClr val="333333">
                  <a:gamma/>
                  <a:tint val="89804"/>
                  <a:invGamma/>
                </a:srgbClr>
              </a:gs>
              <a:gs pos="100000">
                <a:srgbClr val="333333"/>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00" name="Rectangle 36"/>
          <p:cNvSpPr>
            <a:spLocks noChangeArrowheads="1"/>
          </p:cNvSpPr>
          <p:nvPr/>
        </p:nvSpPr>
        <p:spPr bwMode="auto">
          <a:xfrm>
            <a:off x="865188" y="2225675"/>
            <a:ext cx="727075"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1400" b="1">
                <a:solidFill>
                  <a:srgbClr val="FFFFFF"/>
                </a:solidFill>
                <a:latin typeface="Arial" pitchFamily="34" charset="0"/>
              </a:rPr>
              <a:t>External</a:t>
            </a:r>
          </a:p>
          <a:p>
            <a:pPr algn="ctr"/>
            <a:r>
              <a:rPr kumimoji="1" lang="en-US" altLang="ko-KR" sz="1400" b="1">
                <a:solidFill>
                  <a:srgbClr val="FFFFFF"/>
                </a:solidFill>
                <a:latin typeface="Arial" pitchFamily="34" charset="0"/>
              </a:rPr>
              <a:t>ERP</a:t>
            </a:r>
          </a:p>
        </p:txBody>
      </p:sp>
      <p:sp>
        <p:nvSpPr>
          <p:cNvPr id="36902" name="Rectangle 38"/>
          <p:cNvSpPr>
            <a:spLocks noChangeArrowheads="1"/>
          </p:cNvSpPr>
          <p:nvPr/>
        </p:nvSpPr>
        <p:spPr bwMode="auto">
          <a:xfrm>
            <a:off x="2536825" y="1873250"/>
            <a:ext cx="430213" cy="941388"/>
          </a:xfrm>
          <a:prstGeom prst="rect">
            <a:avLst/>
          </a:prstGeom>
          <a:gradFill rotWithShape="0">
            <a:gsLst>
              <a:gs pos="0">
                <a:srgbClr val="F6970A"/>
              </a:gs>
              <a:gs pos="100000">
                <a:srgbClr val="F6970A">
                  <a:gamma/>
                  <a:shade val="0"/>
                  <a:invGamma/>
                </a:srgbClr>
              </a:gs>
            </a:gsLst>
            <a:lin ang="2700000" scaled="1"/>
          </a:gradFill>
          <a:ln w="12700">
            <a:solidFill>
              <a:srgbClr val="F6970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03" name="Rectangle 39"/>
          <p:cNvSpPr>
            <a:spLocks noChangeArrowheads="1"/>
          </p:cNvSpPr>
          <p:nvPr/>
        </p:nvSpPr>
        <p:spPr bwMode="auto">
          <a:xfrm rot="5400000">
            <a:off x="2220913" y="2081213"/>
            <a:ext cx="1069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kumimoji="1" lang="en-US" altLang="ko-KR" sz="1400" b="1">
                <a:solidFill>
                  <a:schemeClr val="bg1"/>
                </a:solidFill>
                <a:latin typeface="Arial" pitchFamily="34" charset="0"/>
              </a:rPr>
              <a:t>Exchange</a:t>
            </a:r>
          </a:p>
          <a:p>
            <a:pPr algn="ctr"/>
            <a:r>
              <a:rPr kumimoji="1" lang="en-US" altLang="ko-KR" sz="1400" b="1">
                <a:solidFill>
                  <a:schemeClr val="bg1"/>
                </a:solidFill>
                <a:latin typeface="Arial" pitchFamily="34" charset="0"/>
              </a:rPr>
              <a:t>Connector</a:t>
            </a:r>
            <a:endParaRPr kumimoji="1" lang="en-US" altLang="ko-KR" sz="1400" b="1">
              <a:latin typeface="Arial" pitchFamily="34" charset="0"/>
            </a:endParaRPr>
          </a:p>
        </p:txBody>
      </p:sp>
      <p:sp>
        <p:nvSpPr>
          <p:cNvPr id="36904" name="Line 40"/>
          <p:cNvSpPr>
            <a:spLocks noChangeShapeType="1"/>
          </p:cNvSpPr>
          <p:nvPr/>
        </p:nvSpPr>
        <p:spPr bwMode="auto">
          <a:xfrm flipV="1">
            <a:off x="6478588" y="2187575"/>
            <a:ext cx="1587" cy="955675"/>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07" name="Oval 43"/>
          <p:cNvSpPr>
            <a:spLocks noChangeArrowheads="1"/>
          </p:cNvSpPr>
          <p:nvPr/>
        </p:nvSpPr>
        <p:spPr bwMode="auto">
          <a:xfrm>
            <a:off x="7270750" y="3262313"/>
            <a:ext cx="1397000" cy="217487"/>
          </a:xfrm>
          <a:prstGeom prst="ellipse">
            <a:avLst/>
          </a:prstGeom>
          <a:gradFill rotWithShape="0">
            <a:gsLst>
              <a:gs pos="0">
                <a:srgbClr val="333333"/>
              </a:gs>
              <a:gs pos="50000">
                <a:srgbClr val="333333">
                  <a:gamma/>
                  <a:tint val="70196"/>
                  <a:invGamma/>
                </a:srgbClr>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08" name="Rectangle 44"/>
          <p:cNvSpPr>
            <a:spLocks noChangeArrowheads="1"/>
          </p:cNvSpPr>
          <p:nvPr/>
        </p:nvSpPr>
        <p:spPr bwMode="auto">
          <a:xfrm>
            <a:off x="7270750" y="2651125"/>
            <a:ext cx="1397000" cy="698500"/>
          </a:xfrm>
          <a:prstGeom prst="rect">
            <a:avLst/>
          </a:prstGeom>
          <a:gradFill rotWithShape="0">
            <a:gsLst>
              <a:gs pos="0">
                <a:srgbClr val="333333"/>
              </a:gs>
              <a:gs pos="50000">
                <a:srgbClr val="333333">
                  <a:gamma/>
                  <a:tint val="70196"/>
                  <a:invGamma/>
                </a:srgbClr>
              </a:gs>
              <a:gs pos="100000">
                <a:srgbClr val="33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09" name="Oval 45"/>
          <p:cNvSpPr>
            <a:spLocks noChangeArrowheads="1"/>
          </p:cNvSpPr>
          <p:nvPr/>
        </p:nvSpPr>
        <p:spPr bwMode="auto">
          <a:xfrm>
            <a:off x="7270750" y="2557463"/>
            <a:ext cx="1397000" cy="219075"/>
          </a:xfrm>
          <a:prstGeom prst="ellipse">
            <a:avLst/>
          </a:prstGeom>
          <a:gradFill rotWithShape="0">
            <a:gsLst>
              <a:gs pos="0">
                <a:srgbClr val="333333"/>
              </a:gs>
              <a:gs pos="50000">
                <a:srgbClr val="333333">
                  <a:gamma/>
                  <a:tint val="89804"/>
                  <a:invGamma/>
                </a:srgbClr>
              </a:gs>
              <a:gs pos="100000">
                <a:srgbClr val="333333"/>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10" name="Rectangle 46"/>
          <p:cNvSpPr>
            <a:spLocks noChangeArrowheads="1"/>
          </p:cNvSpPr>
          <p:nvPr/>
        </p:nvSpPr>
        <p:spPr bwMode="auto">
          <a:xfrm>
            <a:off x="7404100" y="2847975"/>
            <a:ext cx="11509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1400" b="1">
                <a:solidFill>
                  <a:srgbClr val="FFFFFF"/>
                </a:solidFill>
                <a:latin typeface="Arial" pitchFamily="34" charset="0"/>
              </a:rPr>
              <a:t>Oracle</a:t>
            </a:r>
          </a:p>
          <a:p>
            <a:pPr algn="ctr"/>
            <a:r>
              <a:rPr kumimoji="1" lang="en-US" altLang="ko-KR" sz="1400" b="1">
                <a:solidFill>
                  <a:srgbClr val="FFFFFF"/>
                </a:solidFill>
                <a:latin typeface="Arial" pitchFamily="34" charset="0"/>
              </a:rPr>
              <a:t>Internet</a:t>
            </a:r>
          </a:p>
          <a:p>
            <a:pPr algn="ctr"/>
            <a:r>
              <a:rPr kumimoji="1" lang="en-US" altLang="ko-KR" sz="1400" b="1">
                <a:solidFill>
                  <a:srgbClr val="FFFFFF"/>
                </a:solidFill>
                <a:latin typeface="Arial" pitchFamily="34" charset="0"/>
              </a:rPr>
              <a:t>Procurement</a:t>
            </a:r>
          </a:p>
        </p:txBody>
      </p:sp>
      <p:sp>
        <p:nvSpPr>
          <p:cNvPr id="36911" name="Line 47"/>
          <p:cNvSpPr>
            <a:spLocks noChangeShapeType="1"/>
          </p:cNvSpPr>
          <p:nvPr/>
        </p:nvSpPr>
        <p:spPr bwMode="auto">
          <a:xfrm flipV="1">
            <a:off x="6629400" y="1963738"/>
            <a:ext cx="1196975" cy="1587"/>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14" name="Oval 50"/>
          <p:cNvSpPr>
            <a:spLocks noChangeArrowheads="1"/>
          </p:cNvSpPr>
          <p:nvPr/>
        </p:nvSpPr>
        <p:spPr bwMode="auto">
          <a:xfrm>
            <a:off x="7500938" y="2073275"/>
            <a:ext cx="882650" cy="169863"/>
          </a:xfrm>
          <a:prstGeom prst="ellipse">
            <a:avLst/>
          </a:prstGeom>
          <a:gradFill rotWithShape="0">
            <a:gsLst>
              <a:gs pos="0">
                <a:srgbClr val="333333"/>
              </a:gs>
              <a:gs pos="50000">
                <a:srgbClr val="333333">
                  <a:gamma/>
                  <a:tint val="70196"/>
                  <a:invGamma/>
                </a:srgbClr>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15" name="Rectangle 51"/>
          <p:cNvSpPr>
            <a:spLocks noChangeArrowheads="1"/>
          </p:cNvSpPr>
          <p:nvPr/>
        </p:nvSpPr>
        <p:spPr bwMode="auto">
          <a:xfrm>
            <a:off x="7500938" y="1597025"/>
            <a:ext cx="882650" cy="544513"/>
          </a:xfrm>
          <a:prstGeom prst="rect">
            <a:avLst/>
          </a:prstGeom>
          <a:gradFill rotWithShape="0">
            <a:gsLst>
              <a:gs pos="0">
                <a:srgbClr val="333333"/>
              </a:gs>
              <a:gs pos="50000">
                <a:srgbClr val="333333">
                  <a:gamma/>
                  <a:tint val="70196"/>
                  <a:invGamma/>
                </a:srgbClr>
              </a:gs>
              <a:gs pos="100000">
                <a:srgbClr val="33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16" name="Oval 52"/>
          <p:cNvSpPr>
            <a:spLocks noChangeArrowheads="1"/>
          </p:cNvSpPr>
          <p:nvPr/>
        </p:nvSpPr>
        <p:spPr bwMode="auto">
          <a:xfrm>
            <a:off x="7500938" y="1524000"/>
            <a:ext cx="882650" cy="171450"/>
          </a:xfrm>
          <a:prstGeom prst="ellipse">
            <a:avLst/>
          </a:prstGeom>
          <a:gradFill rotWithShape="0">
            <a:gsLst>
              <a:gs pos="0">
                <a:srgbClr val="333333"/>
              </a:gs>
              <a:gs pos="50000">
                <a:srgbClr val="333333">
                  <a:gamma/>
                  <a:tint val="89804"/>
                  <a:invGamma/>
                </a:srgbClr>
              </a:gs>
              <a:gs pos="100000">
                <a:srgbClr val="333333"/>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17" name="Rectangle 53"/>
          <p:cNvSpPr>
            <a:spLocks noChangeArrowheads="1"/>
          </p:cNvSpPr>
          <p:nvPr/>
        </p:nvSpPr>
        <p:spPr bwMode="auto">
          <a:xfrm>
            <a:off x="7585075" y="1751013"/>
            <a:ext cx="7270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kumimoji="1" lang="en-US" altLang="ko-KR" sz="1400" b="1">
                <a:solidFill>
                  <a:srgbClr val="FFFFFF"/>
                </a:solidFill>
                <a:latin typeface="Arial" pitchFamily="34" charset="0"/>
              </a:rPr>
              <a:t>External</a:t>
            </a:r>
          </a:p>
          <a:p>
            <a:pPr algn="ctr"/>
            <a:r>
              <a:rPr kumimoji="1" lang="en-US" altLang="ko-KR" sz="1400" b="1">
                <a:solidFill>
                  <a:srgbClr val="FFFFFF"/>
                </a:solidFill>
                <a:latin typeface="Arial" pitchFamily="34" charset="0"/>
              </a:rPr>
              <a:t>ERP</a:t>
            </a:r>
          </a:p>
        </p:txBody>
      </p:sp>
      <p:sp>
        <p:nvSpPr>
          <p:cNvPr id="36919" name="Rectangle 55"/>
          <p:cNvSpPr>
            <a:spLocks noChangeArrowheads="1"/>
          </p:cNvSpPr>
          <p:nvPr/>
        </p:nvSpPr>
        <p:spPr bwMode="auto">
          <a:xfrm>
            <a:off x="5994400" y="1757363"/>
            <a:ext cx="941388" cy="430212"/>
          </a:xfrm>
          <a:prstGeom prst="rect">
            <a:avLst/>
          </a:prstGeom>
          <a:gradFill rotWithShape="0">
            <a:gsLst>
              <a:gs pos="0">
                <a:srgbClr val="F6970A"/>
              </a:gs>
              <a:gs pos="100000">
                <a:srgbClr val="F6970A">
                  <a:gamma/>
                  <a:shade val="0"/>
                  <a:invGamma/>
                </a:srgbClr>
              </a:gs>
            </a:gsLst>
            <a:lin ang="2700000" scaled="1"/>
          </a:gradFill>
          <a:ln w="12700">
            <a:solidFill>
              <a:srgbClr val="F6970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6920" name="Rectangle 56"/>
          <p:cNvSpPr>
            <a:spLocks noChangeArrowheads="1"/>
          </p:cNvSpPr>
          <p:nvPr/>
        </p:nvSpPr>
        <p:spPr bwMode="auto">
          <a:xfrm>
            <a:off x="5927725" y="1708150"/>
            <a:ext cx="1069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kumimoji="1" lang="en-US" altLang="ko-KR" sz="1400" b="1">
                <a:solidFill>
                  <a:schemeClr val="bg1"/>
                </a:solidFill>
                <a:latin typeface="Arial" pitchFamily="34" charset="0"/>
              </a:rPr>
              <a:t>Exchange</a:t>
            </a:r>
          </a:p>
          <a:p>
            <a:pPr algn="ctr"/>
            <a:r>
              <a:rPr kumimoji="1" lang="en-US" altLang="ko-KR" sz="1400" b="1">
                <a:solidFill>
                  <a:schemeClr val="bg1"/>
                </a:solidFill>
                <a:latin typeface="Arial" pitchFamily="34" charset="0"/>
              </a:rPr>
              <a:t>Connector</a:t>
            </a:r>
            <a:endParaRPr kumimoji="1" lang="en-US" altLang="ko-KR" sz="1400" b="1">
              <a:latin typeface="Arial" pitchFamily="34" charset="0"/>
            </a:endParaRPr>
          </a:p>
        </p:txBody>
      </p:sp>
      <p:sp>
        <p:nvSpPr>
          <p:cNvPr id="36921" name="Rectangle 57"/>
          <p:cNvSpPr>
            <a:spLocks noChangeArrowheads="1"/>
          </p:cNvSpPr>
          <p:nvPr/>
        </p:nvSpPr>
        <p:spPr bwMode="auto">
          <a:xfrm>
            <a:off x="5421313" y="2884488"/>
            <a:ext cx="55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ko-KR" sz="1400" b="1">
                <a:latin typeface="Arial" pitchFamily="34" charset="0"/>
              </a:rPr>
              <a:t>XML</a:t>
            </a:r>
          </a:p>
        </p:txBody>
      </p:sp>
      <p:sp>
        <p:nvSpPr>
          <p:cNvPr id="36922" name="Rectangle 58"/>
          <p:cNvSpPr>
            <a:spLocks noChangeArrowheads="1"/>
          </p:cNvSpPr>
          <p:nvPr/>
        </p:nvSpPr>
        <p:spPr bwMode="auto">
          <a:xfrm>
            <a:off x="3013075" y="2132013"/>
            <a:ext cx="55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ko-KR" sz="1400" b="1">
                <a:latin typeface="Arial" pitchFamily="34" charset="0"/>
              </a:rPr>
              <a:t>XML</a:t>
            </a:r>
          </a:p>
        </p:txBody>
      </p:sp>
      <p:sp>
        <p:nvSpPr>
          <p:cNvPr id="36924" name="AutoShape 60"/>
          <p:cNvSpPr>
            <a:spLocks noChangeArrowheads="1"/>
          </p:cNvSpPr>
          <p:nvPr/>
        </p:nvSpPr>
        <p:spPr bwMode="auto">
          <a:xfrm flipV="1">
            <a:off x="676275" y="5421313"/>
            <a:ext cx="6503988" cy="390525"/>
          </a:xfrm>
          <a:custGeom>
            <a:avLst/>
            <a:gdLst>
              <a:gd name="G0" fmla="+- 225 0 0"/>
              <a:gd name="G1" fmla="+- 21600 0 225"/>
              <a:gd name="G2" fmla="*/ 225 1 2"/>
              <a:gd name="G3" fmla="+- 21600 0 G2"/>
              <a:gd name="G4" fmla="+/ 225 21600 2"/>
              <a:gd name="G5" fmla="+/ G1 0 2"/>
              <a:gd name="G6" fmla="*/ 21600 21600 225"/>
              <a:gd name="G7" fmla="*/ G6 1 2"/>
              <a:gd name="G8" fmla="+- 21600 0 G7"/>
              <a:gd name="G9" fmla="*/ 21600 1 2"/>
              <a:gd name="G10" fmla="+- 225 0 G9"/>
              <a:gd name="G11" fmla="?: G10 G8 0"/>
              <a:gd name="G12" fmla="?: G10 G7 21600"/>
              <a:gd name="T0" fmla="*/ 21487 w 21600"/>
              <a:gd name="T1" fmla="*/ 10800 h 21600"/>
              <a:gd name="T2" fmla="*/ 10800 w 21600"/>
              <a:gd name="T3" fmla="*/ 21600 h 21600"/>
              <a:gd name="T4" fmla="*/ 113 w 21600"/>
              <a:gd name="T5" fmla="*/ 10800 h 21600"/>
              <a:gd name="T6" fmla="*/ 10800 w 21600"/>
              <a:gd name="T7" fmla="*/ 0 h 21600"/>
              <a:gd name="T8" fmla="*/ 1913 w 21600"/>
              <a:gd name="T9" fmla="*/ 1913 h 21600"/>
              <a:gd name="T10" fmla="*/ 19687 w 21600"/>
              <a:gd name="T11" fmla="*/ 19687 h 21600"/>
            </a:gdLst>
            <a:ahLst/>
            <a:cxnLst>
              <a:cxn ang="0">
                <a:pos x="T0" y="T1"/>
              </a:cxn>
              <a:cxn ang="0">
                <a:pos x="T2" y="T3"/>
              </a:cxn>
              <a:cxn ang="0">
                <a:pos x="T4" y="T5"/>
              </a:cxn>
              <a:cxn ang="0">
                <a:pos x="T6" y="T7"/>
              </a:cxn>
            </a:cxnLst>
            <a:rect l="T8" t="T9" r="T10" b="T11"/>
            <a:pathLst>
              <a:path w="21600" h="21600">
                <a:moveTo>
                  <a:pt x="0" y="0"/>
                </a:moveTo>
                <a:lnTo>
                  <a:pt x="225" y="21600"/>
                </a:lnTo>
                <a:lnTo>
                  <a:pt x="21375" y="21600"/>
                </a:lnTo>
                <a:lnTo>
                  <a:pt x="21600" y="0"/>
                </a:lnTo>
                <a:close/>
              </a:path>
            </a:pathLst>
          </a:custGeom>
          <a:solidFill>
            <a:srgbClr val="CCFF99"/>
          </a:solidFill>
          <a:ln w="12700">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pPr algn="ctr"/>
            <a:r>
              <a:rPr kumimoji="1" lang="en-US" altLang="ko-KR" sz="2000">
                <a:latin typeface="Arial" pitchFamily="34" charset="0"/>
              </a:rPr>
              <a:t>Oracle Exchange Platform</a:t>
            </a:r>
          </a:p>
        </p:txBody>
      </p:sp>
      <p:sp>
        <p:nvSpPr>
          <p:cNvPr id="36925" name="Rectangle 61"/>
          <p:cNvSpPr>
            <a:spLocks noChangeArrowheads="1"/>
          </p:cNvSpPr>
          <p:nvPr/>
        </p:nvSpPr>
        <p:spPr bwMode="auto">
          <a:xfrm>
            <a:off x="661988" y="5821363"/>
            <a:ext cx="6515100" cy="4254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hangingPunct="1"/>
            <a:r>
              <a:rPr kumimoji="1" lang="en-US" altLang="ko-KR" sz="1800" b="1">
                <a:latin typeface="Arial" pitchFamily="34" charset="0"/>
              </a:rPr>
              <a:t>Hosting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ko-KR" smtClean="0"/>
              <a:t>How to use XML in E-Business(2/6)</a:t>
            </a:r>
            <a:endParaRPr lang="en-US" altLang="ko-KR"/>
          </a:p>
        </p:txBody>
      </p:sp>
      <p:sp>
        <p:nvSpPr>
          <p:cNvPr id="7171" name="Rectangle 3"/>
          <p:cNvSpPr>
            <a:spLocks noGrp="1" noChangeArrowheads="1"/>
          </p:cNvSpPr>
          <p:nvPr>
            <p:ph idx="1"/>
          </p:nvPr>
        </p:nvSpPr>
        <p:spPr/>
        <p:txBody>
          <a:bodyPr/>
          <a:lstStyle/>
          <a:p>
            <a:r>
              <a:rPr lang="en-US" altLang="ko-KR" smtClean="0"/>
              <a:t>E-business</a:t>
            </a:r>
          </a:p>
          <a:p>
            <a:pPr lvl="1"/>
            <a:r>
              <a:rPr lang="en-US" altLang="ko-KR" smtClean="0"/>
              <a:t>“e-</a:t>
            </a:r>
            <a:r>
              <a:rPr lang="ko-KR" altLang="en-US" smtClean="0"/>
              <a:t>비즈니스 시대는 </a:t>
            </a:r>
            <a:r>
              <a:rPr lang="en-US" altLang="ko-KR" smtClean="0"/>
              <a:t>10</a:t>
            </a:r>
            <a:r>
              <a:rPr lang="ko-KR" altLang="en-US" smtClean="0"/>
              <a:t>억대 이상의 </a:t>
            </a:r>
            <a:r>
              <a:rPr lang="en-US" altLang="ko-KR" smtClean="0"/>
              <a:t>PC</a:t>
            </a:r>
            <a:r>
              <a:rPr lang="ko-KR" altLang="en-US" smtClean="0"/>
              <a:t>와 서버가 연결된 세상이며 단 한번의  마우스 클릭 만으로 기업간</a:t>
            </a:r>
            <a:r>
              <a:rPr lang="en-US" altLang="ko-KR" smtClean="0"/>
              <a:t>, </a:t>
            </a:r>
            <a:r>
              <a:rPr lang="ko-KR" altLang="en-US" smtClean="0"/>
              <a:t>조직간 경쟁이 이루어지게 되는 시대이다</a:t>
            </a:r>
            <a:r>
              <a:rPr lang="en-US" altLang="ko-KR" smtClean="0"/>
              <a:t>.”                                                          - </a:t>
            </a:r>
            <a:r>
              <a:rPr lang="ko-KR" altLang="en-US" smtClean="0"/>
              <a:t>크레이그 배럿</a:t>
            </a:r>
            <a:r>
              <a:rPr lang="en-US" altLang="ko-KR" smtClean="0"/>
              <a:t>, Intel CEO</a:t>
            </a:r>
            <a:endParaRPr lang="en-US" altLang="ko-KR"/>
          </a:p>
        </p:txBody>
      </p:sp>
      <p:sp>
        <p:nvSpPr>
          <p:cNvPr id="14" name="슬라이드 번호 개체 틀 4"/>
          <p:cNvSpPr>
            <a:spLocks noGrp="1"/>
          </p:cNvSpPr>
          <p:nvPr>
            <p:ph type="sldNum" sz="quarter" idx="12"/>
          </p:nvPr>
        </p:nvSpPr>
        <p:spPr/>
        <p:txBody>
          <a:bodyPr/>
          <a:lstStyle/>
          <a:p>
            <a:fld id="{4FC1D41B-86C5-4EA1-B5B6-EA9A17CBF6E1}" type="slidenum">
              <a:rPr lang="en-US" altLang="ko-KR" smtClean="0"/>
              <a:pPr/>
              <a:t>4</a:t>
            </a:fld>
            <a:endParaRPr lang="en-US" altLang="ko-KR"/>
          </a:p>
        </p:txBody>
      </p:sp>
      <p:grpSp>
        <p:nvGrpSpPr>
          <p:cNvPr id="7172" name="Group 4"/>
          <p:cNvGrpSpPr>
            <a:grpSpLocks/>
          </p:cNvGrpSpPr>
          <p:nvPr/>
        </p:nvGrpSpPr>
        <p:grpSpPr bwMode="auto">
          <a:xfrm>
            <a:off x="228600" y="3124200"/>
            <a:ext cx="8458200" cy="3657600"/>
            <a:chOff x="-42" y="912"/>
            <a:chExt cx="5476" cy="2656"/>
          </a:xfrm>
        </p:grpSpPr>
        <p:pic>
          <p:nvPicPr>
            <p:cNvPr id="7173" name="Picture 5" descr="eBPO disk plus"/>
            <p:cNvPicPr>
              <a:picLocks noChangeAspect="1" noChangeArrowheads="1"/>
            </p:cNvPicPr>
            <p:nvPr/>
          </p:nvPicPr>
          <p:blipFill>
            <a:blip r:embed="rId3" cstate="print">
              <a:extLst>
                <a:ext uri="{28A0092B-C50C-407E-A947-70E740481C1C}">
                  <a14:useLocalDpi xmlns:a14="http://schemas.microsoft.com/office/drawing/2010/main" val="0"/>
                </a:ext>
              </a:extLst>
            </a:blip>
            <a:srcRect r="673"/>
            <a:stretch>
              <a:fillRect/>
            </a:stretch>
          </p:blipFill>
          <p:spPr bwMode="auto">
            <a:xfrm>
              <a:off x="-42" y="1086"/>
              <a:ext cx="2975" cy="216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eBPO disk plus"/>
            <p:cNvPicPr>
              <a:picLocks noChangeAspect="1" noChangeArrowheads="1"/>
            </p:cNvPicPr>
            <p:nvPr/>
          </p:nvPicPr>
          <p:blipFill>
            <a:blip r:embed="rId4" cstate="print">
              <a:extLst>
                <a:ext uri="{28A0092B-C50C-407E-A947-70E740481C1C}">
                  <a14:useLocalDpi xmlns:a14="http://schemas.microsoft.com/office/drawing/2010/main" val="0"/>
                </a:ext>
              </a:extLst>
            </a:blip>
            <a:srcRect r="673"/>
            <a:stretch>
              <a:fillRect/>
            </a:stretch>
          </p:blipFill>
          <p:spPr bwMode="auto">
            <a:xfrm>
              <a:off x="3168" y="912"/>
              <a:ext cx="1056" cy="77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eBPO disk plus"/>
            <p:cNvPicPr>
              <a:picLocks noChangeAspect="1" noChangeArrowheads="1"/>
            </p:cNvPicPr>
            <p:nvPr/>
          </p:nvPicPr>
          <p:blipFill>
            <a:blip r:embed="rId5" cstate="print">
              <a:extLst>
                <a:ext uri="{28A0092B-C50C-407E-A947-70E740481C1C}">
                  <a14:useLocalDpi xmlns:a14="http://schemas.microsoft.com/office/drawing/2010/main" val="0"/>
                </a:ext>
              </a:extLst>
            </a:blip>
            <a:srcRect r="673"/>
            <a:stretch>
              <a:fillRect/>
            </a:stretch>
          </p:blipFill>
          <p:spPr bwMode="auto">
            <a:xfrm>
              <a:off x="4459" y="1988"/>
              <a:ext cx="975" cy="71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eBPO disk plus"/>
            <p:cNvPicPr>
              <a:picLocks noChangeAspect="1" noChangeArrowheads="1"/>
            </p:cNvPicPr>
            <p:nvPr/>
          </p:nvPicPr>
          <p:blipFill>
            <a:blip r:embed="rId5" cstate="print">
              <a:extLst>
                <a:ext uri="{28A0092B-C50C-407E-A947-70E740481C1C}">
                  <a14:useLocalDpi xmlns:a14="http://schemas.microsoft.com/office/drawing/2010/main" val="0"/>
                </a:ext>
              </a:extLst>
            </a:blip>
            <a:srcRect r="673"/>
            <a:stretch>
              <a:fillRect/>
            </a:stretch>
          </p:blipFill>
          <p:spPr bwMode="auto">
            <a:xfrm>
              <a:off x="3274" y="2857"/>
              <a:ext cx="975" cy="711"/>
            </a:xfrm>
            <a:prstGeom prst="rect">
              <a:avLst/>
            </a:prstGeom>
            <a:noFill/>
            <a:extLst>
              <a:ext uri="{909E8E84-426E-40DD-AFC4-6F175D3DCCD1}">
                <a14:hiddenFill xmlns:a14="http://schemas.microsoft.com/office/drawing/2010/main">
                  <a:solidFill>
                    <a:srgbClr val="FFFFFF"/>
                  </a:solidFill>
                </a14:hiddenFill>
              </a:ext>
            </a:extLst>
          </p:spPr>
        </p:pic>
        <p:sp>
          <p:nvSpPr>
            <p:cNvPr id="7177" name="AutoShape 9"/>
            <p:cNvSpPr>
              <a:spLocks noChangeArrowheads="1"/>
            </p:cNvSpPr>
            <p:nvPr/>
          </p:nvSpPr>
          <p:spPr bwMode="auto">
            <a:xfrm>
              <a:off x="2498" y="2143"/>
              <a:ext cx="624" cy="33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8" name="AutoShape 10"/>
            <p:cNvSpPr>
              <a:spLocks noChangeArrowheads="1"/>
            </p:cNvSpPr>
            <p:nvPr/>
          </p:nvSpPr>
          <p:spPr bwMode="auto">
            <a:xfrm flipH="1">
              <a:off x="4107" y="2229"/>
              <a:ext cx="395"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9" name="AutoShape 11"/>
            <p:cNvSpPr>
              <a:spLocks noChangeArrowheads="1"/>
            </p:cNvSpPr>
            <p:nvPr/>
          </p:nvSpPr>
          <p:spPr bwMode="auto">
            <a:xfrm rot="5400000">
              <a:off x="3566" y="1781"/>
              <a:ext cx="28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80" name="AutoShape 12"/>
            <p:cNvSpPr>
              <a:spLocks noChangeArrowheads="1"/>
            </p:cNvSpPr>
            <p:nvPr/>
          </p:nvSpPr>
          <p:spPr bwMode="auto">
            <a:xfrm rot="-5400000">
              <a:off x="3613" y="2599"/>
              <a:ext cx="28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81" name="AutoShape 13"/>
            <p:cNvSpPr>
              <a:spLocks noChangeArrowheads="1"/>
            </p:cNvSpPr>
            <p:nvPr/>
          </p:nvSpPr>
          <p:spPr bwMode="auto">
            <a:xfrm>
              <a:off x="3054" y="1951"/>
              <a:ext cx="1248" cy="720"/>
            </a:xfrm>
            <a:prstGeom prst="irregularSeal2">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20000"/>
                </a:spcBef>
              </a:pPr>
              <a:r>
                <a:rPr kumimoji="1" lang="en-US" altLang="ko-KR" sz="2000" b="1" i="1">
                  <a:solidFill>
                    <a:srgbClr val="3366CC"/>
                  </a:solidFill>
                  <a:latin typeface="HY nfra"/>
                  <a:ea typeface="HY nfra"/>
                  <a:cs typeface="HY nfra"/>
                </a:rPr>
                <a:t>E</a:t>
              </a:r>
              <a:r>
                <a:rPr kumimoji="1" lang="en-US" altLang="ko-KR" sz="2000" b="1" i="1">
                  <a:solidFill>
                    <a:srgbClr val="3366CC"/>
                  </a:solidFill>
                  <a:latin typeface="Times New Roman" pitchFamily="18" charset="0"/>
                </a:rPr>
                <a:t>-Biz</a:t>
              </a:r>
              <a:endParaRPr kumimoji="1" lang="en-US" altLang="ko-K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smtClean="0"/>
              <a:t>How to use XML in E-Business(3/6)</a:t>
            </a:r>
            <a:endParaRPr lang="en-US" altLang="ko-KR"/>
          </a:p>
        </p:txBody>
      </p:sp>
      <p:sp>
        <p:nvSpPr>
          <p:cNvPr id="8195" name="Rectangle 3"/>
          <p:cNvSpPr>
            <a:spLocks noGrp="1" noChangeArrowheads="1"/>
          </p:cNvSpPr>
          <p:nvPr>
            <p:ph idx="1"/>
          </p:nvPr>
        </p:nvSpPr>
        <p:spPr/>
        <p:txBody>
          <a:bodyPr/>
          <a:lstStyle/>
          <a:p>
            <a:r>
              <a:rPr lang="en-US" altLang="ko-KR" smtClean="0"/>
              <a:t>E-business System’s Requirements</a:t>
            </a:r>
          </a:p>
          <a:p>
            <a:endParaRPr lang="en-US" altLang="ko-KR" smtClean="0"/>
          </a:p>
          <a:p>
            <a:pPr lvl="1"/>
            <a:r>
              <a:rPr lang="en-US" altLang="ko-KR" smtClean="0"/>
              <a:t>E-business</a:t>
            </a:r>
            <a:r>
              <a:rPr lang="ko-KR" altLang="en-US" smtClean="0"/>
              <a:t>에 참여하는 기업간의 서로 다른 컴퓨팅 환경</a:t>
            </a:r>
          </a:p>
          <a:p>
            <a:pPr lvl="2"/>
            <a:r>
              <a:rPr lang="ko-KR" altLang="en-US" smtClean="0"/>
              <a:t>서로 다른 </a:t>
            </a:r>
            <a:r>
              <a:rPr lang="en-US" altLang="ko-KR" smtClean="0"/>
              <a:t>Vendor </a:t>
            </a:r>
            <a:r>
              <a:rPr lang="ko-KR" altLang="en-US" smtClean="0"/>
              <a:t>제품의 </a:t>
            </a:r>
            <a:r>
              <a:rPr lang="en-US" altLang="ko-KR" smtClean="0"/>
              <a:t>ERP, Groupware, CRM, SCM</a:t>
            </a:r>
          </a:p>
          <a:p>
            <a:pPr lvl="2"/>
            <a:r>
              <a:rPr lang="ko-KR" altLang="en-US" smtClean="0"/>
              <a:t>서로 다른 데이터 표현과 저장구조</a:t>
            </a:r>
          </a:p>
          <a:p>
            <a:pPr lvl="2"/>
            <a:r>
              <a:rPr lang="ko-KR" altLang="en-US" smtClean="0"/>
              <a:t>기업간 비즈니스 트랜잭션 처리와 정보 교환의 어려움</a:t>
            </a:r>
          </a:p>
          <a:p>
            <a:pPr lvl="2"/>
            <a:endParaRPr lang="ko-KR" altLang="en-US" smtClean="0"/>
          </a:p>
          <a:p>
            <a:pPr lvl="1"/>
            <a:r>
              <a:rPr lang="ko-KR" altLang="en-US" smtClean="0"/>
              <a:t>기업내부의 여러 시스템간의 정보교환</a:t>
            </a:r>
          </a:p>
          <a:p>
            <a:pPr lvl="2"/>
            <a:r>
              <a:rPr lang="ko-KR" altLang="en-US" smtClean="0"/>
              <a:t>기업내부의 백엔드시스템과 프론트엔드 시스템간의 정보교환</a:t>
            </a:r>
          </a:p>
          <a:p>
            <a:pPr lvl="3"/>
            <a:r>
              <a:rPr lang="ko-KR" altLang="en-US" smtClean="0"/>
              <a:t> </a:t>
            </a:r>
            <a:r>
              <a:rPr lang="en-US" altLang="ko-KR" smtClean="0"/>
              <a:t>Back-End System : ERP, SCM, CRP, KMS,…</a:t>
            </a:r>
          </a:p>
          <a:p>
            <a:pPr lvl="3"/>
            <a:r>
              <a:rPr lang="en-US" altLang="ko-KR" smtClean="0"/>
              <a:t>Front-End System : Web </a:t>
            </a:r>
          </a:p>
          <a:p>
            <a:pPr lvl="2"/>
            <a:r>
              <a:rPr lang="ko-KR" altLang="en-US" smtClean="0"/>
              <a:t>기업 내 </a:t>
            </a:r>
            <a:r>
              <a:rPr lang="en-US" altLang="ko-KR" smtClean="0"/>
              <a:t>applications </a:t>
            </a:r>
            <a:r>
              <a:rPr lang="ko-KR" altLang="en-US" smtClean="0"/>
              <a:t>통합이 필요</a:t>
            </a:r>
            <a:endParaRPr lang="ko-KR" altLang="en-US"/>
          </a:p>
        </p:txBody>
      </p:sp>
      <p:sp>
        <p:nvSpPr>
          <p:cNvPr id="4" name="슬라이드 번호 개체 틀 4"/>
          <p:cNvSpPr>
            <a:spLocks noGrp="1"/>
          </p:cNvSpPr>
          <p:nvPr>
            <p:ph type="sldNum" sz="quarter" idx="12"/>
          </p:nvPr>
        </p:nvSpPr>
        <p:spPr/>
        <p:txBody>
          <a:bodyPr/>
          <a:lstStyle/>
          <a:p>
            <a:fld id="{B056D888-39EE-4446-9DB8-388962165E2F}" type="slidenum">
              <a:rPr lang="en-US" altLang="ko-KR" smtClean="0"/>
              <a:pPr/>
              <a:t>5</a:t>
            </a:fld>
            <a:endParaRPr lang="en-US" altLang="ko-K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smtClean="0"/>
              <a:t>How to use XML in E-Business(4/6)</a:t>
            </a:r>
            <a:endParaRPr lang="en-US" altLang="ko-KR"/>
          </a:p>
        </p:txBody>
      </p:sp>
      <p:sp>
        <p:nvSpPr>
          <p:cNvPr id="9219" name="Rectangle 3"/>
          <p:cNvSpPr>
            <a:spLocks noGrp="1" noChangeArrowheads="1"/>
          </p:cNvSpPr>
          <p:nvPr>
            <p:ph idx="1"/>
          </p:nvPr>
        </p:nvSpPr>
        <p:spPr/>
        <p:txBody>
          <a:bodyPr/>
          <a:lstStyle/>
          <a:p>
            <a:r>
              <a:rPr lang="en-US" altLang="ko-KR" smtClean="0"/>
              <a:t>E-business</a:t>
            </a:r>
            <a:endParaRPr lang="en-US" altLang="ko-KR"/>
          </a:p>
        </p:txBody>
      </p:sp>
      <p:sp>
        <p:nvSpPr>
          <p:cNvPr id="7" name="슬라이드 번호 개체 틀 4"/>
          <p:cNvSpPr>
            <a:spLocks noGrp="1"/>
          </p:cNvSpPr>
          <p:nvPr>
            <p:ph type="sldNum" sz="quarter" idx="12"/>
          </p:nvPr>
        </p:nvSpPr>
        <p:spPr/>
        <p:txBody>
          <a:bodyPr/>
          <a:lstStyle/>
          <a:p>
            <a:fld id="{82B97755-F537-4C9F-AFF2-F542D6FF0235}" type="slidenum">
              <a:rPr lang="en-US" altLang="ko-KR" smtClean="0"/>
              <a:pPr/>
              <a:t>6</a:t>
            </a:fld>
            <a:endParaRPr lang="en-US" altLang="ko-KR"/>
          </a:p>
        </p:txBody>
      </p:sp>
      <p:grpSp>
        <p:nvGrpSpPr>
          <p:cNvPr id="9220" name="Group 4"/>
          <p:cNvGrpSpPr>
            <a:grpSpLocks/>
          </p:cNvGrpSpPr>
          <p:nvPr/>
        </p:nvGrpSpPr>
        <p:grpSpPr bwMode="auto">
          <a:xfrm>
            <a:off x="838200" y="2362200"/>
            <a:ext cx="7315200" cy="4114800"/>
            <a:chOff x="1632" y="720"/>
            <a:chExt cx="3516" cy="2190"/>
          </a:xfrm>
        </p:grpSpPr>
        <p:sp>
          <p:nvSpPr>
            <p:cNvPr id="9221" name="Rectangle 5"/>
            <p:cNvSpPr>
              <a:spLocks noChangeArrowheads="1"/>
            </p:cNvSpPr>
            <p:nvPr/>
          </p:nvSpPr>
          <p:spPr bwMode="auto">
            <a:xfrm>
              <a:off x="1632" y="720"/>
              <a:ext cx="3514" cy="2190"/>
            </a:xfrm>
            <a:prstGeom prst="rect">
              <a:avLst/>
            </a:prstGeom>
            <a:solidFill>
              <a:srgbClr val="C0C0C0"/>
            </a:solidFill>
            <a:ln w="38100">
              <a:solidFill>
                <a:srgbClr val="000000"/>
              </a:solidFill>
              <a:miter lim="800000"/>
              <a:headEnd/>
              <a:tailEnd/>
            </a:ln>
          </p:spPr>
          <p:txBody>
            <a:bodyPr wrap="none" anchor="ctr"/>
            <a:lstStyle/>
            <a:p>
              <a:endParaRPr lang="ko-KR" altLang="en-US"/>
            </a:p>
          </p:txBody>
        </p:sp>
        <p:pic>
          <p:nvPicPr>
            <p:cNvPr id="9222" name="Picture 6" descr="road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 y="730"/>
              <a:ext cx="3512" cy="216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smtClean="0"/>
              <a:t>How to use XML in E-Business(5/6)</a:t>
            </a:r>
            <a:endParaRPr lang="en-US" altLang="ko-KR"/>
          </a:p>
        </p:txBody>
      </p:sp>
      <p:sp>
        <p:nvSpPr>
          <p:cNvPr id="10243" name="Rectangle 3"/>
          <p:cNvSpPr>
            <a:spLocks noGrp="1" noChangeArrowheads="1"/>
          </p:cNvSpPr>
          <p:nvPr>
            <p:ph idx="1"/>
          </p:nvPr>
        </p:nvSpPr>
        <p:spPr/>
        <p:txBody>
          <a:bodyPr/>
          <a:lstStyle/>
          <a:p>
            <a:r>
              <a:rPr lang="en-US" altLang="ko-KR" smtClean="0"/>
              <a:t>How to use XML in E-biz</a:t>
            </a:r>
          </a:p>
          <a:p>
            <a:pPr lvl="1"/>
            <a:r>
              <a:rPr lang="ko-KR" altLang="en-US" smtClean="0"/>
              <a:t>정보 교환 </a:t>
            </a:r>
            <a:r>
              <a:rPr lang="en-US" altLang="ko-KR" smtClean="0"/>
              <a:t>/ </a:t>
            </a:r>
            <a:r>
              <a:rPr lang="ko-KR" altLang="en-US" smtClean="0"/>
              <a:t>통합</a:t>
            </a:r>
          </a:p>
          <a:p>
            <a:pPr lvl="2"/>
            <a:r>
              <a:rPr lang="en-US" altLang="ko-KR" smtClean="0"/>
              <a:t>XML</a:t>
            </a:r>
            <a:r>
              <a:rPr lang="ko-KR" altLang="en-US" smtClean="0"/>
              <a:t>은 비즈니스 응용 </a:t>
            </a:r>
            <a:r>
              <a:rPr lang="en-US" altLang="ko-KR" smtClean="0"/>
              <a:t>Applications</a:t>
            </a:r>
            <a:r>
              <a:rPr lang="ko-KR" altLang="en-US" smtClean="0"/>
              <a:t>간의 상호 이해 가능한 표준 사양</a:t>
            </a:r>
          </a:p>
          <a:p>
            <a:pPr lvl="2"/>
            <a:r>
              <a:rPr lang="ko-KR" altLang="en-US" smtClean="0"/>
              <a:t>의미있는 컨텐츠 정보를 정의</a:t>
            </a:r>
          </a:p>
          <a:p>
            <a:pPr lvl="2"/>
            <a:endParaRPr lang="ko-KR" altLang="en-US" smtClean="0"/>
          </a:p>
          <a:p>
            <a:pPr lvl="1"/>
            <a:r>
              <a:rPr lang="ko-KR" altLang="en-US" smtClean="0"/>
              <a:t>구조화 </a:t>
            </a:r>
            <a:r>
              <a:rPr lang="en-US" altLang="ko-KR" smtClean="0"/>
              <a:t>/ </a:t>
            </a:r>
            <a:r>
              <a:rPr lang="ko-KR" altLang="en-US" smtClean="0"/>
              <a:t>지식화</a:t>
            </a:r>
          </a:p>
          <a:p>
            <a:pPr lvl="2"/>
            <a:r>
              <a:rPr lang="ko-KR" altLang="en-US" smtClean="0"/>
              <a:t>웹상에서 비구조화된 대용량의 정보를 구조화</a:t>
            </a:r>
            <a:r>
              <a:rPr lang="en-US" altLang="ko-KR" smtClean="0"/>
              <a:t>/</a:t>
            </a:r>
            <a:r>
              <a:rPr lang="ko-KR" altLang="en-US" smtClean="0"/>
              <a:t>지식화하여 전달</a:t>
            </a:r>
          </a:p>
          <a:p>
            <a:pPr lvl="2"/>
            <a:endParaRPr lang="ko-KR" altLang="en-US" smtClean="0"/>
          </a:p>
          <a:p>
            <a:pPr lvl="1"/>
            <a:r>
              <a:rPr lang="ko-KR" altLang="en-US" smtClean="0"/>
              <a:t>개방된 데이터</a:t>
            </a:r>
          </a:p>
          <a:p>
            <a:pPr lvl="2"/>
            <a:r>
              <a:rPr lang="ko-KR" altLang="en-US" smtClean="0"/>
              <a:t>상거래 트랜잭션</a:t>
            </a:r>
            <a:r>
              <a:rPr lang="en-US" altLang="ko-KR" smtClean="0"/>
              <a:t>(transaction)</a:t>
            </a:r>
            <a:r>
              <a:rPr lang="ko-KR" altLang="en-US" smtClean="0"/>
              <a:t>에 사용되는 다양한 데이터 즉</a:t>
            </a:r>
            <a:r>
              <a:rPr lang="en-US" altLang="ko-KR" smtClean="0"/>
              <a:t>, </a:t>
            </a:r>
            <a:r>
              <a:rPr lang="ko-KR" altLang="en-US" smtClean="0"/>
              <a:t>가격</a:t>
            </a:r>
            <a:r>
              <a:rPr lang="en-US" altLang="ko-KR" smtClean="0"/>
              <a:t>, </a:t>
            </a:r>
            <a:r>
              <a:rPr lang="ko-KR" altLang="en-US" smtClean="0"/>
              <a:t>공급업체명</a:t>
            </a:r>
            <a:r>
              <a:rPr lang="en-US" altLang="ko-KR" smtClean="0"/>
              <a:t>, </a:t>
            </a:r>
            <a:r>
              <a:rPr lang="ko-KR" altLang="en-US" smtClean="0"/>
              <a:t>담당자</a:t>
            </a:r>
            <a:r>
              <a:rPr lang="en-US" altLang="ko-KR" smtClean="0"/>
              <a:t>, </a:t>
            </a:r>
            <a:r>
              <a:rPr lang="ko-KR" altLang="en-US" smtClean="0"/>
              <a:t>주소</a:t>
            </a:r>
            <a:r>
              <a:rPr lang="en-US" altLang="ko-KR" smtClean="0"/>
              <a:t>, </a:t>
            </a:r>
            <a:r>
              <a:rPr lang="ko-KR" altLang="en-US" smtClean="0"/>
              <a:t>가격</a:t>
            </a:r>
            <a:r>
              <a:rPr lang="en-US" altLang="ko-KR" smtClean="0"/>
              <a:t>, </a:t>
            </a:r>
            <a:r>
              <a:rPr lang="ko-KR" altLang="en-US" smtClean="0"/>
              <a:t>품목</a:t>
            </a:r>
            <a:r>
              <a:rPr lang="en-US" altLang="ko-KR" smtClean="0"/>
              <a:t>, </a:t>
            </a:r>
            <a:r>
              <a:rPr lang="ko-KR" altLang="en-US" smtClean="0"/>
              <a:t>수량 등과 같은 정보가 각종 응용 프로그램에서 통용될 수 있는 개방된 형태로 거래정보를 표현</a:t>
            </a:r>
            <a:endParaRPr lang="ko-KR" altLang="en-US"/>
          </a:p>
        </p:txBody>
      </p:sp>
      <p:sp>
        <p:nvSpPr>
          <p:cNvPr id="4" name="슬라이드 번호 개체 틀 4"/>
          <p:cNvSpPr>
            <a:spLocks noGrp="1"/>
          </p:cNvSpPr>
          <p:nvPr>
            <p:ph type="sldNum" sz="quarter" idx="12"/>
          </p:nvPr>
        </p:nvSpPr>
        <p:spPr/>
        <p:txBody>
          <a:bodyPr/>
          <a:lstStyle/>
          <a:p>
            <a:fld id="{73A920FF-B3D6-49BC-B63C-A7BE510D8427}" type="slidenum">
              <a:rPr lang="en-US" altLang="ko-KR" smtClean="0"/>
              <a:pPr/>
              <a:t>7</a:t>
            </a:fld>
            <a:endParaRPr lang="en-US" altLang="ko-K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smtClean="0"/>
              <a:t>How to use XML in E-Business(6/6)</a:t>
            </a:r>
            <a:endParaRPr lang="en-US" altLang="ko-KR"/>
          </a:p>
        </p:txBody>
      </p:sp>
      <p:sp>
        <p:nvSpPr>
          <p:cNvPr id="11267" name="Rectangle 3"/>
          <p:cNvSpPr>
            <a:spLocks noGrp="1" noChangeArrowheads="1"/>
          </p:cNvSpPr>
          <p:nvPr>
            <p:ph idx="1"/>
          </p:nvPr>
        </p:nvSpPr>
        <p:spPr/>
        <p:txBody>
          <a:bodyPr/>
          <a:lstStyle/>
          <a:p>
            <a:r>
              <a:rPr lang="en-US" altLang="ko-KR" smtClean="0"/>
              <a:t>eCatalog XML (eCX) - </a:t>
            </a:r>
            <a:r>
              <a:rPr lang="ko-KR" altLang="en-US" smtClean="0"/>
              <a:t>전자카달로그</a:t>
            </a:r>
          </a:p>
          <a:p>
            <a:pPr lvl="1"/>
            <a:r>
              <a:rPr lang="en-US" altLang="ko-KR" smtClean="0"/>
              <a:t>Solve the problem of electronic catalog interoperability</a:t>
            </a:r>
          </a:p>
          <a:p>
            <a:pPr lvl="1"/>
            <a:r>
              <a:rPr lang="en-US" altLang="ko-KR" smtClean="0"/>
              <a:t>The description and definition of a catalog structure, or schema, and its associated items</a:t>
            </a:r>
          </a:p>
          <a:p>
            <a:pPr lvl="1"/>
            <a:r>
              <a:rPr lang="en-US" altLang="ko-KR" smtClean="0"/>
              <a:t>Dynamic categorization and attributes in electronic catalogs</a:t>
            </a:r>
          </a:p>
          <a:p>
            <a:pPr lvl="1"/>
            <a:r>
              <a:rPr lang="en-US" altLang="ko-KR" smtClean="0"/>
              <a:t>http://www.requisite.com</a:t>
            </a:r>
            <a:endParaRPr lang="en-US" altLang="ko-KR"/>
          </a:p>
        </p:txBody>
      </p:sp>
      <p:sp>
        <p:nvSpPr>
          <p:cNvPr id="5" name="슬라이드 번호 개체 틀 4"/>
          <p:cNvSpPr>
            <a:spLocks noGrp="1"/>
          </p:cNvSpPr>
          <p:nvPr>
            <p:ph type="sldNum" sz="quarter" idx="12"/>
          </p:nvPr>
        </p:nvSpPr>
        <p:spPr/>
        <p:txBody>
          <a:bodyPr/>
          <a:lstStyle/>
          <a:p>
            <a:fld id="{24C3522A-1C71-4A73-BB4D-2E42E5BBBA71}" type="slidenum">
              <a:rPr lang="en-US" altLang="ko-KR" smtClean="0"/>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smtClean="0"/>
              <a:t>Open Catalog Protocol (OCP) (1/2)</a:t>
            </a:r>
            <a:endParaRPr lang="en-US" altLang="ko-KR"/>
          </a:p>
        </p:txBody>
      </p:sp>
      <p:sp>
        <p:nvSpPr>
          <p:cNvPr id="12291" name="Rectangle 3"/>
          <p:cNvSpPr>
            <a:spLocks noGrp="1" noChangeArrowheads="1"/>
          </p:cNvSpPr>
          <p:nvPr>
            <p:ph idx="1"/>
          </p:nvPr>
        </p:nvSpPr>
        <p:spPr/>
        <p:txBody>
          <a:bodyPr/>
          <a:lstStyle/>
          <a:p>
            <a:r>
              <a:rPr lang="en-US" altLang="ko-KR" smtClean="0"/>
              <a:t>XML-based software protocol that enables the exchange of complex data between product catalogs</a:t>
            </a:r>
          </a:p>
          <a:p>
            <a:endParaRPr lang="en-US" altLang="ko-KR" smtClean="0"/>
          </a:p>
          <a:p>
            <a:r>
              <a:rPr lang="en-US" altLang="ko-KR" smtClean="0"/>
              <a:t>IntuiCat</a:t>
            </a:r>
          </a:p>
          <a:p>
            <a:pPr lvl="1"/>
            <a:r>
              <a:rPr lang="en-US" altLang="ko-KR" smtClean="0"/>
              <a:t>Catalog engine, XML-capable database</a:t>
            </a:r>
          </a:p>
          <a:p>
            <a:pPr lvl="1"/>
            <a:r>
              <a:rPr lang="en-US" altLang="ko-KR" smtClean="0"/>
              <a:t>XML-based hierarchical catalog with attributes inheritance</a:t>
            </a:r>
          </a:p>
          <a:p>
            <a:pPr lvl="1"/>
            <a:r>
              <a:rPr lang="en-US" altLang="ko-KR" smtClean="0"/>
              <a:t>Parametric and full text search</a:t>
            </a:r>
          </a:p>
          <a:p>
            <a:pPr lvl="1"/>
            <a:r>
              <a:rPr lang="en-US" altLang="ko-KR" smtClean="0"/>
              <a:t>Local and remote catalog interoperability</a:t>
            </a:r>
          </a:p>
          <a:p>
            <a:pPr lvl="1"/>
            <a:r>
              <a:rPr lang="en-US" altLang="ko-KR" smtClean="0"/>
              <a:t>Multiple catalog hosting</a:t>
            </a:r>
          </a:p>
          <a:p>
            <a:pPr lvl="1"/>
            <a:r>
              <a:rPr lang="en-US" altLang="ko-KR" smtClean="0"/>
              <a:t>Multi-dimensional views</a:t>
            </a:r>
          </a:p>
          <a:p>
            <a:pPr lvl="1"/>
            <a:endParaRPr lang="en-US" altLang="ko-KR" smtClean="0"/>
          </a:p>
          <a:p>
            <a:r>
              <a:rPr lang="en-US" altLang="ko-KR" smtClean="0"/>
              <a:t>http://www.martsoft.com/ocp</a:t>
            </a:r>
            <a:endParaRPr lang="en-US" altLang="ko-KR"/>
          </a:p>
        </p:txBody>
      </p:sp>
      <p:sp>
        <p:nvSpPr>
          <p:cNvPr id="4" name="슬라이드 번호 개체 틀 4"/>
          <p:cNvSpPr>
            <a:spLocks noGrp="1"/>
          </p:cNvSpPr>
          <p:nvPr>
            <p:ph type="sldNum" sz="quarter" idx="12"/>
          </p:nvPr>
        </p:nvSpPr>
        <p:spPr/>
        <p:txBody>
          <a:bodyPr/>
          <a:lstStyle/>
          <a:p>
            <a:fld id="{148729BC-90FF-466B-83BA-BBD089CB9613}" type="slidenum">
              <a:rPr lang="en-US" altLang="ko-KR" smtClean="0"/>
              <a:pPr/>
              <a:t>9</a:t>
            </a:fld>
            <a:endParaRPr lang="en-US" altLang="ko-KR"/>
          </a:p>
        </p:txBody>
      </p:sp>
    </p:spTree>
  </p:cSld>
  <p:clrMapOvr>
    <a:masterClrMapping/>
  </p:clrMapOvr>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dirty="0" smtClean="0">
            <a:solidFill>
              <a:schemeClr val="tx1"/>
            </a:solidFill>
            <a:latin typeface="Corbel" pitchFamily="34" charset="0"/>
          </a:defRPr>
        </a:defPPr>
      </a:lstStyle>
      <a:style>
        <a:lnRef idx="2">
          <a:schemeClr val="accent3">
            <a:shade val="50000"/>
          </a:schemeClr>
        </a:lnRef>
        <a:fillRef idx="1">
          <a:schemeClr val="accent3"/>
        </a:fillRef>
        <a:effectRef idx="0">
          <a:schemeClr val="accent3"/>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Corbel" pitchFamily="34" charset="0"/>
          </a:defRPr>
        </a:defPPr>
      </a:lstStyle>
    </a:txDef>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Template>
  <TotalTime>404</TotalTime>
  <Words>4629</Words>
  <Application>Microsoft Office PowerPoint</Application>
  <PresentationFormat>화면 슬라이드 쇼(4:3)</PresentationFormat>
  <Paragraphs>894</Paragraphs>
  <Slides>38</Slides>
  <Notes>31</Notes>
  <HiddenSlides>0</HiddenSlides>
  <MMClips>0</MMClips>
  <ScaleCrop>false</ScaleCrop>
  <HeadingPairs>
    <vt:vector size="6" baseType="variant">
      <vt:variant>
        <vt:lpstr>테마</vt:lpstr>
      </vt:variant>
      <vt:variant>
        <vt:i4>1</vt:i4>
      </vt:variant>
      <vt:variant>
        <vt:lpstr>포함된 OLE 서버</vt:lpstr>
      </vt:variant>
      <vt:variant>
        <vt:i4>2</vt:i4>
      </vt:variant>
      <vt:variant>
        <vt:lpstr>슬라이드 제목</vt:lpstr>
      </vt:variant>
      <vt:variant>
        <vt:i4>38</vt:i4>
      </vt:variant>
    </vt:vector>
  </HeadingPairs>
  <TitlesOfParts>
    <vt:vector size="41" baseType="lpstr">
      <vt:lpstr>SNU IDB Lab.</vt:lpstr>
      <vt:lpstr>Drawing</vt:lpstr>
      <vt:lpstr>ClipArt</vt:lpstr>
      <vt:lpstr>XML and E-Business</vt:lpstr>
      <vt:lpstr>XML and E-Business</vt:lpstr>
      <vt:lpstr>How to use XML in E-Business(1/6)</vt:lpstr>
      <vt:lpstr>How to use XML in E-Business(2/6)</vt:lpstr>
      <vt:lpstr>How to use XML in E-Business(3/6)</vt:lpstr>
      <vt:lpstr>How to use XML in E-Business(4/6)</vt:lpstr>
      <vt:lpstr>How to use XML in E-Business(5/6)</vt:lpstr>
      <vt:lpstr>How to use XML in E-Business(6/6)</vt:lpstr>
      <vt:lpstr>Open Catalog Protocol (OCP) (1/2)</vt:lpstr>
      <vt:lpstr>Open Catalog Protocol (OCP) (2/2)</vt:lpstr>
      <vt:lpstr>XML and E-Business</vt:lpstr>
      <vt:lpstr>XML as Information Exchange(1/2)</vt:lpstr>
      <vt:lpstr>XML as Information Exchange(2/2)</vt:lpstr>
      <vt:lpstr>Example - XML/EDI</vt:lpstr>
      <vt:lpstr>EDI : Problem</vt:lpstr>
      <vt:lpstr>XML/EDI : Solution</vt:lpstr>
      <vt:lpstr>EDI : Architecture(1/2)</vt:lpstr>
      <vt:lpstr>XML/EDI : Architecture(2/2)</vt:lpstr>
      <vt:lpstr>XML/EDI : Example(1/3)</vt:lpstr>
      <vt:lpstr>XML/EDI : Example(2/3)</vt:lpstr>
      <vt:lpstr>XML/EDI : Example(3/3)</vt:lpstr>
      <vt:lpstr>XML/EDI</vt:lpstr>
      <vt:lpstr>XML and E-Business</vt:lpstr>
      <vt:lpstr>XML in Enterprise Application Integration(1/4)</vt:lpstr>
      <vt:lpstr>XML in Enterprise Application Integration(2/4)</vt:lpstr>
      <vt:lpstr>XML in Enterprise Application Integration(3/4)</vt:lpstr>
      <vt:lpstr>XML in Enterprise Application Integration(4/4)</vt:lpstr>
      <vt:lpstr>XML and E-Business</vt:lpstr>
      <vt:lpstr>XML and KMS(1/5)</vt:lpstr>
      <vt:lpstr>XML and KMS(2/5)</vt:lpstr>
      <vt:lpstr>XML and KMS(3/5)</vt:lpstr>
      <vt:lpstr>XML and KMS(4/5)</vt:lpstr>
      <vt:lpstr>XML and KMS(5/5)</vt:lpstr>
      <vt:lpstr>XML and E-Business</vt:lpstr>
      <vt:lpstr>XML and E-Biz System Example(1/4)</vt:lpstr>
      <vt:lpstr>XML and E-Biz System Example(2/4) - XEAI</vt:lpstr>
      <vt:lpstr> XML and E-Biz System Example(3/4) - B2B XML Application Demo</vt:lpstr>
      <vt:lpstr>XML and E-Biz System Example(4/4) - Oracle Exchange Platform</vt:lpstr>
    </vt:vector>
  </TitlesOfParts>
  <Company>서울대학교</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and E-Business</dc:title>
  <dc:creator>christal</dc:creator>
  <cp:lastModifiedBy>Ruud</cp:lastModifiedBy>
  <cp:revision>26</cp:revision>
  <dcterms:created xsi:type="dcterms:W3CDTF">2000-11-26T01:23:47Z</dcterms:created>
  <dcterms:modified xsi:type="dcterms:W3CDTF">2011-06-22T03:58:16Z</dcterms:modified>
</cp:coreProperties>
</file>