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980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17: Ajax, RSS, SOAP, and More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Extending RSS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Yahoo! Search developed an RSS module, Media RSS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1669881"/>
            <a:ext cx="7992888" cy="28392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05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version="2.0" </a:t>
            </a:r>
            <a:r>
              <a:rPr lang="en-US" altLang="ko-KR" sz="105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xmlns:media</a:t>
            </a:r>
            <a:r>
              <a:rPr lang="en-US" altLang="ko-KR" sz="105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://search.yahoo.com/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mrss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/"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title&gt;Daylily&lt;/title&gt;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link&gt;http://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www.flickr.com/photos/larigan/2721793930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/&lt;/link&gt;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description&gt; ... Daylily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"&lt;/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media:content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farm4.static.flickr.com/3105/2721793930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e71f7a6ff7_m.jpg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image/jpeg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="166" </a:t>
            </a:r>
            <a:r>
              <a:rPr lang="en-US" altLang="ko-KR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="240"/&gt;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media:title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&gt;Daylily&lt;/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media:title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media:description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type="html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"&gt;&amp;</a:t>
            </a:r>
            <a:r>
              <a:rPr lang="en-US" altLang="ko-KR" sz="105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lt;p&amp;gt;Hemerocallis&amp;lt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;/</a:t>
            </a:r>
            <a:r>
              <a:rPr lang="en-US" altLang="ko-KR" sz="105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p&amp;gt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05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media:description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media:credit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role="photographer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altLang="ko-KR" sz="105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larigan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.&lt;/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media:credit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media:category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scheme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05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urn:flickr:tags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"&gt;yellow 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daylily </a:t>
            </a:r>
            <a:r>
              <a:rPr lang="en-US" altLang="ko-KR" sz="105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hemerocallis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</a:p>
          <a:p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05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larigan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05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phamilton</a:t>
            </a:r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05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media:category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05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item&gt;</a:t>
            </a:r>
          </a:p>
          <a:p>
            <a:r>
              <a:rPr lang="en-US" altLang="ko-KR" sz="105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05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48365"/>
            <a:ext cx="4579987" cy="349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6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SOAP and Web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SOAP (Simple Object Access Protocol)</a:t>
            </a:r>
          </a:p>
          <a:p>
            <a:pPr lvl="1"/>
            <a:r>
              <a:rPr lang="en-US" altLang="ko-KR" dirty="0" smtClean="0"/>
              <a:t>XML-based messaging framework</a:t>
            </a:r>
          </a:p>
          <a:p>
            <a:pPr lvl="1"/>
            <a:r>
              <a:rPr lang="en-US" altLang="ko-KR" dirty="0" smtClean="0"/>
              <a:t>Server-to-server communication</a:t>
            </a:r>
          </a:p>
          <a:p>
            <a:pPr lvl="1"/>
            <a:r>
              <a:rPr lang="en-US" altLang="ko-KR" dirty="0" smtClean="0"/>
              <a:t>Platform- and language-independent communication between different applications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Web Service</a:t>
            </a:r>
          </a:p>
          <a:p>
            <a:pPr lvl="1"/>
            <a:r>
              <a:rPr lang="en-US" altLang="ko-KR" dirty="0" smtClean="0"/>
              <a:t>A set of functions that can be accessed and executed over a network</a:t>
            </a:r>
          </a:p>
          <a:p>
            <a:pPr lvl="1"/>
            <a:r>
              <a:rPr lang="en-US" altLang="ko-KR" dirty="0" smtClean="0"/>
              <a:t>Referring to the exchange of XML messages using the SOAP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050957"/>
            <a:ext cx="7344815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soap12:Envelope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xmlns:soap12=“http://www.w3.org/2003/05/soap-envelope”&gt;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soap12:envelope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1" y="4509120"/>
            <a:ext cx="17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&lt; SOAP wrapper &gt;</a:t>
            </a:r>
            <a:endParaRPr lang="ko-KR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SOAP Message 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SOAP framework is based on the XML language</a:t>
            </a:r>
          </a:p>
          <a:p>
            <a:pPr lvl="1"/>
            <a:r>
              <a:rPr lang="en-US" altLang="ko-KR" dirty="0" smtClean="0"/>
              <a:t>All rules about writing XML documents apply to SOAP messages</a:t>
            </a:r>
          </a:p>
          <a:p>
            <a:pPr lvl="1"/>
            <a:r>
              <a:rPr lang="en-US" altLang="ko-KR" dirty="0" smtClean="0"/>
              <a:t>Root element of a SOAP message is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Envelop</a:t>
            </a:r>
            <a:r>
              <a:rPr lang="en-US" altLang="ko-KR" dirty="0" smtClean="0"/>
              <a:t>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9652" y="2276872"/>
            <a:ext cx="6264696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&lt;soap12:Envelope xmlns:soap12=“http://www.w3.org/2003/05/soap-envelope”&gt;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=“http://www.kehogo.com/ns/hello”&gt;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&gt;Kevin&lt;/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&lt;/soap12:envelope&gt;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9341" y="3861048"/>
            <a:ext cx="186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&lt; SOAP request message &gt;</a:t>
            </a:r>
            <a:endParaRPr lang="ko-KR" alt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40" y="4293096"/>
            <a:ext cx="8280920" cy="2123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&lt;soap12:Envelope xmlns:soap12=“http://www.w3.org/2003/05/soap-envelope”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=“http://www.w3.org/2001/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XMLSchema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-instance”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=“http://www.w3.org/2001/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XMLSchema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&lt;soap12:Body&gt;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sayHelloResponse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=“http://www.kehogo.com/ns/hello”&gt;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sayHelloResult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&gt;Hello Kevin (and World). It’s Sunday, September 21, 2009, 10:20 PM, and 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I’ve been expecting you.&lt;/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sayHelloResult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sayHelloResponse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&lt;/soap12:Body&gt;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&lt;/soap12:envelope&gt;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939" y="6381328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&lt; Response to the request message &gt;</a:t>
            </a:r>
            <a:endParaRPr lang="ko-KR" alt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WSDL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WSDL (Web Services Description Language)</a:t>
            </a:r>
          </a:p>
          <a:p>
            <a:pPr lvl="1"/>
            <a:r>
              <a:rPr lang="en-US" altLang="ko-KR" dirty="0" smtClean="0"/>
              <a:t>XML language for describing how to interface with Web Services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WSDL Schema</a:t>
            </a:r>
          </a:p>
          <a:p>
            <a:pPr lvl="1"/>
            <a:r>
              <a:rPr lang="en-US" altLang="ko-KR" dirty="0" smtClean="0"/>
              <a:t>A WSDL document is an XML document</a:t>
            </a:r>
          </a:p>
          <a:p>
            <a:pPr lvl="1"/>
            <a:r>
              <a:rPr lang="en-US" altLang="ko-KR" dirty="0" smtClean="0"/>
              <a:t>Root element is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definitions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definitions</a:t>
            </a:r>
            <a:r>
              <a:rPr lang="en-US" altLang="ko-KR" dirty="0" smtClean="0"/>
              <a:t> element has five major child element</a:t>
            </a:r>
          </a:p>
          <a:p>
            <a:pPr lvl="2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types</a:t>
            </a:r>
            <a:r>
              <a:rPr lang="en-US" altLang="ko-KR" dirty="0" smtClean="0"/>
              <a:t>,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en-US" altLang="ko-KR" dirty="0" smtClean="0"/>
              <a:t>,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portType</a:t>
            </a:r>
            <a:r>
              <a:rPr lang="en-US" altLang="ko-KR" dirty="0" smtClean="0"/>
              <a:t>,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binding</a:t>
            </a:r>
            <a:r>
              <a:rPr lang="en-US" altLang="ko-KR" dirty="0" smtClean="0"/>
              <a:t>, and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service</a:t>
            </a:r>
          </a:p>
          <a:p>
            <a:pPr lvl="2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portType</a:t>
            </a:r>
            <a:r>
              <a:rPr lang="en-US" altLang="ko-KR" dirty="0" smtClean="0"/>
              <a:t> describes the available operations and the messages each expects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5676" y="3555013"/>
            <a:ext cx="5832648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definitions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=“http://schemas.xmlsoap.org/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/”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xmlns:soap12=“http://schemas.xmlsoap.org/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/soap12/”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74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WSDL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portType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dirty="0" smtClean="0"/>
              <a:t>Describing the available operations and messages each expects</a:t>
            </a:r>
          </a:p>
          <a:p>
            <a:endParaRPr lang="en-US" altLang="ko-KR" dirty="0" smtClean="0"/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types and message</a:t>
            </a:r>
          </a:p>
          <a:p>
            <a:pPr lvl="1"/>
            <a:r>
              <a:rPr lang="en-US" altLang="ko-KR" dirty="0" smtClean="0"/>
              <a:t>Working hand in hand</a:t>
            </a:r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en-US" altLang="ko-KR" dirty="0" smtClean="0"/>
              <a:t> element identifies the messages each operation expects</a:t>
            </a:r>
          </a:p>
          <a:p>
            <a:pPr lvl="1"/>
            <a:r>
              <a:rPr lang="en-US" altLang="ko-KR" dirty="0" smtClean="0"/>
              <a:t>Parameters’ definitions are found in the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types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binding</a:t>
            </a:r>
          </a:p>
          <a:p>
            <a:pPr lvl="1"/>
            <a:r>
              <a:rPr lang="en-US" altLang="ko-KR" dirty="0" smtClean="0"/>
              <a:t>Defining the transport protocol of the SOAP message exchange</a:t>
            </a:r>
          </a:p>
          <a:p>
            <a:endParaRPr lang="en-US" altLang="ko-KR" dirty="0" smtClean="0"/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service</a:t>
            </a:r>
          </a:p>
          <a:p>
            <a:pPr lvl="1"/>
            <a:r>
              <a:rPr lang="en-US" altLang="ko-KR" dirty="0" smtClean="0"/>
              <a:t>Putting together the pieces of the Web Service by connecting the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portType</a:t>
            </a:r>
            <a:r>
              <a:rPr lang="en-US" altLang="ko-KR" dirty="0" smtClean="0"/>
              <a:t> with the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binding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WSDL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portType</a:t>
            </a:r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types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message</a:t>
            </a:r>
          </a:p>
          <a:p>
            <a:pPr marL="0" indent="0">
              <a:buNone/>
            </a:pPr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1508591"/>
            <a:ext cx="3312368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portType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hello_world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&lt;operation name=“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sayHelloRequest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&lt;input message=“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tns:hello_in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”/&gt;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&lt;output message=“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tns:hello_out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”/&gt;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&lt;/operation&gt;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portType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72" y="3258850"/>
            <a:ext cx="558062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types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targetNamespace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=“http://www.kehogo.com/ns/hello”&gt;</a:t>
            </a:r>
            <a:endParaRPr lang="en-US" altLang="ko-KR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sayHelloRequest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name=“name” type=“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”/&gt;</a:t>
            </a:r>
            <a:endParaRPr lang="en-US" altLang="ko-KR" sz="1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/types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5517232"/>
            <a:ext cx="5580620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&lt;message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hello_in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  <a:endParaRPr lang="en-US" altLang="ko-KR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part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name=“parameters”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tns:sayHelloRequest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”/&gt;</a:t>
            </a:r>
            <a:endParaRPr lang="en-US" altLang="ko-KR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&lt;/message&gt;</a:t>
            </a:r>
          </a:p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&lt;message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hello_out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  <a:endParaRPr lang="en-US" altLang="ko-KR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part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name=“parameters”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element=“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tns:sayHelloResponse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”/&gt;</a:t>
            </a:r>
            <a:endParaRPr lang="en-US" altLang="ko-KR" sz="1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&lt;/message&gt;</a:t>
            </a:r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WSDL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binding</a:t>
            </a: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service</a:t>
            </a:r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572" y="1504524"/>
            <a:ext cx="6516724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hello_binding12“ type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tns:hello_world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soap12:binding transport="http://schemas.xmlsoap.org/soap/http"/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operation name="</a:t>
            </a:r>
            <a:r>
              <a:rPr lang="en-US" altLang="ko-KR" sz="1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sayHelloRequest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soap12:operation </a:t>
            </a:r>
            <a:r>
              <a:rPr lang="en-US" altLang="ko-KR" sz="1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soapAction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www.kehogo.com/ns/hello/sayHello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input&gt;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 use="literal"/&gt;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input&gt;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output&gt;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soap12:body use="literal"/&gt;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output&gt;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operation&gt;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&lt;/binding&gt;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910" y="4649068"/>
            <a:ext cx="7083450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&lt;service name=“xml2e_exmaple”&gt;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&lt;port name=“hello_world12” binding=“tns:hello_binding12”&gt;</a:t>
            </a:r>
          </a:p>
          <a:p>
            <a:r>
              <a:rPr lang="en-US" altLang="ko-KR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&lt;soap12:address location=“http://www.kehogo.com/examples/hello_world.asmx”/&gt;</a:t>
            </a:r>
          </a:p>
          <a:p>
            <a:r>
              <a:rPr lang="en-US" altLang="ko-KR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&lt;/port&gt;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12608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KML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KML (Keyhole Markup Language)</a:t>
            </a:r>
          </a:p>
          <a:p>
            <a:pPr lvl="1"/>
            <a:r>
              <a:rPr lang="en-US" altLang="ko-KR" dirty="0" smtClean="0"/>
              <a:t>XML markup language for annotating maps using </a:t>
            </a:r>
            <a:r>
              <a:rPr lang="en-US" altLang="ko-KR" dirty="0" err="1" smtClean="0"/>
              <a:t>placemarks</a:t>
            </a:r>
            <a:r>
              <a:rPr lang="en-US" altLang="ko-KR" dirty="0" smtClean="0"/>
              <a:t>, polygonal shapes, paths, and descriptions</a:t>
            </a:r>
          </a:p>
          <a:p>
            <a:pPr lvl="1"/>
            <a:r>
              <a:rPr lang="en-US" altLang="ko-KR" dirty="0" smtClean="0"/>
              <a:t>Initially developed for use with Google Earth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Placemarks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pushpin graphic marking a location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487671" cy="487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532" y="3917374"/>
            <a:ext cx="4572508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kml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://www.opengis.net/kml/2.2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Placemark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&gt;Great Pyramid of Giza&lt;/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coordinates&gt;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31.134224,29.979769,0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그림 6" descr="k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429000"/>
            <a:ext cx="3072796" cy="26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ODF and OOXML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ODF (Open Document Format) and OOXML (Office Open XML)</a:t>
            </a:r>
          </a:p>
          <a:p>
            <a:pPr lvl="1"/>
            <a:r>
              <a:rPr lang="en-US" altLang="ko-KR" dirty="0" smtClean="0"/>
              <a:t>File formats for office productivity documents</a:t>
            </a:r>
          </a:p>
          <a:p>
            <a:pPr lvl="1">
              <a:buNone/>
            </a:pPr>
            <a:r>
              <a:rPr lang="en-US" altLang="ko-KR" dirty="0" smtClean="0"/>
              <a:t>	  ex) Spreadsheets, presentations, and word processing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ODF</a:t>
            </a:r>
          </a:p>
          <a:p>
            <a:pPr lvl="1"/>
            <a:r>
              <a:rPr lang="en-US" altLang="ko-KR" dirty="0" smtClean="0"/>
              <a:t>In 2002, Sun Microsystems began working with OASIS to create an open standard based on the XML format used by OpenOffice.org</a:t>
            </a:r>
          </a:p>
          <a:p>
            <a:pPr lvl="1"/>
            <a:r>
              <a:rPr lang="en-US" altLang="ko-KR" dirty="0" smtClean="0"/>
              <a:t>In 2005, ODF was approved as an OASIS standard</a:t>
            </a:r>
          </a:p>
          <a:p>
            <a:pPr lvl="1"/>
            <a:r>
              <a:rPr lang="en-US" altLang="ko-KR" dirty="0" smtClean="0"/>
              <a:t>In 2006, ODF became an ISO standard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ODF packages its files and folders using the JAR file format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ODF and OOXML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OOXML</a:t>
            </a:r>
          </a:p>
          <a:p>
            <a:pPr lvl="1"/>
            <a:r>
              <a:rPr lang="en-US" altLang="ko-KR" dirty="0" smtClean="0"/>
              <a:t>In 2005, Microsoft created an open standard based on the XML format used with the Office 2003</a:t>
            </a:r>
          </a:p>
          <a:p>
            <a:pPr lvl="1"/>
            <a:r>
              <a:rPr lang="en-US" altLang="ko-KR" dirty="0" smtClean="0"/>
              <a:t>In 2006, OOXML was approved as an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 standard</a:t>
            </a:r>
          </a:p>
          <a:p>
            <a:pPr lvl="1"/>
            <a:r>
              <a:rPr lang="en-US" altLang="ko-KR" dirty="0" smtClean="0"/>
              <a:t>In 2008, OOXML</a:t>
            </a:r>
            <a:r>
              <a:rPr lang="ko-KR" altLang="en-US" dirty="0" smtClean="0"/>
              <a:t> </a:t>
            </a:r>
            <a:r>
              <a:rPr lang="en-US" altLang="ko-KR" dirty="0" smtClean="0"/>
              <a:t>became an ISO standard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OOXML packages its files and folders using the ZIP file format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en-US" altLang="ko-KR" dirty="0" smtClean="0"/>
              <a:t>Examples</a:t>
            </a:r>
            <a:endParaRPr lang="en-US" altLang="ko-KR" dirty="0" smtClean="0"/>
          </a:p>
          <a:p>
            <a:r>
              <a:rPr lang="en-US" altLang="ko-KR" dirty="0" smtClean="0"/>
              <a:t>Ajax Basics</a:t>
            </a:r>
          </a:p>
          <a:p>
            <a:r>
              <a:rPr lang="en-US" altLang="ko-KR" dirty="0" smtClean="0"/>
              <a:t>RSS Basics</a:t>
            </a:r>
          </a:p>
          <a:p>
            <a:r>
              <a:rPr lang="en-US" altLang="ko-KR" dirty="0" smtClean="0"/>
              <a:t>RSS Schema</a:t>
            </a:r>
          </a:p>
          <a:p>
            <a:r>
              <a:rPr lang="en-US" altLang="ko-KR" dirty="0" smtClean="0"/>
              <a:t>Extending RSS</a:t>
            </a:r>
          </a:p>
          <a:p>
            <a:r>
              <a:rPr lang="en-US" altLang="ko-KR" dirty="0" smtClean="0"/>
              <a:t>SOAP and Web Services</a:t>
            </a:r>
          </a:p>
          <a:p>
            <a:r>
              <a:rPr lang="en-US" altLang="ko-KR" dirty="0" smtClean="0"/>
              <a:t>SOAP Message Schema</a:t>
            </a:r>
          </a:p>
          <a:p>
            <a:r>
              <a:rPr lang="en-US" altLang="ko-KR" dirty="0" smtClean="0"/>
              <a:t>WSDL</a:t>
            </a:r>
          </a:p>
          <a:p>
            <a:r>
              <a:rPr lang="en-US" altLang="ko-KR" dirty="0" smtClean="0"/>
              <a:t>KML Basics</a:t>
            </a:r>
          </a:p>
          <a:p>
            <a:r>
              <a:rPr lang="en-US" altLang="ko-KR" dirty="0" smtClean="0"/>
              <a:t>ODF and OOXML</a:t>
            </a:r>
          </a:p>
          <a:p>
            <a:r>
              <a:rPr lang="en-US" altLang="ko-KR" dirty="0" smtClean="0"/>
              <a:t>eBooks, 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, and More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eBooks, 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, and More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Electronic books</a:t>
            </a:r>
          </a:p>
          <a:p>
            <a:pPr lvl="1"/>
            <a:r>
              <a:rPr lang="en-US" altLang="ko-KR" dirty="0" smtClean="0"/>
              <a:t>Books that use electronic files instead of paper</a:t>
            </a:r>
          </a:p>
          <a:p>
            <a:pPr lvl="1"/>
            <a:r>
              <a:rPr lang="en-US" altLang="ko-KR" dirty="0" smtClean="0"/>
              <a:t>Read on personal computers or special eBook readers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ePub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format that has gained large support in the electronic publishing industry</a:t>
            </a:r>
          </a:p>
          <a:p>
            <a:pPr lvl="1"/>
            <a:r>
              <a:rPr lang="en-US" altLang="ko-KR" dirty="0" err="1" smtClean="0"/>
              <a:t>ePub’s</a:t>
            </a:r>
            <a:r>
              <a:rPr lang="en-US" altLang="ko-KR" dirty="0" smtClean="0"/>
              <a:t> specification is an open standard of the IDPF</a:t>
            </a:r>
          </a:p>
          <a:p>
            <a:pPr lvl="1"/>
            <a:r>
              <a:rPr lang="en-US" altLang="ko-KR" dirty="0" smtClean="0"/>
              <a:t>XHTML for the book’s content</a:t>
            </a:r>
          </a:p>
          <a:p>
            <a:pPr lvl="1"/>
            <a:r>
              <a:rPr lang="en-US" altLang="ko-KR" dirty="0" smtClean="0"/>
              <a:t>XML for the book’s structure, table of content, etc.</a:t>
            </a:r>
          </a:p>
          <a:p>
            <a:pPr lvl="1"/>
            <a:r>
              <a:rPr lang="en-US" altLang="ko-KR" dirty="0" smtClean="0"/>
              <a:t>Files are compressed using a ZIP format for final delivery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MIME type of the 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 file: </a:t>
            </a:r>
            <a:r>
              <a:rPr lang="en-US" altLang="ko-KR" b="1" dirty="0" smtClean="0">
                <a:latin typeface="Consolas" pitchFamily="49" charset="0"/>
              </a:rPr>
              <a:t>application/</a:t>
            </a:r>
            <a:r>
              <a:rPr lang="en-US" altLang="ko-KR" b="1" dirty="0" err="1" smtClean="0">
                <a:latin typeface="Consolas" pitchFamily="49" charset="0"/>
              </a:rPr>
              <a:t>epub+zip</a:t>
            </a:r>
            <a:endParaRPr lang="ko-KR" altLang="en-US" b="1" dirty="0">
              <a:latin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Google Suggest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Yahoo! Finance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Examples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6" b="29885"/>
          <a:stretch/>
        </p:blipFill>
        <p:spPr>
          <a:xfrm>
            <a:off x="599520" y="1556793"/>
            <a:ext cx="7944959" cy="168517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t="51340"/>
          <a:stretch/>
        </p:blipFill>
        <p:spPr>
          <a:xfrm>
            <a:off x="2926633" y="4360402"/>
            <a:ext cx="4669703" cy="23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 (Asynchronous JavaScript and XML)</a:t>
            </a:r>
          </a:p>
          <a:p>
            <a:pPr lvl="1"/>
            <a:r>
              <a:rPr lang="en-US" altLang="ko-KR" dirty="0" smtClean="0"/>
              <a:t>Web-based technique</a:t>
            </a:r>
          </a:p>
          <a:p>
            <a:pPr lvl="1"/>
            <a:r>
              <a:rPr lang="en-US" altLang="ko-KR" dirty="0" smtClean="0"/>
              <a:t>Creating a more seamless user experience when a Web page is updated based on user input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95536" y="2564904"/>
            <a:ext cx="4048125" cy="3888432"/>
            <a:chOff x="395536" y="2564904"/>
            <a:chExt cx="4048125" cy="38884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2564904"/>
              <a:ext cx="404812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349401" y="6084004"/>
              <a:ext cx="214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Times New Roman" pitchFamily="18" charset="0"/>
                  <a:cs typeface="Times New Roman" pitchFamily="18" charset="0"/>
                </a:rPr>
                <a:t>Page not using Ajax</a:t>
              </a:r>
              <a:endParaRPr lang="ko-KR" alt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29522" y="2541544"/>
            <a:ext cx="3790950" cy="3897724"/>
            <a:chOff x="5029522" y="2492896"/>
            <a:chExt cx="3790950" cy="389772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9522" y="2492896"/>
              <a:ext cx="3790950" cy="338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797060" y="6021288"/>
              <a:ext cx="225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Times New Roman" pitchFamily="18" charset="0"/>
                  <a:cs typeface="Times New Roman" pitchFamily="18" charset="0"/>
                </a:rPr>
                <a:t>Web page using Ajax</a:t>
              </a:r>
              <a:endParaRPr lang="ko-KR" alt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technology of Ajax</a:t>
            </a:r>
          </a:p>
          <a:p>
            <a:pPr lvl="1"/>
            <a:r>
              <a:rPr lang="en-US" altLang="ko-KR" dirty="0" smtClean="0"/>
              <a:t>Not a language</a:t>
            </a:r>
          </a:p>
          <a:p>
            <a:pPr lvl="1"/>
            <a:r>
              <a:rPr lang="en-US" altLang="ko-KR" dirty="0" smtClean="0"/>
              <a:t>Specific way of using existing languages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create a more interactive Web experience</a:t>
            </a:r>
          </a:p>
          <a:p>
            <a:pPr lvl="1"/>
            <a:r>
              <a:rPr lang="en-US" altLang="ko-KR" dirty="0" smtClean="0"/>
              <a:t>Combination of HTML, XML, and JavaScript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598" y="3356992"/>
            <a:ext cx="7236804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GetXmlHttpObject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xmlHttpObject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 Most browsers today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xmlHttpObject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catch (e) {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 Internet Explorer 5 and 6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xmlHttpObject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ActiveXObject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(“Msxml2.XMLHTTP”);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xmlHttpObject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1472" y="3040732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ko-KR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steps for the data exchange </a:t>
            </a:r>
          </a:p>
          <a:p>
            <a:pPr marL="457200" lvl="1" indent="0">
              <a:buNone/>
            </a:pPr>
            <a:r>
              <a:rPr lang="en-US" altLang="ko-KR" dirty="0" smtClean="0"/>
              <a:t>1. To create “retrieving function”</a:t>
            </a:r>
          </a:p>
          <a:p>
            <a:pPr marL="457200" lvl="1" indent="0">
              <a:buNone/>
            </a:pPr>
            <a:r>
              <a:rPr lang="en-US" altLang="ko-KR" dirty="0" smtClean="0"/>
              <a:t>2. To identity the URL of the server-side script</a:t>
            </a:r>
          </a:p>
          <a:p>
            <a:pPr marL="457200" lvl="1" indent="0">
              <a:buNone/>
            </a:pPr>
            <a:r>
              <a:rPr lang="en-US" altLang="ko-KR" dirty="0" smtClean="0"/>
              <a:t>3. To send the request to the server using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send</a:t>
            </a:r>
            <a:r>
              <a:rPr lang="en-US" altLang="ko-KR" dirty="0" smtClean="0"/>
              <a:t> property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Using Ajax</a:t>
            </a:r>
          </a:p>
          <a:p>
            <a:pPr lvl="1"/>
            <a:r>
              <a:rPr lang="en-US" altLang="ko-KR" dirty="0" smtClean="0"/>
              <a:t>HTML page needs to call the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RequestAjax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function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9945" y="3851756"/>
            <a:ext cx="6284111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language=“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SelectWonder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(value) {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if(value != 0)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RequestAjax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getWonder.asp?id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=” + value);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 Wonders: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&lt;select name=“wonders”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SelectWonder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this.value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)”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&lt;option value=“0” default&gt;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Select a Wonder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&lt;option value=“1”&gt;Colossus of Rhodes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2360" y="512902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ko-KR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  RSS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RSS (Really Simple Syndication)</a:t>
            </a:r>
          </a:p>
          <a:p>
            <a:pPr lvl="1"/>
            <a:r>
              <a:rPr lang="en-US" altLang="ko-KR" dirty="0" smtClean="0"/>
              <a:t>File format that allows Web sites to easily make their content available to readers</a:t>
            </a:r>
          </a:p>
          <a:p>
            <a:pPr lvl="1"/>
            <a:r>
              <a:rPr lang="en-US" altLang="ko-KR" dirty="0" smtClean="0"/>
              <a:t>Content is packaged into RSS feed or RSS channel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Viewing RSS feed using RSS Reader or RSS Aggregator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2564904"/>
            <a:ext cx="3528392" cy="2300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  RSS 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RSS 2.0 format is specified using XML</a:t>
            </a:r>
          </a:p>
          <a:p>
            <a:pPr lvl="1"/>
            <a:r>
              <a:rPr lang="en-US" altLang="ko-KR" dirty="0" smtClean="0"/>
              <a:t>When writing an RSS document, all the rules about writing XML documents apply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Root element of an RSS file is the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dirty="0" smtClean="0"/>
              <a:t>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576064" cy="576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1013" y="2348880"/>
            <a:ext cx="2421975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version=“2.0”&gt;</a:t>
            </a:r>
          </a:p>
          <a:p>
            <a:endParaRPr lang="en-US" altLang="ko-KR" sz="14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205987"/>
            <a:ext cx="7200800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version=“2.0”&gt;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channel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&gt;WWF – Global Warming News&lt;/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&gt;http://www.panda.org/&lt;/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&gt;News, publications and job feeds from WWF – the global 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conservation organization&lt;/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channel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69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  RSS 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most important child element of channel is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Actual content of RSS feed is in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If there are no item elements, there is no content in the feed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576064" cy="576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556" y="2348880"/>
            <a:ext cx="7992888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version=“2.0”&gt;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&lt;channel&gt;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&gt;Climate change means more floods for a drying Thames basin&lt;/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&gt;http://www.panda.org/about_wwf/what_we_do/climate_change/news/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index.cfm?uNewsId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=142541&lt;/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&gt;.,..A drying Thames river basin in the UK would still face       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five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imtes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current risk of flooding by 2080, ...&lt;/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&lt;/channel&gt;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rss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9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15706</TotalTime>
  <Words>1578</Words>
  <Application>Microsoft Office PowerPoint</Application>
  <PresentationFormat>화면 슬라이드 쇼(4:3)</PresentationFormat>
  <Paragraphs>342</Paragraphs>
  <Slides>20</Slides>
  <Notes>0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Ch. 17: Ajax, RSS, SOAP, and More</vt:lpstr>
      <vt:lpstr>Contents</vt:lpstr>
      <vt:lpstr>Ajax Examples</vt:lpstr>
      <vt:lpstr>Ajax Basics</vt:lpstr>
      <vt:lpstr>Ajax Basics</vt:lpstr>
      <vt:lpstr>Ajax Basics</vt:lpstr>
      <vt:lpstr>       RSS Basics</vt:lpstr>
      <vt:lpstr>       RSS Schema</vt:lpstr>
      <vt:lpstr>       RSS Schema</vt:lpstr>
      <vt:lpstr>Extending RSS</vt:lpstr>
      <vt:lpstr>SOAP and Web Services</vt:lpstr>
      <vt:lpstr>SOAP Message Schema</vt:lpstr>
      <vt:lpstr>WSDL</vt:lpstr>
      <vt:lpstr>WSDL</vt:lpstr>
      <vt:lpstr>WSDL</vt:lpstr>
      <vt:lpstr>WSDL</vt:lpstr>
      <vt:lpstr>KML Basics</vt:lpstr>
      <vt:lpstr>ODF and OOXML</vt:lpstr>
      <vt:lpstr>ODF and OOXML</vt:lpstr>
      <vt:lpstr>eBooks, ePub, and More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Ajax, RSS, SOAP, and More</dc:title>
  <dc:creator>Hyunwoo Kim</dc:creator>
  <cp:lastModifiedBy>Ruud</cp:lastModifiedBy>
  <cp:revision>1363</cp:revision>
  <dcterms:created xsi:type="dcterms:W3CDTF">2006-10-05T04:04:58Z</dcterms:created>
  <dcterms:modified xsi:type="dcterms:W3CDTF">2011-07-13T05:56:34Z</dcterms:modified>
</cp:coreProperties>
</file>