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5" r:id="rId13"/>
    <p:sldId id="265" r:id="rId14"/>
    <p:sldId id="266" r:id="rId15"/>
    <p:sldId id="267" r:id="rId16"/>
    <p:sldId id="273" r:id="rId17"/>
    <p:sldId id="26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740B5-830B-443B-94A2-89D4835DA83E}" type="datetimeFigureOut">
              <a:rPr lang="ko-KR" altLang="en-US" smtClean="0"/>
              <a:t>2010-05-28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11C5-1916-456A-88A5-5D9881296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643602"/>
          </a:xfrm>
        </p:spPr>
        <p:txBody>
          <a:bodyPr>
            <a:normAutofit/>
          </a:bodyPr>
          <a:lstStyle>
            <a:lvl1pPr marL="269875" indent="-269875">
              <a:defRPr sz="2000">
                <a:latin typeface="+mn-ea"/>
                <a:ea typeface="+mn-ea"/>
              </a:defRPr>
            </a:lvl1pPr>
            <a:lvl2pPr marL="541338" indent="-276225">
              <a:defRPr sz="1800">
                <a:latin typeface="+mn-ea"/>
                <a:ea typeface="+mn-ea"/>
              </a:defRPr>
            </a:lvl2pPr>
            <a:lvl3pPr marL="804863" indent="-265113">
              <a:defRPr sz="1600">
                <a:latin typeface="+mn-ea"/>
                <a:ea typeface="+mn-ea"/>
              </a:defRPr>
            </a:lvl3pPr>
            <a:lvl4pPr marL="1079500" indent="-228600">
              <a:defRPr sz="1400">
                <a:latin typeface="+mn-ea"/>
                <a:ea typeface="+mn-ea"/>
              </a:defRPr>
            </a:lvl4pPr>
            <a:lvl5pPr marL="1252538" indent="-228600"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113AC81A-9BD6-423C-8759-8C9D08542710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xmlns:mc="http://schemas.openxmlformats.org/markup-compatibility/2006" xmlns:a14="http://schemas.microsoft.com/office/drawing/2010/main" val="C00000" mc:Ignorable="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xmlns:mc="http://schemas.openxmlformats.org/markup-compatibility/2006" xmlns:a14="http://schemas.microsoft.com/office/drawing/2010/main" val="C00000" mc:Ignorable="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xmlns:mc="http://schemas.openxmlformats.org/markup-compatibility/2006" xmlns:a14="http://schemas.microsoft.com/office/drawing/2010/main" val="C00000" mc:Ignorable="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xmlns:mc="http://schemas.openxmlformats.org/markup-compatibility/2006" xmlns:a14="http://schemas.microsoft.com/office/drawing/2010/main" val="C00000" mc:Ignorable="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xmlns:mc="http://schemas.openxmlformats.org/markup-compatibility/2006" xmlns:a14="http://schemas.microsoft.com/office/drawing/2010/main" val="C00000" mc:Ignorable="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: The Definitive Guide</a:t>
            </a:r>
            <a:br>
              <a:rPr lang="en-US" altLang="ko-KR" dirty="0" smtClean="0"/>
            </a:br>
            <a:r>
              <a:rPr lang="en-US" altLang="ko-KR" dirty="0" smtClean="0"/>
              <a:t>Chap. 2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en-US" altLang="ko-KR" dirty="0" err="1" smtClean="0"/>
              <a:t>Kisung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en-US" altLang="ko-KR" dirty="0" smtClean="0"/>
              <a:t>Implementation: Reduce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-285750"/>
            <a:r>
              <a:rPr lang="en-US" altLang="ko-KR" dirty="0" smtClean="0"/>
              <a:t>Reduce </a:t>
            </a:r>
            <a:r>
              <a:rPr lang="en-US" altLang="ko-KR" dirty="0" smtClean="0"/>
              <a:t>function: implementation of the </a:t>
            </a:r>
            <a:r>
              <a:rPr lang="en-US" altLang="ko-KR" b="1" dirty="0" smtClean="0"/>
              <a:t>Reducer</a:t>
            </a:r>
            <a:r>
              <a:rPr lang="en-US" altLang="ko-KR" dirty="0" smtClean="0"/>
              <a:t> </a:t>
            </a:r>
            <a:r>
              <a:rPr lang="en-US" altLang="ko-KR" dirty="0" smtClean="0"/>
              <a:t>interface</a:t>
            </a:r>
          </a:p>
          <a:p>
            <a:r>
              <a:rPr lang="en-US" altLang="ko-KR" dirty="0" smtClean="0"/>
              <a:t>Reducer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Generic type</a:t>
            </a:r>
          </a:p>
          <a:p>
            <a:pPr lvl="1"/>
            <a:r>
              <a:rPr lang="en-US" altLang="ko-KR" dirty="0"/>
              <a:t>Four type parameter: input key, input value, output key, output value type</a:t>
            </a:r>
          </a:p>
          <a:p>
            <a:pPr marL="14287" indent="-285750"/>
            <a:r>
              <a:rPr lang="en-US" altLang="ko-KR" dirty="0" smtClean="0"/>
              <a:t>Input types of the reduce function must match the output type of the map function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96234"/>
            <a:ext cx="5805463" cy="291308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1979712" y="3612258"/>
            <a:ext cx="4824536" cy="216024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78497" y="4416560"/>
            <a:ext cx="3561655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43710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Output Type</a:t>
            </a:r>
            <a:endParaRPr lang="ko-KR" altLang="en-US" sz="1200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8264" y="397229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Input Type</a:t>
            </a:r>
            <a:endParaRPr lang="ko-KR" altLang="en-US" sz="1200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190818"/>
            <a:ext cx="3312368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03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Implementation: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408564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Construct </a:t>
            </a:r>
            <a:r>
              <a:rPr lang="en-US" altLang="ko-KR" dirty="0" err="1" smtClean="0"/>
              <a:t>JobConf</a:t>
            </a:r>
            <a:r>
              <a:rPr lang="en-US" altLang="ko-KR" dirty="0" smtClean="0"/>
              <a:t> object	</a:t>
            </a:r>
          </a:p>
          <a:p>
            <a:pPr lvl="1"/>
            <a:r>
              <a:rPr lang="en-US" altLang="ko-KR" dirty="0" smtClean="0"/>
              <a:t>Specification of the job</a:t>
            </a:r>
          </a:p>
          <a:p>
            <a:pPr lvl="1"/>
            <a:r>
              <a:rPr lang="en-US" altLang="ko-KR" dirty="0" smtClean="0"/>
              <a:t>Control how the job is run</a:t>
            </a:r>
          </a:p>
          <a:p>
            <a:pPr lvl="1"/>
            <a:r>
              <a:rPr lang="en-US" altLang="ko-KR" dirty="0" smtClean="0"/>
              <a:t>Pass a class to the </a:t>
            </a:r>
            <a:r>
              <a:rPr lang="en-US" altLang="ko-KR" dirty="0" err="1" smtClean="0"/>
              <a:t>JobConf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Hadoop</a:t>
            </a:r>
            <a:r>
              <a:rPr lang="en-US" altLang="ko-KR" dirty="0" smtClean="0"/>
              <a:t> will locate the relevant JAR file and will distribute round the cluster</a:t>
            </a:r>
          </a:p>
          <a:p>
            <a:r>
              <a:rPr lang="en-US" altLang="ko-KR" dirty="0" smtClean="0"/>
              <a:t>Specify input and output paths</a:t>
            </a:r>
          </a:p>
          <a:p>
            <a:pPr lvl="1"/>
            <a:r>
              <a:rPr lang="en-US" altLang="ko-KR" dirty="0" err="1" smtClean="0"/>
              <a:t>addInputPath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setOutputPath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If the output directory exists before running the job,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will complain and not run the job</a:t>
            </a:r>
          </a:p>
          <a:p>
            <a:r>
              <a:rPr lang="en-US" altLang="ko-KR" dirty="0" smtClean="0"/>
              <a:t>Specify map and reduce types</a:t>
            </a:r>
          </a:p>
          <a:p>
            <a:pPr lvl="1"/>
            <a:r>
              <a:rPr lang="en-US" altLang="ko-KR" dirty="0" err="1" smtClean="0"/>
              <a:t>setMapperClass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setReducerClass</a:t>
            </a:r>
            <a:endParaRPr lang="en-US" altLang="ko-KR" dirty="0" smtClean="0"/>
          </a:p>
          <a:p>
            <a:r>
              <a:rPr lang="en-US" altLang="ko-KR" dirty="0" smtClean="0"/>
              <a:t>Set output type</a:t>
            </a:r>
          </a:p>
          <a:p>
            <a:pPr lvl="1"/>
            <a:r>
              <a:rPr lang="en-US" altLang="ko-KR" sz="1400" dirty="0" err="1" smtClean="0"/>
              <a:t>setOutputKeyClass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setOutputValueClass</a:t>
            </a:r>
            <a:r>
              <a:rPr lang="en-US" altLang="ko-KR" sz="1400" dirty="0" smtClean="0"/>
              <a:t>()</a:t>
            </a:r>
          </a:p>
          <a:p>
            <a:pPr lvl="1"/>
            <a:r>
              <a:rPr lang="en-US" altLang="ko-KR" sz="1400" dirty="0" err="1" smtClean="0"/>
              <a:t>setMapOutputKeyClass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setMapOutputValueClass</a:t>
            </a:r>
            <a:r>
              <a:rPr lang="en-US" altLang="ko-KR" sz="2100" dirty="0" smtClean="0"/>
              <a:t>()</a:t>
            </a:r>
          </a:p>
          <a:p>
            <a:r>
              <a:rPr lang="en-US" altLang="ko-KR" dirty="0" smtClean="0"/>
              <a:t>Input type</a:t>
            </a:r>
          </a:p>
          <a:p>
            <a:pPr lvl="1"/>
            <a:r>
              <a:rPr lang="en-US" altLang="ko-KR" dirty="0" smtClean="0"/>
              <a:t>Here, we use the default, </a:t>
            </a:r>
            <a:r>
              <a:rPr lang="en-US" altLang="ko-KR" dirty="0" err="1" smtClean="0"/>
              <a:t>TextInputFormat</a:t>
            </a:r>
            <a:endParaRPr lang="en-US" altLang="ko-KR" dirty="0" smtClean="0"/>
          </a:p>
          <a:p>
            <a:r>
              <a:rPr lang="en-US" altLang="ko-KR" dirty="0" err="1" smtClean="0"/>
              <a:t>runJob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Submit the job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4476180" cy="34863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5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the Job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in standalone mode (Appendix A in the book)</a:t>
            </a:r>
          </a:p>
          <a:p>
            <a:r>
              <a:rPr lang="en-US" altLang="ko-KR" dirty="0" smtClean="0"/>
              <a:t>Standalone mode</a:t>
            </a:r>
          </a:p>
          <a:p>
            <a:pPr lvl="1"/>
            <a:r>
              <a:rPr lang="en-US" altLang="ko-KR" dirty="0" smtClean="0"/>
              <a:t>Run using the local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with a local job runner</a:t>
            </a:r>
          </a:p>
          <a:p>
            <a:r>
              <a:rPr lang="en-US" altLang="ko-KR" dirty="0" smtClean="0"/>
              <a:t>HADOOP_CLASSPATH</a:t>
            </a:r>
          </a:p>
          <a:p>
            <a:pPr lvl="1"/>
            <a:r>
              <a:rPr lang="en-US" altLang="ko-KR" dirty="0" smtClean="0"/>
              <a:t>Path of the application class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3600400" cy="252028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36" y="2852936"/>
            <a:ext cx="4340052" cy="389710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64" y="6011996"/>
            <a:ext cx="2255912" cy="76137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1307976" y="644404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99695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Log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256490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Log (cont.)</a:t>
            </a:r>
            <a:endParaRPr lang="ko-KR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9062" y="3501008"/>
            <a:ext cx="1598682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67744" y="4509120"/>
            <a:ext cx="1152128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39752" y="5373216"/>
            <a:ext cx="1440160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32240" y="3596263"/>
            <a:ext cx="1728192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2240" y="4902423"/>
            <a:ext cx="576064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56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Implementation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0.20.0</a:t>
            </a:r>
          </a:p>
          <a:p>
            <a:pPr lvl="1"/>
            <a:r>
              <a:rPr lang="en-US" altLang="ko-KR" dirty="0" smtClean="0"/>
              <a:t>Favors abstract classes over interfaces</a:t>
            </a:r>
          </a:p>
          <a:p>
            <a:pPr lvl="2"/>
            <a:r>
              <a:rPr lang="en-US" altLang="ko-KR" dirty="0" smtClean="0"/>
              <a:t>Easier </a:t>
            </a:r>
            <a:r>
              <a:rPr lang="en-US" altLang="ko-KR" dirty="0" smtClean="0"/>
              <a:t>to evolve</a:t>
            </a:r>
          </a:p>
          <a:p>
            <a:pPr lvl="2"/>
            <a:r>
              <a:rPr lang="en-US" altLang="ko-KR" dirty="0" smtClean="0"/>
              <a:t>Mapper and Reducer interfaces are abstract classes</a:t>
            </a:r>
          </a:p>
          <a:p>
            <a:pPr lvl="1"/>
            <a:r>
              <a:rPr lang="en-US" altLang="ko-KR" dirty="0" err="1" smtClean="0"/>
              <a:t>org.apache.hadoop.mapreduce</a:t>
            </a:r>
            <a:r>
              <a:rPr lang="en-US" altLang="ko-KR" dirty="0" smtClean="0"/>
              <a:t> package</a:t>
            </a:r>
          </a:p>
          <a:p>
            <a:pPr lvl="1"/>
            <a:r>
              <a:rPr lang="en-US" altLang="ko-KR" dirty="0" smtClean="0"/>
              <a:t>Makes extensive use of context objects to allow user code to communicate with 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system</a:t>
            </a:r>
          </a:p>
          <a:p>
            <a:pPr lvl="1"/>
            <a:r>
              <a:rPr lang="en-US" altLang="ko-KR" dirty="0" smtClean="0"/>
              <a:t>Supports both a “push” and a “pull” style of iteration</a:t>
            </a:r>
          </a:p>
          <a:p>
            <a:pPr lvl="1"/>
            <a:r>
              <a:rPr lang="en-US" altLang="ko-KR" dirty="0" smtClean="0"/>
              <a:t>Configuration has been unified</a:t>
            </a:r>
          </a:p>
          <a:p>
            <a:pPr lvl="2"/>
            <a:r>
              <a:rPr lang="en-US" altLang="ko-KR" dirty="0" smtClean="0"/>
              <a:t>Job configuration is done through a </a:t>
            </a:r>
            <a:r>
              <a:rPr lang="en-US" altLang="ko-KR" b="1" dirty="0" smtClean="0"/>
              <a:t>Configuration </a:t>
            </a:r>
            <a:r>
              <a:rPr lang="en-US" altLang="ko-KR" dirty="0" smtClean="0"/>
              <a:t>object</a:t>
            </a:r>
          </a:p>
          <a:p>
            <a:pPr lvl="1"/>
            <a:r>
              <a:rPr lang="en-US" altLang="ko-KR" dirty="0" smtClean="0"/>
              <a:t>Job control is performed through the </a:t>
            </a:r>
            <a:r>
              <a:rPr lang="en-US" altLang="ko-KR" b="1" dirty="0" smtClean="0"/>
              <a:t>Job</a:t>
            </a:r>
            <a:r>
              <a:rPr lang="en-US" altLang="ko-KR" dirty="0" smtClean="0"/>
              <a:t> class, rather than </a:t>
            </a:r>
            <a:r>
              <a:rPr lang="en-US" altLang="ko-KR" dirty="0" err="1" smtClean="0"/>
              <a:t>JobClient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But currently not all of the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libraries of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have been ported to work with the new API. So this book uses the old API for this reason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0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 for Large Inputs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scale out, we need to store the data in a distributed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, HDFS </a:t>
            </a:r>
            <a:r>
              <a:rPr lang="en-US" altLang="ko-KR" dirty="0" smtClean="0"/>
              <a:t>(Chap</a:t>
            </a:r>
            <a:r>
              <a:rPr lang="en-US" altLang="ko-KR" dirty="0" smtClean="0"/>
              <a:t>. 3)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job is divided into map tasks and reduce </a:t>
            </a:r>
            <a:r>
              <a:rPr lang="en-US" altLang="ko-KR" dirty="0" smtClean="0"/>
              <a:t>tasks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Two types of nodes</a:t>
            </a:r>
          </a:p>
          <a:p>
            <a:pPr lvl="1"/>
            <a:r>
              <a:rPr lang="en-US" altLang="ko-KR" dirty="0" err="1" smtClean="0"/>
              <a:t>Jobtracker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Coordinates all the jobs on the system by scheduling tasks to run on </a:t>
            </a:r>
            <a:r>
              <a:rPr lang="en-US" altLang="ko-KR" dirty="0" err="1" smtClean="0"/>
              <a:t>tasktrackers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a task fails, the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can reschedule it on a different </a:t>
            </a:r>
            <a:r>
              <a:rPr lang="en-US" altLang="ko-KR" dirty="0" err="1" smtClean="0"/>
              <a:t>tasktracker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Tasktracker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 tasks and send progress reports to the </a:t>
            </a:r>
            <a:r>
              <a:rPr lang="en-US" altLang="ko-KR" dirty="0" err="1" smtClean="0"/>
              <a:t>jobtracker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Divides input into fixed-size pieces</a:t>
            </a:r>
            <a:r>
              <a:rPr lang="en-US" altLang="ko-KR" b="1" i="1" dirty="0" smtClean="0"/>
              <a:t>, input splits</a:t>
            </a:r>
          </a:p>
          <a:p>
            <a:pPr lvl="1"/>
            <a:r>
              <a:rPr lang="en-US" altLang="ko-KR" dirty="0" err="1" smtClean="0"/>
              <a:t>Hadoop</a:t>
            </a:r>
            <a:r>
              <a:rPr lang="en-US" altLang="ko-KR" dirty="0" smtClean="0"/>
              <a:t> creates one map task for each split</a:t>
            </a:r>
          </a:p>
          <a:p>
            <a:pPr lvl="1"/>
            <a:r>
              <a:rPr lang="en-US" altLang="ko-KR" dirty="0" smtClean="0"/>
              <a:t>Map task runs the user-defined map function for each </a:t>
            </a:r>
            <a:r>
              <a:rPr lang="en-US" altLang="ko-KR" i="1" dirty="0" smtClean="0"/>
              <a:t>record</a:t>
            </a:r>
            <a:r>
              <a:rPr lang="en-US" altLang="ko-KR" dirty="0" smtClean="0"/>
              <a:t> in the </a:t>
            </a:r>
            <a:r>
              <a:rPr lang="en-US" altLang="ko-KR" dirty="0" err="1" smtClean="0"/>
              <a:t>spilit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31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 for Large Inputs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Size of splits</a:t>
            </a:r>
          </a:p>
          <a:p>
            <a:pPr lvl="1"/>
            <a:r>
              <a:rPr lang="en-US" altLang="ko-KR" dirty="0" smtClean="0"/>
              <a:t>Small size is better for load-balancing: faster machine will be able to process more splits</a:t>
            </a:r>
          </a:p>
          <a:p>
            <a:pPr lvl="1"/>
            <a:r>
              <a:rPr lang="en-US" altLang="ko-KR" dirty="0" smtClean="0"/>
              <a:t>But if splits are too small, the overhead of managing the splits dominate the total execution time</a:t>
            </a:r>
          </a:p>
          <a:p>
            <a:pPr lvl="1"/>
            <a:r>
              <a:rPr lang="en-US" altLang="ko-KR" dirty="0" smtClean="0"/>
              <a:t>For most jobs, a good split size tends to be the size of a HDFS block, 64MB(default)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Data locality </a:t>
            </a:r>
            <a:r>
              <a:rPr lang="en-US" altLang="ko-KR" dirty="0" smtClean="0"/>
              <a:t>optimization</a:t>
            </a:r>
          </a:p>
          <a:p>
            <a:pPr lvl="1"/>
            <a:r>
              <a:rPr lang="en-US" altLang="ko-KR" dirty="0" smtClean="0"/>
              <a:t>Run the map task on a node where the input data resides in HDFS</a:t>
            </a:r>
          </a:p>
          <a:p>
            <a:pPr lvl="1"/>
            <a:r>
              <a:rPr lang="en-US" altLang="ko-KR" dirty="0" smtClean="0"/>
              <a:t>This is the reason why the split size is the same as the block size</a:t>
            </a:r>
          </a:p>
          <a:p>
            <a:pPr lvl="2"/>
            <a:r>
              <a:rPr lang="en-US" altLang="ko-KR" dirty="0" smtClean="0"/>
              <a:t>The largest size of the input that can be guaranteed to be stored on a single node</a:t>
            </a:r>
          </a:p>
          <a:p>
            <a:pPr lvl="2"/>
            <a:r>
              <a:rPr lang="en-US" altLang="ko-KR" dirty="0" smtClean="0"/>
              <a:t>If the split spanned two blocks, it would be unlikely that any HDFS node stored both blocks</a:t>
            </a:r>
          </a:p>
          <a:p>
            <a:endParaRPr lang="en-US" altLang="ko-KR" dirty="0"/>
          </a:p>
          <a:p>
            <a:r>
              <a:rPr lang="en-US" altLang="ko-KR" dirty="0"/>
              <a:t>Map tasks write their output to local disk (not to HDFS)</a:t>
            </a:r>
          </a:p>
          <a:p>
            <a:pPr lvl="1"/>
            <a:r>
              <a:rPr lang="en-US" altLang="ko-KR" dirty="0"/>
              <a:t>Map output is intermediate output</a:t>
            </a:r>
          </a:p>
          <a:p>
            <a:pPr lvl="1"/>
            <a:r>
              <a:rPr lang="en-US" altLang="ko-KR" dirty="0"/>
              <a:t>Once the job is complete the map output can be thrown away</a:t>
            </a:r>
          </a:p>
          <a:p>
            <a:pPr lvl="1"/>
            <a:r>
              <a:rPr lang="en-US" altLang="ko-KR" dirty="0"/>
              <a:t>So storing it in HDFS with replication, would be overkill</a:t>
            </a:r>
          </a:p>
          <a:p>
            <a:pPr lvl="1"/>
            <a:r>
              <a:rPr lang="en-US" altLang="ko-KR" dirty="0"/>
              <a:t>If the node of map task fails, </a:t>
            </a:r>
            <a:r>
              <a:rPr lang="en-US" altLang="ko-KR" dirty="0" err="1"/>
              <a:t>Hadoop</a:t>
            </a:r>
            <a:r>
              <a:rPr lang="en-US" altLang="ko-KR" dirty="0"/>
              <a:t> will automatically rerun the map task on another node</a:t>
            </a:r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8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Flow for Large Inputs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293351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Reduce </a:t>
            </a:r>
            <a:r>
              <a:rPr lang="en-US" altLang="ko-KR" dirty="0" smtClean="0"/>
              <a:t>tasks don’t have the advantage of data </a:t>
            </a:r>
            <a:r>
              <a:rPr lang="en-US" altLang="ko-KR" dirty="0" smtClean="0"/>
              <a:t>locality</a:t>
            </a:r>
          </a:p>
          <a:p>
            <a:pPr lvl="1"/>
            <a:r>
              <a:rPr lang="en-US" altLang="ko-KR" dirty="0" smtClean="0"/>
              <a:t>Input to a single reduce task is normally the output from all mappers</a:t>
            </a:r>
          </a:p>
          <a:p>
            <a:pPr lvl="1"/>
            <a:r>
              <a:rPr lang="en-US" altLang="ko-KR" dirty="0" smtClean="0"/>
              <a:t>Output of the reduce is stored in HDFS for reliability</a:t>
            </a:r>
          </a:p>
          <a:p>
            <a:endParaRPr lang="en-US" altLang="ko-KR" dirty="0"/>
          </a:p>
          <a:p>
            <a:r>
              <a:rPr lang="en-US" altLang="ko-KR" dirty="0" smtClean="0"/>
              <a:t>The number of reduce tasks is not governed by the size of the input, but is specified independently </a:t>
            </a:r>
          </a:p>
          <a:p>
            <a:endParaRPr lang="en-US" altLang="ko-KR" dirty="0"/>
          </a:p>
          <a:p>
            <a:r>
              <a:rPr lang="en-US" altLang="ko-KR" dirty="0" smtClean="0"/>
              <a:t>When there are multiple reducers, the map tasks partition their output:</a:t>
            </a:r>
          </a:p>
          <a:p>
            <a:pPr lvl="1"/>
            <a:r>
              <a:rPr lang="en-US" altLang="ko-KR" dirty="0" smtClean="0"/>
              <a:t>One partition for each reduce task</a:t>
            </a:r>
          </a:p>
          <a:p>
            <a:pPr lvl="1"/>
            <a:r>
              <a:rPr lang="en-US" altLang="ko-KR" dirty="0" smtClean="0"/>
              <a:t>The records for every key are all in a single partition</a:t>
            </a:r>
          </a:p>
          <a:p>
            <a:pPr lvl="1"/>
            <a:r>
              <a:rPr lang="en-US" altLang="ko-KR" dirty="0" smtClean="0"/>
              <a:t>Partitioning can be controlled by a user-defined partitioning function	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1048"/>
            <a:ext cx="5276151" cy="283637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00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Combiner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minimize the data transferred between map and reduce tasks</a:t>
            </a:r>
          </a:p>
          <a:p>
            <a:r>
              <a:rPr lang="en-US" altLang="ko-KR" dirty="0" smtClean="0"/>
              <a:t>Combiner function is run on the map output</a:t>
            </a:r>
          </a:p>
          <a:p>
            <a:r>
              <a:rPr lang="en-US" altLang="ko-KR" dirty="0" smtClean="0"/>
              <a:t>But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do not guarantee how many times it will call combiner function for a particular map output record</a:t>
            </a:r>
          </a:p>
          <a:p>
            <a:pPr lvl="1"/>
            <a:r>
              <a:rPr lang="en-US" altLang="ko-KR" dirty="0" smtClean="0"/>
              <a:t>It is just optimization</a:t>
            </a:r>
          </a:p>
          <a:p>
            <a:pPr lvl="1"/>
            <a:r>
              <a:rPr lang="en-US" altLang="ko-KR" dirty="0" smtClean="0"/>
              <a:t>The number of calling (even zero) does not affect the output of Reducers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Running a distributed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</a:p>
          <a:p>
            <a:pPr lvl="1"/>
            <a:r>
              <a:rPr lang="en-US" altLang="ko-KR" dirty="0" smtClean="0"/>
              <a:t>10-node EC2 cluster running High-CPU Extra Large Instances: </a:t>
            </a:r>
            <a:r>
              <a:rPr lang="en-US" altLang="ko-KR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6 minutes</a:t>
            </a:r>
            <a:endParaRPr lang="ko-KR" altLang="en-US" b="1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464" y="3707740"/>
            <a:ext cx="825899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max(0, 20, 10, 25, 15) = max(max(0, 20, 10), max(25, 15)) = max(20, 25) = 25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61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Streaming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for other languages (Ruby, Python,…)</a:t>
            </a:r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Streaming uses Unix standard streams as the interface between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and your program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071866" cy="144016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3672408" cy="221203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619614" y="234888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 Function in Ruby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005064"/>
            <a:ext cx="280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 Function in Ruby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1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Programming model for parallel data processing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can run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programs written in various </a:t>
            </a:r>
            <a:r>
              <a:rPr lang="en-US" altLang="ko-KR" dirty="0" smtClean="0"/>
              <a:t>languages:</a:t>
            </a:r>
            <a:br>
              <a:rPr lang="en-US" altLang="ko-KR" dirty="0" smtClean="0"/>
            </a:br>
            <a:r>
              <a:rPr lang="en-US" altLang="ko-KR" dirty="0" smtClean="0"/>
              <a:t>e.g</a:t>
            </a:r>
            <a:r>
              <a:rPr lang="en-US" altLang="ko-KR" dirty="0" smtClean="0"/>
              <a:t>. Java, Ruby, Python, C</a:t>
            </a:r>
            <a:r>
              <a:rPr lang="en-US" altLang="ko-KR" dirty="0" smtClean="0"/>
              <a:t>++</a:t>
            </a:r>
          </a:p>
          <a:p>
            <a:endParaRPr lang="en-US" altLang="ko-KR" dirty="0"/>
          </a:p>
          <a:p>
            <a:r>
              <a:rPr lang="en-US" altLang="ko-KR" dirty="0" smtClean="0"/>
              <a:t>In this chapter</a:t>
            </a:r>
          </a:p>
          <a:p>
            <a:pPr lvl="1"/>
            <a:r>
              <a:rPr lang="en-US" altLang="ko-KR" dirty="0" smtClean="0"/>
              <a:t>Introduce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 using a simple example</a:t>
            </a:r>
          </a:p>
          <a:p>
            <a:pPr lvl="1"/>
            <a:r>
              <a:rPr lang="en-US" altLang="ko-KR" dirty="0" smtClean="0"/>
              <a:t>Introduce some of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API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Explain data flow of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8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Example: Analysis of Weather 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26" y="1124744"/>
            <a:ext cx="8529146" cy="33178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Data from NCDC(National Climatic Data Center)</a:t>
            </a:r>
          </a:p>
          <a:p>
            <a:pPr lvl="1"/>
            <a:r>
              <a:rPr lang="en-US" altLang="ko-KR" dirty="0" smtClean="0"/>
              <a:t>A large volume of log data collected by weather </a:t>
            </a:r>
            <a:r>
              <a:rPr lang="en-US" altLang="ko-KR" dirty="0" smtClean="0"/>
              <a:t>sensors: </a:t>
            </a:r>
            <a:r>
              <a:rPr lang="en-US" altLang="ko-KR" dirty="0" smtClean="0"/>
              <a:t>e.g. temperature</a:t>
            </a:r>
          </a:p>
          <a:p>
            <a:r>
              <a:rPr lang="en-US" altLang="ko-KR" dirty="0" smtClean="0"/>
              <a:t>Data format</a:t>
            </a:r>
          </a:p>
          <a:p>
            <a:pPr lvl="1"/>
            <a:r>
              <a:rPr lang="en-US" altLang="ko-KR" dirty="0" smtClean="0"/>
              <a:t>Line-oriented ASCII format</a:t>
            </a:r>
          </a:p>
          <a:p>
            <a:pPr lvl="1"/>
            <a:r>
              <a:rPr lang="en-US" altLang="ko-KR" dirty="0" smtClean="0"/>
              <a:t>Each record has many elements</a:t>
            </a:r>
          </a:p>
          <a:p>
            <a:pPr lvl="1"/>
            <a:r>
              <a:rPr lang="en-US" altLang="ko-KR" dirty="0" smtClean="0"/>
              <a:t>We focus on the temperature element</a:t>
            </a:r>
          </a:p>
          <a:p>
            <a:pPr lvl="1"/>
            <a:r>
              <a:rPr lang="en-US" altLang="ko-KR" dirty="0" smtClean="0"/>
              <a:t>Data files are organized by date and weather station</a:t>
            </a:r>
          </a:p>
          <a:p>
            <a:pPr lvl="1"/>
            <a:r>
              <a:rPr lang="en-US" altLang="ko-KR" dirty="0" smtClean="0"/>
              <a:t>There is a directory for each year from 1901 to 2001, each containing a </a:t>
            </a:r>
            <a:r>
              <a:rPr lang="en-US" altLang="ko-KR" dirty="0" err="1" smtClean="0"/>
              <a:t>gzipped</a:t>
            </a:r>
            <a:r>
              <a:rPr lang="en-US" altLang="ko-KR" dirty="0" smtClean="0"/>
              <a:t> file for each weather station with its readings for that year </a:t>
            </a:r>
          </a:p>
          <a:p>
            <a:r>
              <a:rPr lang="en-US" altLang="ko-KR" dirty="0" smtClean="0"/>
              <a:t>Query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What’s the highest recorded global temperature for each year in the dataset?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4941168"/>
            <a:ext cx="626469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0067011990999991950051507004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9999999N9+00001+99999999999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0043011990999991950051512004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9999999N9+00221+99999999999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0043011990999991950051518004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9999999N9-00111+99999999999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0043012650999991949032412004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0500001N9+01111+99999999999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0043012650999991949032418004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0500001N9+00781+99999999999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4869160"/>
            <a:ext cx="462066" cy="136815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40" y="4705399"/>
            <a:ext cx="1334675" cy="165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4288" y="6361583"/>
            <a:ext cx="1566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List of data files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6361583"/>
            <a:ext cx="2037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Contents of data files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592161"/>
            <a:ext cx="473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Year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4592161"/>
            <a:ext cx="105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Temperature</a:t>
            </a:r>
            <a:endParaRPr lang="ko-KR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355024" y="4869160"/>
            <a:ext cx="433000" cy="133016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5940152" y="3573016"/>
            <a:ext cx="64807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Analyzing the Data with Unix Tools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145"/>
            <a:ext cx="8229600" cy="197281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provide a </a:t>
            </a:r>
            <a:r>
              <a:rPr lang="en-US" altLang="ko-KR" u="sng" dirty="0" smtClean="0"/>
              <a:t>performance baseline</a:t>
            </a:r>
          </a:p>
          <a:p>
            <a:r>
              <a:rPr lang="en-US" altLang="ko-KR" dirty="0" smtClean="0"/>
              <a:t>Use </a:t>
            </a:r>
            <a:r>
              <a:rPr lang="en-US" altLang="ko-KR" i="1" dirty="0" err="1" smtClean="0"/>
              <a:t>awk</a:t>
            </a:r>
            <a:r>
              <a:rPr lang="en-US" altLang="ko-KR" dirty="0" smtClean="0"/>
              <a:t> for processing line-oriented data</a:t>
            </a:r>
            <a:endParaRPr lang="en-US" altLang="ko-KR" dirty="0"/>
          </a:p>
          <a:p>
            <a:r>
              <a:rPr lang="en-US" altLang="ko-KR" dirty="0" smtClean="0"/>
              <a:t>Complete run for the century took </a:t>
            </a:r>
            <a:r>
              <a:rPr lang="en-US" altLang="ko-KR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42 minutes</a:t>
            </a:r>
            <a:r>
              <a:rPr lang="en-US" altLang="ko-KR" dirty="0" smtClean="0"/>
              <a:t> on a single EC2 High-CPU Extra Large Instance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5574755" cy="187220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80742"/>
            <a:ext cx="1897673" cy="135637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3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Can We Parallelize This Work?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To speed up the processing, we need to run parts of the program in </a:t>
            </a:r>
            <a:r>
              <a:rPr lang="en-US" altLang="ko-KR" b="1" dirty="0" smtClean="0"/>
              <a:t>parallel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Dividing</a:t>
            </a:r>
            <a:r>
              <a:rPr lang="en-US" altLang="ko-KR" dirty="0" smtClean="0"/>
              <a:t> the work</a:t>
            </a:r>
          </a:p>
          <a:p>
            <a:pPr lvl="1"/>
            <a:r>
              <a:rPr lang="en-US" altLang="ko-KR" dirty="0" smtClean="0"/>
              <a:t>Process different years in different process</a:t>
            </a:r>
          </a:p>
          <a:p>
            <a:pPr lvl="1"/>
            <a:r>
              <a:rPr lang="en-US" altLang="ko-KR" dirty="0" smtClean="0"/>
              <a:t>It is important to divide the work into even distribution</a:t>
            </a:r>
          </a:p>
          <a:p>
            <a:pPr lvl="2"/>
            <a:r>
              <a:rPr lang="en-US" altLang="ko-KR" dirty="0" smtClean="0"/>
              <a:t>Split the input into fixed-size </a:t>
            </a:r>
            <a:r>
              <a:rPr lang="en-US" altLang="ko-KR" dirty="0" smtClean="0"/>
              <a:t>chunks</a:t>
            </a:r>
          </a:p>
          <a:p>
            <a:pPr lvl="2"/>
            <a:endParaRPr lang="en-US" altLang="ko-KR" dirty="0" smtClean="0"/>
          </a:p>
          <a:p>
            <a:r>
              <a:rPr lang="en-US" altLang="ko-KR" b="1" dirty="0" smtClean="0"/>
              <a:t>Combining </a:t>
            </a:r>
            <a:r>
              <a:rPr lang="en-US" altLang="ko-KR" dirty="0" smtClean="0"/>
              <a:t>the results</a:t>
            </a:r>
          </a:p>
          <a:p>
            <a:pPr lvl="1"/>
            <a:r>
              <a:rPr lang="en-US" altLang="ko-KR" dirty="0" smtClean="0"/>
              <a:t>If using the fixed-size chunks approach, the combination is more </a:t>
            </a:r>
            <a:r>
              <a:rPr lang="en-US" altLang="ko-KR" dirty="0" smtClean="0"/>
              <a:t>delicate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But still we are limited by the processing capacity of a single machine</a:t>
            </a:r>
          </a:p>
          <a:p>
            <a:pPr lvl="1"/>
            <a:r>
              <a:rPr lang="en-US" altLang="ko-KR" dirty="0" smtClean="0"/>
              <a:t>Some datasets grow beyond the capacity of a single </a:t>
            </a:r>
            <a:r>
              <a:rPr lang="en-US" altLang="ko-KR" dirty="0" smtClean="0"/>
              <a:t>machine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use </a:t>
            </a:r>
            <a:r>
              <a:rPr lang="en-US" altLang="ko-KR" b="1" dirty="0" smtClean="0"/>
              <a:t>multiple machines</a:t>
            </a:r>
            <a:r>
              <a:rPr lang="en-US" altLang="ko-KR" dirty="0" smtClean="0"/>
              <a:t>, we need to consider a variety of complex problems</a:t>
            </a:r>
          </a:p>
          <a:p>
            <a:pPr lvl="1"/>
            <a:r>
              <a:rPr lang="en-US" altLang="ko-KR" dirty="0" smtClean="0"/>
              <a:t>Coordination: Who runs the overall job?</a:t>
            </a:r>
          </a:p>
          <a:p>
            <a:pPr lvl="1"/>
            <a:r>
              <a:rPr lang="en-US" altLang="ko-KR" dirty="0" smtClean="0"/>
              <a:t>Reliability: How do we deal with failed processes?</a:t>
            </a:r>
          </a:p>
          <a:p>
            <a:r>
              <a:rPr lang="en-US" altLang="ko-KR" b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Hadoop</a:t>
            </a:r>
            <a:r>
              <a:rPr lang="en-US" altLang="ko-KR" dirty="0" smtClean="0"/>
              <a:t> can take care of these issues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11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use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, we need to express out query as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en-US" altLang="ko-KR" dirty="0" smtClean="0"/>
              <a:t>job</a:t>
            </a:r>
          </a:p>
          <a:p>
            <a:pPr lvl="1"/>
            <a:r>
              <a:rPr lang="en-US" altLang="ko-KR" dirty="0" smtClean="0"/>
              <a:t>Map function</a:t>
            </a:r>
          </a:p>
          <a:p>
            <a:pPr lvl="1"/>
            <a:r>
              <a:rPr lang="en-US" altLang="ko-KR" dirty="0" smtClean="0"/>
              <a:t>Reduce function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Each </a:t>
            </a:r>
            <a:r>
              <a:rPr lang="en-US" altLang="ko-KR" dirty="0" smtClean="0"/>
              <a:t>function has key-value pairs as input and output</a:t>
            </a:r>
          </a:p>
          <a:p>
            <a:pPr lvl="1"/>
            <a:r>
              <a:rPr lang="en-US" altLang="ko-KR" dirty="0" smtClean="0"/>
              <a:t>Types of input and output are chosen by the programmer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6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Design of NCDC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22608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Map phase</a:t>
            </a:r>
          </a:p>
          <a:p>
            <a:pPr lvl="1"/>
            <a:r>
              <a:rPr lang="en-US" altLang="ko-KR" dirty="0" smtClean="0"/>
              <a:t>Text input format of the dataset files</a:t>
            </a:r>
          </a:p>
          <a:p>
            <a:pPr lvl="2"/>
            <a:r>
              <a:rPr lang="en-US" altLang="ko-KR" dirty="0" smtClean="0"/>
              <a:t>Key: offset of the line (unnecessary)</a:t>
            </a:r>
          </a:p>
          <a:p>
            <a:pPr lvl="2"/>
            <a:r>
              <a:rPr lang="en-US" altLang="ko-KR" dirty="0" smtClean="0"/>
              <a:t>Value: each line of the files</a:t>
            </a:r>
          </a:p>
          <a:p>
            <a:pPr lvl="1"/>
            <a:r>
              <a:rPr lang="en-US" altLang="ko-KR" dirty="0" smtClean="0"/>
              <a:t>Pull out the year and the temperature</a:t>
            </a:r>
          </a:p>
          <a:p>
            <a:pPr lvl="2"/>
            <a:r>
              <a:rPr lang="en-US" altLang="ko-KR" dirty="0" smtClean="0"/>
              <a:t>Indeed in this example, the map phase is simply data preparation phase</a:t>
            </a:r>
          </a:p>
          <a:p>
            <a:pPr lvl="2"/>
            <a:r>
              <a:rPr lang="en-US" altLang="ko-KR" dirty="0" smtClean="0"/>
              <a:t>Drop bad records(filtering)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997499" cy="78918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11223"/>
            <a:ext cx="4752528" cy="9081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89240"/>
            <a:ext cx="1115966" cy="11367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607699" y="393305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Input File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262581"/>
            <a:ext cx="401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Input of Map Function (key, value)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4941168"/>
            <a:ext cx="385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Output of Map Function (key, value)</a:t>
            </a:r>
            <a:endParaRPr lang="ko-KR" altLang="en-US" sz="1600" b="1" dirty="0"/>
          </a:p>
        </p:txBody>
      </p:sp>
      <p:sp>
        <p:nvSpPr>
          <p:cNvPr id="11" name="Right Arrow 10"/>
          <p:cNvSpPr/>
          <p:nvPr/>
        </p:nvSpPr>
        <p:spPr>
          <a:xfrm>
            <a:off x="5347999" y="6057292"/>
            <a:ext cx="64807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415394" y="5733256"/>
            <a:ext cx="513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Map</a:t>
            </a:r>
            <a:endParaRPr lang="ko-KR" altLang="en-US" sz="1200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8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MapReduce</a:t>
            </a:r>
            <a:r>
              <a:rPr lang="en-US" altLang="ko-KR" dirty="0"/>
              <a:t> Design of NCDC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6" y="1124744"/>
            <a:ext cx="8687310" cy="892695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The output from the map function is processed by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framework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Sorts and groups the key-value pairs by key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1115966" cy="11367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4"/>
            <a:ext cx="1783854" cy="55184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Right Arrow 5"/>
          <p:cNvSpPr/>
          <p:nvPr/>
        </p:nvSpPr>
        <p:spPr>
          <a:xfrm>
            <a:off x="4139952" y="2276872"/>
            <a:ext cx="64807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27717"/>
            <a:ext cx="1783854" cy="55184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9" name="Right Arrow 8"/>
          <p:cNvSpPr/>
          <p:nvPr/>
        </p:nvSpPr>
        <p:spPr>
          <a:xfrm>
            <a:off x="4139952" y="4023617"/>
            <a:ext cx="64807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09135"/>
            <a:ext cx="1191394" cy="58900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1" name="Rectangle 10"/>
          <p:cNvSpPr/>
          <p:nvPr/>
        </p:nvSpPr>
        <p:spPr>
          <a:xfrm>
            <a:off x="3837855" y="1916832"/>
            <a:ext cx="1560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Sort and Group By</a:t>
            </a:r>
            <a:endParaRPr lang="ko-KR" altLang="en-US" sz="1200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6069" y="3717032"/>
            <a:ext cx="71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Reduce</a:t>
            </a:r>
            <a:endParaRPr lang="ko-KR" altLang="en-US" sz="1200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3212976"/>
            <a:ext cx="8496944" cy="89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1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C00000" mc:Ignorable="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1338" indent="-276225" algn="l" defTabSz="914400" rtl="0" eaLnBrk="1" latinLnBrk="1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C00000" mc:Ignorable=""/>
              </a:buClr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04863" indent="-265113" algn="l" defTabSz="914400" rtl="0" eaLnBrk="1" latinLnBrk="1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C00000" mc:Ignorable="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79500" indent="-228600" algn="l" defTabSz="914400" rtl="0" eaLnBrk="1" latinLnBrk="1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C00000" mc:Ignorable=""/>
              </a:buClr>
              <a:buFont typeface="Corbel" pitchFamily="34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252538" indent="-228600" algn="l" defTabSz="914400" rtl="0" eaLnBrk="1" latinLnBrk="1" hangingPunct="1">
              <a:spcBef>
                <a:spcPct val="20000"/>
              </a:spcBef>
              <a:buClr>
                <a:srgbClr xmlns:mc="http://schemas.openxmlformats.org/markup-compatibility/2006" xmlns:a14="http://schemas.microsoft.com/office/drawing/2010/main" val="C00000" mc:Ignorable="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Reduce function </a:t>
            </a:r>
            <a:r>
              <a:rPr lang="en-US" altLang="ko-KR" sz="1800" dirty="0" smtClean="0"/>
              <a:t>iterates </a:t>
            </a:r>
            <a:r>
              <a:rPr lang="en-US" altLang="ko-KR" sz="1800" dirty="0"/>
              <a:t>through the list and pick up the maximum value</a:t>
            </a:r>
            <a:endParaRPr lang="ko-KR" alt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2" y="4581128"/>
            <a:ext cx="8065368" cy="212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2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en-US" altLang="ko-KR" dirty="0" smtClean="0"/>
              <a:t>Implementation: Map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 function: implementation of the </a:t>
            </a:r>
            <a:r>
              <a:rPr lang="en-US" altLang="ko-KR" b="1" dirty="0" smtClean="0"/>
              <a:t>Mapper</a:t>
            </a:r>
            <a:r>
              <a:rPr lang="en-US" altLang="ko-KR" dirty="0" smtClean="0"/>
              <a:t> </a:t>
            </a:r>
            <a:r>
              <a:rPr lang="en-US" altLang="ko-KR" dirty="0" smtClean="0"/>
              <a:t>interface</a:t>
            </a:r>
          </a:p>
          <a:p>
            <a:r>
              <a:rPr lang="en-US" altLang="ko-KR" dirty="0" smtClean="0"/>
              <a:t>Mapper interface</a:t>
            </a:r>
          </a:p>
          <a:p>
            <a:pPr lvl="1"/>
            <a:r>
              <a:rPr lang="en-US" altLang="ko-KR" dirty="0" smtClean="0"/>
              <a:t>Generic type</a:t>
            </a:r>
          </a:p>
          <a:p>
            <a:pPr lvl="1"/>
            <a:r>
              <a:rPr lang="en-US" altLang="ko-KR" dirty="0" smtClean="0"/>
              <a:t>Four type parameter: input key, input value, output key, output value type</a:t>
            </a:r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provides its own set of basic types</a:t>
            </a:r>
          </a:p>
          <a:p>
            <a:pPr lvl="1"/>
            <a:r>
              <a:rPr lang="en-US" altLang="ko-KR" dirty="0" smtClean="0"/>
              <a:t>optimized for network serialization</a:t>
            </a:r>
          </a:p>
          <a:p>
            <a:pPr lvl="1"/>
            <a:r>
              <a:rPr lang="en-US" altLang="ko-KR" dirty="0" smtClean="0"/>
              <a:t>org.apache.hadoop.io package</a:t>
            </a:r>
          </a:p>
          <a:p>
            <a:pPr lvl="1"/>
            <a:r>
              <a:rPr lang="en-US" altLang="ko-KR" dirty="0" smtClean="0"/>
              <a:t>e.g. </a:t>
            </a:r>
            <a:r>
              <a:rPr lang="en-US" altLang="ko-KR" dirty="0" err="1" smtClean="0"/>
              <a:t>LongWritable</a:t>
            </a:r>
            <a:r>
              <a:rPr lang="en-US" altLang="ko-KR" dirty="0" smtClean="0"/>
              <a:t>: Java Long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smtClean="0"/>
              <a:t>Text: Java String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IntWritable</a:t>
            </a:r>
            <a:r>
              <a:rPr lang="en-US" altLang="ko-KR" dirty="0" smtClean="0"/>
              <a:t>: Java Integer</a:t>
            </a:r>
          </a:p>
          <a:p>
            <a:r>
              <a:rPr lang="en-US" altLang="ko-KR" dirty="0" err="1" smtClean="0"/>
              <a:t>OutputCollector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 the output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01008"/>
            <a:ext cx="4523638" cy="323316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4" name="Rectangle 3"/>
          <p:cNvSpPr/>
          <p:nvPr/>
        </p:nvSpPr>
        <p:spPr>
          <a:xfrm>
            <a:off x="5251068" y="3629526"/>
            <a:ext cx="2664296" cy="216024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98777" y="4493622"/>
            <a:ext cx="2376264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200" y="444814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Output Type</a:t>
            </a:r>
            <a:endParaRPr lang="ko-KR" altLang="en-US" sz="1200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7222" y="413108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Input Type</a:t>
            </a:r>
            <a:endParaRPr lang="ko-KR" altLang="en-US" sz="1200" dirty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37441" y="4349606"/>
            <a:ext cx="1737600" cy="0"/>
          </a:xfrm>
          <a:prstGeom prst="line">
            <a:avLst/>
          </a:prstGeom>
          <a:ln w="25400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755692"/>
      </p:ext>
    </p:extLst>
  </p:cSld>
  <p:clrMapOvr>
    <a:masterClrMapping/>
  </p:clrMapOvr>
</p:sld>
</file>

<file path=ppt/theme/theme1.xml><?xml version="1.0" encoding="utf-8"?>
<a:theme xmlns:a="http://schemas.openxmlformats.org/drawingml/2006/main" name="IDB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462</TotalTime>
  <Words>1299</Words>
  <Application>Microsoft Office PowerPoint</Application>
  <PresentationFormat>On-screen Show (4:3)</PresentationFormat>
  <Paragraphs>223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IDB</vt:lpstr>
      <vt:lpstr>Hadoop: The Definitive Guide Chap. 2 MapReduce</vt:lpstr>
      <vt:lpstr>MapReduce</vt:lpstr>
      <vt:lpstr>Example: Analysis of Weather Dataset</vt:lpstr>
      <vt:lpstr>Analyzing the Data with Unix Tools</vt:lpstr>
      <vt:lpstr>How Can We Parallelize This Work?</vt:lpstr>
      <vt:lpstr>Hadoop MapReduce</vt:lpstr>
      <vt:lpstr>MapReduce Design of NCDC Example</vt:lpstr>
      <vt:lpstr>MapReduce Design of NCDC Example</vt:lpstr>
      <vt:lpstr>Java Implementation: Map</vt:lpstr>
      <vt:lpstr>Java Implementation: Reduce</vt:lpstr>
      <vt:lpstr>Java Implementation: Main</vt:lpstr>
      <vt:lpstr>Run the Job</vt:lpstr>
      <vt:lpstr>Java Implementation</vt:lpstr>
      <vt:lpstr>Data Flow for Large Inputs</vt:lpstr>
      <vt:lpstr>Data Flow for Large Inputs</vt:lpstr>
      <vt:lpstr>Data Flow for Large Inputs</vt:lpstr>
      <vt:lpstr>Combiner Function</vt:lpstr>
      <vt:lpstr>Hadoop Streaming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Definitive Hadoop Chap. 2 MapReduce</dc:title>
  <dc:creator>kisung</dc:creator>
  <cp:lastModifiedBy>kisung</cp:lastModifiedBy>
  <cp:revision>52</cp:revision>
  <dcterms:created xsi:type="dcterms:W3CDTF">2010-05-27T03:27:48Z</dcterms:created>
  <dcterms:modified xsi:type="dcterms:W3CDTF">2010-05-28T01:03:10Z</dcterms:modified>
</cp:coreProperties>
</file>