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340" r:id="rId4"/>
    <p:sldId id="339" r:id="rId5"/>
    <p:sldId id="352" r:id="rId6"/>
    <p:sldId id="351" r:id="rId7"/>
    <p:sldId id="331" r:id="rId8"/>
    <p:sldId id="342" r:id="rId9"/>
    <p:sldId id="343" r:id="rId10"/>
    <p:sldId id="344" r:id="rId11"/>
    <p:sldId id="330" r:id="rId12"/>
    <p:sldId id="345" r:id="rId13"/>
    <p:sldId id="349" r:id="rId14"/>
    <p:sldId id="347" r:id="rId15"/>
    <p:sldId id="353" r:id="rId16"/>
    <p:sldId id="329" r:id="rId17"/>
    <p:sldId id="328" r:id="rId18"/>
    <p:sldId id="348" r:id="rId19"/>
    <p:sldId id="324" r:id="rId20"/>
    <p:sldId id="284" r:id="rId21"/>
    <p:sldId id="325" r:id="rId22"/>
    <p:sldId id="283" r:id="rId23"/>
    <p:sldId id="323" r:id="rId2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101" d="100"/>
          <a:sy n="101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9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university0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versity0.edu/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Storage and Retrieval of Large RDF Graph Using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Mohammad </a:t>
            </a:r>
            <a:r>
              <a:rPr lang="en-US" altLang="ko-KR" dirty="0" err="1" smtClean="0"/>
              <a:t>Farhan</a:t>
            </a:r>
            <a:r>
              <a:rPr lang="en-US" altLang="ko-KR" dirty="0" smtClean="0"/>
              <a:t> Husain, </a:t>
            </a:r>
            <a:r>
              <a:rPr lang="en-US" altLang="ko-KR" dirty="0" err="1" smtClean="0"/>
              <a:t>Pankil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Doshi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Latifur</a:t>
            </a:r>
            <a:r>
              <a:rPr lang="en-US" altLang="ko-KR" dirty="0" smtClean="0"/>
              <a:t> Khan, </a:t>
            </a:r>
            <a:r>
              <a:rPr lang="en-US" altLang="ko-KR" dirty="0" err="1" smtClean="0"/>
              <a:t>Bhavani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Thuraisingham</a:t>
            </a:r>
            <a:endParaRPr lang="en-US" altLang="ko-KR" dirty="0" smtClean="0"/>
          </a:p>
          <a:p>
            <a:r>
              <a:rPr lang="en-US" altLang="ko-KR" dirty="0" smtClean="0"/>
              <a:t>University of Texas at Dallas</a:t>
            </a:r>
          </a:p>
          <a:p>
            <a:r>
              <a:rPr lang="en-US" altLang="ko-KR" dirty="0" err="1" smtClean="0"/>
              <a:t>CloudCom</a:t>
            </a:r>
            <a:r>
              <a:rPr lang="en-US" altLang="ko-KR" dirty="0" smtClean="0"/>
              <a:t> 2009   </a:t>
            </a:r>
            <a:endParaRPr lang="en-US" altLang="ko-KR" dirty="0"/>
          </a:p>
          <a:p>
            <a:pPr algn="r"/>
            <a:r>
              <a:rPr lang="en-US" altLang="ko-KR" dirty="0" smtClean="0"/>
              <a:t>11 October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6120680" cy="5462067"/>
          </a:xfrm>
        </p:spPr>
        <p:txBody>
          <a:bodyPr/>
          <a:lstStyle/>
          <a:p>
            <a:r>
              <a:rPr lang="en-US" altLang="ko-KR" dirty="0" smtClean="0"/>
              <a:t>Predicate Object Split (POS)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84489"/>
              </p:ext>
            </p:extLst>
          </p:nvPr>
        </p:nvGraphicFramePr>
        <p:xfrm>
          <a:off x="251520" y="1278632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worksFor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7065"/>
              </p:ext>
            </p:extLst>
          </p:nvPr>
        </p:nvGraphicFramePr>
        <p:xfrm>
          <a:off x="107504" y="2934816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subOrganizationOf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6025"/>
              </p:ext>
            </p:extLst>
          </p:nvPr>
        </p:nvGraphicFramePr>
        <p:xfrm>
          <a:off x="107504" y="3654896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belongTo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11145"/>
              </p:ext>
            </p:extLst>
          </p:nvPr>
        </p:nvGraphicFramePr>
        <p:xfrm>
          <a:off x="323528" y="4302968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P(type)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Stuent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73255"/>
              </p:ext>
            </p:extLst>
          </p:nvPr>
        </p:nvGraphicFramePr>
        <p:xfrm>
          <a:off x="3923928" y="2204864"/>
          <a:ext cx="17281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PO(type.)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Stuent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6670"/>
              </p:ext>
            </p:extLst>
          </p:nvPr>
        </p:nvGraphicFramePr>
        <p:xfrm>
          <a:off x="3923928" y="3356992"/>
          <a:ext cx="17281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type.Lab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7279"/>
              </p:ext>
            </p:extLst>
          </p:nvPr>
        </p:nvGraphicFramePr>
        <p:xfrm>
          <a:off x="3923928" y="4149080"/>
          <a:ext cx="17281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type.Univ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0324"/>
              </p:ext>
            </p:extLst>
          </p:nvPr>
        </p:nvGraphicFramePr>
        <p:xfrm>
          <a:off x="3923928" y="4907632"/>
          <a:ext cx="17281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type.Dept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16019"/>
              </p:ext>
            </p:extLst>
          </p:nvPr>
        </p:nvGraphicFramePr>
        <p:xfrm>
          <a:off x="3923928" y="5610944"/>
          <a:ext cx="17281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type.Professor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2195736" y="2852936"/>
            <a:ext cx="1584176" cy="216024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95736" y="3789040"/>
            <a:ext cx="1584176" cy="137653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95736" y="4629708"/>
            <a:ext cx="1584176" cy="68826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195736" y="5373216"/>
            <a:ext cx="1584176" cy="971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195736" y="5614392"/>
            <a:ext cx="1584176" cy="55091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내용 개체 틀 2"/>
          <p:cNvSpPr txBox="1">
            <a:spLocks/>
          </p:cNvSpPr>
          <p:nvPr/>
        </p:nvSpPr>
        <p:spPr>
          <a:xfrm>
            <a:off x="5292080" y="1783357"/>
            <a:ext cx="3744416" cy="474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Reduce the execution time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Reduce the amount of space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Work with the type information of objects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70.42% space gain after PS steps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MapReduce</a:t>
            </a:r>
            <a:r>
              <a:rPr lang="en-US" altLang="ko-KR" sz="2000" dirty="0" smtClean="0"/>
              <a:t> 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err="1" smtClean="0"/>
              <a:t>DetermineJobs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Naïve model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18928"/>
              </p:ext>
            </p:extLst>
          </p:nvPr>
        </p:nvGraphicFramePr>
        <p:xfrm>
          <a:off x="467544" y="3028528"/>
          <a:ext cx="40781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728192"/>
                <a:gridCol w="1845950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Department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Department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hlinkClick r:id="rId2"/>
                        </a:rPr>
                        <a:t>www.University0.edu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4" descr="C:\Users\Min Sup\Desktop\LUBM query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1445729"/>
            <a:ext cx="5718683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4860032" y="5733256"/>
            <a:ext cx="421630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Need three join operations </a:t>
            </a:r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5157192"/>
            <a:ext cx="4080335" cy="634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4544290"/>
            <a:ext cx="4080335" cy="612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3"/>
            <a:endCxn id="11" idx="3"/>
          </p:cNvCxnSpPr>
          <p:nvPr/>
        </p:nvCxnSpPr>
        <p:spPr>
          <a:xfrm>
            <a:off x="4547879" y="4850741"/>
            <a:ext cx="12700" cy="623455"/>
          </a:xfrm>
          <a:prstGeom prst="bentConnector3">
            <a:avLst>
              <a:gd name="adj1" fmla="val 2963638"/>
            </a:avLst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7544" y="3933055"/>
            <a:ext cx="4080335" cy="611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31" idx="3"/>
          </p:cNvCxnSpPr>
          <p:nvPr/>
        </p:nvCxnSpPr>
        <p:spPr>
          <a:xfrm>
            <a:off x="4547879" y="4238673"/>
            <a:ext cx="768322" cy="918518"/>
          </a:xfrm>
          <a:prstGeom prst="bent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3" name="직선 연결선 5122"/>
          <p:cNvCxnSpPr/>
          <p:nvPr/>
        </p:nvCxnSpPr>
        <p:spPr>
          <a:xfrm flipH="1">
            <a:off x="4932040" y="5157850"/>
            <a:ext cx="38416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67544" y="3321928"/>
            <a:ext cx="4080335" cy="611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4560580" y="3627545"/>
            <a:ext cx="1210732" cy="351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316201" y="4672495"/>
            <a:ext cx="45511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771312" y="3631058"/>
            <a:ext cx="0" cy="104143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52008"/>
              </p:ext>
            </p:extLst>
          </p:nvPr>
        </p:nvGraphicFramePr>
        <p:xfrm>
          <a:off x="5868144" y="3988296"/>
          <a:ext cx="5040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138" name="모서리가 둥근 직사각형 5137"/>
          <p:cNvSpPr/>
          <p:nvPr/>
        </p:nvSpPr>
        <p:spPr>
          <a:xfrm>
            <a:off x="528263" y="5185046"/>
            <a:ext cx="360040" cy="256198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42450" y="4569839"/>
            <a:ext cx="360040" cy="570788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2" y="3955634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2537" y="3344746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9552" y="4568882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49" name="그룹 5148"/>
          <p:cNvGrpSpPr/>
          <p:nvPr/>
        </p:nvGrpSpPr>
        <p:grpSpPr>
          <a:xfrm>
            <a:off x="1619672" y="2447637"/>
            <a:ext cx="257981" cy="236171"/>
            <a:chOff x="1619672" y="2447637"/>
            <a:chExt cx="257981" cy="236171"/>
          </a:xfrm>
        </p:grpSpPr>
        <p:cxnSp>
          <p:nvCxnSpPr>
            <p:cNvPr id="5140" name="직선 연결선 5139"/>
            <p:cNvCxnSpPr/>
            <p:nvPr/>
          </p:nvCxnSpPr>
          <p:spPr>
            <a:xfrm flipH="1">
              <a:off x="1619672" y="2671976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1619672" y="2455952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19673" y="2447637"/>
              <a:ext cx="0" cy="23617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0" name="그룹 5149"/>
          <p:cNvGrpSpPr/>
          <p:nvPr/>
        </p:nvGrpSpPr>
        <p:grpSpPr>
          <a:xfrm>
            <a:off x="1361691" y="2237014"/>
            <a:ext cx="515963" cy="346259"/>
            <a:chOff x="1361691" y="2237014"/>
            <a:chExt cx="515963" cy="346259"/>
          </a:xfrm>
        </p:grpSpPr>
        <p:cxnSp>
          <p:nvCxnSpPr>
            <p:cNvPr id="63" name="직선 연결선 62"/>
            <p:cNvCxnSpPr/>
            <p:nvPr/>
          </p:nvCxnSpPr>
          <p:spPr>
            <a:xfrm flipH="1">
              <a:off x="1361691" y="2251044"/>
              <a:ext cx="51596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1361691" y="2567711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361691" y="2237014"/>
              <a:ext cx="0" cy="34625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1" name="그룹 5150"/>
          <p:cNvGrpSpPr/>
          <p:nvPr/>
        </p:nvGrpSpPr>
        <p:grpSpPr>
          <a:xfrm>
            <a:off x="1103710" y="2016579"/>
            <a:ext cx="773944" cy="407594"/>
            <a:chOff x="1103710" y="2016579"/>
            <a:chExt cx="773944" cy="40759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1107408" y="2035020"/>
              <a:ext cx="77024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1103710" y="2417158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107408" y="2016579"/>
              <a:ext cx="0" cy="407594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8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 animBg="1"/>
      <p:bldP spid="28" grpId="0" animBg="1"/>
      <p:bldP spid="31" grpId="0" animBg="1"/>
      <p:bldP spid="41" grpId="0" animBg="1"/>
      <p:bldP spid="5138" grpId="0" animBg="1"/>
      <p:bldP spid="5138" grpId="2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MapReduce</a:t>
            </a:r>
            <a:r>
              <a:rPr lang="en-US" altLang="ko-KR" sz="2000" dirty="0" smtClean="0"/>
              <a:t> 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err="1" smtClean="0"/>
              <a:t>DetermineJobs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815805"/>
            <a:ext cx="8784976" cy="63753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Sort </a:t>
            </a:r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rgbClr val="C00000"/>
                </a:solidFill>
              </a:rPr>
              <a:t>variables in descending </a:t>
            </a:r>
            <a:r>
              <a:rPr lang="en-US" altLang="ko-KR" sz="2000" dirty="0" smtClean="0">
                <a:solidFill>
                  <a:srgbClr val="C00000"/>
                </a:solidFill>
              </a:rPr>
              <a:t>order </a:t>
            </a:r>
            <a:r>
              <a:rPr lang="en-US" altLang="ko-KR" sz="2000" dirty="0"/>
              <a:t>according to the number of </a:t>
            </a:r>
            <a:r>
              <a:rPr lang="en-US" altLang="ko-KR" sz="2000" dirty="0" smtClean="0"/>
              <a:t>joins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122" name="Picture 2" descr="C:\Users\Min Sup\Desktop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0" y="3149062"/>
            <a:ext cx="3724086" cy="23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in Sup\Desktop\LUBM query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3740"/>
            <a:ext cx="6460679" cy="15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376" y="20515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376" y="229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208" y="25266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92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④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11960" y="3356992"/>
            <a:ext cx="3960440" cy="1450927"/>
            <a:chOff x="4572000" y="4282329"/>
            <a:chExt cx="3960440" cy="1450927"/>
          </a:xfrm>
        </p:grpSpPr>
        <p:pic>
          <p:nvPicPr>
            <p:cNvPr id="5125" name="Picture 5" descr="C:\Users\Min Sup\Desktop\table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282329"/>
              <a:ext cx="3960440" cy="145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992495" y="5415229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00607" y="5415229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7807" y="5353053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 smtClean="0"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5919" y="5353053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 smtClean="0"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1643223" y="3686836"/>
            <a:ext cx="933722" cy="84166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721884" y="4721308"/>
            <a:ext cx="808880" cy="383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73934" y="3791079"/>
            <a:ext cx="9833" cy="6685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179512" y="1052736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Devised Algorithm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528392" cy="40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MapReduce</a:t>
            </a:r>
            <a:r>
              <a:rPr lang="en-US" altLang="ko-KR" sz="2000" dirty="0" smtClean="0"/>
              <a:t> 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err="1" smtClean="0"/>
              <a:t>DetermineJobs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0608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Nodes 2, 3 and 4 </a:t>
            </a:r>
            <a:r>
              <a:rPr lang="en-US" altLang="ko-KR" dirty="0" smtClean="0">
                <a:solidFill>
                  <a:srgbClr val="C00000"/>
                </a:solidFill>
              </a:rPr>
              <a:t>collapse and form a single node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Calculates the number of joins </a:t>
            </a:r>
            <a:r>
              <a:rPr lang="en-US" altLang="ko-KR" dirty="0"/>
              <a:t>still left in the graph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Determine that no more job is need </a:t>
            </a:r>
          </a:p>
          <a:p>
            <a:pPr lvl="1"/>
            <a:r>
              <a:rPr lang="en-US" altLang="ko-KR" dirty="0" smtClean="0"/>
              <a:t>Return the job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146" name="Picture 2" descr="C:\Users\Min Sup\Desktop\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150980"/>
            <a:ext cx="3944831" cy="16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222812" y="5301208"/>
            <a:ext cx="3247818" cy="1040597"/>
            <a:chOff x="4768399" y="4418194"/>
            <a:chExt cx="3247818" cy="1040597"/>
          </a:xfrm>
        </p:grpSpPr>
        <p:pic>
          <p:nvPicPr>
            <p:cNvPr id="6148" name="Picture 4" descr="C:\Users\Min Sup\Desktop\table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399" y="4418194"/>
              <a:ext cx="3247818" cy="102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6620904" y="516702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6216" y="5104848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 smtClean="0"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35008" y="516702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0320" y="5104848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 smtClean="0"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2655982" y="6165304"/>
            <a:ext cx="211241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43608" y="6525344"/>
            <a:ext cx="2592288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043608" y="2021934"/>
            <a:ext cx="3231826" cy="2055138"/>
            <a:chOff x="5205481" y="1884478"/>
            <a:chExt cx="2808312" cy="1785823"/>
          </a:xfrm>
        </p:grpSpPr>
        <p:pic>
          <p:nvPicPr>
            <p:cNvPr id="27" name="Picture 2" descr="C:\Users\Min Sup\Desktop\fig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481" y="1884478"/>
              <a:ext cx="2808312" cy="1785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직선 연결선 27"/>
            <p:cNvCxnSpPr/>
            <p:nvPr/>
          </p:nvCxnSpPr>
          <p:spPr>
            <a:xfrm flipH="1">
              <a:off x="6213987" y="2269007"/>
              <a:ext cx="735224" cy="66100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6302477" y="3067665"/>
              <a:ext cx="586919" cy="2024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092280" y="2359618"/>
              <a:ext cx="7415" cy="4797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4716016" y="4179276"/>
            <a:ext cx="3528392" cy="40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78916"/>
              </p:ext>
            </p:extLst>
          </p:nvPr>
        </p:nvGraphicFramePr>
        <p:xfrm>
          <a:off x="4886290" y="1844824"/>
          <a:ext cx="3862174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356"/>
                <a:gridCol w="1636649"/>
                <a:gridCol w="1748169"/>
              </a:tblGrid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EE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subOrganizationOf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www.University0.edu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90758"/>
              </p:ext>
            </p:extLst>
          </p:nvPr>
        </p:nvGraphicFramePr>
        <p:xfrm>
          <a:off x="4860032" y="3686160"/>
          <a:ext cx="3862174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356"/>
                <a:gridCol w="1636649"/>
                <a:gridCol w="1748169"/>
              </a:tblGrid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subOrganizationOf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www.University0.edu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6542388" y="3297151"/>
            <a:ext cx="693908" cy="34787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6296" y="3275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CS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6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482134" y="1772816"/>
            <a:ext cx="2016224" cy="4824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err="1"/>
              <a:t>MapReduce</a:t>
            </a:r>
            <a:r>
              <a:rPr lang="en-US" altLang="ko-KR" sz="2000" dirty="0"/>
              <a:t> Framework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 with devised framework 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076543"/>
            <a:ext cx="2664296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ub:Lab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ub:worksFor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ub:belongTo</a:t>
            </a:r>
            <a:r>
              <a:rPr lang="en-US" altLang="ko-KR" dirty="0" smtClean="0"/>
              <a:t>  C.S.}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0302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67518"/>
              </p:ext>
            </p:extLst>
          </p:nvPr>
        </p:nvGraphicFramePr>
        <p:xfrm>
          <a:off x="7398774" y="3974192"/>
          <a:ext cx="413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58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53931"/>
              </p:ext>
            </p:extLst>
          </p:nvPr>
        </p:nvGraphicFramePr>
        <p:xfrm>
          <a:off x="792500" y="1556792"/>
          <a:ext cx="113366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586"/>
                <a:gridCol w="720080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P(</a:t>
                      </a:r>
                      <a:r>
                        <a:rPr lang="en-US" altLang="ko-KR" sz="1200" b="1" dirty="0" err="1" smtClean="0"/>
                        <a:t>worksFor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33492"/>
              </p:ext>
            </p:extLst>
          </p:nvPr>
        </p:nvGraphicFramePr>
        <p:xfrm>
          <a:off x="630022" y="2996952"/>
          <a:ext cx="1512168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2657"/>
                <a:gridCol w="889511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PO(</a:t>
                      </a:r>
                      <a:r>
                        <a:rPr lang="en-US" altLang="ko-KR" sz="1200" b="1" dirty="0" err="1" smtClean="0"/>
                        <a:t>Type.Student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36164"/>
              </p:ext>
            </p:extLst>
          </p:nvPr>
        </p:nvGraphicFramePr>
        <p:xfrm>
          <a:off x="792892" y="5644088"/>
          <a:ext cx="108012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576064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P(</a:t>
                      </a:r>
                      <a:r>
                        <a:rPr lang="en-US" altLang="ko-KR" sz="1200" b="1" dirty="0" err="1" smtClean="0"/>
                        <a:t>belongTo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947"/>
              </p:ext>
            </p:extLst>
          </p:nvPr>
        </p:nvGraphicFramePr>
        <p:xfrm>
          <a:off x="774038" y="4437112"/>
          <a:ext cx="115212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4406"/>
                <a:gridCol w="677722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PO(</a:t>
                      </a:r>
                      <a:r>
                        <a:rPr lang="en-US" altLang="ko-KR" sz="1200" b="1" dirty="0" err="1" smtClean="0"/>
                        <a:t>Type.Lab</a:t>
                      </a:r>
                      <a:r>
                        <a:rPr lang="en-US" altLang="ko-KR" sz="1200" b="1" dirty="0" smtClean="0"/>
                        <a:t>.)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44877"/>
              </p:ext>
            </p:extLst>
          </p:nvPr>
        </p:nvGraphicFramePr>
        <p:xfrm>
          <a:off x="2892517" y="1988840"/>
          <a:ext cx="113366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586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64961"/>
              </p:ext>
            </p:extLst>
          </p:nvPr>
        </p:nvGraphicFramePr>
        <p:xfrm>
          <a:off x="2703266" y="3231820"/>
          <a:ext cx="151216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2657"/>
                <a:gridCol w="88951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2611"/>
              </p:ext>
            </p:extLst>
          </p:nvPr>
        </p:nvGraphicFramePr>
        <p:xfrm>
          <a:off x="2883286" y="4550256"/>
          <a:ext cx="115212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4406"/>
                <a:gridCol w="67772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75679"/>
              </p:ext>
            </p:extLst>
          </p:nvPr>
        </p:nvGraphicFramePr>
        <p:xfrm>
          <a:off x="2919290" y="5558368"/>
          <a:ext cx="108012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576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950502" y="2708920"/>
            <a:ext cx="1728192" cy="38884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10542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84340"/>
              </p:ext>
            </p:extLst>
          </p:nvPr>
        </p:nvGraphicFramePr>
        <p:xfrm>
          <a:off x="5238534" y="6065015"/>
          <a:ext cx="108012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594"/>
                <a:gridCol w="59452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38424"/>
              </p:ext>
            </p:extLst>
          </p:nvPr>
        </p:nvGraphicFramePr>
        <p:xfrm>
          <a:off x="5238534" y="3470993"/>
          <a:ext cx="1152128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4406"/>
                <a:gridCol w="67772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78342"/>
              </p:ext>
            </p:extLst>
          </p:nvPr>
        </p:nvGraphicFramePr>
        <p:xfrm>
          <a:off x="5244791" y="5733256"/>
          <a:ext cx="1152128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337"/>
                <a:gridCol w="67279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82245"/>
              </p:ext>
            </p:extLst>
          </p:nvPr>
        </p:nvGraphicFramePr>
        <p:xfrm>
          <a:off x="5238534" y="4769566"/>
          <a:ext cx="1152128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4406"/>
                <a:gridCol w="67772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23153"/>
              </p:ext>
            </p:extLst>
          </p:nvPr>
        </p:nvGraphicFramePr>
        <p:xfrm>
          <a:off x="5238534" y="3802752"/>
          <a:ext cx="1080120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594"/>
                <a:gridCol w="59452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82561"/>
              </p:ext>
            </p:extLst>
          </p:nvPr>
        </p:nvGraphicFramePr>
        <p:xfrm>
          <a:off x="5256965" y="5412211"/>
          <a:ext cx="93610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7163"/>
                <a:gridCol w="46894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52710"/>
              </p:ext>
            </p:extLst>
          </p:nvPr>
        </p:nvGraphicFramePr>
        <p:xfrm>
          <a:off x="5260654" y="2855487"/>
          <a:ext cx="841976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2817"/>
                <a:gridCol w="41915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오른쪽 화살표 39"/>
          <p:cNvSpPr/>
          <p:nvPr/>
        </p:nvSpPr>
        <p:spPr>
          <a:xfrm>
            <a:off x="2311471" y="2276872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286206" y="3573016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2286206" y="4797152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286206" y="5949280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035414" y="2348880"/>
            <a:ext cx="1203120" cy="72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035414" y="2708920"/>
            <a:ext cx="120312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4" idx="1"/>
          </p:cNvCxnSpPr>
          <p:nvPr/>
        </p:nvCxnSpPr>
        <p:spPr>
          <a:xfrm flipV="1">
            <a:off x="4035414" y="3608153"/>
            <a:ext cx="1203120" cy="104498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7" idx="1"/>
          </p:cNvCxnSpPr>
          <p:nvPr/>
        </p:nvCxnSpPr>
        <p:spPr>
          <a:xfrm flipV="1">
            <a:off x="3999410" y="3939912"/>
            <a:ext cx="1239124" cy="179334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6" idx="1"/>
          </p:cNvCxnSpPr>
          <p:nvPr/>
        </p:nvCxnSpPr>
        <p:spPr>
          <a:xfrm flipV="1">
            <a:off x="4035414" y="4906726"/>
            <a:ext cx="1203120" cy="32247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3"/>
            <a:endCxn id="35" idx="1"/>
          </p:cNvCxnSpPr>
          <p:nvPr/>
        </p:nvCxnSpPr>
        <p:spPr>
          <a:xfrm>
            <a:off x="4035414" y="4961736"/>
            <a:ext cx="1209377" cy="9086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3"/>
            <a:endCxn id="33" idx="1"/>
          </p:cNvCxnSpPr>
          <p:nvPr/>
        </p:nvCxnSpPr>
        <p:spPr>
          <a:xfrm>
            <a:off x="3999410" y="5969848"/>
            <a:ext cx="1239124" cy="2323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8" idx="1"/>
          </p:cNvCxnSpPr>
          <p:nvPr/>
        </p:nvCxnSpPr>
        <p:spPr>
          <a:xfrm>
            <a:off x="4035414" y="2924944"/>
            <a:ext cx="1221551" cy="26244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42545"/>
              </p:ext>
            </p:extLst>
          </p:nvPr>
        </p:nvGraphicFramePr>
        <p:xfrm>
          <a:off x="5244791" y="4437112"/>
          <a:ext cx="1133666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337"/>
                <a:gridCol w="65432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직선 화살표 연결선 76"/>
          <p:cNvCxnSpPr>
            <a:endCxn id="71" idx="1"/>
          </p:cNvCxnSpPr>
          <p:nvPr/>
        </p:nvCxnSpPr>
        <p:spPr>
          <a:xfrm>
            <a:off x="4035414" y="2132856"/>
            <a:ext cx="1209377" cy="24414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56176" y="2996952"/>
            <a:ext cx="1203120" cy="11336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23" idx="1"/>
          </p:cNvCxnSpPr>
          <p:nvPr/>
        </p:nvCxnSpPr>
        <p:spPr>
          <a:xfrm>
            <a:off x="6177192" y="3303420"/>
            <a:ext cx="1221582" cy="10822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8" idx="3"/>
          </p:cNvCxnSpPr>
          <p:nvPr/>
        </p:nvCxnSpPr>
        <p:spPr>
          <a:xfrm flipV="1">
            <a:off x="6193069" y="4653136"/>
            <a:ext cx="1166227" cy="8962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6372200" y="4492122"/>
            <a:ext cx="306494" cy="52105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곱셈 기호 89"/>
          <p:cNvSpPr/>
          <p:nvPr/>
        </p:nvSpPr>
        <p:spPr>
          <a:xfrm>
            <a:off x="3999410" y="6057444"/>
            <a:ext cx="153247" cy="37703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곱셈 기호 90"/>
          <p:cNvSpPr/>
          <p:nvPr/>
        </p:nvSpPr>
        <p:spPr>
          <a:xfrm>
            <a:off x="3059832" y="3068960"/>
            <a:ext cx="733709" cy="140381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89" grpId="0" animBg="1"/>
      <p:bldP spid="90" grpId="0" animBg="1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/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Query 1 </a:t>
            </a:r>
            <a:r>
              <a:rPr lang="en-US" altLang="ko-KR" dirty="0" smtClean="0">
                <a:sym typeface="Wingdings" pitchFamily="2" charset="2"/>
              </a:rPr>
              <a:t> Only one join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Query 2  Three times more triple patterns than Query 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Query 4  One less triple pattern than query 2 and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                          </a:t>
            </a:r>
            <a:r>
              <a:rPr lang="en-US" altLang="ko-KR" dirty="0" err="1">
                <a:sym typeface="Wingdings" pitchFamily="2" charset="2"/>
              </a:rPr>
              <a:t>inferencing</a:t>
            </a:r>
            <a:r>
              <a:rPr lang="en-US" altLang="ko-KR" dirty="0">
                <a:sym typeface="Wingdings" pitchFamily="2" charset="2"/>
              </a:rPr>
              <a:t> to bind 1 triple pattern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Query 9 and 12  Also require </a:t>
            </a:r>
            <a:r>
              <a:rPr lang="en-US" altLang="ko-KR" dirty="0" err="1" smtClean="0">
                <a:sym typeface="Wingdings" pitchFamily="2" charset="2"/>
              </a:rPr>
              <a:t>inferencing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Query 13  Has an Inverse property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7170" name="Picture 2" descr="C:\Users\Min Sup\Desktop\tabl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3" y="1004670"/>
            <a:ext cx="7086061" cy="30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33156" y="1412776"/>
            <a:ext cx="1354868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23740" y="1412776"/>
            <a:ext cx="1451150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9121" y="1412776"/>
            <a:ext cx="1637923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07045" y="1412776"/>
            <a:ext cx="766916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10000 universities dataset has ten times triples than 1000 universities</a:t>
            </a:r>
          </a:p>
          <a:p>
            <a:pPr lvl="1"/>
            <a:r>
              <a:rPr lang="en-US" altLang="ko-KR" dirty="0" smtClean="0"/>
              <a:t>For query1,</a:t>
            </a:r>
          </a:p>
          <a:p>
            <a:pPr lvl="2"/>
            <a:r>
              <a:rPr lang="en-US" altLang="ko-KR" dirty="0" smtClean="0"/>
              <a:t>Increase by 4.12 times</a:t>
            </a:r>
          </a:p>
          <a:p>
            <a:pPr lvl="1"/>
            <a:r>
              <a:rPr lang="en-US" altLang="ko-KR" dirty="0" smtClean="0"/>
              <a:t>For query 9,</a:t>
            </a:r>
          </a:p>
          <a:p>
            <a:pPr lvl="2"/>
            <a:r>
              <a:rPr lang="en-US" altLang="ko-KR" dirty="0" smtClean="0"/>
              <a:t>Increase by 8.23 times </a:t>
            </a:r>
          </a:p>
          <a:p>
            <a:pPr lvl="2"/>
            <a:r>
              <a:rPr lang="en-US" altLang="ko-KR" dirty="0" smtClean="0"/>
              <a:t>Still less than the increase in dataset size</a:t>
            </a: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7170" name="Picture 2" descr="C:\Users\Min Sup\Desktop\tabl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3" y="1004670"/>
            <a:ext cx="7086061" cy="30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33156" y="1412776"/>
            <a:ext cx="686560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65057" y="1412776"/>
            <a:ext cx="884903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Devised efficient file organization</a:t>
            </a:r>
          </a:p>
          <a:p>
            <a:endParaRPr lang="en-US" altLang="ko-KR" dirty="0"/>
          </a:p>
          <a:p>
            <a:r>
              <a:rPr lang="en-US" altLang="ko-KR" dirty="0" smtClean="0"/>
              <a:t>Made the algorithm which determines the number of jobs, sequence and inputs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/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A good </a:t>
            </a:r>
            <a:r>
              <a:rPr lang="en-US" altLang="ko-KR" dirty="0"/>
              <a:t>attempt for Large RDF </a:t>
            </a:r>
            <a:r>
              <a:rPr lang="en-US" altLang="ko-KR" dirty="0" smtClean="0"/>
              <a:t>graph at using the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Need the comparison with the result before applying their framework</a:t>
            </a:r>
          </a:p>
          <a:p>
            <a:pPr lvl="1"/>
            <a:r>
              <a:rPr lang="en-US" altLang="ko-KR" dirty="0" smtClean="0"/>
              <a:t>Poor experimental environment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Query Processing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547664" y="225306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MS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683568" y="371703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IDB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647564" y="54452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SNU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486916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: type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Student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subOrganizationOf</a:t>
            </a:r>
            <a:r>
              <a:rPr lang="en-US" altLang="ko-KR" dirty="0" smtClean="0"/>
              <a:t> SNU }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77706"/>
              </p:ext>
            </p:extLst>
          </p:nvPr>
        </p:nvGraphicFramePr>
        <p:xfrm>
          <a:off x="3923928" y="1700808"/>
          <a:ext cx="44696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31"/>
                <a:gridCol w="2392186"/>
                <a:gridCol w="11960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Student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worksFor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subOrganizationOf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SNU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SNU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Univ.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belongTo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C.S.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C.S.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2339752" y="371703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C.S.</a:t>
            </a:r>
            <a:endParaRPr lang="ko-KR" altLang="en-US" b="1" dirty="0"/>
          </a:p>
        </p:txBody>
      </p:sp>
      <p:cxnSp>
        <p:nvCxnSpPr>
          <p:cNvPr id="15" name="직선 연결선 14"/>
          <p:cNvCxnSpPr>
            <a:stCxn id="7" idx="3"/>
            <a:endCxn id="9" idx="0"/>
          </p:cNvCxnSpPr>
          <p:nvPr/>
        </p:nvCxnSpPr>
        <p:spPr>
          <a:xfrm flipH="1">
            <a:off x="1115616" y="2990617"/>
            <a:ext cx="558592" cy="72641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4"/>
            <a:endCxn id="10" idx="0"/>
          </p:cNvCxnSpPr>
          <p:nvPr/>
        </p:nvCxnSpPr>
        <p:spPr>
          <a:xfrm>
            <a:off x="1115616" y="4581128"/>
            <a:ext cx="0" cy="86409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5"/>
            <a:endCxn id="13" idx="0"/>
          </p:cNvCxnSpPr>
          <p:nvPr/>
        </p:nvCxnSpPr>
        <p:spPr>
          <a:xfrm>
            <a:off x="2285216" y="2990617"/>
            <a:ext cx="486584" cy="72641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Suitable </a:t>
            </a:r>
            <a:r>
              <a:rPr lang="en-US" altLang="ko-KR" dirty="0">
                <a:sym typeface="Wingdings" pitchFamily="2" charset="2"/>
              </a:rPr>
              <a:t>for processing large amount of data in </a:t>
            </a:r>
            <a:r>
              <a:rPr lang="en-US" altLang="ko-KR" dirty="0" smtClean="0">
                <a:sym typeface="Wingdings" pitchFamily="2" charset="2"/>
              </a:rPr>
              <a:t>parallel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Many Join operations are performed in a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job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High fault tolerance and reliability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Provide an implementation of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programming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9" y="5127366"/>
            <a:ext cx="2873295" cy="6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4554219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939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220072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68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Join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6667"/>
              </p:ext>
            </p:extLst>
          </p:nvPr>
        </p:nvGraphicFramePr>
        <p:xfrm>
          <a:off x="107504" y="2108800"/>
          <a:ext cx="2088233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36096" y="1065510"/>
            <a:ext cx="2664296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 dirty="0" smtClean="0"/>
              <a:t>?X  </a:t>
            </a:r>
            <a:r>
              <a:rPr lang="en-US" altLang="ko-KR" dirty="0" err="1" smtClean="0"/>
              <a:t>ub:worksFor</a:t>
            </a:r>
            <a:r>
              <a:rPr lang="en-US" altLang="ko-KR" dirty="0" smtClean="0"/>
              <a:t>  ?Y</a:t>
            </a:r>
          </a:p>
          <a:p>
            <a:r>
              <a:rPr lang="en-US" altLang="ko-KR" dirty="0" smtClean="0"/>
              <a:t>?Y  </a:t>
            </a:r>
            <a:r>
              <a:rPr lang="en-US" altLang="ko-KR" dirty="0" err="1" smtClean="0"/>
              <a:t>ub:belongTo</a:t>
            </a:r>
            <a:r>
              <a:rPr lang="en-US" altLang="ko-KR" dirty="0" smtClean="0"/>
              <a:t>  C.S.}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10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77593"/>
              </p:ext>
            </p:extLst>
          </p:nvPr>
        </p:nvGraphicFramePr>
        <p:xfrm>
          <a:off x="2657928" y="1985392"/>
          <a:ext cx="208823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99045"/>
              </p:ext>
            </p:extLst>
          </p:nvPr>
        </p:nvGraphicFramePr>
        <p:xfrm>
          <a:off x="2657928" y="3537752"/>
          <a:ext cx="208823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E.E.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73773"/>
              </p:ext>
            </p:extLst>
          </p:nvPr>
        </p:nvGraphicFramePr>
        <p:xfrm>
          <a:off x="2657928" y="5085184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Student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Lab.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20338"/>
              </p:ext>
            </p:extLst>
          </p:nvPr>
        </p:nvGraphicFramePr>
        <p:xfrm>
          <a:off x="5394230" y="5054312"/>
          <a:ext cx="187220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23986"/>
              </p:ext>
            </p:extLst>
          </p:nvPr>
        </p:nvGraphicFramePr>
        <p:xfrm>
          <a:off x="5394230" y="5674960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0434"/>
              </p:ext>
            </p:extLst>
          </p:nvPr>
        </p:nvGraphicFramePr>
        <p:xfrm>
          <a:off x="5394231" y="3226688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belongTo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C.S.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470"/>
              </p:ext>
            </p:extLst>
          </p:nvPr>
        </p:nvGraphicFramePr>
        <p:xfrm>
          <a:off x="5394231" y="2866648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20448"/>
              </p:ext>
            </p:extLst>
          </p:nvPr>
        </p:nvGraphicFramePr>
        <p:xfrm>
          <a:off x="5394231" y="4162792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  <a:gridCol w="880713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MJ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ABC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2459"/>
              </p:ext>
            </p:extLst>
          </p:nvPr>
        </p:nvGraphicFramePr>
        <p:xfrm>
          <a:off x="8117008" y="3501008"/>
          <a:ext cx="48744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HS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868144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2053" name="직선 화살표 연결선 2052"/>
          <p:cNvCxnSpPr>
            <a:endCxn id="30" idx="1"/>
          </p:cNvCxnSpPr>
          <p:nvPr/>
        </p:nvCxnSpPr>
        <p:spPr>
          <a:xfrm>
            <a:off x="4788024" y="2708920"/>
            <a:ext cx="606207" cy="2948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247648" y="2708920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247648" y="3933056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247648" y="5229200"/>
            <a:ext cx="360040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endCxn id="2048" idx="1"/>
          </p:cNvCxnSpPr>
          <p:nvPr/>
        </p:nvCxnSpPr>
        <p:spPr>
          <a:xfrm>
            <a:off x="4781309" y="3212976"/>
            <a:ext cx="612922" cy="108697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4" idx="1"/>
          </p:cNvCxnSpPr>
          <p:nvPr/>
        </p:nvCxnSpPr>
        <p:spPr>
          <a:xfrm flipV="1">
            <a:off x="4788024" y="3363848"/>
            <a:ext cx="606207" cy="11452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356731" y="3004428"/>
            <a:ext cx="743661" cy="6405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049" idx="1"/>
          </p:cNvCxnSpPr>
          <p:nvPr/>
        </p:nvCxnSpPr>
        <p:spPr>
          <a:xfrm flipV="1">
            <a:off x="7358069" y="3912488"/>
            <a:ext cx="758939" cy="12447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373374" y="4113076"/>
            <a:ext cx="743634" cy="130208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781309" y="5229200"/>
            <a:ext cx="612922" cy="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798010" y="5424457"/>
            <a:ext cx="596221" cy="596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788024" y="2963170"/>
            <a:ext cx="504056" cy="28420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곱셈 기호 2070"/>
          <p:cNvSpPr/>
          <p:nvPr/>
        </p:nvSpPr>
        <p:spPr>
          <a:xfrm>
            <a:off x="7236296" y="4113076"/>
            <a:ext cx="216024" cy="39604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44" grpId="0" animBg="1"/>
      <p:bldP spid="20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Devise a schema to store RDF data in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Devise an algorithm</a:t>
            </a:r>
          </a:p>
          <a:p>
            <a:pPr lvl="1"/>
            <a:r>
              <a:rPr lang="en-US" altLang="ko-KR" dirty="0" smtClean="0"/>
              <a:t>Determine the </a:t>
            </a:r>
            <a:r>
              <a:rPr lang="en-US" altLang="ko-KR" dirty="0" smtClean="0">
                <a:solidFill>
                  <a:srgbClr val="C00000"/>
                </a:solidFill>
              </a:rPr>
              <a:t>number of jobs</a:t>
            </a:r>
          </a:p>
          <a:p>
            <a:pPr lvl="1"/>
            <a:r>
              <a:rPr lang="en-US" altLang="ko-KR" dirty="0" smtClean="0"/>
              <a:t>Determine their </a:t>
            </a:r>
            <a:r>
              <a:rPr lang="en-US" altLang="ko-KR" dirty="0" smtClean="0">
                <a:solidFill>
                  <a:srgbClr val="C00000"/>
                </a:solidFill>
              </a:rPr>
              <a:t>sequence and inputs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Minimize the amount of space</a:t>
            </a:r>
          </a:p>
          <a:p>
            <a:r>
              <a:rPr lang="en-US" altLang="ko-KR" dirty="0" smtClean="0"/>
              <a:t>Reduce the execution time of a SPARQL query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267744" y="3068960"/>
            <a:ext cx="720080" cy="100811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Proposed Architecture</a:t>
            </a:r>
          </a:p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Naïve model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32516"/>
              </p:ext>
            </p:extLst>
          </p:nvPr>
        </p:nvGraphicFramePr>
        <p:xfrm>
          <a:off x="179512" y="1556793"/>
          <a:ext cx="396044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213298"/>
                <a:gridCol w="1027062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belongTo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067944" y="1279301"/>
            <a:ext cx="4968552" cy="41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lvl="1"/>
            <a:r>
              <a:rPr lang="en-US" altLang="ko-KR" dirty="0" smtClean="0"/>
              <a:t>Take  long time to search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Not suitable for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file is the smallest unit of input to a </a:t>
            </a:r>
            <a:r>
              <a:rPr lang="en-US" altLang="ko-KR" dirty="0" err="1"/>
              <a:t>MapReduce</a:t>
            </a:r>
            <a:r>
              <a:rPr lang="en-US" altLang="ko-KR" dirty="0"/>
              <a:t> job in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Proposed Architecture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Predicate Split (PS)</a:t>
            </a:r>
          </a:p>
          <a:p>
            <a:pPr lvl="1"/>
            <a:r>
              <a:rPr lang="en-US" altLang="ko-KR" dirty="0" smtClean="0"/>
              <a:t>Divide the data according to the predicates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25389"/>
              </p:ext>
            </p:extLst>
          </p:nvPr>
        </p:nvGraphicFramePr>
        <p:xfrm>
          <a:off x="6444208" y="980728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worksFor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39380"/>
              </p:ext>
            </p:extLst>
          </p:nvPr>
        </p:nvGraphicFramePr>
        <p:xfrm>
          <a:off x="323528" y="1864568"/>
          <a:ext cx="338437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03"/>
                <a:gridCol w="1767469"/>
                <a:gridCol w="936104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belongTo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IDS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00609"/>
              </p:ext>
            </p:extLst>
          </p:nvPr>
        </p:nvGraphicFramePr>
        <p:xfrm>
          <a:off x="6300192" y="2636912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subOrganizationOf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08966"/>
              </p:ext>
            </p:extLst>
          </p:nvPr>
        </p:nvGraphicFramePr>
        <p:xfrm>
          <a:off x="6300192" y="3356992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belongTo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56967"/>
              </p:ext>
            </p:extLst>
          </p:nvPr>
        </p:nvGraphicFramePr>
        <p:xfrm>
          <a:off x="6516216" y="4005064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P(type)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Stuent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Lab.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355976" y="3212976"/>
            <a:ext cx="1440160" cy="10801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5663</TotalTime>
  <Words>1064</Words>
  <Application>Microsoft Office PowerPoint</Application>
  <PresentationFormat>화면 슬라이드 쇼(4:3)</PresentationFormat>
  <Paragraphs>686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Storage and Retrieval of Large RDF Graph Using Hadoop and MapReduce</vt:lpstr>
      <vt:lpstr>Outline</vt:lpstr>
      <vt:lpstr>Introduction</vt:lpstr>
      <vt:lpstr>Introduction</vt:lpstr>
      <vt:lpstr>Introduction</vt:lpstr>
      <vt:lpstr>Introduction</vt:lpstr>
      <vt:lpstr>Outline</vt:lpstr>
      <vt:lpstr>Proposed Architecture File Organization</vt:lpstr>
      <vt:lpstr>Proposed Architecture File Organization</vt:lpstr>
      <vt:lpstr>Proposed Architecture File Organization</vt:lpstr>
      <vt:lpstr>Outline</vt:lpstr>
      <vt:lpstr>MapReduce Framework The DetermineJobs Algorithm</vt:lpstr>
      <vt:lpstr>MapReduce Framework The DetermineJobs Algorithm</vt:lpstr>
      <vt:lpstr>MapReduce Framework The DetermineJobs Algorithm</vt:lpstr>
      <vt:lpstr>MapReduce Framework The DetermineJobs Algorithm</vt:lpstr>
      <vt:lpstr>Outline</vt:lpstr>
      <vt:lpstr>Result</vt:lpstr>
      <vt:lpstr>Result</vt:lpstr>
      <vt:lpstr>Outline</vt:lpstr>
      <vt:lpstr>Conclusion</vt:lpstr>
      <vt:lpstr>Outline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275</cp:revision>
  <cp:lastPrinted>2012-10-11T02:03:50Z</cp:lastPrinted>
  <dcterms:created xsi:type="dcterms:W3CDTF">2006-10-05T04:04:58Z</dcterms:created>
  <dcterms:modified xsi:type="dcterms:W3CDTF">2012-10-11T04:20:52Z</dcterms:modified>
</cp:coreProperties>
</file>