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5" r:id="rId12"/>
    <p:sldId id="278" r:id="rId13"/>
    <p:sldId id="266" r:id="rId14"/>
    <p:sldId id="267" r:id="rId15"/>
    <p:sldId id="268" r:id="rId16"/>
    <p:sldId id="269" r:id="rId17"/>
    <p:sldId id="279" r:id="rId18"/>
    <p:sldId id="270" r:id="rId19"/>
    <p:sldId id="280" r:id="rId20"/>
    <p:sldId id="271" r:id="rId21"/>
    <p:sldId id="273" r:id="rId22"/>
    <p:sldId id="274" r:id="rId23"/>
    <p:sldId id="281" r:id="rId24"/>
    <p:sldId id="275" r:id="rId25"/>
    <p:sldId id="27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37" autoAdjust="0"/>
  </p:normalViewPr>
  <p:slideViewPr>
    <p:cSldViewPr>
      <p:cViewPr varScale="1">
        <p:scale>
          <a:sx n="100" d="100"/>
          <a:sy n="100" d="100"/>
        </p:scale>
        <p:origin x="-6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6533E-B93F-466E-92B3-8F46C91B13E3}" type="datetimeFigureOut">
              <a:rPr lang="ko-KR" altLang="en-US" smtClean="0"/>
              <a:pPr/>
              <a:t>2011-09-15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EEEF-25E9-4E6D-A444-9401D591F0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Table 3</a:t>
            </a:r>
            <a:r>
              <a:rPr lang="ko-KR" altLang="en-US" dirty="0" smtClean="0"/>
              <a:t>을 보면</a:t>
            </a:r>
            <a:r>
              <a:rPr lang="en-US" altLang="ko-KR" dirty="0" smtClean="0"/>
              <a:t>, good author</a:t>
            </a:r>
            <a:r>
              <a:rPr lang="ko-KR" altLang="en-US" dirty="0" smtClean="0"/>
              <a:t>들의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익명이 아닐 때 더 높은 </a:t>
            </a:r>
            <a:r>
              <a:rPr lang="en-US" altLang="ko-KR" dirty="0" smtClean="0"/>
              <a:t>rate</a:t>
            </a:r>
            <a:r>
              <a:rPr lang="ko-KR" altLang="en-US" dirty="0" smtClean="0"/>
              <a:t>을 받고 있음을 알 수 있음</a:t>
            </a:r>
            <a:r>
              <a:rPr lang="en-US" altLang="ko-KR" dirty="0" smtClean="0"/>
              <a:t>. </a:t>
            </a:r>
          </a:p>
          <a:p>
            <a:pPr>
              <a:buFont typeface="Wingdings" pitchFamily="2" charset="2"/>
              <a:buChar char="à"/>
            </a:pPr>
            <a:r>
              <a:rPr lang="ko-KR" altLang="en-US" dirty="0" smtClean="0">
                <a:sym typeface="Wingdings" pitchFamily="2" charset="2"/>
              </a:rPr>
              <a:t>앞의 해석과 대조적임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이름 때문에 이득을 보는 사람들이 있다고</a:t>
            </a:r>
            <a:r>
              <a:rPr lang="ko-KR" altLang="en-US" baseline="0" dirty="0" smtClean="0">
                <a:sym typeface="Wingdings" pitchFamily="2" charset="2"/>
              </a:rPr>
              <a:t> 생각할 수 있음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ko-KR" altLang="en-US" baseline="0" dirty="0" smtClean="0">
                <a:sym typeface="Wingdings" pitchFamily="2" charset="2"/>
              </a:rPr>
              <a:t>다른 그룹들 </a:t>
            </a:r>
            <a:r>
              <a:rPr lang="en-US" altLang="ko-KR" baseline="0" dirty="0" smtClean="0">
                <a:sym typeface="Wingdings" pitchFamily="2" charset="2"/>
              </a:rPr>
              <a:t>– </a:t>
            </a:r>
            <a:r>
              <a:rPr lang="ko-KR" altLang="en-US" baseline="0" dirty="0" smtClean="0">
                <a:sym typeface="Wingdings" pitchFamily="2" charset="2"/>
              </a:rPr>
              <a:t>특히</a:t>
            </a:r>
            <a:r>
              <a:rPr lang="en-US" altLang="ko-KR" baseline="0" dirty="0" smtClean="0">
                <a:sym typeface="Wingdings" pitchFamily="2" charset="2"/>
              </a:rPr>
              <a:t>, bad – </a:t>
            </a:r>
            <a:r>
              <a:rPr lang="ko-KR" altLang="en-US" baseline="0" dirty="0" smtClean="0">
                <a:sym typeface="Wingdings" pitchFamily="2" charset="2"/>
              </a:rPr>
              <a:t>은 이름이 보여지면 더 </a:t>
            </a:r>
            <a:r>
              <a:rPr lang="en-US" altLang="ko-KR" baseline="0" dirty="0" smtClean="0">
                <a:sym typeface="Wingdings" pitchFamily="2" charset="2"/>
              </a:rPr>
              <a:t>rate</a:t>
            </a:r>
            <a:r>
              <a:rPr lang="ko-KR" altLang="en-US" baseline="0" dirty="0" smtClean="0">
                <a:sym typeface="Wingdings" pitchFamily="2" charset="2"/>
              </a:rPr>
              <a:t>가 떨어지는 경향을 보임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ko-KR" baseline="0" dirty="0" smtClean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ko-KR" baseline="0" dirty="0" smtClean="0">
                <a:sym typeface="Wingdings" pitchFamily="2" charset="2"/>
              </a:rPr>
              <a:t>Figure 5</a:t>
            </a:r>
            <a:r>
              <a:rPr lang="ko-KR" altLang="en-US" baseline="0" dirty="0" smtClean="0">
                <a:sym typeface="Wingdings" pitchFamily="2" charset="2"/>
              </a:rPr>
              <a:t>를 보면</a:t>
            </a:r>
            <a:r>
              <a:rPr lang="en-US" altLang="ko-KR" baseline="0" dirty="0" smtClean="0">
                <a:sym typeface="Wingdings" pitchFamily="2" charset="2"/>
              </a:rPr>
              <a:t>, bad</a:t>
            </a:r>
            <a:r>
              <a:rPr lang="ko-KR" altLang="en-US" baseline="0" dirty="0" smtClean="0">
                <a:sym typeface="Wingdings" pitchFamily="2" charset="2"/>
              </a:rPr>
              <a:t>의 경우는 익명인 경우에도 </a:t>
            </a:r>
            <a:r>
              <a:rPr lang="en-US" altLang="ko-KR" baseline="0" dirty="0" smtClean="0">
                <a:sym typeface="Wingdings" pitchFamily="2" charset="2"/>
              </a:rPr>
              <a:t>rate</a:t>
            </a:r>
            <a:r>
              <a:rPr lang="ko-KR" altLang="en-US" baseline="0" dirty="0" smtClean="0">
                <a:sym typeface="Wingdings" pitchFamily="2" charset="2"/>
              </a:rPr>
              <a:t>가 낮음을 볼 수 있는데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이건 전적으로 컨텐츠의 질이 나쁜 것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ko-KR" baseline="0" dirty="0" smtClean="0">
                <a:sym typeface="Wingdings" pitchFamily="2" charset="2"/>
              </a:rPr>
              <a:t>Average </a:t>
            </a:r>
            <a:r>
              <a:rPr lang="ko-KR" altLang="en-US" baseline="0" dirty="0" smtClean="0">
                <a:sym typeface="Wingdings" pitchFamily="2" charset="2"/>
              </a:rPr>
              <a:t>그룹의 경우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익명일 때는 </a:t>
            </a:r>
            <a:r>
              <a:rPr lang="en-US" altLang="ko-KR" baseline="0" dirty="0" smtClean="0">
                <a:sym typeface="Wingdings" pitchFamily="2" charset="2"/>
              </a:rPr>
              <a:t>good </a:t>
            </a:r>
            <a:r>
              <a:rPr lang="ko-KR" altLang="en-US" baseline="0" dirty="0" smtClean="0">
                <a:sym typeface="Wingdings" pitchFamily="2" charset="2"/>
              </a:rPr>
              <a:t>그룹과 </a:t>
            </a:r>
            <a:r>
              <a:rPr lang="en-US" altLang="ko-KR" baseline="0" dirty="0" smtClean="0">
                <a:sym typeface="Wingdings" pitchFamily="2" charset="2"/>
              </a:rPr>
              <a:t>rate</a:t>
            </a:r>
            <a:r>
              <a:rPr lang="ko-KR" altLang="en-US" baseline="0" dirty="0" smtClean="0">
                <a:sym typeface="Wingdings" pitchFamily="2" charset="2"/>
              </a:rPr>
              <a:t>의 큰 차이가 없는데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이름이 보여지면 거의 </a:t>
            </a:r>
            <a:r>
              <a:rPr lang="en-US" altLang="ko-KR" baseline="0" dirty="0" smtClean="0">
                <a:sym typeface="Wingdings" pitchFamily="2" charset="2"/>
              </a:rPr>
              <a:t>1 point </a:t>
            </a:r>
            <a:r>
              <a:rPr lang="ko-KR" altLang="en-US" baseline="0" dirty="0" smtClean="0">
                <a:sym typeface="Wingdings" pitchFamily="2" charset="2"/>
              </a:rPr>
              <a:t>정도 차이가 벌어지는 걸 알 수 있음</a:t>
            </a:r>
            <a:endParaRPr lang="en-US" altLang="ko-KR" baseline="0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ko-KR" altLang="en-US" baseline="0" dirty="0" smtClean="0">
                <a:sym typeface="Wingdings" pitchFamily="2" charset="2"/>
              </a:rPr>
              <a:t>즉</a:t>
            </a:r>
            <a:r>
              <a:rPr lang="en-US" altLang="ko-KR" baseline="0" dirty="0" smtClean="0">
                <a:sym typeface="Wingdings" pitchFamily="2" charset="2"/>
              </a:rPr>
              <a:t>, average </a:t>
            </a:r>
            <a:r>
              <a:rPr lang="ko-KR" altLang="en-US" baseline="0" dirty="0" smtClean="0">
                <a:sym typeface="Wingdings" pitchFamily="2" charset="2"/>
              </a:rPr>
              <a:t>그룹은 고 </a:t>
            </a:r>
            <a:r>
              <a:rPr lang="ko-KR" altLang="en-US" baseline="0" dirty="0" err="1" smtClean="0">
                <a:sym typeface="Wingdings" pitchFamily="2" charset="2"/>
              </a:rPr>
              <a:t>퀄리티의</a:t>
            </a:r>
            <a:r>
              <a:rPr lang="ko-KR" altLang="en-US" baseline="0" dirty="0" smtClean="0">
                <a:sym typeface="Wingdings" pitchFamily="2" charset="2"/>
              </a:rPr>
              <a:t> </a:t>
            </a:r>
            <a:r>
              <a:rPr lang="ko-KR" altLang="en-US" baseline="0" dirty="0" err="1" smtClean="0">
                <a:sym typeface="Wingdings" pitchFamily="2" charset="2"/>
              </a:rPr>
              <a:t>트윗을</a:t>
            </a:r>
            <a:r>
              <a:rPr lang="ko-KR" altLang="en-US" baseline="0" dirty="0" smtClean="0">
                <a:sym typeface="Wingdings" pitchFamily="2" charset="2"/>
              </a:rPr>
              <a:t> 발행하지만 이름 때문에 피해보는 애들</a:t>
            </a:r>
            <a:r>
              <a:rPr lang="en-US" altLang="ko-KR" baseline="0" dirty="0" smtClean="0">
                <a:sym typeface="Wingdings" pitchFamily="2" charset="2"/>
              </a:rPr>
              <a:t>.</a:t>
            </a:r>
          </a:p>
          <a:p>
            <a:pPr>
              <a:buFont typeface="Wingdings" pitchFamily="2" charset="2"/>
              <a:buChar char="à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EEF-25E9-4E6D-A444-9401D591F08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Figure 6:</a:t>
            </a:r>
            <a:r>
              <a:rPr lang="en-US" altLang="ko-KR" baseline="0" dirty="0" smtClean="0"/>
              <a:t> linear regressions between author ratings and their # followers</a:t>
            </a:r>
          </a:p>
          <a:p>
            <a:r>
              <a:rPr lang="en-US" altLang="ko-KR" baseline="0" dirty="0" smtClean="0"/>
              <a:t>Positive slope</a:t>
            </a:r>
            <a:r>
              <a:rPr lang="ko-KR" altLang="en-US" baseline="0" dirty="0" smtClean="0"/>
              <a:t>라는 것은 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유명한 </a:t>
            </a:r>
            <a:r>
              <a:rPr lang="en-US" altLang="ko-KR" baseline="0" dirty="0" smtClean="0"/>
              <a:t>author</a:t>
            </a:r>
            <a:r>
              <a:rPr lang="ko-KR" altLang="en-US" baseline="0" dirty="0" smtClean="0"/>
              <a:t>들이 좋은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를 한다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또는 좋은 </a:t>
            </a:r>
            <a:r>
              <a:rPr lang="ko-KR" altLang="en-US" baseline="0" dirty="0" err="1" smtClean="0"/>
              <a:t>컨텐츠를</a:t>
            </a:r>
            <a:r>
              <a:rPr lang="ko-KR" altLang="en-US" baseline="0" dirty="0" smtClean="0"/>
              <a:t> 만드는 애들이 유명해진다는 것을 의미함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그런데 여기서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= 12 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지점을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익명일 때는 사람들이 대체적으로 회귀선 아래에 분포하는 것을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익명이 아닐 때는 대체적으로 회귀선 위에 분포하는 것을 볼 수 있음</a:t>
            </a:r>
            <a:r>
              <a:rPr lang="en-US" altLang="ko-KR" dirty="0" smtClean="0"/>
              <a:t>. </a:t>
            </a:r>
          </a:p>
          <a:p>
            <a:pPr>
              <a:buFont typeface="Wingdings" pitchFamily="2" charset="2"/>
              <a:buChar char="à"/>
            </a:pPr>
            <a:r>
              <a:rPr lang="ko-KR" altLang="en-US" dirty="0" smtClean="0">
                <a:sym typeface="Wingdings" pitchFamily="2" charset="2"/>
              </a:rPr>
              <a:t>이건 그들의 이름이 보여짐으로써 더 </a:t>
            </a:r>
            <a:r>
              <a:rPr lang="en-US" altLang="ko-KR" dirty="0" smtClean="0">
                <a:sym typeface="Wingdings" pitchFamily="2" charset="2"/>
              </a:rPr>
              <a:t>rate</a:t>
            </a:r>
            <a:r>
              <a:rPr lang="ko-KR" altLang="en-US" dirty="0" smtClean="0">
                <a:sym typeface="Wingdings" pitchFamily="2" charset="2"/>
              </a:rPr>
              <a:t>을 얻는 </a:t>
            </a:r>
            <a:r>
              <a:rPr lang="en-US" altLang="ko-KR" dirty="0" smtClean="0">
                <a:sym typeface="Wingdings" pitchFamily="2" charset="2"/>
              </a:rPr>
              <a:t>celebrity</a:t>
            </a:r>
            <a:r>
              <a:rPr lang="ko-KR" altLang="en-US" dirty="0" smtClean="0">
                <a:sym typeface="Wingdings" pitchFamily="2" charset="2"/>
              </a:rPr>
              <a:t>들이나 </a:t>
            </a:r>
            <a:r>
              <a:rPr lang="en-US" altLang="ko-KR" dirty="0" smtClean="0">
                <a:sym typeface="Wingdings" pitchFamily="2" charset="2"/>
              </a:rPr>
              <a:t>organization</a:t>
            </a:r>
            <a:r>
              <a:rPr lang="ko-KR" altLang="en-US" dirty="0" smtClean="0">
                <a:sym typeface="Wingdings" pitchFamily="2" charset="2"/>
              </a:rPr>
              <a:t>들임</a:t>
            </a:r>
            <a:r>
              <a:rPr lang="en-US" altLang="ko-KR" dirty="0" smtClean="0">
                <a:sym typeface="Wingdings" pitchFamily="2" charset="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>
                <a:sym typeface="Wingdings" pitchFamily="2" charset="2"/>
              </a:rPr>
              <a:t>2.</a:t>
            </a:r>
            <a:r>
              <a:rPr lang="en-US" altLang="ko-KR" baseline="0" dirty="0" smtClean="0">
                <a:sym typeface="Wingdings" pitchFamily="2" charset="2"/>
              </a:rPr>
              <a:t> </a:t>
            </a:r>
            <a:r>
              <a:rPr lang="ko-KR" altLang="en-US" baseline="0" dirty="0" smtClean="0">
                <a:sym typeface="Wingdings" pitchFamily="2" charset="2"/>
              </a:rPr>
              <a:t>익명일 때보다 익명이 </a:t>
            </a:r>
            <a:r>
              <a:rPr lang="ko-KR" altLang="en-US" baseline="0" dirty="0" err="1" smtClean="0">
                <a:sym typeface="Wingdings" pitchFamily="2" charset="2"/>
              </a:rPr>
              <a:t>아닐때가</a:t>
            </a:r>
            <a:r>
              <a:rPr lang="ko-KR" altLang="en-US" baseline="0" dirty="0" smtClean="0">
                <a:sym typeface="Wingdings" pitchFamily="2" charset="2"/>
              </a:rPr>
              <a:t> 회귀선이 약간 더 가파른 기울기를 갖는 것을 볼 수 있음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ko-KR" altLang="en-US" baseline="0" dirty="0" smtClean="0">
                <a:sym typeface="Wingdings" pitchFamily="2" charset="2"/>
              </a:rPr>
              <a:t>이는 익명이 아닐 때 좀 더 </a:t>
            </a:r>
            <a:r>
              <a:rPr lang="en-US" altLang="ko-KR" baseline="0" dirty="0" smtClean="0">
                <a:sym typeface="Wingdings" pitchFamily="2" charset="2"/>
              </a:rPr>
              <a:t>follower</a:t>
            </a:r>
            <a:r>
              <a:rPr lang="ko-KR" altLang="en-US" baseline="0" dirty="0" smtClean="0">
                <a:sym typeface="Wingdings" pitchFamily="2" charset="2"/>
              </a:rPr>
              <a:t>수와 </a:t>
            </a:r>
            <a:r>
              <a:rPr lang="en-US" altLang="ko-KR" baseline="0" dirty="0" smtClean="0">
                <a:sym typeface="Wingdings" pitchFamily="2" charset="2"/>
              </a:rPr>
              <a:t>rate</a:t>
            </a:r>
            <a:r>
              <a:rPr lang="ko-KR" altLang="en-US" baseline="0" dirty="0" smtClean="0">
                <a:sym typeface="Wingdings" pitchFamily="2" charset="2"/>
              </a:rPr>
              <a:t>가 관계 있음을 </a:t>
            </a:r>
            <a:r>
              <a:rPr lang="en-US" altLang="ko-KR" baseline="0" dirty="0" smtClean="0">
                <a:sym typeface="Wingdings" pitchFamily="2" charset="2"/>
              </a:rPr>
              <a:t>(follower </a:t>
            </a:r>
            <a:r>
              <a:rPr lang="ko-KR" altLang="en-US" baseline="0" dirty="0" smtClean="0">
                <a:sym typeface="Wingdings" pitchFamily="2" charset="2"/>
              </a:rPr>
              <a:t>수에 따라 </a:t>
            </a:r>
            <a:r>
              <a:rPr lang="en-US" altLang="ko-KR" baseline="0" dirty="0" smtClean="0">
                <a:sym typeface="Wingdings" pitchFamily="2" charset="2"/>
              </a:rPr>
              <a:t>rate</a:t>
            </a:r>
            <a:r>
              <a:rPr lang="ko-KR" altLang="en-US" baseline="0" dirty="0" smtClean="0">
                <a:sym typeface="Wingdings" pitchFamily="2" charset="2"/>
              </a:rPr>
              <a:t>가 증가함을</a:t>
            </a:r>
            <a:r>
              <a:rPr lang="en-US" altLang="ko-KR" baseline="0" dirty="0" smtClean="0">
                <a:sym typeface="Wingdings" pitchFamily="2" charset="2"/>
              </a:rPr>
              <a:t>) </a:t>
            </a:r>
            <a:r>
              <a:rPr lang="ko-KR" altLang="en-US" baseline="0" dirty="0" smtClean="0">
                <a:sym typeface="Wingdings" pitchFamily="2" charset="2"/>
              </a:rPr>
              <a:t>보여줌</a:t>
            </a:r>
            <a:r>
              <a:rPr lang="en-US" altLang="ko-KR" baseline="0" dirty="0" smtClean="0">
                <a:sym typeface="Wingdings" pitchFamily="2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baseline="0" dirty="0" smtClean="0">
                <a:sym typeface="Wingdings" pitchFamily="2" charset="2"/>
              </a:rPr>
              <a:t>3. </a:t>
            </a:r>
            <a:r>
              <a:rPr lang="ko-KR" altLang="en-US" baseline="0" dirty="0" smtClean="0">
                <a:sym typeface="Wingdings" pitchFamily="2" charset="2"/>
              </a:rPr>
              <a:t>익명이 아닐 때 회귀선에 좀 더 </a:t>
            </a:r>
            <a:r>
              <a:rPr lang="en-US" altLang="ko-KR" baseline="0" dirty="0" smtClean="0">
                <a:sym typeface="Wingdings" pitchFamily="2" charset="2"/>
              </a:rPr>
              <a:t>fitting </a:t>
            </a:r>
            <a:r>
              <a:rPr lang="ko-KR" altLang="en-US" baseline="0" dirty="0" smtClean="0">
                <a:sym typeface="Wingdings" pitchFamily="2" charset="2"/>
              </a:rPr>
              <a:t>되었음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ko-KR" altLang="en-US" baseline="0" dirty="0" smtClean="0">
                <a:sym typeface="Wingdings" pitchFamily="2" charset="2"/>
              </a:rPr>
              <a:t>즉</a:t>
            </a:r>
            <a:r>
              <a:rPr lang="en-US" altLang="ko-KR" baseline="0" dirty="0" smtClean="0">
                <a:sym typeface="Wingdings" pitchFamily="2" charset="2"/>
              </a:rPr>
              <a:t>, rating</a:t>
            </a:r>
            <a:r>
              <a:rPr lang="ko-KR" altLang="en-US" baseline="0" dirty="0" smtClean="0">
                <a:sym typeface="Wingdings" pitchFamily="2" charset="2"/>
              </a:rPr>
              <a:t>과 </a:t>
            </a:r>
            <a:r>
              <a:rPr lang="en-US" altLang="ko-KR" baseline="0" dirty="0" smtClean="0">
                <a:sym typeface="Wingdings" pitchFamily="2" charset="2"/>
              </a:rPr>
              <a:t>follower</a:t>
            </a:r>
            <a:r>
              <a:rPr lang="ko-KR" altLang="en-US" baseline="0" dirty="0" smtClean="0">
                <a:sym typeface="Wingdings" pitchFamily="2" charset="2"/>
              </a:rPr>
              <a:t>수가 좀 더 관련 있다는 얘기이고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이것은 </a:t>
            </a:r>
            <a:r>
              <a:rPr lang="ko-KR" altLang="en-US" baseline="0" dirty="0" err="1" smtClean="0">
                <a:sym typeface="Wingdings" pitchFamily="2" charset="2"/>
              </a:rPr>
              <a:t>평가자들이</a:t>
            </a:r>
            <a:r>
              <a:rPr lang="ko-KR" altLang="en-US" baseline="0" dirty="0" smtClean="0">
                <a:sym typeface="Wingdings" pitchFamily="2" charset="2"/>
              </a:rPr>
              <a:t> </a:t>
            </a:r>
            <a:r>
              <a:rPr lang="en-US" altLang="ko-KR" baseline="0" dirty="0" smtClean="0">
                <a:sym typeface="Wingdings" pitchFamily="2" charset="2"/>
              </a:rPr>
              <a:t>rate</a:t>
            </a:r>
            <a:r>
              <a:rPr lang="ko-KR" altLang="en-US" baseline="0" dirty="0" smtClean="0">
                <a:sym typeface="Wingdings" pitchFamily="2" charset="2"/>
              </a:rPr>
              <a:t>을 할 때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이름을 </a:t>
            </a:r>
            <a:r>
              <a:rPr lang="en-US" altLang="ko-KR" baseline="0" dirty="0" smtClean="0">
                <a:sym typeface="Wingdings" pitchFamily="2" charset="2"/>
              </a:rPr>
              <a:t>heuristic</a:t>
            </a:r>
            <a:r>
              <a:rPr lang="ko-KR" altLang="en-US" baseline="0" dirty="0" smtClean="0">
                <a:sym typeface="Wingdings" pitchFamily="2" charset="2"/>
              </a:rPr>
              <a:t>으로 사용한다는 것을 </a:t>
            </a:r>
            <a:r>
              <a:rPr lang="en-US" altLang="ko-KR" baseline="0" dirty="0" smtClean="0">
                <a:sym typeface="Wingdings" pitchFamily="2" charset="2"/>
              </a:rPr>
              <a:t>– </a:t>
            </a:r>
            <a:r>
              <a:rPr lang="ko-KR" altLang="en-US" baseline="0" dirty="0" smtClean="0">
                <a:sym typeface="Wingdings" pitchFamily="2" charset="2"/>
              </a:rPr>
              <a:t>즉</a:t>
            </a:r>
            <a:r>
              <a:rPr lang="en-US" altLang="ko-KR" baseline="0" dirty="0" smtClean="0">
                <a:sym typeface="Wingdings" pitchFamily="2" charset="2"/>
              </a:rPr>
              <a:t>, </a:t>
            </a:r>
            <a:r>
              <a:rPr lang="ko-KR" altLang="en-US" baseline="0" dirty="0" smtClean="0">
                <a:sym typeface="Wingdings" pitchFamily="2" charset="2"/>
              </a:rPr>
              <a:t>이름으로 인해 </a:t>
            </a:r>
            <a:r>
              <a:rPr lang="en-US" altLang="ko-KR" baseline="0" dirty="0" err="1" smtClean="0">
                <a:sym typeface="Wingdings" pitchFamily="2" charset="2"/>
              </a:rPr>
              <a:t>biase</a:t>
            </a:r>
            <a:r>
              <a:rPr lang="ko-KR" altLang="en-US" baseline="0" dirty="0" smtClean="0">
                <a:sym typeface="Wingdings" pitchFamily="2" charset="2"/>
              </a:rPr>
              <a:t>가 일어남을 </a:t>
            </a:r>
            <a:r>
              <a:rPr lang="en-US" altLang="ko-KR" baseline="0" dirty="0" smtClean="0">
                <a:sym typeface="Wingdings" pitchFamily="2" charset="2"/>
              </a:rPr>
              <a:t>-</a:t>
            </a:r>
            <a:r>
              <a:rPr lang="ko-KR" altLang="en-US" baseline="0" dirty="0" smtClean="0">
                <a:sym typeface="Wingdings" pitchFamily="2" charset="2"/>
              </a:rPr>
              <a:t> 알려준다</a:t>
            </a:r>
            <a:r>
              <a:rPr lang="en-US" altLang="ko-KR" baseline="0" dirty="0" smtClean="0">
                <a:sym typeface="Wingdings" pitchFamily="2" charset="2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EEF-25E9-4E6D-A444-9401D591F08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여기서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하려는 거는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이름이 보여지는 것이 어디서는 이익으로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어디서는 불이익이 되는 것을 보았는데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이런 이동</a:t>
            </a:r>
            <a:r>
              <a:rPr lang="en-US" altLang="ko-KR" baseline="0" dirty="0" smtClean="0"/>
              <a:t>(shift)</a:t>
            </a:r>
            <a:r>
              <a:rPr lang="ko-KR" altLang="en-US" baseline="0" dirty="0" smtClean="0"/>
              <a:t>을 측정해 보기 위함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익명일 때의 </a:t>
            </a:r>
            <a:r>
              <a:rPr lang="en-US" altLang="ko-KR" baseline="0" dirty="0" smtClean="0"/>
              <a:t>rate</a:t>
            </a:r>
            <a:r>
              <a:rPr lang="ko-KR" altLang="en-US" baseline="0" dirty="0" smtClean="0"/>
              <a:t>을 정답으로 하고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비익명일</a:t>
            </a:r>
            <a:r>
              <a:rPr lang="ko-KR" altLang="en-US" baseline="0" dirty="0" smtClean="0"/>
              <a:t> 때의 </a:t>
            </a:r>
            <a:r>
              <a:rPr lang="en-US" altLang="ko-KR" baseline="0" dirty="0" smtClean="0"/>
              <a:t>rate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bias</a:t>
            </a:r>
            <a:r>
              <a:rPr lang="ko-KR" altLang="en-US" baseline="0" dirty="0" smtClean="0"/>
              <a:t>라고 할 때</a:t>
            </a:r>
            <a:r>
              <a:rPr lang="en-US" altLang="ko-KR" baseline="0" dirty="0" smtClean="0"/>
              <a:t>, figure 8</a:t>
            </a:r>
            <a:r>
              <a:rPr lang="ko-KR" altLang="en-US" baseline="0" dirty="0" smtClean="0"/>
              <a:t>의 결과를 보면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대부분의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평가자들</a:t>
            </a:r>
            <a:r>
              <a:rPr lang="en-US" altLang="ko-KR" baseline="0" dirty="0" smtClean="0"/>
              <a:t>(65-70%)</a:t>
            </a:r>
            <a:r>
              <a:rPr lang="ko-KR" altLang="en-US" baseline="0" dirty="0" smtClean="0"/>
              <a:t>이 아주 조금 </a:t>
            </a:r>
            <a:r>
              <a:rPr lang="en-US" altLang="ko-KR" baseline="0" dirty="0" smtClean="0"/>
              <a:t>bias</a:t>
            </a:r>
            <a:r>
              <a:rPr lang="ko-KR" altLang="en-US" baseline="0" dirty="0" smtClean="0"/>
              <a:t>되었음을 알 수 있고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적은 사용자들이 크게 </a:t>
            </a:r>
            <a:r>
              <a:rPr lang="en-US" altLang="ko-KR" baseline="0" dirty="0" smtClean="0"/>
              <a:t>bias</a:t>
            </a:r>
            <a:r>
              <a:rPr lang="ko-KR" altLang="en-US" baseline="0" dirty="0" smtClean="0"/>
              <a:t>됨을 알 수 있음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interestingness </a:t>
            </a:r>
            <a:r>
              <a:rPr lang="ko-KR" altLang="en-US" dirty="0" smtClean="0"/>
              <a:t>측정 값이 </a:t>
            </a:r>
            <a:r>
              <a:rPr lang="en-US" altLang="ko-KR" dirty="0" smtClean="0"/>
              <a:t>authoritativeness </a:t>
            </a:r>
            <a:r>
              <a:rPr lang="ko-KR" altLang="en-US" dirty="0" smtClean="0"/>
              <a:t>측정값보다 더 </a:t>
            </a:r>
            <a:r>
              <a:rPr lang="en-US" altLang="ko-KR" dirty="0" smtClean="0"/>
              <a:t>bias</a:t>
            </a:r>
            <a:r>
              <a:rPr lang="ko-KR" altLang="en-US" dirty="0" smtClean="0"/>
              <a:t>되었음을 알 수 있음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itchFamily="2" charset="2"/>
              </a:rPr>
              <a:t> A</a:t>
            </a:r>
            <a:r>
              <a:rPr lang="ko-KR" altLang="en-US" dirty="0" smtClean="0">
                <a:sym typeface="Wingdings" pitchFamily="2" charset="2"/>
              </a:rPr>
              <a:t>의 </a:t>
            </a:r>
            <a:r>
              <a:rPr lang="en-US" altLang="ko-KR" dirty="0" smtClean="0">
                <a:sym typeface="Wingdings" pitchFamily="2" charset="2"/>
              </a:rPr>
              <a:t>first peak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dirty="0" smtClean="0">
                <a:sym typeface="Wingdings" pitchFamily="2" charset="2"/>
              </a:rPr>
              <a:t>I</a:t>
            </a:r>
            <a:r>
              <a:rPr lang="ko-KR" altLang="en-US" dirty="0" smtClean="0">
                <a:sym typeface="Wingdings" pitchFamily="2" charset="2"/>
              </a:rPr>
              <a:t>의 것보다 더 높음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미미하게 </a:t>
            </a:r>
            <a:r>
              <a:rPr lang="en-US" altLang="ko-KR" dirty="0" smtClean="0">
                <a:sym typeface="Wingdings" pitchFamily="2" charset="2"/>
              </a:rPr>
              <a:t>bias</a:t>
            </a:r>
            <a:r>
              <a:rPr lang="ko-KR" altLang="en-US" dirty="0" smtClean="0">
                <a:sym typeface="Wingdings" pitchFamily="2" charset="2"/>
              </a:rPr>
              <a:t>된 사람이 많다는 얘기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EEF-25E9-4E6D-A444-9401D591F08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5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89CD47C6-30E2-4BCD-9725-BE83221011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What’s in a @name? </a:t>
            </a:r>
            <a:br>
              <a:rPr lang="en-US" altLang="ko-KR" dirty="0" smtClean="0"/>
            </a:br>
            <a:r>
              <a:rPr lang="en-US" altLang="ko-KR" dirty="0" smtClean="0"/>
              <a:t>How Name Value Biases Judgment of </a:t>
            </a:r>
            <a:r>
              <a:rPr lang="en-US" altLang="ko-KR" dirty="0" err="1" smtClean="0"/>
              <a:t>Microblog</a:t>
            </a:r>
            <a:r>
              <a:rPr lang="en-US" altLang="ko-KR" dirty="0" smtClean="0"/>
              <a:t> Authors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Aditya</a:t>
            </a:r>
            <a:r>
              <a:rPr lang="en-US" altLang="ko-KR" dirty="0" smtClean="0"/>
              <a:t> Pal, Scott Counts</a:t>
            </a:r>
          </a:p>
          <a:p>
            <a:r>
              <a:rPr lang="en-US" altLang="ko-KR" smtClean="0"/>
              <a:t>ICWSM </a:t>
            </a:r>
            <a:r>
              <a:rPr lang="en-US" altLang="ko-KR" dirty="0" smtClean="0"/>
              <a:t>2011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September 15, 2011</a:t>
            </a:r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and User Study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Procedure and evaluation criteria</a:t>
            </a:r>
          </a:p>
          <a:p>
            <a:pPr lvl="1"/>
            <a:r>
              <a:rPr lang="en-US" altLang="ko-KR" dirty="0" smtClean="0"/>
              <a:t>48 Participants (25% female)</a:t>
            </a:r>
          </a:p>
          <a:p>
            <a:pPr lvl="1"/>
            <a:r>
              <a:rPr lang="en-US" altLang="ko-KR" dirty="0" smtClean="0"/>
              <a:t>The first 20 authors were presented anonymously, </a:t>
            </a:r>
            <a:br>
              <a:rPr lang="en-US" altLang="ko-KR" dirty="0" smtClean="0"/>
            </a:br>
            <a:r>
              <a:rPr lang="en-US" altLang="ko-KR" dirty="0" smtClean="0"/>
              <a:t>the second 20 authors were evaluated non-anonymously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l="17323" t="16681" r="27038" b="46418"/>
          <a:stretch>
            <a:fillRect/>
          </a:stretch>
        </p:blipFill>
        <p:spPr bwMode="auto">
          <a:xfrm>
            <a:off x="755576" y="2996952"/>
            <a:ext cx="36724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7323" t="57674" r="27038" b="5192"/>
          <a:stretch>
            <a:fillRect/>
          </a:stretch>
        </p:blipFill>
        <p:spPr bwMode="auto">
          <a:xfrm>
            <a:off x="4716016" y="2962280"/>
            <a:ext cx="3672408" cy="188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4716016" y="3212976"/>
            <a:ext cx="1008112" cy="216024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and User Study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Rating density estimation</a:t>
            </a:r>
          </a:p>
          <a:p>
            <a:pPr lvl="1"/>
            <a:r>
              <a:rPr lang="en-US" altLang="ko-KR" dirty="0" smtClean="0"/>
              <a:t>Smoothes the ratings to reflect better approximation to true ratings</a:t>
            </a:r>
          </a:p>
          <a:p>
            <a:pPr lvl="1"/>
            <a:r>
              <a:rPr lang="en-US" altLang="ko-KR" dirty="0" smtClean="0"/>
              <a:t>Reduces the effect of outliers on the small number of ratings</a:t>
            </a:r>
          </a:p>
          <a:p>
            <a:pPr lvl="1"/>
            <a:r>
              <a:rPr lang="en-US" altLang="ko-KR" dirty="0" smtClean="0"/>
              <a:t>Enables the use of distance measures over differences of point estimates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Gaussian kernel</a:t>
            </a:r>
          </a:p>
          <a:p>
            <a:pPr lvl="2"/>
            <a:r>
              <a:rPr lang="en-US" altLang="ko-KR" dirty="0" smtClean="0"/>
              <a:t>Estimate the continuous density of the ratings</a:t>
            </a:r>
          </a:p>
          <a:p>
            <a:pPr lvl="2">
              <a:buNone/>
            </a:pPr>
            <a:r>
              <a:rPr lang="en-US" altLang="ko-KR" i="1" dirty="0" smtClean="0"/>
              <a:t>N</a:t>
            </a:r>
            <a:r>
              <a:rPr lang="en-US" altLang="ko-KR" dirty="0" smtClean="0"/>
              <a:t> ratings </a:t>
            </a:r>
            <a:r>
              <a:rPr lang="en-US" altLang="ko-KR" i="1" dirty="0" smtClean="0"/>
              <a:t>r</a:t>
            </a:r>
            <a:r>
              <a:rPr lang="en-US" altLang="ko-KR" dirty="0" smtClean="0"/>
              <a:t> = {</a:t>
            </a:r>
            <a:r>
              <a:rPr lang="en-US" altLang="ko-KR" i="1" dirty="0" smtClean="0"/>
              <a:t>r</a:t>
            </a:r>
            <a:r>
              <a:rPr lang="en-US" altLang="ko-KR" i="1" baseline="-25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r</a:t>
            </a:r>
            <a:r>
              <a:rPr lang="en-US" altLang="ko-KR" i="1" baseline="-25000" dirty="0" smtClean="0"/>
              <a:t>2</a:t>
            </a:r>
            <a:r>
              <a:rPr lang="en-US" altLang="ko-KR" dirty="0" smtClean="0"/>
              <a:t>, …, </a:t>
            </a:r>
            <a:r>
              <a:rPr lang="en-US" altLang="ko-KR" i="1" dirty="0" err="1" smtClean="0"/>
              <a:t>r</a:t>
            </a:r>
            <a:r>
              <a:rPr lang="en-US" altLang="ko-KR" i="1" baseline="-25000" dirty="0" err="1" smtClean="0"/>
              <a:t>N</a:t>
            </a:r>
            <a:r>
              <a:rPr lang="en-US" altLang="ko-KR" dirty="0" smtClean="0"/>
              <a:t>}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Kullback-Leibler</a:t>
            </a:r>
            <a:r>
              <a:rPr lang="en-US" altLang="ko-KR" dirty="0" smtClean="0"/>
              <a:t> divergence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35870" t="67234" r="19972" b="22426"/>
          <a:stretch>
            <a:fillRect/>
          </a:stretch>
        </p:blipFill>
        <p:spPr bwMode="auto">
          <a:xfrm>
            <a:off x="2699792" y="4221088"/>
            <a:ext cx="36004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 l="32337" t="76425" r="18206" b="15532"/>
          <a:stretch>
            <a:fillRect/>
          </a:stretch>
        </p:blipFill>
        <p:spPr bwMode="auto">
          <a:xfrm>
            <a:off x="2555776" y="5445224"/>
            <a:ext cx="403244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Dataset and User Study Design</a:t>
            </a:r>
          </a:p>
          <a:p>
            <a:r>
              <a:rPr lang="en-US" altLang="ko-KR" dirty="0" smtClean="0"/>
              <a:t>Author Rating Analysis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Participant Rating Analysis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Measuring Other Factors for Bias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Author Rating Analysis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Notation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The mean of all the ratings received by user </a:t>
            </a:r>
            <a:r>
              <a:rPr lang="en-US" altLang="ko-KR" i="1" dirty="0" smtClean="0"/>
              <a:t>a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921838" y="1700808"/>
            <a:ext cx="5170442" cy="1080120"/>
            <a:chOff x="1403648" y="1772816"/>
            <a:chExt cx="5170442" cy="1080120"/>
          </a:xfrm>
        </p:grpSpPr>
        <p:grpSp>
          <p:nvGrpSpPr>
            <p:cNvPr id="7" name="그룹 6"/>
            <p:cNvGrpSpPr/>
            <p:nvPr/>
          </p:nvGrpSpPr>
          <p:grpSpPr>
            <a:xfrm>
              <a:off x="1403648" y="1772816"/>
              <a:ext cx="2147455" cy="432048"/>
              <a:chOff x="1403648" y="1772816"/>
              <a:chExt cx="2147455" cy="432048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403648" y="1772816"/>
                <a:ext cx="432048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orbel" pitchFamily="34" charset="0"/>
                  </a:rPr>
                  <a:t>I</a:t>
                </a:r>
                <a:endParaRPr lang="ko-KR" altLang="en-US" dirty="0">
                  <a:latin typeface="Corbel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907704" y="1803296"/>
                <a:ext cx="1643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orbel" pitchFamily="34" charset="0"/>
                  </a:rPr>
                  <a:t>Interestingness</a:t>
                </a:r>
                <a:endParaRPr lang="ko-KR" alt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283968" y="1772816"/>
              <a:ext cx="1602434" cy="432048"/>
              <a:chOff x="1043608" y="1772816"/>
              <a:chExt cx="1602434" cy="432048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43608" y="1772816"/>
                <a:ext cx="432048" cy="4320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orbel" pitchFamily="34" charset="0"/>
                  </a:rPr>
                  <a:t>A</a:t>
                </a:r>
                <a:endParaRPr lang="ko-KR" altLang="en-US" dirty="0">
                  <a:latin typeface="Corbe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47664" y="1803296"/>
                <a:ext cx="1098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orbel" pitchFamily="34" charset="0"/>
                  </a:rPr>
                  <a:t>Authority</a:t>
                </a:r>
                <a:endParaRPr lang="ko-KR" alt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403648" y="2420888"/>
              <a:ext cx="1839678" cy="432048"/>
              <a:chOff x="1403648" y="1772816"/>
              <a:chExt cx="1839678" cy="432048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1403648" y="1772816"/>
                <a:ext cx="432048" cy="43204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ko-KR" dirty="0" smtClean="0">
                    <a:latin typeface="Corbel" pitchFamily="34" charset="0"/>
                    <a:ea typeface="나눔고딕"/>
                  </a:rPr>
                  <a:t>α</a:t>
                </a:r>
                <a:endParaRPr lang="ko-KR" altLang="en-US" dirty="0">
                  <a:latin typeface="Corbe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07704" y="1803296"/>
                <a:ext cx="1335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orbel" pitchFamily="34" charset="0"/>
                  </a:rPr>
                  <a:t>Anonymous</a:t>
                </a:r>
                <a:endParaRPr lang="ko-KR" altLang="en-US" dirty="0">
                  <a:latin typeface="Corbel" pitchFamily="34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283968" y="2420888"/>
              <a:ext cx="2290122" cy="432048"/>
              <a:chOff x="1043608" y="1772816"/>
              <a:chExt cx="2290122" cy="432048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43608" y="1772816"/>
                <a:ext cx="432048" cy="43204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ko-KR" dirty="0" smtClean="0">
                    <a:latin typeface="Corbel" pitchFamily="34" charset="0"/>
                    <a:ea typeface="나눔고딕"/>
                  </a:rPr>
                  <a:t>β</a:t>
                </a:r>
                <a:endParaRPr lang="ko-KR" altLang="en-US" dirty="0">
                  <a:latin typeface="Corbel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47664" y="1803296"/>
                <a:ext cx="1786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orbel" pitchFamily="34" charset="0"/>
                  </a:rPr>
                  <a:t>Non-anonymous</a:t>
                </a:r>
                <a:endParaRPr lang="ko-KR" altLang="en-US" dirty="0">
                  <a:latin typeface="Corbel" pitchFamily="34" charset="0"/>
                </a:endParaRPr>
              </a:p>
            </p:txBody>
          </p:sp>
        </p:grp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 l="48928" t="68439" r="11396" b="21504"/>
          <a:stretch>
            <a:fillRect/>
          </a:stretch>
        </p:blipFill>
        <p:spPr bwMode="auto">
          <a:xfrm>
            <a:off x="683568" y="3356992"/>
            <a:ext cx="1944216" cy="31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Author Rating Analysis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Anonymous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non-anonymous ratings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l="30570" t="27022" r="16440" b="37362"/>
          <a:stretch>
            <a:fillRect/>
          </a:stretch>
        </p:blipFill>
        <p:spPr bwMode="auto">
          <a:xfrm>
            <a:off x="2483768" y="4005064"/>
            <a:ext cx="404174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 l="9087" t="33237" r="5987" b="10621"/>
          <a:stretch>
            <a:fillRect/>
          </a:stretch>
        </p:blipFill>
        <p:spPr bwMode="auto">
          <a:xfrm>
            <a:off x="1691680" y="1628800"/>
            <a:ext cx="5875272" cy="199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/>
        </p:nvCxnSpPr>
        <p:spPr>
          <a:xfrm>
            <a:off x="1763688" y="3341752"/>
            <a:ext cx="56886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763688" y="3619500"/>
            <a:ext cx="18722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Author Rating Analysis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Rating distribution comparisons</a:t>
            </a:r>
          </a:p>
          <a:p>
            <a:pPr lvl="1"/>
            <a:r>
              <a:rPr lang="en-US" altLang="ko-KR" dirty="0" smtClean="0"/>
              <a:t>Discover that all authors are better of being rated anonymously or do some authors benefit on the contrary</a:t>
            </a:r>
          </a:p>
          <a:p>
            <a:pPr lvl="1"/>
            <a:r>
              <a:rPr lang="en-US" altLang="ko-KR" dirty="0" err="1" smtClean="0"/>
              <a:t>KMeans</a:t>
            </a:r>
            <a:r>
              <a:rPr lang="en-US" altLang="ko-KR" dirty="0" smtClean="0"/>
              <a:t> clustering algorithm</a:t>
            </a:r>
          </a:p>
          <a:p>
            <a:pPr lvl="2"/>
            <a:r>
              <a:rPr lang="en-US" altLang="ko-KR" dirty="0" smtClean="0"/>
              <a:t>Over the          rating distributions of authors </a:t>
            </a:r>
            <a:br>
              <a:rPr lang="en-US" altLang="ko-KR" dirty="0" smtClean="0"/>
            </a:br>
            <a:r>
              <a:rPr lang="en-US" altLang="ko-KR" dirty="0" smtClean="0"/>
              <a:t>by using symmetric KL-divergence between two authors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61736" t="33504" r="34409" b="56013"/>
          <a:stretch>
            <a:fillRect/>
          </a:stretch>
        </p:blipFill>
        <p:spPr bwMode="auto">
          <a:xfrm>
            <a:off x="2339752" y="2564904"/>
            <a:ext cx="266700" cy="37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 l="16343" t="55029" r="5987" b="9770"/>
          <a:stretch>
            <a:fillRect/>
          </a:stretch>
        </p:blipFill>
        <p:spPr bwMode="auto">
          <a:xfrm>
            <a:off x="2987824" y="3212976"/>
            <a:ext cx="3168352" cy="73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 cstate="print"/>
          <a:srcRect l="7713" t="26532" r="27562" b="9770"/>
          <a:stretch>
            <a:fillRect/>
          </a:stretch>
        </p:blipFill>
        <p:spPr bwMode="auto">
          <a:xfrm>
            <a:off x="2411760" y="4149080"/>
            <a:ext cx="4248472" cy="215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Author Rating Analysis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Rating and follower count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 l="24110" t="14410" r="12028" b="7724"/>
          <a:stretch>
            <a:fillRect/>
          </a:stretch>
        </p:blipFill>
        <p:spPr bwMode="auto">
          <a:xfrm>
            <a:off x="2455512" y="1547061"/>
            <a:ext cx="4132712" cy="441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Dataset and User Study Design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Author Rating Analysis Results</a:t>
            </a:r>
          </a:p>
          <a:p>
            <a:r>
              <a:rPr lang="en-US" altLang="ko-KR" dirty="0" smtClean="0"/>
              <a:t>Participant Rating Analysis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Measuring Other Factors for Bias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Participant Rating Analysis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Measuring participant bias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 l="24110" t="24266" r="13754" b="39265"/>
          <a:stretch>
            <a:fillRect/>
          </a:stretch>
        </p:blipFill>
        <p:spPr bwMode="auto">
          <a:xfrm>
            <a:off x="2419545" y="1844824"/>
            <a:ext cx="434383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Dataset and User Study Design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Author Rating Analysis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Participant Rating Analysis Results</a:t>
            </a:r>
          </a:p>
          <a:p>
            <a:r>
              <a:rPr lang="en-US" altLang="ko-KR" dirty="0" smtClean="0"/>
              <a:t>Measuring Other Factors for Bias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Dataset and User Study Design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Author Rating Analysis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Participant Rating Analysis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Measuring Other Factors for Bias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Measuring Other Factors for Bias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Author names study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_Gender, type of author, and topical fit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ko-KR" dirty="0" smtClean="0"/>
              <a:t>Gender</a:t>
            </a:r>
          </a:p>
          <a:p>
            <a:pPr lvl="2"/>
            <a:r>
              <a:rPr lang="en-US" altLang="ko-KR" dirty="0" smtClean="0"/>
              <a:t>Majority of top authors are gender neutral</a:t>
            </a:r>
          </a:p>
          <a:p>
            <a:pPr lvl="2"/>
            <a:r>
              <a:rPr lang="en-US" altLang="ko-KR" dirty="0" smtClean="0"/>
              <a:t>Male were perceived as providing better content than the female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l="18932" t="22295" r="16343" b="36308"/>
          <a:stretch>
            <a:fillRect/>
          </a:stretch>
        </p:blipFill>
        <p:spPr bwMode="auto">
          <a:xfrm>
            <a:off x="2175162" y="2729082"/>
            <a:ext cx="4721668" cy="264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Measuring Other Factors for Bias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Author names study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_Gender, type of author, and topical fit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ko-KR" dirty="0" smtClean="0"/>
              <a:t>Type</a:t>
            </a:r>
          </a:p>
          <a:p>
            <a:pPr lvl="2"/>
            <a:r>
              <a:rPr lang="en-US" altLang="ko-KR" dirty="0" smtClean="0"/>
              <a:t>The names with organizations are better </a:t>
            </a:r>
          </a:p>
          <a:p>
            <a:pPr lvl="3"/>
            <a:r>
              <a:rPr lang="en-US" altLang="ko-KR" dirty="0" smtClean="0"/>
              <a:t>Authority ratings of org improve from </a:t>
            </a:r>
            <a:r>
              <a:rPr lang="el-GR" altLang="ko-KR" dirty="0" smtClean="0">
                <a:ea typeface="나눔고딕"/>
              </a:rPr>
              <a:t>α</a:t>
            </a:r>
            <a:r>
              <a:rPr lang="en-US" altLang="ko-KR" dirty="0" smtClean="0">
                <a:ea typeface="나눔고딕"/>
              </a:rPr>
              <a:t> to </a:t>
            </a:r>
            <a:r>
              <a:rPr lang="el-GR" altLang="ko-KR" dirty="0" smtClean="0">
                <a:ea typeface="나눔고딕"/>
              </a:rPr>
              <a:t>β</a:t>
            </a:r>
            <a:r>
              <a:rPr lang="en-US" altLang="ko-KR" dirty="0" smtClean="0">
                <a:ea typeface="나눔고딕"/>
              </a:rPr>
              <a:t> conditions</a:t>
            </a:r>
          </a:p>
          <a:p>
            <a:pPr lvl="3"/>
            <a:r>
              <a:rPr lang="en-US" altLang="ko-KR" dirty="0" smtClean="0">
                <a:ea typeface="나눔고딕"/>
              </a:rPr>
              <a:t>“can’t tell” and human authors receive a drop in authority ratings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18069" t="47922" r="16343" b="9695"/>
          <a:stretch>
            <a:fillRect/>
          </a:stretch>
        </p:blipFill>
        <p:spPr bwMode="auto">
          <a:xfrm>
            <a:off x="2123728" y="3106858"/>
            <a:ext cx="4896544" cy="277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Measuring Other Factors for Bias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Author names study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 _Gender, type of author, and topical fit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ko-KR" dirty="0" smtClean="0"/>
              <a:t>Topical</a:t>
            </a:r>
          </a:p>
          <a:p>
            <a:pPr lvl="2"/>
            <a:r>
              <a:rPr lang="en-US" altLang="ko-KR" dirty="0" smtClean="0"/>
              <a:t>Yes++: highly topically relevant / Yes: slightly relevant </a:t>
            </a:r>
          </a:p>
          <a:p>
            <a:pPr lvl="2"/>
            <a:r>
              <a:rPr lang="en-US" altLang="ko-KR" dirty="0" smtClean="0"/>
              <a:t>Yes authors receive higher ratings </a:t>
            </a:r>
          </a:p>
          <a:p>
            <a:pPr lvl="3"/>
            <a:r>
              <a:rPr lang="en-US" altLang="ko-KR" dirty="0" smtClean="0"/>
              <a:t>Better to have a name only slightly relevant to topic name</a:t>
            </a:r>
          </a:p>
          <a:p>
            <a:pPr lvl="2"/>
            <a:r>
              <a:rPr lang="en-US" altLang="ko-KR" dirty="0" smtClean="0"/>
              <a:t>Names that are moderately on topic convey a sense that they are authorities on more than just the single topic (e.g., @Apple)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18932" t="16381" r="16343" b="42222"/>
          <a:stretch>
            <a:fillRect/>
          </a:stretch>
        </p:blipFill>
        <p:spPr bwMode="auto">
          <a:xfrm>
            <a:off x="2195736" y="3688228"/>
            <a:ext cx="4680520" cy="262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Dataset and User Study Design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Author Rating Analysis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Participant Rating Analysis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Measuring Other Factors for Bias</a:t>
            </a:r>
          </a:p>
          <a:p>
            <a:r>
              <a:rPr lang="en-US" altLang="ko-KR" dirty="0" smtClean="0"/>
              <a:t>Discussion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Findings </a:t>
            </a:r>
          </a:p>
          <a:p>
            <a:pPr lvl="1"/>
            <a:r>
              <a:rPr lang="en-US" altLang="ko-KR" dirty="0" smtClean="0"/>
              <a:t>On average authors are actually hurt by the presence of their name</a:t>
            </a:r>
          </a:p>
          <a:p>
            <a:pPr lvl="1"/>
            <a:r>
              <a:rPr lang="en-US" altLang="ko-KR" dirty="0" smtClean="0"/>
              <a:t>“Average” and “Bad” authors are particularly hurt by the presence of their name, despite authoring content that is of roughly comparable quality to “good” authors</a:t>
            </a:r>
          </a:p>
          <a:p>
            <a:pPr lvl="1"/>
            <a:r>
              <a:rPr lang="en-US" altLang="ko-KR" dirty="0" smtClean="0"/>
              <a:t>Authors with high follower counts reap the most benefit from their names being shown</a:t>
            </a:r>
          </a:p>
          <a:p>
            <a:pPr lvl="1"/>
            <a:r>
              <a:rPr lang="en-US" altLang="ko-KR" dirty="0" smtClean="0"/>
              <a:t>Names that are male, organizations and moderately topical see the most shift in the positive direction in the eyes of readers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can these findings be used by system designers who wish to deliver the highest quality content to a user?</a:t>
            </a:r>
          </a:p>
          <a:p>
            <a:pPr lvl="1"/>
            <a:r>
              <a:rPr lang="en-US" altLang="ko-KR" dirty="0" smtClean="0"/>
              <a:t>Acknowledging the phenomenology of the user and working with bias may be most appropriate</a:t>
            </a:r>
          </a:p>
          <a:p>
            <a:pPr lvl="1"/>
            <a:r>
              <a:rPr lang="en-US" altLang="ko-KR" dirty="0" smtClean="0"/>
              <a:t>Finding the exact balance and method for showing end users content from names they expect and content free of name value bias (future work)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 carefully crafted user name can lead to more desirable results for an author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Plan to explore other author metrics, combinations of metrics as proxies for name value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Royalty-free Stock Photo: fruit vegetables pie chartcolour whe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4663430" cy="466343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195736" y="1484784"/>
            <a:ext cx="4680520" cy="468052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3068960"/>
            <a:ext cx="6250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>
                <a:latin typeface="Letter Gothic Std" pitchFamily="49" charset="0"/>
                <a:cs typeface="Courier New" pitchFamily="49" charset="0"/>
              </a:rPr>
              <a:t>Cognitive bias</a:t>
            </a:r>
            <a:r>
              <a:rPr lang="en-US" altLang="ko-KR" b="1" dirty="0" smtClean="0">
                <a:latin typeface="Letter Gothic Std" pitchFamily="49" charset="0"/>
                <a:cs typeface="Courier New" pitchFamily="49" charset="0"/>
              </a:rPr>
              <a:t>:</a:t>
            </a:r>
          </a:p>
          <a:p>
            <a:r>
              <a:rPr lang="en-US" altLang="ko-KR" dirty="0" smtClean="0">
                <a:latin typeface="Letter Gothic Std" pitchFamily="49" charset="0"/>
                <a:cs typeface="Courier New" pitchFamily="49" charset="0"/>
              </a:rPr>
              <a:t>  The human tendency to err systematically </a:t>
            </a:r>
          </a:p>
          <a:p>
            <a:r>
              <a:rPr lang="en-US" altLang="ko-KR" dirty="0" smtClean="0">
                <a:latin typeface="Letter Gothic Std" pitchFamily="49" charset="0"/>
                <a:cs typeface="Courier New" pitchFamily="49" charset="0"/>
              </a:rPr>
              <a:t>  when making judgment based on heuristics </a:t>
            </a:r>
          </a:p>
          <a:p>
            <a:r>
              <a:rPr lang="en-US" altLang="ko-KR" dirty="0" smtClean="0">
                <a:latin typeface="Letter Gothic Std" pitchFamily="49" charset="0"/>
                <a:cs typeface="Courier New" pitchFamily="49" charset="0"/>
              </a:rPr>
              <a:t>  rather than thorough analysis of evidence </a:t>
            </a:r>
          </a:p>
          <a:p>
            <a:r>
              <a:rPr lang="en-US" altLang="ko-KR" dirty="0" smtClean="0">
                <a:latin typeface="Letter Gothic Std" pitchFamily="49" charset="0"/>
                <a:cs typeface="Courier New" pitchFamily="49" charset="0"/>
              </a:rPr>
              <a:t>  (</a:t>
            </a:r>
            <a:r>
              <a:rPr lang="en-US" altLang="ko-KR" dirty="0" err="1" smtClean="0">
                <a:latin typeface="Letter Gothic Std" pitchFamily="49" charset="0"/>
                <a:cs typeface="Courier New" pitchFamily="49" charset="0"/>
              </a:rPr>
              <a:t>Tversky</a:t>
            </a:r>
            <a:r>
              <a:rPr lang="en-US" altLang="ko-KR" dirty="0" smtClean="0">
                <a:latin typeface="Letter Gothic Std" pitchFamily="49" charset="0"/>
                <a:cs typeface="Courier New" pitchFamily="49" charset="0"/>
              </a:rPr>
              <a:t> and </a:t>
            </a:r>
            <a:r>
              <a:rPr lang="en-US" altLang="ko-KR" dirty="0" err="1" smtClean="0">
                <a:latin typeface="Letter Gothic Std" pitchFamily="49" charset="0"/>
                <a:cs typeface="Courier New" pitchFamily="49" charset="0"/>
              </a:rPr>
              <a:t>Kahneman</a:t>
            </a:r>
            <a:r>
              <a:rPr lang="en-US" altLang="ko-KR" dirty="0" smtClean="0">
                <a:latin typeface="Letter Gothic Std" pitchFamily="49" charset="0"/>
                <a:cs typeface="Courier New" pitchFamily="49" charset="0"/>
              </a:rPr>
              <a:t> 1974)</a:t>
            </a:r>
            <a:endParaRPr lang="ko-KR" altLang="en-US" dirty="0">
              <a:latin typeface="Letter Gothic Std" pitchFamily="49" charset="0"/>
              <a:cs typeface="Courier New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2650" t="28847" r="23805" b="34348"/>
          <a:stretch>
            <a:fillRect/>
          </a:stretch>
        </p:blipFill>
        <p:spPr bwMode="auto">
          <a:xfrm>
            <a:off x="1547664" y="1124744"/>
            <a:ext cx="5976664" cy="199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l="970" t="12201" r="36086" b="37771"/>
          <a:stretch>
            <a:fillRect/>
          </a:stretch>
        </p:blipFill>
        <p:spPr bwMode="auto">
          <a:xfrm>
            <a:off x="1691680" y="3327342"/>
            <a:ext cx="5688632" cy="301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assessment of the </a:t>
            </a:r>
            <a:r>
              <a:rPr lang="en-US" altLang="ko-KR" dirty="0" smtClean="0">
                <a:solidFill>
                  <a:schemeClr val="accent6"/>
                </a:solidFill>
              </a:rPr>
              <a:t>quality of the content</a:t>
            </a:r>
            <a:r>
              <a:rPr lang="en-US" altLang="ko-KR" dirty="0" smtClean="0"/>
              <a:t> or </a:t>
            </a:r>
            <a:r>
              <a:rPr lang="en-US" altLang="ko-KR" dirty="0" smtClean="0">
                <a:solidFill>
                  <a:schemeClr val="accent6"/>
                </a:solidFill>
              </a:rPr>
              <a:t>user</a:t>
            </a:r>
            <a:r>
              <a:rPr lang="en-US" altLang="ko-KR" dirty="0" smtClean="0"/>
              <a:t> is based in part on biases of the users evaluating them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36718" t="40283" r="25649" b="34453"/>
          <a:stretch>
            <a:fillRect/>
          </a:stretch>
        </p:blipFill>
        <p:spPr bwMode="auto">
          <a:xfrm>
            <a:off x="1475656" y="2348880"/>
            <a:ext cx="244827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l="8003" t="30163" r="44532" b="7021"/>
          <a:stretch>
            <a:fillRect/>
          </a:stretch>
        </p:blipFill>
        <p:spPr bwMode="auto">
          <a:xfrm>
            <a:off x="4312920" y="2348880"/>
            <a:ext cx="359671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study </a:t>
            </a:r>
            <a:r>
              <a:rPr lang="en-US" altLang="ko-KR" i="1" dirty="0" smtClean="0"/>
              <a:t>how bias due to name value impacts the perception of quality of Twitter authors</a:t>
            </a:r>
            <a:endParaRPr lang="en-US" altLang="ko-KR" dirty="0" smtClean="0"/>
          </a:p>
          <a:p>
            <a:endParaRPr lang="en-US" altLang="ko-KR" i="1" dirty="0" smtClean="0"/>
          </a:p>
          <a:p>
            <a:r>
              <a:rPr lang="en-US" altLang="ko-KR" dirty="0" smtClean="0"/>
              <a:t>Understanding this bias is increasingly important </a:t>
            </a:r>
          </a:p>
          <a:p>
            <a:pPr lvl="1"/>
            <a:r>
              <a:rPr lang="en-US" altLang="ko-KR" dirty="0" err="1" smtClean="0"/>
              <a:t>Microblogs</a:t>
            </a:r>
            <a:r>
              <a:rPr lang="en-US" altLang="ko-KR" dirty="0" smtClean="0"/>
              <a:t> become a vehicle for content distribution</a:t>
            </a:r>
          </a:p>
          <a:p>
            <a:pPr lvl="1"/>
            <a:r>
              <a:rPr lang="en-US" altLang="ko-KR" dirty="0" smtClean="0"/>
              <a:t>Readers must evaluate content from authors they do not follow</a:t>
            </a:r>
          </a:p>
          <a:p>
            <a:pPr lvl="1"/>
            <a:r>
              <a:rPr lang="en-US" altLang="ko-KR" dirty="0" smtClean="0"/>
              <a:t>Username is a key piece of information when a reader sees only the user name and photo of the author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contributions</a:t>
            </a:r>
          </a:p>
          <a:p>
            <a:pPr lvl="1"/>
            <a:r>
              <a:rPr lang="en-US" altLang="ko-KR" dirty="0" smtClean="0"/>
              <a:t>Discover how name value affects ratings of the quality of an author’s tweets</a:t>
            </a:r>
          </a:p>
          <a:p>
            <a:pPr lvl="2"/>
            <a:r>
              <a:rPr lang="en-US" altLang="ko-KR" dirty="0" smtClean="0"/>
              <a:t>Analyze the relationship between name value with follower count</a:t>
            </a:r>
          </a:p>
          <a:p>
            <a:pPr lvl="1"/>
            <a:r>
              <a:rPr lang="en-US" altLang="ko-KR" dirty="0" smtClean="0"/>
              <a:t>Measure to what degree Tweet readers are biased</a:t>
            </a:r>
          </a:p>
          <a:p>
            <a:pPr lvl="1"/>
            <a:r>
              <a:rPr lang="en-US" altLang="ko-KR" dirty="0" smtClean="0"/>
              <a:t>Show that certain qualities of names are more effective in influencing reader’s perception about the quality of their content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/>
              <a:t>Dataset and User Study Design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Author Rating Analysis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Participant Rating Analysis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Measuring Other Factors for Bias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and User Study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Twitter dataset</a:t>
            </a:r>
          </a:p>
          <a:p>
            <a:pPr lvl="1"/>
            <a:r>
              <a:rPr lang="en-US" altLang="ko-KR" dirty="0" smtClean="0"/>
              <a:t>Selected three topics: </a:t>
            </a:r>
            <a:r>
              <a:rPr lang="en-US" altLang="ko-KR" i="1" dirty="0" err="1" smtClean="0">
                <a:solidFill>
                  <a:schemeClr val="accent2"/>
                </a:solidFill>
              </a:rPr>
              <a:t>iPhone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solidFill>
                  <a:schemeClr val="accent4"/>
                </a:solidFill>
              </a:rPr>
              <a:t>Oil Spill</a:t>
            </a:r>
            <a:r>
              <a:rPr lang="en-US" altLang="ko-KR" dirty="0" smtClean="0"/>
              <a:t>, </a:t>
            </a:r>
            <a:r>
              <a:rPr lang="en-US" altLang="ko-KR" i="1" dirty="0" smtClean="0">
                <a:solidFill>
                  <a:schemeClr val="accent3"/>
                </a:solidFill>
              </a:rPr>
              <a:t>World Cup</a:t>
            </a:r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r>
              <a:rPr lang="en-US" altLang="ko-KR" dirty="0" smtClean="0"/>
              <a:t>40 Twitter authors per topic</a:t>
            </a:r>
          </a:p>
          <a:p>
            <a:pPr lvl="2"/>
            <a:r>
              <a:rPr lang="en-US" altLang="ko-KR" dirty="0" smtClean="0"/>
              <a:t>30 were selected using an expert identification algorithm</a:t>
            </a:r>
          </a:p>
          <a:p>
            <a:pPr lvl="3"/>
            <a:r>
              <a:rPr lang="en-US" altLang="ko-KR" dirty="0" smtClean="0"/>
              <a:t>Followers: 29 ~ 2,161,200</a:t>
            </a:r>
          </a:p>
          <a:p>
            <a:pPr lvl="2"/>
            <a:r>
              <a:rPr lang="en-US" altLang="ko-KR" dirty="0" smtClean="0"/>
              <a:t>10 were selected randomly </a:t>
            </a:r>
          </a:p>
          <a:p>
            <a:pPr lvl="3"/>
            <a:r>
              <a:rPr lang="en-US" altLang="ko-KR" dirty="0" smtClean="0"/>
              <a:t>who have tweeted on topic but were not considered authorities</a:t>
            </a:r>
          </a:p>
          <a:p>
            <a:pPr lvl="2"/>
            <a:r>
              <a:rPr lang="en-US" altLang="ko-KR" dirty="0" smtClean="0"/>
              <a:t>For each author, we picked 4 of their topical tweets </a:t>
            </a:r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47C6-30E2-4BCD-9725-BE832210118F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36753" t="59191" r="14673" b="24724"/>
          <a:stretch>
            <a:fillRect/>
          </a:stretch>
        </p:blipFill>
        <p:spPr bwMode="auto">
          <a:xfrm>
            <a:off x="3059832" y="1916832"/>
            <a:ext cx="3096344" cy="78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 Network Services</Template>
  <TotalTime>494</TotalTime>
  <Words>1287</Words>
  <Application>Microsoft Office PowerPoint</Application>
  <PresentationFormat>화면 슬라이드 쇼(4:3)</PresentationFormat>
  <Paragraphs>211</Paragraphs>
  <Slides>25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SNU IDB Lab.</vt:lpstr>
      <vt:lpstr>What’s in a @name?  How Name Value Biases Judgment of Microblog Authors</vt:lpstr>
      <vt:lpstr>Outline </vt:lpstr>
      <vt:lpstr>Introduction</vt:lpstr>
      <vt:lpstr>Introduction</vt:lpstr>
      <vt:lpstr>Introduction</vt:lpstr>
      <vt:lpstr>Introduction</vt:lpstr>
      <vt:lpstr>Introduction</vt:lpstr>
      <vt:lpstr>Outline </vt:lpstr>
      <vt:lpstr>Dataset and User Study Design</vt:lpstr>
      <vt:lpstr>Dataset and User Study Design</vt:lpstr>
      <vt:lpstr>Dataset and User Study Design</vt:lpstr>
      <vt:lpstr>Outline </vt:lpstr>
      <vt:lpstr>Author Rating Analysis Results</vt:lpstr>
      <vt:lpstr>Author Rating Analysis Results</vt:lpstr>
      <vt:lpstr>Author Rating Analysis Results</vt:lpstr>
      <vt:lpstr>Author Rating Analysis Results</vt:lpstr>
      <vt:lpstr>Outline </vt:lpstr>
      <vt:lpstr>Participant Rating Analysis Results</vt:lpstr>
      <vt:lpstr>Outline </vt:lpstr>
      <vt:lpstr>Measuring Other Factors for Bias</vt:lpstr>
      <vt:lpstr>Measuring Other Factors for Bias</vt:lpstr>
      <vt:lpstr>Measuring Other Factors for Bias</vt:lpstr>
      <vt:lpstr>Outline </vt:lpstr>
      <vt:lpstr>Discussion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Hyewon Lim</dc:creator>
  <cp:lastModifiedBy>hyewonkim</cp:lastModifiedBy>
  <cp:revision>41</cp:revision>
  <dcterms:created xsi:type="dcterms:W3CDTF">2011-09-14T02:11:46Z</dcterms:created>
  <dcterms:modified xsi:type="dcterms:W3CDTF">2011-09-15T05:24:09Z</dcterms:modified>
</cp:coreProperties>
</file>