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6" r:id="rId4"/>
    <p:sldId id="277" r:id="rId5"/>
    <p:sldId id="295" r:id="rId6"/>
    <p:sldId id="278" r:id="rId7"/>
    <p:sldId id="296" r:id="rId8"/>
    <p:sldId id="279" r:id="rId9"/>
    <p:sldId id="280" r:id="rId10"/>
    <p:sldId id="281" r:id="rId11"/>
    <p:sldId id="282" r:id="rId12"/>
    <p:sldId id="29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8" r:id="rId23"/>
    <p:sldId id="292" r:id="rId24"/>
    <p:sldId id="293" r:id="rId25"/>
    <p:sldId id="299" r:id="rId26"/>
    <p:sldId id="294" r:id="rId27"/>
    <p:sldId id="300" r:id="rId28"/>
    <p:sldId id="275" r:id="rId29"/>
    <p:sldId id="258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FF"/>
    <a:srgbClr val="FFFF99"/>
    <a:srgbClr val="FFCC00"/>
    <a:srgbClr val="FF9900"/>
    <a:srgbClr val="FF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4660"/>
  </p:normalViewPr>
  <p:slideViewPr>
    <p:cSldViewPr>
      <p:cViewPr varScale="1">
        <p:scale>
          <a:sx n="106" d="100"/>
          <a:sy n="106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2012-02-21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280920" cy="147002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Learning to match ontologies on the Semantic Web 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08937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700" b="1" dirty="0" err="1"/>
              <a:t>AnHai</a:t>
            </a:r>
            <a:r>
              <a:rPr lang="en-US" altLang="ko-KR" sz="1700" b="1" dirty="0"/>
              <a:t> Doan</a:t>
            </a:r>
            <a:r>
              <a:rPr lang="en-US" altLang="ko-KR" sz="1700" baseline="30000" dirty="0"/>
              <a:t>1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Jayant</a:t>
            </a:r>
            <a:r>
              <a:rPr lang="en-US" altLang="ko-KR" sz="1700" b="1" dirty="0"/>
              <a:t> Madhavan</a:t>
            </a:r>
            <a:r>
              <a:rPr lang="en-US" altLang="ko-KR" sz="1700" baseline="30000" dirty="0"/>
              <a:t>2</a:t>
            </a:r>
            <a:r>
              <a:rPr lang="en-US" altLang="ko-KR" sz="1700" b="1" dirty="0"/>
              <a:t>, Robin Dhamankar</a:t>
            </a:r>
            <a:r>
              <a:rPr lang="en-US" altLang="ko-KR" sz="1700" baseline="30000" dirty="0"/>
              <a:t>1</a:t>
            </a:r>
            <a:r>
              <a:rPr lang="en-US" altLang="ko-KR" sz="1700" b="1" dirty="0"/>
              <a:t>, Pedro Domingos</a:t>
            </a:r>
            <a:r>
              <a:rPr lang="en-US" altLang="ko-KR" sz="1700" baseline="30000" dirty="0"/>
              <a:t>2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Alon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Halevy</a:t>
            </a:r>
            <a:r>
              <a:rPr lang="en-US" altLang="ko-KR" sz="1700" baseline="30000" dirty="0"/>
              <a:t>2</a:t>
            </a:r>
            <a:endParaRPr lang="en-US" altLang="ko-KR" sz="1700" b="1" dirty="0" smtClean="0"/>
          </a:p>
          <a:p>
            <a:r>
              <a:rPr lang="en-US" altLang="ko-KR" baseline="30000" dirty="0" smtClean="0"/>
              <a:t>1 </a:t>
            </a:r>
            <a:r>
              <a:rPr lang="en-US" altLang="ko-KR" dirty="0" smtClean="0"/>
              <a:t> Department </a:t>
            </a:r>
            <a:r>
              <a:rPr lang="en-US" altLang="ko-KR" dirty="0"/>
              <a:t>of Computer Science, University of Illinois at Urbana-Champaign, </a:t>
            </a:r>
            <a:r>
              <a:rPr lang="en-US" altLang="ko-KR" dirty="0" smtClean="0"/>
              <a:t>Urbana</a:t>
            </a:r>
          </a:p>
          <a:p>
            <a:r>
              <a:rPr lang="en-US" altLang="ko-KR" baseline="30000" dirty="0"/>
              <a:t>2</a:t>
            </a:r>
            <a:r>
              <a:rPr lang="en-US" altLang="ko-KR" dirty="0"/>
              <a:t> Department of Computer Science and Engineering, University </a:t>
            </a:r>
            <a:r>
              <a:rPr lang="en-US" altLang="ko-KR" dirty="0" smtClean="0"/>
              <a:t>of Washington</a:t>
            </a:r>
            <a:r>
              <a:rPr lang="en-US" altLang="ko-KR" dirty="0"/>
              <a:t>, Seattle</a:t>
            </a:r>
            <a:endParaRPr lang="en-US" altLang="ko-KR" dirty="0" smtClean="0"/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VLDB 2003</a:t>
            </a:r>
          </a:p>
          <a:p>
            <a:pPr algn="r"/>
            <a:r>
              <a:rPr lang="en-US" altLang="ko-KR" dirty="0" smtClean="0"/>
              <a:t>Feb 22, 2012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Rim</a:t>
            </a:r>
          </a:p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ontology matching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349342"/>
          </a:xfrm>
        </p:spPr>
        <p:txBody>
          <a:bodyPr/>
          <a:lstStyle/>
          <a:p>
            <a:r>
              <a:rPr lang="en-US" altLang="ko-KR" dirty="0" smtClean="0"/>
              <a:t>Similarity</a:t>
            </a:r>
          </a:p>
          <a:p>
            <a:pPr lvl="1"/>
            <a:r>
              <a:rPr lang="en-US" altLang="ko-KR" dirty="0" smtClean="0"/>
              <a:t>Exact similarity measure</a:t>
            </a:r>
          </a:p>
          <a:p>
            <a:pPr lvl="1"/>
            <a:r>
              <a:rPr lang="en-US" altLang="ko-KR" dirty="0" smtClean="0"/>
              <a:t>Most-specific-parent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19690" y="3270956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Associate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9690" y="4797152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Senior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5" idx="2"/>
            <a:endCxn id="6" idx="0"/>
          </p:cNvCxnSpPr>
          <p:nvPr/>
        </p:nvCxnSpPr>
        <p:spPr>
          <a:xfrm>
            <a:off x="2023746" y="3703004"/>
            <a:ext cx="0" cy="10941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7646" y="55755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Exact</a:t>
            </a:r>
            <a:endParaRPr lang="ko-KR" alt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1889" y="2725470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Staff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6704266" y="3157518"/>
            <a:ext cx="601679" cy="546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200210" y="3678239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Academic Staff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3726014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Technical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Staff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524328" y="3157518"/>
            <a:ext cx="376477" cy="588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92144" y="4689491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00210" y="4668004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Senior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39314" y="4110287"/>
            <a:ext cx="768890" cy="575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164288" y="4110287"/>
            <a:ext cx="864096" cy="579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4689491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37" name="직선 화살표 연결선 36"/>
          <p:cNvCxnSpPr>
            <a:stCxn id="11" idx="2"/>
            <a:endCxn id="15" idx="0"/>
          </p:cNvCxnSpPr>
          <p:nvPr/>
        </p:nvCxnSpPr>
        <p:spPr>
          <a:xfrm>
            <a:off x="6704266" y="4110287"/>
            <a:ext cx="0" cy="557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707904" y="4690525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Associate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41" name="직선 화살표 연결선 40"/>
          <p:cNvCxnSpPr>
            <a:stCxn id="11" idx="1"/>
          </p:cNvCxnSpPr>
          <p:nvPr/>
        </p:nvCxnSpPr>
        <p:spPr>
          <a:xfrm flipH="1">
            <a:off x="4173824" y="3894263"/>
            <a:ext cx="2026386" cy="7916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1"/>
          </p:cNvCxnSpPr>
          <p:nvPr/>
        </p:nvCxnSpPr>
        <p:spPr>
          <a:xfrm flipH="1">
            <a:off x="3995937" y="2941494"/>
            <a:ext cx="2805952" cy="1749079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5346976" y="3462435"/>
            <a:ext cx="504056" cy="513038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36147" y="555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MSP</a:t>
            </a:r>
            <a:endParaRPr lang="ko-KR" alt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1" grpId="0" animBg="1"/>
      <p:bldP spid="12" grpId="0" animBg="1"/>
      <p:bldP spid="14" grpId="0" animBg="1"/>
      <p:bldP spid="15" grpId="0" animBg="1"/>
      <p:bldP spid="36" grpId="0" animBg="1"/>
      <p:bldP spid="40" grpId="0" animBg="1"/>
      <p:bldP spid="52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ontology matching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Distribution-based similarity measures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2"/>
                    </a:solidFill>
                  </a:rPr>
                  <a:t>Joint probability distribution </a:t>
                </a:r>
                <a:r>
                  <a:rPr lang="en-US" altLang="ko-KR" dirty="0" smtClean="0"/>
                  <a:t>between any two concepts A and B consists</a:t>
                </a:r>
              </a:p>
              <a:p>
                <a:pPr lvl="2"/>
                <a:r>
                  <a:rPr lang="en-US" altLang="ko-KR" dirty="0" smtClean="0"/>
                  <a:t>P(A,B)     </a:t>
                </a:r>
                <a:r>
                  <a:rPr lang="en-US" altLang="ko-KR" sz="1400" dirty="0" smtClean="0"/>
                  <a:t> </a:t>
                </a:r>
                <a:r>
                  <a:rPr lang="en-US" altLang="ko-KR" sz="1600" dirty="0" smtClean="0"/>
                  <a:t>(randomly chosen instance from the universe belongs to A and B)</a:t>
                </a:r>
              </a:p>
              <a:p>
                <a:pPr lvl="2"/>
                <a:r>
                  <a:rPr lang="en-US" altLang="ko-KR" dirty="0" smtClean="0"/>
                  <a:t>P(A,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~</m:t>
                    </m:r>
                    <m:r>
                      <a:rPr lang="en-US" altLang="ko-KR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P(~A,B)</a:t>
                </a:r>
              </a:p>
              <a:p>
                <a:pPr lvl="2"/>
                <a:r>
                  <a:rPr lang="en-US" altLang="ko-KR" dirty="0" smtClean="0"/>
                  <a:t>P(~A,~B)</a:t>
                </a:r>
              </a:p>
              <a:p>
                <a:r>
                  <a:rPr lang="en-US" altLang="ko-KR" dirty="0" smtClean="0"/>
                  <a:t>Many similarity measures can be defined based on joint probability </a:t>
                </a:r>
                <a:r>
                  <a:rPr lang="en-US" altLang="ko-KR" dirty="0"/>
                  <a:t>distribution </a:t>
                </a: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 descr="C:\Users\sengyu\Desktop\lab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21088"/>
            <a:ext cx="4536504" cy="10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u="sng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GLUE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762000" y="1811808"/>
            <a:ext cx="7010400" cy="3810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Relaxation Labeler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762000" y="4250208"/>
            <a:ext cx="7010400" cy="11430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ko-KR" altLang="ko-KR" sz="1600">
              <a:latin typeface="Tahoma" pitchFamily="34" charset="0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62000" y="3107208"/>
            <a:ext cx="7010400" cy="3810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Similarity Estimator</a:t>
            </a: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2438400" y="4402608"/>
            <a:ext cx="3352800" cy="381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Meta Learner M</a:t>
            </a: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990600" y="4936008"/>
            <a:ext cx="1066800" cy="381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L</a:t>
            </a:r>
            <a:r>
              <a:rPr lang="en-US" altLang="ko-KR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6324600" y="4936008"/>
            <a:ext cx="1066800" cy="381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L</a:t>
            </a:r>
            <a:r>
              <a:rPr lang="en-US" altLang="ko-KR" b="1" baseline="-250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k</a:t>
            </a:r>
            <a:endParaRPr lang="en-US" altLang="ko-KR" b="1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ahoma" pitchFamily="34" charset="0"/>
              <a:ea typeface="굴림" charset="-127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38200" y="5621808"/>
            <a:ext cx="1494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Taxonomy 0</a:t>
            </a:r>
            <a:r>
              <a:rPr lang="en-US" altLang="ko-KR" baseline="-25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943600" y="5621808"/>
            <a:ext cx="1494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Taxonomy 0</a:t>
            </a:r>
            <a:r>
              <a:rPr lang="en-US" altLang="ko-KR" baseline="-25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2362200" y="5469408"/>
            <a:ext cx="3505200" cy="623888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V="1">
            <a:off x="4114800" y="3950828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3200400" y="3716808"/>
            <a:ext cx="23070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itchFamily="34" charset="0"/>
                <a:ea typeface="굴림" charset="-127"/>
              </a:rPr>
              <a:t>Joint Distributions</a:t>
            </a: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4114800" y="3488208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V="1">
            <a:off x="1905000" y="3488208"/>
            <a:ext cx="1143000" cy="5334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3276600" y="2497608"/>
            <a:ext cx="2092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itchFamily="34" charset="0"/>
                <a:ea typeface="굴림" charset="-127"/>
              </a:rPr>
              <a:t>Similarity Matrix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4114800" y="2802408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 flipV="1">
            <a:off x="4123765" y="2187022"/>
            <a:ext cx="0" cy="4572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V="1">
            <a:off x="2133600" y="2192808"/>
            <a:ext cx="914400" cy="3810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114800" y="1507008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2057400" y="4783608"/>
            <a:ext cx="2121598" cy="350424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 flipV="1">
            <a:off x="4178998" y="4791546"/>
            <a:ext cx="2145602" cy="337066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3717925" y="4943946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>
                <a:latin typeface="Tahoma" pitchFamily="34" charset="0"/>
                <a:ea typeface="굴림" charset="-127"/>
              </a:rPr>
              <a:t>…………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9906" y="2573808"/>
            <a:ext cx="2287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b="1" i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굴림" charset="-127"/>
              </a:rPr>
              <a:t>Common knowledge</a:t>
            </a:r>
          </a:p>
          <a:p>
            <a:pPr eaLnBrk="1" hangingPunct="1"/>
            <a:r>
              <a:rPr lang="en-US" altLang="ko-KR" sz="1600" b="1" i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굴림" charset="-127"/>
              </a:rPr>
              <a:t>Domain constraints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536030" y="3919078"/>
            <a:ext cx="20938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b="1" i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굴림" charset="-127"/>
              </a:rPr>
              <a:t>Similarity function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2792506" y="1110133"/>
            <a:ext cx="28536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Mappings</a:t>
            </a:r>
            <a:r>
              <a:rPr lang="en-US" altLang="ko-K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for Taxonomies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516216" y="4393040"/>
            <a:ext cx="2743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Distribution</a:t>
            </a:r>
            <a:r>
              <a:rPr lang="en-US" altLang="ko-KR" sz="1600" b="1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굴림" charset="-127"/>
              </a:rPr>
              <a:t> </a:t>
            </a:r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Estimator</a:t>
            </a:r>
            <a:endParaRPr lang="en-US" altLang="ko-K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3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distribution estimator</a:t>
            </a:r>
          </a:p>
          <a:p>
            <a:pPr lvl="1"/>
            <a:r>
              <a:rPr lang="en-US" altLang="ko-KR" dirty="0" smtClean="0"/>
              <a:t>P(A,B) can be estimated by the following equation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denotes the set of instances given for taxonomy </a:t>
            </a:r>
            <a:r>
              <a:rPr lang="en-US" altLang="ko-KR" dirty="0" err="1" smtClean="0"/>
              <a:t>O</a:t>
            </a:r>
            <a:r>
              <a:rPr lang="en-US" altLang="ko-KR" baseline="-25000" dirty="0" err="1" smtClean="0"/>
              <a:t>i</a:t>
            </a:r>
            <a:endParaRPr lang="en-US" altLang="ko-KR" baseline="-25000" dirty="0" smtClean="0"/>
          </a:p>
          <a:p>
            <a:pPr lvl="2"/>
            <a:r>
              <a:rPr lang="en-US" altLang="ko-KR" dirty="0" smtClean="0"/>
              <a:t>N(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) is the size of 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N(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A,B</a:t>
            </a:r>
            <a:r>
              <a:rPr lang="en-US" altLang="ko-KR" dirty="0" smtClean="0"/>
              <a:t>)  is the number of instances in 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that belong to A and B</a:t>
            </a:r>
          </a:p>
          <a:p>
            <a:r>
              <a:rPr lang="en-US" altLang="ko-KR" dirty="0" smtClean="0"/>
              <a:t>Computing P(A,B) reduces to computing N(U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baseline="30000" dirty="0"/>
              <a:t>A,B</a:t>
            </a:r>
            <a:r>
              <a:rPr lang="en-US" altLang="ko-KR" dirty="0" smtClean="0"/>
              <a:t>) and N(U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baseline="30000" dirty="0"/>
              <a:t>A,B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050" name="Picture 2" descr="C:\Users\sengyu\Desktop\la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2962"/>
            <a:ext cx="5976664" cy="4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917294"/>
          </a:xfrm>
        </p:spPr>
        <p:txBody>
          <a:bodyPr/>
          <a:lstStyle/>
          <a:p>
            <a:r>
              <a:rPr lang="en-US" altLang="ko-KR" dirty="0" smtClean="0"/>
              <a:t>We use machine learning to tell for each instance s in U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whether it belongs to both A and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438400" y="2362200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R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429000" y="3733800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2438400" y="37338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C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371600" y="37338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981200" y="4953000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F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57200" y="4800600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E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828800" y="5334000"/>
            <a:ext cx="604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i="1">
                <a:latin typeface="Tahoma" pitchFamily="34" charset="0"/>
                <a:ea typeface="굴림" charset="-127"/>
              </a:rPr>
              <a:t>t3,t4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362200" y="4191000"/>
            <a:ext cx="363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i="1" dirty="0">
                <a:latin typeface="Tahoma" pitchFamily="34" charset="0"/>
                <a:ea typeface="굴림" charset="-127"/>
              </a:rPr>
              <a:t>t5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276600" y="4114800"/>
            <a:ext cx="604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i="1">
                <a:latin typeface="Tahoma" pitchFamily="34" charset="0"/>
                <a:ea typeface="굴림" charset="-127"/>
              </a:rPr>
              <a:t>t6,t7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 flipH="1">
            <a:off x="1676400" y="2819400"/>
            <a:ext cx="914400" cy="9906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2590800" y="2819400"/>
            <a:ext cx="0" cy="9144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2590800" y="2819400"/>
            <a:ext cx="990600" cy="9144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H="1">
            <a:off x="838200" y="4114800"/>
            <a:ext cx="685800" cy="7620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524000" y="4114800"/>
            <a:ext cx="609600" cy="7620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AutoShape 23"/>
          <p:cNvSpPr>
            <a:spLocks noChangeArrowheads="1"/>
          </p:cNvSpPr>
          <p:nvPr/>
        </p:nvSpPr>
        <p:spPr bwMode="auto">
          <a:xfrm flipH="1">
            <a:off x="4038600" y="3429000"/>
            <a:ext cx="762000" cy="485775"/>
          </a:xfrm>
          <a:prstGeom prst="lef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4495800" y="1981200"/>
            <a:ext cx="24384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>
                <a:latin typeface="Tahoma" pitchFamily="34" charset="0"/>
                <a:ea typeface="굴림" charset="-127"/>
              </a:rPr>
              <a:t>t1,t2,t3,t4</a:t>
            </a:r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4572000" y="4343400"/>
            <a:ext cx="2438400" cy="1219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>
                <a:latin typeface="Tahoma" pitchFamily="34" charset="0"/>
                <a:ea typeface="굴림" charset="-127"/>
              </a:rPr>
              <a:t>t5,t6,t7</a:t>
            </a: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 rot="5400000">
            <a:off x="6141244" y="3307556"/>
            <a:ext cx="1524000" cy="852488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7467600" y="3276600"/>
            <a:ext cx="139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Trained </a:t>
            </a:r>
          </a:p>
          <a:p>
            <a:pPr eaLnBrk="1" hangingPunct="1"/>
            <a:r>
              <a:rPr lang="en-US" altLang="ko-K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Learner L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28600" y="5257800"/>
            <a:ext cx="604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i="1" dirty="0">
                <a:latin typeface="Tahoma" pitchFamily="34" charset="0"/>
                <a:ea typeface="굴림" charset="-127"/>
              </a:rPr>
              <a:t>t1,t2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373687" y="1584325"/>
            <a:ext cx="54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A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544343" y="3875181"/>
            <a:ext cx="846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1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not A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9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Partition for 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512" y="116632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43608" y="2168244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G</a:t>
            </a:r>
            <a:endParaRPr lang="en-US" altLang="ko-KR" sz="2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683566" y="2565119"/>
            <a:ext cx="432049" cy="630775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2909" y="3195894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B</a:t>
            </a:r>
            <a:endParaRPr lang="en-US" altLang="ko-KR" sz="2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H="1">
            <a:off x="323527" y="3559361"/>
            <a:ext cx="288033" cy="445704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79512" y="4002987"/>
            <a:ext cx="280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I</a:t>
            </a:r>
            <a:endParaRPr lang="en-US" altLang="ko-KR" sz="2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83566" y="3559361"/>
            <a:ext cx="216023" cy="443626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74302" y="4002986"/>
            <a:ext cx="292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J</a:t>
            </a:r>
            <a:endParaRPr lang="en-US" altLang="ko-KR" sz="2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1304997" y="2525967"/>
            <a:ext cx="288033" cy="669927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422373" y="3195894"/>
            <a:ext cx="357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H</a:t>
            </a:r>
            <a:endParaRPr lang="en-US" altLang="ko-KR" sz="2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 flipH="1">
            <a:off x="1979712" y="3200376"/>
            <a:ext cx="762000" cy="485775"/>
          </a:xfrm>
          <a:prstGeom prst="lef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81692" y="3281115"/>
            <a:ext cx="336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i="1" dirty="0" smtClean="0">
                <a:latin typeface="Tahoma" pitchFamily="34" charset="0"/>
                <a:ea typeface="굴림" charset="-127"/>
              </a:rPr>
              <a:t>s1</a:t>
            </a:r>
            <a:endParaRPr lang="en-US" altLang="ko-KR" sz="12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13806" y="4416212"/>
            <a:ext cx="336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i="1" dirty="0" smtClean="0">
                <a:latin typeface="Tahoma" pitchFamily="34" charset="0"/>
                <a:ea typeface="굴림" charset="-127"/>
              </a:rPr>
              <a:t>s4</a:t>
            </a:r>
            <a:endParaRPr lang="en-US" altLang="ko-KR" sz="12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304997" y="3595343"/>
            <a:ext cx="551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i="1" dirty="0" smtClean="0">
                <a:latin typeface="Tahoma" pitchFamily="34" charset="0"/>
                <a:ea typeface="굴림" charset="-127"/>
              </a:rPr>
              <a:t>S5,s6</a:t>
            </a:r>
            <a:endParaRPr lang="en-US" altLang="ko-KR" sz="12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2915816" y="2276871"/>
            <a:ext cx="1368152" cy="8586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s1,s2,s3,s4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01915" y="3559361"/>
            <a:ext cx="1368152" cy="910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s5,s6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39" name="AutoShape 23"/>
          <p:cNvSpPr>
            <a:spLocks noChangeArrowheads="1"/>
          </p:cNvSpPr>
          <p:nvPr/>
        </p:nvSpPr>
        <p:spPr bwMode="auto">
          <a:xfrm flipH="1">
            <a:off x="4499992" y="3200376"/>
            <a:ext cx="762000" cy="485775"/>
          </a:xfrm>
          <a:prstGeom prst="lef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5436096" y="2366681"/>
            <a:ext cx="936104" cy="7688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s1,s3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85647" y="2366681"/>
            <a:ext cx="936104" cy="7688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s2,s4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5387570" y="3559857"/>
            <a:ext cx="1033155" cy="7589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s6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6592325" y="3595343"/>
            <a:ext cx="1033155" cy="7589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sz="1600" i="1" dirty="0" smtClean="0">
                <a:latin typeface="Tahoma" pitchFamily="34" charset="0"/>
                <a:ea typeface="굴림" charset="-127"/>
              </a:rPr>
              <a:t>s6</a:t>
            </a:r>
            <a:endParaRPr lang="en-US" altLang="ko-KR" sz="16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4644008" y="2841877"/>
            <a:ext cx="332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L</a:t>
            </a:r>
            <a:endParaRPr lang="en-US" altLang="ko-K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ahoma" pitchFamily="34" charset="0"/>
              <a:ea typeface="굴림" charset="-127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72767" y="4552261"/>
            <a:ext cx="535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i="1" dirty="0" smtClean="0">
                <a:latin typeface="Tahoma" pitchFamily="34" charset="0"/>
                <a:ea typeface="굴림" charset="-127"/>
              </a:rPr>
              <a:t>s2,s3</a:t>
            </a:r>
            <a:endParaRPr lang="en-US" altLang="ko-KR" sz="1200" i="1" dirty="0">
              <a:latin typeface="Tahoma" pitchFamily="34" charset="0"/>
              <a:ea typeface="굴림" charset="-127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325618" y="1768134"/>
            <a:ext cx="54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325618" y="4717677"/>
            <a:ext cx="8451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not 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629874" y="1770221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A,B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553731" y="4517622"/>
            <a:ext cx="998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A,not 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703282" y="1782323"/>
            <a:ext cx="998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not A,B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715711" y="4629205"/>
            <a:ext cx="1297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U</a:t>
            </a:r>
            <a:r>
              <a:rPr lang="en-US" altLang="ko-KR" sz="2000" baseline="-25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2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not </a:t>
            </a:r>
            <a:r>
              <a:rPr lang="en-US" altLang="ko-KR" sz="2000" baseline="30000" dirty="0" err="1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A,not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Tahoma" pitchFamily="34" charset="0"/>
                <a:ea typeface="굴림" charset="-127"/>
              </a:rPr>
              <a:t> B</a:t>
            </a:r>
            <a:endParaRPr lang="en-US" altLang="ko-KR" sz="2000" baseline="30000" dirty="0">
              <a:solidFill>
                <a:srgbClr val="C00000"/>
              </a:solidFill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3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Multistrategy</a:t>
            </a:r>
            <a:r>
              <a:rPr lang="en-US" altLang="ko-KR" dirty="0"/>
              <a:t> </a:t>
            </a:r>
            <a:r>
              <a:rPr lang="en-US" altLang="ko-KR" dirty="0" smtClean="0"/>
              <a:t>learning</a:t>
            </a:r>
          </a:p>
          <a:p>
            <a:pPr lvl="1"/>
            <a:r>
              <a:rPr lang="en-US" altLang="ko-KR" dirty="0" smtClean="0"/>
              <a:t>Many different types of information that a learner can glean from the training instances</a:t>
            </a:r>
          </a:p>
          <a:p>
            <a:pPr lvl="1"/>
            <a:r>
              <a:rPr lang="en-US" altLang="ko-KR" dirty="0"/>
              <a:t>Each </a:t>
            </a:r>
            <a:r>
              <a:rPr lang="en-US" altLang="ko-KR" dirty="0">
                <a:solidFill>
                  <a:srgbClr val="C00000"/>
                </a:solidFill>
              </a:rPr>
              <a:t>base </a:t>
            </a:r>
            <a:r>
              <a:rPr lang="en-US" altLang="ko-KR" dirty="0" smtClean="0">
                <a:solidFill>
                  <a:srgbClr val="C00000"/>
                </a:solidFill>
              </a:rPr>
              <a:t>learner </a:t>
            </a:r>
            <a:r>
              <a:rPr lang="en-US" altLang="ko-KR" dirty="0" smtClean="0"/>
              <a:t>exploits </a:t>
            </a:r>
            <a:r>
              <a:rPr lang="en-US" altLang="ko-KR" dirty="0"/>
              <a:t>well a certain type of information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Metalearner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combines predictions from base learners</a:t>
            </a:r>
          </a:p>
          <a:p>
            <a:r>
              <a:rPr lang="en-US" altLang="ko-KR" dirty="0" smtClean="0"/>
              <a:t>The content learner</a:t>
            </a:r>
          </a:p>
          <a:p>
            <a:pPr lvl="1"/>
            <a:r>
              <a:rPr lang="en-US" altLang="ko-KR" dirty="0" smtClean="0"/>
              <a:t>Exploits the frequencies of words in the textual content of  an instance</a:t>
            </a:r>
          </a:p>
          <a:p>
            <a:pPr lvl="1"/>
            <a:r>
              <a:rPr lang="en-US" altLang="ko-KR" dirty="0" smtClean="0"/>
              <a:t>Employs Naïve Bayes learning technique</a:t>
            </a:r>
          </a:p>
          <a:p>
            <a:r>
              <a:rPr lang="en-US" altLang="ko-KR" dirty="0" smtClean="0"/>
              <a:t>The name learner</a:t>
            </a:r>
          </a:p>
          <a:p>
            <a:pPr lvl="1"/>
            <a:r>
              <a:rPr lang="en-US" altLang="ko-KR" dirty="0" smtClean="0"/>
              <a:t>Using the full name of the input instance instead of content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The content learner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The name learner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03421" y="2103731"/>
            <a:ext cx="993739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/>
                </a:solidFill>
                <a:latin typeface="Corbel" pitchFamily="34" charset="0"/>
              </a:rPr>
              <a:t>R.Cook</a:t>
            </a:r>
            <a:endParaRPr lang="en-US" altLang="ko-KR" sz="1400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400" dirty="0" err="1" smtClean="0">
                <a:solidFill>
                  <a:schemeClr val="accent2"/>
                </a:solidFill>
                <a:latin typeface="Corbel" pitchFamily="34" charset="0"/>
              </a:rPr>
              <a:t>Ph.D</a:t>
            </a:r>
            <a:endParaRPr lang="en-US" altLang="ko-KR" sz="1400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Corbel" pitchFamily="34" charset="0"/>
              </a:rPr>
              <a:t>Univ. of S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362019" y="2322964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2279" y="2103731"/>
            <a:ext cx="3600400" cy="8349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2"/>
                </a:solidFill>
                <a:latin typeface="Corbel" pitchFamily="34" charset="0"/>
              </a:rPr>
              <a:t>R.Cook</a:t>
            </a:r>
            <a:r>
              <a:rPr lang="en-US" altLang="ko-KR" dirty="0" smtClean="0">
                <a:solidFill>
                  <a:schemeClr val="accent2"/>
                </a:solidFill>
                <a:latin typeface="Corbel" pitchFamily="34" charset="0"/>
              </a:rPr>
              <a:t> ,Ph.D., University of Sydney</a:t>
            </a:r>
            <a:endParaRPr lang="ko-KR" altLang="en-US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3421" y="4509120"/>
            <a:ext cx="993739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/>
                </a:solidFill>
                <a:latin typeface="Corbel" pitchFamily="34" charset="0"/>
              </a:rPr>
              <a:t>R.Cook</a:t>
            </a:r>
            <a:endParaRPr lang="en-US" altLang="ko-KR" sz="1400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400" dirty="0" err="1" smtClean="0">
                <a:solidFill>
                  <a:schemeClr val="accent2"/>
                </a:solidFill>
                <a:latin typeface="Corbel" pitchFamily="34" charset="0"/>
              </a:rPr>
              <a:t>Ph.D</a:t>
            </a:r>
            <a:endParaRPr lang="en-US" altLang="ko-KR" sz="1400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Corbel" pitchFamily="34" charset="0"/>
              </a:rPr>
              <a:t>Univ. of S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362019" y="4653136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937" y="4477966"/>
            <a:ext cx="3600400" cy="8349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  <a:latin typeface="Corbel" pitchFamily="34" charset="0"/>
              </a:rPr>
              <a:t>CS Depart US, People, Faculty, Associate </a:t>
            </a:r>
            <a:r>
              <a:rPr lang="en-US" altLang="ko-KR" dirty="0" err="1" smtClean="0">
                <a:solidFill>
                  <a:schemeClr val="accent2"/>
                </a:solidFill>
                <a:latin typeface="Corbel" pitchFamily="34" charset="0"/>
              </a:rPr>
              <a:t>professor,R.Cook</a:t>
            </a:r>
            <a:endParaRPr lang="ko-KR" altLang="en-US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Similarity estimator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Applies function from user</a:t>
            </a:r>
          </a:p>
          <a:p>
            <a:pPr lvl="2"/>
            <a:r>
              <a:rPr lang="en-US" altLang="ko-KR" dirty="0" smtClean="0"/>
              <a:t>E.g.     </a:t>
            </a:r>
            <a:r>
              <a:rPr lang="en-US" altLang="ko-KR" dirty="0" err="1" smtClean="0"/>
              <a:t>Jaccord-sim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Outputs a matrix between concepts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the value of probability of similarity for each concept pair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73968" y="2204864"/>
            <a:ext cx="7010400" cy="3810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ko-K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itchFamily="34" charset="0"/>
                <a:ea typeface="굴림" charset="-127"/>
              </a:rPr>
              <a:t>Similarity Estimator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312368" y="2814464"/>
            <a:ext cx="23070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itchFamily="34" charset="0"/>
                <a:ea typeface="굴림" charset="-127"/>
              </a:rPr>
              <a:t>Joint Distributions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4226768" y="2585864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2016968" y="2585864"/>
            <a:ext cx="1143000" cy="5334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47998" y="3016734"/>
            <a:ext cx="20938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600" b="1" i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굴림" charset="-127"/>
              </a:rPr>
              <a:t>Similarity function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415865" y="1556792"/>
            <a:ext cx="2092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itchFamily="34" charset="0"/>
                <a:ea typeface="굴림" charset="-127"/>
              </a:rPr>
              <a:t>Similarity Matrix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254065" y="1861592"/>
            <a:ext cx="0" cy="30480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616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Relaxation labeler</a:t>
            </a:r>
          </a:p>
          <a:p>
            <a:pPr lvl="1"/>
            <a:r>
              <a:rPr lang="en-US" altLang="ko-KR" dirty="0" smtClean="0"/>
              <a:t>Assigning labels to nodes of a graph</a:t>
            </a:r>
          </a:p>
          <a:p>
            <a:pPr lvl="1"/>
            <a:r>
              <a:rPr lang="en-US" altLang="ko-KR" dirty="0" smtClean="0"/>
              <a:t>The label of a node is influenced by the features of the node’s neighborhood</a:t>
            </a:r>
          </a:p>
          <a:p>
            <a:pPr lvl="1"/>
            <a:r>
              <a:rPr lang="en-US" altLang="ko-KR" dirty="0" smtClean="0"/>
              <a:t>Recast the problem as finding the best label(concept in O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 assignment to nodes(concept) in O</a:t>
            </a:r>
            <a:r>
              <a:rPr lang="en-US" altLang="ko-KR" baseline="-25000" dirty="0" smtClean="0"/>
              <a:t>1</a:t>
            </a:r>
          </a:p>
          <a:p>
            <a:r>
              <a:rPr lang="en-US" altLang="ko-KR" dirty="0" smtClean="0"/>
              <a:t>Constraints</a:t>
            </a:r>
          </a:p>
          <a:p>
            <a:pPr lvl="1"/>
            <a:r>
              <a:rPr lang="en-US" altLang="ko-KR" dirty="0" smtClean="0"/>
              <a:t>Domain-independent</a:t>
            </a:r>
          </a:p>
          <a:p>
            <a:pPr lvl="2"/>
            <a:r>
              <a:rPr lang="en-US" altLang="ko-KR" dirty="0" smtClean="0"/>
              <a:t>General knowledge</a:t>
            </a:r>
          </a:p>
          <a:p>
            <a:pPr lvl="1"/>
            <a:r>
              <a:rPr lang="en-US" altLang="ko-KR" dirty="0" smtClean="0"/>
              <a:t>Domain-dependent</a:t>
            </a:r>
          </a:p>
          <a:p>
            <a:pPr lvl="2"/>
            <a:r>
              <a:rPr lang="en-US" altLang="ko-KR" dirty="0" smtClean="0"/>
              <a:t>Interaction between two nodes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GLUE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 of constraints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074" name="Picture 2" descr="C:\Users\sengyu\Desktop\la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4481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u="sng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Domains and taxonomies</a:t>
            </a:r>
          </a:p>
          <a:p>
            <a:pPr lvl="1"/>
            <a:r>
              <a:rPr lang="en-US" altLang="ko-KR" dirty="0"/>
              <a:t>Course Ⅰ has comparatively small quantity of nodes and concepts are much similar to each other</a:t>
            </a:r>
          </a:p>
          <a:p>
            <a:pPr lvl="1"/>
            <a:r>
              <a:rPr lang="en-US" altLang="ko-KR" dirty="0"/>
              <a:t>Course Ⅱ has </a:t>
            </a:r>
            <a:r>
              <a:rPr lang="en-US" altLang="ko-KR" dirty="0"/>
              <a:t>comparatively large quantity </a:t>
            </a:r>
            <a:r>
              <a:rPr lang="en-US" altLang="ko-KR" dirty="0"/>
              <a:t>of nodes and concepts are less similar to each other</a:t>
            </a:r>
            <a:endParaRPr lang="ko-KR" altLang="en-US" dirty="0"/>
          </a:p>
          <a:p>
            <a:pPr lvl="1"/>
            <a:r>
              <a:rPr lang="en-US" altLang="ko-KR" dirty="0"/>
              <a:t>The company domain describes the current business status of companies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2" descr="C:\Users\sengyu\Desktop\lab\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94625"/>
            <a:ext cx="7560840" cy="17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0" name="Picture 2" descr="C:\Users\sengyu\Desktop\lab\5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92888" cy="246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u="sng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have described an approach that applies machine learning to match ontologies</a:t>
            </a:r>
          </a:p>
          <a:p>
            <a:r>
              <a:rPr lang="en-US" altLang="ko-KR" dirty="0" smtClean="0"/>
              <a:t>We introduced relaxation labeling to the ontology matching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Extend the techniques to handle more sophisticated  mappings between ontologies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u="sng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Well-founded notions of semantic similarity based on the joint probability distribution of the concepts involved</a:t>
            </a:r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/>
              <a:t>No </a:t>
            </a:r>
            <a:r>
              <a:rPr lang="en-US" altLang="ko-KR" dirty="0" smtClean="0"/>
              <a:t>elaboration for similarity estimator , it is simple ,though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0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mapping between ontologies is important</a:t>
            </a:r>
          </a:p>
          <a:p>
            <a:pPr lvl="1"/>
            <a:r>
              <a:rPr lang="en-US" altLang="ko-KR" dirty="0" smtClean="0"/>
              <a:t>Information processing across ontologies</a:t>
            </a:r>
          </a:p>
          <a:p>
            <a:pPr lvl="1"/>
            <a:r>
              <a:rPr lang="en-US" altLang="ko-KR" dirty="0" smtClean="0"/>
              <a:t>Data integration from different ontologies</a:t>
            </a:r>
          </a:p>
          <a:p>
            <a:r>
              <a:rPr lang="en-US" altLang="ko-KR" dirty="0" smtClean="0"/>
              <a:t>GLUE</a:t>
            </a:r>
          </a:p>
          <a:p>
            <a:pPr lvl="1"/>
            <a:r>
              <a:rPr lang="en-US" altLang="ko-KR" dirty="0" smtClean="0"/>
              <a:t>Using  machine learning techniques to find sematic mappings</a:t>
            </a:r>
          </a:p>
          <a:p>
            <a:pPr lvl="1"/>
            <a:r>
              <a:rPr lang="en-US" altLang="ko-KR" dirty="0" smtClean="0"/>
              <a:t>multiple learning strategies</a:t>
            </a:r>
          </a:p>
          <a:p>
            <a:pPr lvl="1"/>
            <a:r>
              <a:rPr lang="en-US" altLang="ko-KR" dirty="0" smtClean="0"/>
              <a:t>Several practical similarity measures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485246"/>
          </a:xfrm>
        </p:spPr>
        <p:txBody>
          <a:bodyPr/>
          <a:lstStyle/>
          <a:p>
            <a:r>
              <a:rPr lang="en-US" altLang="ko-KR" dirty="0" smtClean="0"/>
              <a:t>Example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700808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CS </a:t>
            </a:r>
            <a:r>
              <a:rPr lang="en-US" altLang="ko-KR" sz="1200" b="1" dirty="0" err="1" smtClean="0">
                <a:solidFill>
                  <a:schemeClr val="accent2"/>
                </a:solidFill>
                <a:latin typeface="Corbel" pitchFamily="34" charset="0"/>
              </a:rPr>
              <a:t>Dept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 US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71600" y="2132856"/>
            <a:ext cx="432048" cy="5629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7544" y="2682153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latin typeface="Corbel" pitchFamily="34" charset="0"/>
              </a:rPr>
              <a:t>UnderGrad</a:t>
            </a:r>
            <a:endParaRPr lang="en-US" altLang="ko-KR" sz="1200" b="1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736" y="2983868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Grad 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12" name="직선 화살표 연결선 11"/>
          <p:cNvCxnSpPr>
            <a:stCxn id="5" idx="2"/>
          </p:cNvCxnSpPr>
          <p:nvPr/>
        </p:nvCxnSpPr>
        <p:spPr>
          <a:xfrm flipH="1">
            <a:off x="1691680" y="2132856"/>
            <a:ext cx="72008" cy="851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21369" y="2797478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People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21369" y="2132856"/>
            <a:ext cx="362399" cy="664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</p:cNvCxnSpPr>
          <p:nvPr/>
        </p:nvCxnSpPr>
        <p:spPr>
          <a:xfrm flipH="1">
            <a:off x="2023746" y="3229526"/>
            <a:ext cx="601679" cy="546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19690" y="3772816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Faculty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3808" y="3798022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Staff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43808" y="3229526"/>
            <a:ext cx="376477" cy="588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1624" y="4784068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Assistant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3808" y="4784068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19690" y="4762581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Associate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958794" y="4204864"/>
            <a:ext cx="768890" cy="575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2"/>
            <a:endCxn id="31" idx="0"/>
          </p:cNvCxnSpPr>
          <p:nvPr/>
        </p:nvCxnSpPr>
        <p:spPr>
          <a:xfrm>
            <a:off x="2023746" y="4204864"/>
            <a:ext cx="0" cy="557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0" idx="0"/>
          </p:cNvCxnSpPr>
          <p:nvPr/>
        </p:nvCxnSpPr>
        <p:spPr>
          <a:xfrm>
            <a:off x="2483768" y="4204864"/>
            <a:ext cx="864096" cy="579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599964" y="5242103"/>
            <a:ext cx="86409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K.Burn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Ph.D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Univ. of A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08929" y="5877272"/>
            <a:ext cx="86409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R.Cook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Ph.D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Univ. of S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40152" y="1628800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CS </a:t>
            </a:r>
            <a:r>
              <a:rPr lang="en-US" altLang="ko-KR" sz="1200" b="1" dirty="0" err="1" smtClean="0">
                <a:solidFill>
                  <a:schemeClr val="accent2"/>
                </a:solidFill>
                <a:latin typeface="Corbel" pitchFamily="34" charset="0"/>
              </a:rPr>
              <a:t>Dept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latin typeface="Corbel" pitchFamily="34" charset="0"/>
              </a:rPr>
              <a:t>Aus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5652120" y="2060848"/>
            <a:ext cx="432048" cy="5629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148064" y="2610145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01889" y="2725470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Staff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801889" y="2060848"/>
            <a:ext cx="362399" cy="664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2"/>
          </p:cNvCxnSpPr>
          <p:nvPr/>
        </p:nvCxnSpPr>
        <p:spPr>
          <a:xfrm flipH="1">
            <a:off x="6704266" y="3157518"/>
            <a:ext cx="601679" cy="546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200210" y="3700808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Academic Staff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24328" y="3726014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Technical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Staff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524328" y="3157518"/>
            <a:ext cx="376477" cy="588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992144" y="4712060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524328" y="4712060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00210" y="4690573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Senior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5639314" y="4132856"/>
            <a:ext cx="768890" cy="575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2" idx="2"/>
            <a:endCxn id="57" idx="0"/>
          </p:cNvCxnSpPr>
          <p:nvPr/>
        </p:nvCxnSpPr>
        <p:spPr>
          <a:xfrm>
            <a:off x="6704266" y="4132856"/>
            <a:ext cx="0" cy="557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6" idx="0"/>
          </p:cNvCxnSpPr>
          <p:nvPr/>
        </p:nvCxnSpPr>
        <p:spPr>
          <a:xfrm>
            <a:off x="7164288" y="4132856"/>
            <a:ext cx="864096" cy="579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80484" y="5170095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B.Jack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Ph.D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Univ. of S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89449" y="5805264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R.Cook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Corbel" pitchFamily="34" charset="0"/>
              </a:rPr>
              <a:t>Ph.D</a:t>
            </a:r>
            <a:endParaRPr lang="en-US" altLang="ko-KR" sz="105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Univ. of S</a:t>
            </a:r>
          </a:p>
          <a:p>
            <a:pPr algn="ctr"/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2" name="아래로 구부러진 화살표 71"/>
          <p:cNvSpPr/>
          <p:nvPr/>
        </p:nvSpPr>
        <p:spPr>
          <a:xfrm>
            <a:off x="1907704" y="3013502"/>
            <a:ext cx="5256584" cy="1677071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5162" y="2148063"/>
            <a:ext cx="211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rbel" pitchFamily="34" charset="0"/>
              </a:rPr>
              <a:t>How to Map</a:t>
            </a:r>
            <a:endParaRPr lang="ko-KR" altLang="en-US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3632" y="5301208"/>
            <a:ext cx="86409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---name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--degree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Corbel" pitchFamily="34" charset="0"/>
              </a:rPr>
              <a:t>   -granting-institution</a:t>
            </a:r>
            <a:endParaRPr lang="ko-KR" altLang="en-US" sz="105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Motivation</a:t>
            </a:r>
          </a:p>
          <a:p>
            <a:r>
              <a:rPr lang="en-US" altLang="ko-KR" dirty="0" smtClean="0"/>
              <a:t>The ontology matching problem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comes from different ontologies</a:t>
            </a:r>
          </a:p>
          <a:p>
            <a:pPr lvl="1"/>
            <a:r>
              <a:rPr lang="en-US" altLang="ko-KR" dirty="0" smtClean="0"/>
              <a:t>Answers come from multiple web pages</a:t>
            </a:r>
          </a:p>
          <a:p>
            <a:endParaRPr lang="en-US" altLang="ko-KR" dirty="0"/>
          </a:p>
          <a:p>
            <a:r>
              <a:rPr lang="en-US" altLang="ko-KR" dirty="0" smtClean="0"/>
              <a:t>Manual:</a:t>
            </a:r>
          </a:p>
          <a:p>
            <a:pPr lvl="1"/>
            <a:r>
              <a:rPr lang="en-US" altLang="ko-KR" dirty="0" smtClean="0"/>
              <a:t>Very tedious, error prone, not very scalable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u="sng" dirty="0" smtClean="0"/>
              <a:t>The ontology matching problem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The GLUE architecture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ontology matching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ontology</a:t>
            </a:r>
            <a:r>
              <a:rPr lang="en-US" altLang="ko-KR" i="1" dirty="0"/>
              <a:t> </a:t>
            </a:r>
            <a:r>
              <a:rPr lang="en-US" altLang="ko-KR" dirty="0"/>
              <a:t>specifies a </a:t>
            </a:r>
            <a:r>
              <a:rPr lang="en-US" altLang="ko-KR" dirty="0" smtClean="0"/>
              <a:t>conceptualization of a domain</a:t>
            </a:r>
          </a:p>
          <a:p>
            <a:pPr lvl="1"/>
            <a:r>
              <a:rPr lang="en-US" altLang="ko-KR" dirty="0" smtClean="0"/>
              <a:t>Concepts</a:t>
            </a:r>
          </a:p>
          <a:p>
            <a:pPr lvl="1"/>
            <a:r>
              <a:rPr lang="en-US" altLang="ko-KR" dirty="0" smtClean="0"/>
              <a:t>Attributes</a:t>
            </a:r>
          </a:p>
          <a:p>
            <a:pPr lvl="1"/>
            <a:r>
              <a:rPr lang="en-US" altLang="ko-KR" dirty="0" smtClean="0"/>
              <a:t>Relations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Each concept in a taxonomy is associated with a set of instances</a:t>
            </a:r>
          </a:p>
          <a:p>
            <a:endParaRPr lang="en-US" altLang="ko-KR" dirty="0"/>
          </a:p>
          <a:p>
            <a:r>
              <a:rPr lang="en-US" altLang="ko-KR" dirty="0" smtClean="0"/>
              <a:t>Each concept is also associated with a set of attributes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ontology matching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709382"/>
          </a:xfrm>
        </p:spPr>
        <p:txBody>
          <a:bodyPr/>
          <a:lstStyle/>
          <a:p>
            <a:r>
              <a:rPr lang="en-US" altLang="ko-KR" dirty="0"/>
              <a:t>Given two ontologies, the ontology</a:t>
            </a:r>
            <a:r>
              <a:rPr lang="en-US" altLang="ko-KR" i="1" dirty="0"/>
              <a:t> </a:t>
            </a:r>
            <a:r>
              <a:rPr lang="en-US" altLang="ko-KR" dirty="0"/>
              <a:t>matching</a:t>
            </a:r>
            <a:r>
              <a:rPr lang="en-US" altLang="ko-KR" i="1" dirty="0"/>
              <a:t> </a:t>
            </a:r>
            <a:r>
              <a:rPr lang="en-US" altLang="ko-KR" dirty="0"/>
              <a:t>problem </a:t>
            </a:r>
            <a:r>
              <a:rPr lang="en-US" altLang="ko-KR" dirty="0" smtClean="0"/>
              <a:t>is to </a:t>
            </a:r>
            <a:r>
              <a:rPr lang="en-US" altLang="ko-KR" dirty="0"/>
              <a:t>find semantic mappings between them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One-to-one</a:t>
            </a:r>
          </a:p>
          <a:p>
            <a:pPr lvl="1"/>
            <a:r>
              <a:rPr lang="en-US" altLang="ko-KR" dirty="0" smtClean="0"/>
              <a:t>Complex mapping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284984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latin typeface="Corbel" pitchFamily="34" charset="0"/>
              </a:rPr>
              <a:t>UnderGrad</a:t>
            </a:r>
            <a:endParaRPr lang="en-US" altLang="ko-KR" sz="1200" b="1" dirty="0" smtClean="0">
              <a:solidFill>
                <a:schemeClr val="accent2"/>
              </a:solidFill>
              <a:latin typeface="Corbe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3270956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Grad 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797152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Courses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6" idx="2"/>
          </p:cNvCxnSpPr>
          <p:nvPr/>
        </p:nvCxnSpPr>
        <p:spPr>
          <a:xfrm>
            <a:off x="5796136" y="3717032"/>
            <a:ext cx="648072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flipH="1">
            <a:off x="6444208" y="3703004"/>
            <a:ext cx="720080" cy="5180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0"/>
          </p:cNvCxnSpPr>
          <p:nvPr/>
        </p:nvCxnSpPr>
        <p:spPr>
          <a:xfrm>
            <a:off x="6444208" y="4211125"/>
            <a:ext cx="0" cy="586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557553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Complex mapping</a:t>
            </a:r>
            <a:endParaRPr lang="ko-KR" alt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19690" y="3270956"/>
            <a:ext cx="10081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Associate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Professor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9690" y="4797152"/>
            <a:ext cx="100811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Senior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Lecturer</a:t>
            </a:r>
            <a:endParaRPr lang="ko-KR" altLang="en-US" sz="12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21" name="직선 화살표 연결선 20"/>
          <p:cNvCxnSpPr>
            <a:stCxn id="19" idx="2"/>
            <a:endCxn id="20" idx="0"/>
          </p:cNvCxnSpPr>
          <p:nvPr/>
        </p:nvCxnSpPr>
        <p:spPr>
          <a:xfrm>
            <a:off x="2023746" y="3703004"/>
            <a:ext cx="0" cy="1094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29485" y="557553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One-to-One</a:t>
            </a:r>
            <a:endParaRPr lang="ko-KR" alt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/>
      <p:bldP spid="19" grpId="0" animBg="1"/>
      <p:bldP spid="20" grpId="0" animBg="1"/>
      <p:bldP spid="24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6496</TotalTime>
  <Words>895</Words>
  <Application>Microsoft Office PowerPoint</Application>
  <PresentationFormat>화면 슬라이드 쇼(4:3)</PresentationFormat>
  <Paragraphs>339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Learning to match ontologies on the Semantic Web </vt:lpstr>
      <vt:lpstr>Outline</vt:lpstr>
      <vt:lpstr>Introduction</vt:lpstr>
      <vt:lpstr>Introduction</vt:lpstr>
      <vt:lpstr>Outline</vt:lpstr>
      <vt:lpstr>Motivation </vt:lpstr>
      <vt:lpstr>Outline</vt:lpstr>
      <vt:lpstr>The ontology matching problem</vt:lpstr>
      <vt:lpstr>The ontology matching problem</vt:lpstr>
      <vt:lpstr>The ontology matching problem</vt:lpstr>
      <vt:lpstr>The ontology matching problem</vt:lpstr>
      <vt:lpstr>Outline</vt:lpstr>
      <vt:lpstr>The GLUE architecture</vt:lpstr>
      <vt:lpstr>The GLUE architecture</vt:lpstr>
      <vt:lpstr>The GLUE architecture</vt:lpstr>
      <vt:lpstr>The GLUE architecture</vt:lpstr>
      <vt:lpstr>The GLUE architecture</vt:lpstr>
      <vt:lpstr>The GLUE architecture</vt:lpstr>
      <vt:lpstr>The GLUE architecture</vt:lpstr>
      <vt:lpstr>The GLUE architecture</vt:lpstr>
      <vt:lpstr>The GLUE architecture</vt:lpstr>
      <vt:lpstr>Outline</vt:lpstr>
      <vt:lpstr>Evaluation</vt:lpstr>
      <vt:lpstr>Evaluation</vt:lpstr>
      <vt:lpstr>Outline</vt:lpstr>
      <vt:lpstr>Conclusion</vt:lpstr>
      <vt:lpstr>Outline</vt:lpstr>
      <vt:lpstr>Discussion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sengyu</cp:lastModifiedBy>
  <cp:revision>397</cp:revision>
  <cp:lastPrinted>2012-02-21T13:23:10Z</cp:lastPrinted>
  <dcterms:created xsi:type="dcterms:W3CDTF">2006-10-05T04:04:58Z</dcterms:created>
  <dcterms:modified xsi:type="dcterms:W3CDTF">2012-02-22T01:08:32Z</dcterms:modified>
</cp:coreProperties>
</file>