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5600" autoAdjust="0"/>
  </p:normalViewPr>
  <p:slideViewPr>
    <p:cSldViewPr>
      <p:cViewPr>
        <p:scale>
          <a:sx n="105" d="100"/>
          <a:sy n="105" d="100"/>
        </p:scale>
        <p:origin x="-17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13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Streaming Big Data with Self-Adjusting Computation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Umut</a:t>
            </a:r>
            <a:r>
              <a:rPr lang="en-US" dirty="0" smtClean="0"/>
              <a:t> A. </a:t>
            </a:r>
            <a:r>
              <a:rPr lang="en-US" dirty="0" err="1" smtClean="0"/>
              <a:t>Acar</a:t>
            </a:r>
            <a:r>
              <a:rPr lang="en-US" dirty="0" smtClean="0"/>
              <a:t>, Yan Chen</a:t>
            </a:r>
          </a:p>
          <a:p>
            <a:r>
              <a:rPr lang="en-US" dirty="0" smtClean="0"/>
              <a:t>DDFP 2013</a:t>
            </a:r>
          </a:p>
          <a:p>
            <a:pPr algn="r"/>
            <a:r>
              <a:rPr lang="en-US" sz="1700" dirty="0" smtClean="0"/>
              <a:t>02 January 2014</a:t>
            </a:r>
          </a:p>
          <a:p>
            <a:pPr algn="r"/>
            <a:r>
              <a:rPr lang="en-US" sz="1700" dirty="0" smtClean="0"/>
              <a:t>SNU IDB Lab.</a:t>
            </a:r>
          </a:p>
          <a:p>
            <a:pPr algn="r"/>
            <a:r>
              <a:rPr lang="en-US" sz="1700" dirty="0" smtClean="0"/>
              <a:t>Namyoon Kim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771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Regular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in SML</a:t>
            </a:r>
            <a:endParaRPr lang="ko-KR" alt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86" y="2012701"/>
            <a:ext cx="5220429" cy="3562847"/>
          </a:xfrm>
        </p:spPr>
      </p:pic>
      <p:sp>
        <p:nvSpPr>
          <p:cNvPr id="5" name="Rectangle 4"/>
          <p:cNvSpPr/>
          <p:nvPr/>
        </p:nvSpPr>
        <p:spPr>
          <a:xfrm>
            <a:off x="4067944" y="4221088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4355976" y="4329100"/>
            <a:ext cx="1872208" cy="108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8184" y="42226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 filling up fast cache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87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Self-Adjusting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81294"/>
            <a:ext cx="4039164" cy="2896004"/>
          </a:xfrm>
        </p:spPr>
      </p:pic>
      <p:pic>
        <p:nvPicPr>
          <p:cNvPr id="5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81293"/>
            <a:ext cx="4031543" cy="27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Results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/>
              <a:t>Updating whole data vs. updating the delta</a:t>
            </a:r>
          </a:p>
          <a:p>
            <a:pPr marL="0" indent="0">
              <a:buNone/>
            </a:pPr>
            <a:r>
              <a:rPr lang="en-US" altLang="ko-KR" sz="1800" dirty="0" smtClean="0"/>
              <a:t>  Non adjusted </a:t>
            </a:r>
            <a:r>
              <a:rPr lang="en-US" altLang="ko-KR" sz="1800" dirty="0" err="1" smtClean="0"/>
              <a:t>MapReduce</a:t>
            </a:r>
            <a:r>
              <a:rPr lang="en-US" altLang="ko-KR" sz="1800" dirty="0" smtClean="0"/>
              <a:t> takes 12.5 hours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Self-Adjusting </a:t>
            </a:r>
            <a:r>
              <a:rPr lang="en-US" altLang="ko-KR" sz="1800" dirty="0" err="1" smtClean="0"/>
              <a:t>MapReduce</a:t>
            </a:r>
            <a:r>
              <a:rPr lang="en-US" altLang="ko-KR" sz="1800" dirty="0" smtClean="0"/>
              <a:t> takes 1.7 minutes – </a:t>
            </a:r>
            <a:r>
              <a:rPr lang="en-US" altLang="ko-KR" sz="1800" dirty="0" smtClean="0">
                <a:solidFill>
                  <a:srgbClr val="FF0000"/>
                </a:solidFill>
              </a:rPr>
              <a:t>440x</a:t>
            </a:r>
            <a:r>
              <a:rPr lang="en-US" altLang="ko-KR" sz="1800" dirty="0" smtClean="0"/>
              <a:t> speedup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 smtClean="0"/>
              <a:t>Memory Usage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Self-Adjusting </a:t>
            </a:r>
            <a:r>
              <a:rPr lang="en-US" altLang="ko-KR" sz="1800" dirty="0" err="1" smtClean="0"/>
              <a:t>MapReduce</a:t>
            </a:r>
            <a:r>
              <a:rPr lang="en-US" altLang="ko-KR" sz="1800" dirty="0" smtClean="0"/>
              <a:t> records the dynamic dependency graph in memory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Takes up to 16GB of memory, vs. 350MB for the standard </a:t>
            </a:r>
            <a:r>
              <a:rPr lang="en-US" altLang="ko-KR" sz="1800" dirty="0" err="1" smtClean="0"/>
              <a:t>MapReduce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45x</a:t>
            </a:r>
            <a:r>
              <a:rPr lang="en-US" altLang="ko-KR" sz="1800" dirty="0" smtClean="0"/>
              <a:t> memory cost</a:t>
            </a:r>
          </a:p>
        </p:txBody>
      </p:sp>
    </p:spTree>
    <p:extLst>
      <p:ext uri="{BB962C8B-B14F-4D97-AF65-F5344CB8AC3E}">
        <p14:creationId xmlns:p14="http://schemas.microsoft.com/office/powerpoint/2010/main" val="35205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Contribution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Use of </a:t>
            </a:r>
            <a:r>
              <a:rPr lang="en-US" altLang="ko-KR" sz="1800" dirty="0" smtClean="0">
                <a:solidFill>
                  <a:srgbClr val="FF0000"/>
                </a:solidFill>
              </a:rPr>
              <a:t>self-adjusting</a:t>
            </a:r>
            <a:r>
              <a:rPr lang="en-US" altLang="ko-KR" sz="1800" dirty="0" smtClean="0"/>
              <a:t> computation with dynamically changing big data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Much faster than non self-adjusting methods, albeit with a tradeoff in memory usage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 smtClean="0"/>
              <a:t>Future Work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Memory </a:t>
            </a:r>
            <a:r>
              <a:rPr lang="en-US" altLang="ko-KR" sz="1800" dirty="0" err="1" smtClean="0"/>
              <a:t>optimisation</a:t>
            </a:r>
            <a:r>
              <a:rPr lang="en-US" altLang="ko-KR" sz="1800" dirty="0" smtClean="0"/>
              <a:t> – reduce memory consumption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Increase granularity of dependency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Generalise</a:t>
            </a:r>
            <a:r>
              <a:rPr lang="en-US" altLang="ko-KR" sz="1800" dirty="0" smtClean="0"/>
              <a:t> results to distributed settings, and beyond the </a:t>
            </a:r>
            <a:r>
              <a:rPr lang="en-US" altLang="ko-KR" sz="1800" dirty="0" err="1" smtClean="0"/>
              <a:t>MapReduce</a:t>
            </a:r>
            <a:r>
              <a:rPr lang="en-US" altLang="ko-KR" sz="1800" dirty="0" smtClean="0"/>
              <a:t> model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36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Introduction</a:t>
            </a:r>
          </a:p>
          <a:p>
            <a:pPr marL="0" indent="0">
              <a:buNone/>
            </a:pPr>
            <a:r>
              <a:rPr lang="en-US" sz="2400" dirty="0" smtClean="0"/>
              <a:t>Self-Adjusting </a:t>
            </a:r>
            <a:r>
              <a:rPr lang="en-US" sz="2400" dirty="0" err="1" smtClean="0"/>
              <a:t>MapReduce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dirty="0" smtClean="0"/>
              <a:t>Regular </a:t>
            </a:r>
            <a:r>
              <a:rPr lang="en-US" dirty="0" err="1" smtClean="0"/>
              <a:t>MapReduce</a:t>
            </a:r>
            <a:r>
              <a:rPr lang="en-US" dirty="0" smtClean="0"/>
              <a:t> and User Interface</a:t>
            </a:r>
          </a:p>
          <a:p>
            <a:pPr marL="457200" lvl="1" indent="0">
              <a:buNone/>
            </a:pPr>
            <a:r>
              <a:rPr lang="en-US" altLang="ko-KR" dirty="0" smtClean="0"/>
              <a:t>Internals</a:t>
            </a:r>
          </a:p>
          <a:p>
            <a:pPr marL="457200" lvl="1" indent="0">
              <a:buNone/>
            </a:pPr>
            <a:r>
              <a:rPr lang="en-US" dirty="0" smtClean="0"/>
              <a:t>Implementation</a:t>
            </a:r>
          </a:p>
          <a:p>
            <a:pPr marL="0" indent="0">
              <a:buNone/>
            </a:pPr>
            <a:r>
              <a:rPr lang="en-US" dirty="0" smtClean="0"/>
              <a:t>Evaluation</a:t>
            </a:r>
          </a:p>
          <a:p>
            <a:pPr marL="0" indent="0">
              <a:buNone/>
            </a:pPr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22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/>
              <a:t>Big Data</a:t>
            </a:r>
          </a:p>
          <a:p>
            <a:pPr marL="0" indent="0">
              <a:buNone/>
            </a:pPr>
            <a:r>
              <a:rPr lang="en-US" altLang="ko-KR" sz="1800" dirty="0" smtClean="0"/>
              <a:t>  Is all the rage at the moment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Bound to be more important with real time processing in the future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 smtClean="0"/>
              <a:t>Requirements</a:t>
            </a:r>
          </a:p>
          <a:p>
            <a:pPr marL="0" indent="0">
              <a:buNone/>
            </a:pPr>
            <a:r>
              <a:rPr lang="en-US" altLang="ko-KR" sz="1800" dirty="0" smtClean="0"/>
              <a:t>  Relatively </a:t>
            </a:r>
            <a:r>
              <a:rPr lang="en-US" altLang="ko-KR" sz="1800" dirty="0">
                <a:solidFill>
                  <a:schemeClr val="accent2"/>
                </a:solidFill>
              </a:rPr>
              <a:t>sophisticated systems support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MapReduce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Asymptotically linear time examining the data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Not too many updates</a:t>
            </a:r>
            <a:r>
              <a:rPr lang="en-US" altLang="ko-KR" sz="1800" dirty="0" smtClean="0"/>
              <a:t> (not fit for transaction heavy systems)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27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Live Updates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Using a single CPU, stream-updating n linear-time updates on a data set of size n requires     </a:t>
            </a:r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smtClean="0">
                <a:solidFill>
                  <a:schemeClr val="accent2"/>
                </a:solidFill>
              </a:rPr>
              <a:t>O(n</a:t>
            </a:r>
            <a:r>
              <a:rPr lang="en-US" altLang="ko-KR" sz="1800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ko-KR" sz="1800" dirty="0" smtClean="0">
                <a:solidFill>
                  <a:schemeClr val="accent2"/>
                </a:solidFill>
              </a:rPr>
              <a:t>)</a:t>
            </a:r>
            <a:r>
              <a:rPr lang="en-US" altLang="ko-KR" sz="1800" dirty="0" smtClean="0"/>
              <a:t> time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400" b="1" dirty="0" smtClean="0"/>
              <a:t>Re-processing of Existing Data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When input is fed line by line in the classic </a:t>
            </a:r>
            <a:r>
              <a:rPr lang="en-US" altLang="ko-KR" sz="1800" dirty="0" err="1" smtClean="0"/>
              <a:t>MapReduce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wordcount</a:t>
            </a:r>
            <a:r>
              <a:rPr lang="en-US" altLang="ko-KR" sz="1800" dirty="0" smtClean="0"/>
              <a:t> example, the entire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data set is re-processed (regardless of the next input chunk size, it will always take longer)</a:t>
            </a:r>
          </a:p>
        </p:txBody>
      </p:sp>
    </p:spTree>
    <p:extLst>
      <p:ext uri="{BB962C8B-B14F-4D97-AF65-F5344CB8AC3E}">
        <p14:creationId xmlns:p14="http://schemas.microsoft.com/office/powerpoint/2010/main" val="39600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Self-Adjusting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en-US" altLang="ko-KR" sz="2800" dirty="0" smtClean="0"/>
              <a:t>(Regular </a:t>
            </a:r>
            <a:r>
              <a:rPr lang="en-US" altLang="ko-KR" sz="2800" dirty="0" err="1" smtClean="0"/>
              <a:t>MapReduce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Arguments: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type of key-value pair (for </a:t>
            </a:r>
            <a:r>
              <a:rPr lang="en-US" altLang="ko-KR" sz="1800" dirty="0" err="1" smtClean="0"/>
              <a:t>wordcount</a:t>
            </a:r>
            <a:r>
              <a:rPr lang="en-US" altLang="ko-KR" sz="1800" dirty="0" smtClean="0"/>
              <a:t>, string *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mapper – maps a word to a string *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pair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reducer – reduces common key pairs to a pair</a:t>
            </a:r>
            <a:endParaRPr lang="ko-KR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3284984"/>
            <a:ext cx="498227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Self-Adjusting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en-US" altLang="ko-KR" sz="2800" dirty="0" smtClean="0"/>
              <a:t>(Internals)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Modifiable(reference)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Stores values that can change over time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Using primitives </a:t>
            </a:r>
            <a:r>
              <a:rPr lang="en-US" altLang="ko-KR" sz="1800" i="1" dirty="0" smtClean="0"/>
              <a:t>mod</a:t>
            </a:r>
            <a:r>
              <a:rPr lang="en-US" altLang="ko-KR" sz="1800" dirty="0" smtClean="0"/>
              <a:t>, </a:t>
            </a:r>
            <a:r>
              <a:rPr lang="en-US" altLang="ko-KR" sz="1800" i="1" dirty="0" smtClean="0"/>
              <a:t>read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and </a:t>
            </a:r>
            <a:r>
              <a:rPr lang="en-US" altLang="ko-KR" sz="1800" i="1" dirty="0" smtClean="0"/>
              <a:t>write</a:t>
            </a:r>
            <a:r>
              <a:rPr lang="en-US" altLang="ko-KR" sz="1800" dirty="0" smtClean="0"/>
              <a:t>, execution is represented as a </a:t>
            </a:r>
            <a:r>
              <a:rPr lang="en-US" altLang="ko-KR" sz="1800" dirty="0" smtClean="0">
                <a:solidFill>
                  <a:srgbClr val="FF0000"/>
                </a:solidFill>
              </a:rPr>
              <a:t>dependency graph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(also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/>
              <a:t>known as </a:t>
            </a:r>
            <a:r>
              <a:rPr lang="en-US" altLang="ko-KR" sz="1800" i="1" dirty="0" smtClean="0"/>
              <a:t>change propagation</a:t>
            </a:r>
            <a:r>
              <a:rPr lang="en-US" altLang="ko-KR" sz="1800" dirty="0" smtClean="0"/>
              <a:t>)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After initial complete run, costs only </a:t>
            </a:r>
            <a:r>
              <a:rPr lang="el-GR" altLang="ko-KR" sz="1800" dirty="0" smtClean="0">
                <a:solidFill>
                  <a:srgbClr val="FF0000"/>
                </a:solidFill>
              </a:rPr>
              <a:t>ϴ</a:t>
            </a:r>
            <a:r>
              <a:rPr lang="en-US" altLang="ko-KR" sz="1800" dirty="0" smtClean="0">
                <a:solidFill>
                  <a:srgbClr val="FF0000"/>
                </a:solidFill>
              </a:rPr>
              <a:t>(1) to update </a:t>
            </a:r>
            <a:r>
              <a:rPr lang="en-US" altLang="ko-KR" sz="1800" dirty="0" smtClean="0"/>
              <a:t>(complete re-execution </a:t>
            </a:r>
            <a:r>
              <a:rPr lang="el-GR" altLang="ko-KR" sz="1800" dirty="0" smtClean="0"/>
              <a:t>ϴ</a:t>
            </a:r>
            <a:r>
              <a:rPr lang="en-US" altLang="ko-KR" sz="1800" dirty="0" smtClean="0"/>
              <a:t>(n))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 smtClean="0"/>
              <a:t>Levels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are type annotations – resulting types are called </a:t>
            </a:r>
            <a:r>
              <a:rPr lang="en-US" altLang="ko-KR" sz="1800" i="1" dirty="0" smtClean="0"/>
              <a:t>level types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Instead of explicit primitive reference, only needs identification of changeable data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00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in SML with </a:t>
            </a:r>
            <a:r>
              <a:rPr lang="en-US" altLang="ko-KR" dirty="0" err="1" smtClean="0"/>
              <a:t>changeables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$C – changeable data types</a:t>
            </a:r>
            <a:endParaRPr lang="ko-KR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28800"/>
            <a:ext cx="4934639" cy="46012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267744" y="2708920"/>
            <a:ext cx="6552727" cy="1477328"/>
            <a:chOff x="2267744" y="2708920"/>
            <a:chExt cx="6552727" cy="1477328"/>
          </a:xfrm>
        </p:grpSpPr>
        <p:sp>
          <p:nvSpPr>
            <p:cNvPr id="5" name="Rectangle 4"/>
            <p:cNvSpPr/>
            <p:nvPr/>
          </p:nvSpPr>
          <p:spPr>
            <a:xfrm>
              <a:off x="2267744" y="3356992"/>
              <a:ext cx="43924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30374" y="2708920"/>
              <a:ext cx="16900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1. map function converts input list into key-value pairs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520" y="3028917"/>
            <a:ext cx="6552728" cy="1477328"/>
            <a:chOff x="251520" y="3028917"/>
            <a:chExt cx="6552728" cy="1477328"/>
          </a:xfrm>
        </p:grpSpPr>
        <p:sp>
          <p:nvSpPr>
            <p:cNvPr id="8" name="Rectangle 7"/>
            <p:cNvSpPr/>
            <p:nvPr/>
          </p:nvSpPr>
          <p:spPr>
            <a:xfrm>
              <a:off x="2267744" y="3551557"/>
              <a:ext cx="453650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3028917"/>
              <a:ext cx="16900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. </a:t>
              </a:r>
              <a:r>
                <a:rPr lang="en-US" altLang="ko-KR" dirty="0" err="1">
                  <a:solidFill>
                    <a:srgbClr val="FF0000"/>
                  </a:solidFill>
                </a:rPr>
                <a:t>g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roupby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function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mergesorts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and scans pair lists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67744" y="3519992"/>
            <a:ext cx="6552726" cy="1200329"/>
            <a:chOff x="2267744" y="3519992"/>
            <a:chExt cx="6552726" cy="1200329"/>
          </a:xfrm>
        </p:grpSpPr>
        <p:sp>
          <p:nvSpPr>
            <p:cNvPr id="11" name="Rectangle 10"/>
            <p:cNvSpPr/>
            <p:nvPr/>
          </p:nvSpPr>
          <p:spPr>
            <a:xfrm>
              <a:off x="2267744" y="3738658"/>
              <a:ext cx="4536504" cy="3814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30373" y="3519992"/>
              <a:ext cx="16900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3. reduce each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sublist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generated by the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groupby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Self-Adjusting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en-US" altLang="ko-KR" sz="2800" dirty="0" smtClean="0"/>
              <a:t>(Implementation)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/>
              <a:t>Map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Pass in a changeable list with stable elements (can add/delete, not modify)</a:t>
            </a:r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groupby</a:t>
            </a:r>
            <a:r>
              <a:rPr lang="en-US" altLang="ko-KR" sz="1800" dirty="0" smtClean="0"/>
              <a:t> common key pairs into a pair list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400" b="1" dirty="0" smtClean="0"/>
              <a:t>Reduce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Sublist</a:t>
            </a:r>
            <a:r>
              <a:rPr lang="en-US" altLang="ko-KR" sz="1800" dirty="0" smtClean="0"/>
              <a:t> returned by </a:t>
            </a:r>
            <a:r>
              <a:rPr lang="en-US" altLang="ko-KR" sz="1800" dirty="0" err="1" smtClean="0"/>
              <a:t>groupby</a:t>
            </a:r>
            <a:r>
              <a:rPr lang="en-US" altLang="ko-KR" sz="1800" dirty="0" smtClean="0"/>
              <a:t> function is reduced to a changeable key-value pair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When inserting a new input cell, result can be updated by changing the result of the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reducer operating on the keys of the </a:t>
            </a:r>
            <a:r>
              <a:rPr lang="en-US" altLang="ko-KR" sz="1800" dirty="0" smtClean="0">
                <a:solidFill>
                  <a:srgbClr val="FF0000"/>
                </a:solidFill>
              </a:rPr>
              <a:t>new cell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Requires </a:t>
            </a:r>
            <a:r>
              <a:rPr lang="en-US" altLang="ko-KR" sz="1800" dirty="0" smtClean="0">
                <a:solidFill>
                  <a:srgbClr val="FF0000"/>
                </a:solidFill>
              </a:rPr>
              <a:t>no structural changes</a:t>
            </a:r>
            <a:r>
              <a:rPr lang="en-US" altLang="ko-KR" sz="1800" dirty="0" smtClean="0"/>
              <a:t> to the output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dirty="0" smtClean="0"/>
              <a:t>Uses </a:t>
            </a:r>
            <a:r>
              <a:rPr lang="en-US" altLang="ko-KR" sz="2400" dirty="0" smtClean="0">
                <a:solidFill>
                  <a:srgbClr val="FF0000"/>
                </a:solidFill>
              </a:rPr>
              <a:t>stable algorithms</a:t>
            </a:r>
            <a:r>
              <a:rPr lang="en-US" altLang="ko-KR" sz="2400" dirty="0" smtClean="0"/>
              <a:t> (preserves order of records)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7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The Input</a:t>
            </a:r>
            <a:endParaRPr lang="ko-KR" alt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86" y="2098438"/>
            <a:ext cx="5039429" cy="3391374"/>
          </a:xfrm>
        </p:spPr>
      </p:pic>
      <p:sp>
        <p:nvSpPr>
          <p:cNvPr id="3" name="TextBox 2"/>
          <p:cNvSpPr txBox="1"/>
          <p:nvPr/>
        </p:nvSpPr>
        <p:spPr>
          <a:xfrm>
            <a:off x="323528" y="105273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err="1" smtClean="0"/>
              <a:t>dbpedia</a:t>
            </a:r>
            <a:r>
              <a:rPr lang="en-US" dirty="0"/>
              <a:t> </a:t>
            </a:r>
            <a:r>
              <a:rPr lang="en-US" dirty="0" smtClean="0"/>
              <a:t>- 8173 lines, 123026 words</a:t>
            </a:r>
          </a:p>
          <a:p>
            <a:r>
              <a:rPr lang="en-US" dirty="0" smtClean="0"/>
              <a:t>Test setup: single node with 2GHz Intel Xeon and 64GB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8346</TotalTime>
  <Words>565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SNU IDB Lab.</vt:lpstr>
      <vt:lpstr>Streaming Big Data with Self-Adjusting Computation</vt:lpstr>
      <vt:lpstr>Outline</vt:lpstr>
      <vt:lpstr>Introduction</vt:lpstr>
      <vt:lpstr>Problems</vt:lpstr>
      <vt:lpstr>Self-Adjusting MapReduce (Regular MapReduce)</vt:lpstr>
      <vt:lpstr>Self-Adjusting MapReduce (Internals)</vt:lpstr>
      <vt:lpstr>MapReduce in SML with changeables</vt:lpstr>
      <vt:lpstr>Self-Adjusting MapReduce (Implementation)</vt:lpstr>
      <vt:lpstr>Evaluation – The Input</vt:lpstr>
      <vt:lpstr>Evaluation – Regular MapReduce in SML</vt:lpstr>
      <vt:lpstr>Evaluation – Self-Adjusting MapReduce</vt:lpstr>
      <vt:lpstr>Evaluation – Results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Namyoon</cp:lastModifiedBy>
  <cp:revision>444</cp:revision>
  <dcterms:created xsi:type="dcterms:W3CDTF">2006-10-05T04:04:58Z</dcterms:created>
  <dcterms:modified xsi:type="dcterms:W3CDTF">2014-01-02T05:23:11Z</dcterms:modified>
</cp:coreProperties>
</file>