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0" r:id="rId2"/>
    <p:sldId id="361" r:id="rId3"/>
    <p:sldId id="407" r:id="rId4"/>
    <p:sldId id="387" r:id="rId5"/>
    <p:sldId id="388" r:id="rId6"/>
    <p:sldId id="389" r:id="rId7"/>
    <p:sldId id="390" r:id="rId8"/>
    <p:sldId id="391" r:id="rId9"/>
    <p:sldId id="392" r:id="rId10"/>
    <p:sldId id="404" r:id="rId11"/>
    <p:sldId id="393" r:id="rId12"/>
    <p:sldId id="394" r:id="rId13"/>
    <p:sldId id="395" r:id="rId14"/>
    <p:sldId id="406" r:id="rId15"/>
    <p:sldId id="405" r:id="rId16"/>
    <p:sldId id="396" r:id="rId17"/>
    <p:sldId id="403" r:id="rId18"/>
    <p:sldId id="398" r:id="rId19"/>
    <p:sldId id="397" r:id="rId20"/>
    <p:sldId id="399" r:id="rId21"/>
    <p:sldId id="408" r:id="rId22"/>
    <p:sldId id="401" r:id="rId23"/>
    <p:sldId id="40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85" autoAdjust="0"/>
    <p:restoredTop sz="85667" autoAdjust="0"/>
  </p:normalViewPr>
  <p:slideViewPr>
    <p:cSldViewPr>
      <p:cViewPr varScale="1">
        <p:scale>
          <a:sx n="84" d="100"/>
          <a:sy n="84" d="100"/>
        </p:scale>
        <p:origin x="-3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43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Calculating the singular values and pseudo-inverse of a </a:t>
            </a:r>
            <a:r>
              <a:rPr lang="en-US" altLang="ko-KR" sz="2800" dirty="0" smtClean="0"/>
              <a:t>matrix: Singular Value Decomposition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de-DE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 </a:t>
            </a:r>
            <a:r>
              <a:rPr lang="de-DE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de-DE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Golub, William </a:t>
            </a:r>
            <a:r>
              <a:rPr lang="de-DE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Kahan</a:t>
            </a:r>
            <a:endParaRPr lang="de-DE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Stanford University, University of Toronto</a:t>
            </a:r>
          </a:p>
          <a:p>
            <a:pPr latinLnBrk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 of the Society for Industrial and Applied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Mathematics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Identity Matrix</a:t>
            </a:r>
          </a:p>
          <a:p>
            <a:pPr lvl="1"/>
            <a:r>
              <a:rPr lang="en-US" altLang="ko-KR" dirty="0" err="1" smtClean="0"/>
              <a:t>Sqaure</a:t>
            </a:r>
            <a:r>
              <a:rPr lang="en-US" altLang="ko-KR" dirty="0" smtClean="0"/>
              <a:t> matrix with entries on the diagonal equal to 1 (otherwise equal zero)</a:t>
            </a:r>
            <a:endParaRPr lang="ko-KR" altLang="en-US" dirty="0"/>
          </a:p>
        </p:txBody>
      </p:sp>
      <p:pic>
        <p:nvPicPr>
          <p:cNvPr id="6146" name="Picture 2" descr="C:\Users\Administrator\Desktop\새 폴더\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1" y="2276475"/>
            <a:ext cx="17811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새 폴더\0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66" y="2219325"/>
            <a:ext cx="15430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Desktop\새 폴더\0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88" y="3749030"/>
            <a:ext cx="2867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istrator\Desktop\새 폴더\0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1" y="3815705"/>
            <a:ext cx="16002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7217" y="2539484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Orthogonal Matrix</a:t>
            </a:r>
          </a:p>
          <a:p>
            <a:pPr lvl="1"/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c.f. two </a:t>
            </a:r>
            <a:r>
              <a:rPr lang="en-US" altLang="ko-KR" dirty="0"/>
              <a:t>vectors are orthogonal = inner product is </a:t>
            </a:r>
            <a:r>
              <a:rPr lang="en-US" altLang="ko-KR" dirty="0" smtClean="0"/>
              <a:t>zero ( </a:t>
            </a:r>
            <a:r>
              <a:rPr lang="en-US" altLang="ko-KR" dirty="0" err="1" smtClean="0"/>
              <a:t>x•y</a:t>
            </a:r>
            <a:r>
              <a:rPr lang="en-US" altLang="ko-KR" dirty="0" smtClean="0"/>
              <a:t> = 0)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Diagonal Matrix</a:t>
            </a:r>
          </a:p>
          <a:p>
            <a:pPr lvl="1"/>
            <a:r>
              <a:rPr lang="en-US" altLang="ko-KR" dirty="0" smtClean="0"/>
              <a:t>Only nonzero values run along the main dialog when i=j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170" name="Picture 2" descr="C:\Users\Administrator\Desktop\새 폴더\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5" y="1458491"/>
            <a:ext cx="16097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Desktop\새 폴더\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4" y="2492896"/>
            <a:ext cx="23431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esktop\새 폴더\0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58102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새 폴더\03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29527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9394" y="2794005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Determinant</a:t>
            </a:r>
          </a:p>
          <a:p>
            <a:pPr lvl="1"/>
            <a:r>
              <a:rPr lang="en-US" altLang="ko-KR" dirty="0" smtClean="0"/>
              <a:t>Function of a square matrix that reduces it to a single number</a:t>
            </a:r>
          </a:p>
          <a:p>
            <a:pPr lvl="1"/>
            <a:r>
              <a:rPr lang="en-US" altLang="ko-KR" dirty="0" smtClean="0"/>
              <a:t>Determinant of a matrix A = |A| = </a:t>
            </a:r>
            <a:r>
              <a:rPr lang="en-US" altLang="ko-KR" i="1" dirty="0" err="1" smtClean="0"/>
              <a:t>det</a:t>
            </a:r>
            <a:r>
              <a:rPr lang="en-US" altLang="ko-KR" dirty="0" smtClean="0"/>
              <a:t>(A)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2768" y="3357225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 descr="C:\Users\Administrator\Desktop\새 폴더\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861" y="2268860"/>
            <a:ext cx="2590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새 폴더\0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55896"/>
            <a:ext cx="16478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새 폴더\0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73465"/>
            <a:ext cx="35528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2923" y="4211796"/>
            <a:ext cx="382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by cofactor expansion (</a:t>
            </a:r>
            <a:r>
              <a:rPr lang="ko-KR" altLang="en-US" b="1" dirty="0" smtClean="0">
                <a:latin typeface="Calibri" pitchFamily="34" charset="0"/>
                <a:cs typeface="Calibri" pitchFamily="34" charset="0"/>
              </a:rPr>
              <a:t>여인수 전개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), 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8" name="Picture 6" descr="C:\Users\Administrator\Desktop\새 폴더\03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8"/>
          <a:stretch/>
        </p:blipFill>
        <p:spPr bwMode="auto">
          <a:xfrm>
            <a:off x="462923" y="4725144"/>
            <a:ext cx="585633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새 폴더\03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44" y="5870700"/>
            <a:ext cx="5400676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새 폴더\03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58" y="5899275"/>
            <a:ext cx="23812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Administrator\Desktop\새 폴더\03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3" t="37451" b="36194"/>
          <a:stretch/>
        </p:blipFill>
        <p:spPr bwMode="auto">
          <a:xfrm>
            <a:off x="1051247" y="5983051"/>
            <a:ext cx="364579" cy="26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1608370" y="4781389"/>
            <a:ext cx="257522" cy="303796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2084" y="5085184"/>
            <a:ext cx="866286" cy="50405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4933287"/>
            <a:ext cx="1068818" cy="0"/>
          </a:xfrm>
          <a:prstGeom prst="lin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/>
          <p:cNvCxnSpPr>
            <a:stCxn id="20" idx="2"/>
          </p:cNvCxnSpPr>
          <p:nvPr/>
        </p:nvCxnSpPr>
        <p:spPr>
          <a:xfrm>
            <a:off x="1737131" y="5085185"/>
            <a:ext cx="0" cy="630559"/>
          </a:xfrm>
          <a:prstGeom prst="lin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49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Eigenvectors and Eigenvalues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Eigenvector</a:t>
            </a:r>
          </a:p>
          <a:p>
            <a:pPr lvl="1"/>
            <a:r>
              <a:rPr lang="en-US" altLang="ko-KR" dirty="0" smtClean="0"/>
              <a:t>Nonzero vector that satisfies the equation</a:t>
            </a:r>
          </a:p>
          <a:p>
            <a:pPr lvl="1"/>
            <a:r>
              <a:rPr lang="en-US" altLang="ko-KR" dirty="0" smtClean="0"/>
              <a:t>A is a square matrix,     is an eigenvalue  (scalar),      is the eigenvector</a:t>
            </a:r>
            <a:endParaRPr lang="ko-KR" altLang="en-US" dirty="0"/>
          </a:p>
        </p:txBody>
      </p:sp>
      <p:pic>
        <p:nvPicPr>
          <p:cNvPr id="1026" name="Picture 2" descr="C:\Users\Administrator\Desktop\새 폴더\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952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새 폴더\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800225"/>
            <a:ext cx="1428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19275"/>
            <a:ext cx="209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2209" y="2485618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C:\Users\Administrator\Desktop\새 폴더\04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87119"/>
            <a:ext cx="1381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새 폴더\04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53" y="2371759"/>
            <a:ext cx="34099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새 폴더\04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85" y="2712480"/>
            <a:ext cx="1619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새 폴더\04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85" y="2350530"/>
            <a:ext cx="15049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736679" y="2543173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≡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2209" y="3429000"/>
            <a:ext cx="145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rearrange as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9" descr="C:\Users\Administrator\Desktop\새 폴더\04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17716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524459" y="3666197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C:\Users\Administrator\Desktop\새 폴더\04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69" y="3352681"/>
            <a:ext cx="22002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ministrator\Desktop\새 폴더\05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3409950"/>
            <a:ext cx="2276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istrator\Desktop\새 폴더\05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79" y="3781202"/>
            <a:ext cx="17526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 21"/>
          <p:cNvSpPr/>
          <p:nvPr/>
        </p:nvSpPr>
        <p:spPr>
          <a:xfrm>
            <a:off x="6344011" y="3666197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C:\Users\Administrator\Desktop\새 폴더\06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74" y="4657725"/>
            <a:ext cx="5238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dministrator\Desktop\새 폴더\05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38" y="4562475"/>
            <a:ext cx="1714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dministrator\Desktop\새 폴더\055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88" y="4905375"/>
            <a:ext cx="16954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dministrator\Desktop\새 폴더\056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337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dministrator\Desktop\새 폴더\057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9"/>
          <a:stretch/>
        </p:blipFill>
        <p:spPr bwMode="auto">
          <a:xfrm>
            <a:off x="51456" y="5953126"/>
            <a:ext cx="3451324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dministrator\Desktop\새 폴더\058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36" y="4657725"/>
            <a:ext cx="5238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dministrator\Desktop\새 폴더\059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94" y="4614862"/>
            <a:ext cx="16383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dministrator\Desktop\새 폴더\060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79" y="5081364"/>
            <a:ext cx="9525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dministrator\Desktop\새 폴더\064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653" y="5929314"/>
            <a:ext cx="2476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32"/>
          <p:cNvSpPr/>
          <p:nvPr/>
        </p:nvSpPr>
        <p:spPr>
          <a:xfrm>
            <a:off x="107504" y="4715482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988204" y="4705956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73732" y="4682787"/>
            <a:ext cx="145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set of eigenvectors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715097" y="5433789"/>
                <a:ext cx="1174732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−</m:t>
                                </m:r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7" y="5433789"/>
                <a:ext cx="1174732" cy="55245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모서리가 둥근 직사각형 36"/>
          <p:cNvSpPr/>
          <p:nvPr/>
        </p:nvSpPr>
        <p:spPr>
          <a:xfrm>
            <a:off x="7937513" y="5406221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02463" y="5406221"/>
            <a:ext cx="29861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Eigendecomposition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Factorization of a matrix into a canonical form</a:t>
            </a:r>
          </a:p>
          <a:p>
            <a:pPr lvl="1"/>
            <a:r>
              <a:rPr lang="en-US" altLang="ko-KR" dirty="0" smtClean="0"/>
              <a:t>matrix is represented in terms of its eigenvalues and eigenvectors</a:t>
            </a:r>
          </a:p>
          <a:p>
            <a:r>
              <a:rPr lang="en-US" altLang="ko-KR" dirty="0" smtClean="0"/>
              <a:t>Limitation</a:t>
            </a:r>
          </a:p>
          <a:p>
            <a:pPr lvl="1"/>
            <a:r>
              <a:rPr lang="en-US" altLang="ko-KR" dirty="0" smtClean="0"/>
              <a:t>Must be a diagonalizable matrix</a:t>
            </a:r>
          </a:p>
          <a:p>
            <a:pPr lvl="1"/>
            <a:r>
              <a:rPr lang="en-US" altLang="ko-KR" dirty="0" smtClean="0"/>
              <a:t>Must be a square matrix</a:t>
            </a:r>
          </a:p>
          <a:p>
            <a:pPr lvl="1"/>
            <a:r>
              <a:rPr lang="en-US" altLang="ko-KR" dirty="0" smtClean="0"/>
              <a:t>Matrix (n x n size) must have n linearly independent eigenvector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4" name="Picture 5" descr="C:\Users\Administrator\Desktop\새 폴더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6" y="3573016"/>
            <a:ext cx="1381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C:\Users\Administrator\Desktop\새 폴더\05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9"/>
          <a:stretch/>
        </p:blipFill>
        <p:spPr bwMode="auto">
          <a:xfrm>
            <a:off x="3275856" y="3573016"/>
            <a:ext cx="3451324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3" descr="C:\Users\Administrator\Desktop\새 폴더\0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21823"/>
            <a:ext cx="2476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628746" y="4440803"/>
                <a:ext cx="1174732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−</m:t>
                                </m:r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46" y="4440803"/>
                <a:ext cx="1174732" cy="5524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모서리가 둥근 직사각형 27"/>
          <p:cNvSpPr/>
          <p:nvPr/>
        </p:nvSpPr>
        <p:spPr>
          <a:xfrm>
            <a:off x="1851162" y="4413235"/>
            <a:ext cx="25752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16112" y="4413235"/>
            <a:ext cx="298612" cy="665967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483768" y="3816510"/>
            <a:ext cx="273465" cy="132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0034" y="4532367"/>
            <a:ext cx="145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Let P = 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10528" y="5162272"/>
                <a:ext cx="1174732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1" i="1" dirty="0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latin typeface="Cambria Math"/>
                                    <a:cs typeface="Calibri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528" y="5162272"/>
                <a:ext cx="1174732" cy="5524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모서리가 둥근 직사각형 33"/>
          <p:cNvSpPr/>
          <p:nvPr/>
        </p:nvSpPr>
        <p:spPr>
          <a:xfrm rot="18511842">
            <a:off x="2032336" y="5079569"/>
            <a:ext cx="298612" cy="811483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0890" y="5226404"/>
            <a:ext cx="145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Let Ʌ = 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87824" y="4532367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(columns are eigenvectors)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75856" y="5253835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(diagonal values are eigenvalues)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6021288"/>
            <a:ext cx="295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Eigendecomposition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 of A is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1880" y="6038540"/>
            <a:ext cx="100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AP </a:t>
            </a:r>
            <a:r>
              <a:rPr lang="en-US" altLang="ko-KR" b="1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PɅ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08104" y="603854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Thus, A </a:t>
            </a:r>
            <a:r>
              <a:rPr lang="en-US" altLang="ko-KR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PɅP</a:t>
            </a:r>
            <a:r>
              <a:rPr lang="en-US" altLang="ko-KR" b="1" baseline="30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-1</a:t>
            </a:r>
            <a:endParaRPr lang="ko-KR" altLang="en-US" b="1" baseline="30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Eigendecomposition</a:t>
            </a:r>
            <a:r>
              <a:rPr lang="en-US" altLang="ko-KR" dirty="0" smtClean="0"/>
              <a:t> vs. Singular Value 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Eigendecomposition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Must be a diagonalizable matrix</a:t>
            </a:r>
          </a:p>
          <a:p>
            <a:pPr lvl="1"/>
            <a:r>
              <a:rPr lang="en-US" altLang="ko-KR" dirty="0" smtClean="0"/>
              <a:t>Must be a square matrix</a:t>
            </a:r>
          </a:p>
          <a:p>
            <a:pPr lvl="1"/>
            <a:r>
              <a:rPr lang="en-US" altLang="ko-KR" dirty="0" smtClean="0"/>
              <a:t>Matrix (n x n size) must have n linearly independent eigenvector</a:t>
            </a:r>
          </a:p>
          <a:p>
            <a:pPr lvl="2"/>
            <a:r>
              <a:rPr lang="en-US" altLang="ko-KR" dirty="0" smtClean="0"/>
              <a:t>e.g. symmetric matrix ..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Singular Value Decomposition</a:t>
            </a:r>
          </a:p>
          <a:p>
            <a:pPr lvl="1"/>
            <a:r>
              <a:rPr lang="en-US" altLang="ko-KR" dirty="0" smtClean="0"/>
              <a:t>Computable for any size (M x n) of matrix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555776" y="5223723"/>
            <a:ext cx="3955757" cy="791151"/>
            <a:chOff x="3424924" y="1556792"/>
            <a:chExt cx="5040560" cy="1008112"/>
          </a:xfrm>
        </p:grpSpPr>
        <p:sp>
          <p:nvSpPr>
            <p:cNvPr id="49" name="직사각형 48"/>
            <p:cNvSpPr/>
            <p:nvPr/>
          </p:nvSpPr>
          <p:spPr>
            <a:xfrm>
              <a:off x="3424924" y="1556793"/>
              <a:ext cx="1101060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등호 52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81899" y="1683502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707417" y="1732166"/>
              <a:ext cx="563806" cy="392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27784" y="2924944"/>
            <a:ext cx="3418204" cy="565110"/>
            <a:chOff x="3718691" y="1556791"/>
            <a:chExt cx="4355596" cy="720083"/>
          </a:xfrm>
        </p:grpSpPr>
        <p:sp>
          <p:nvSpPr>
            <p:cNvPr id="81" name="직사각형 80"/>
            <p:cNvSpPr/>
            <p:nvPr/>
          </p:nvSpPr>
          <p:spPr>
            <a:xfrm>
              <a:off x="6269335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333135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18691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210190" y="1556791"/>
              <a:ext cx="864097" cy="720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등호 84"/>
            <p:cNvSpPr/>
            <p:nvPr/>
          </p:nvSpPr>
          <p:spPr>
            <a:xfrm>
              <a:off x="4801254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857180" y="1683502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483281" y="1732166"/>
              <a:ext cx="563805" cy="4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P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432176" y="1732167"/>
              <a:ext cx="563805" cy="431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latin typeface="Calibri" pitchFamily="34" charset="0"/>
                  <a:cs typeface="Calibri" pitchFamily="34" charset="0"/>
                </a:rPr>
                <a:t>Ʌ</a:t>
              </a:r>
              <a:endParaRPr lang="ko-KR" alt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360334" y="1732167"/>
              <a:ext cx="563806" cy="47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P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-1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4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Singular Value 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SVD is a method for data reduction</a:t>
            </a:r>
          </a:p>
          <a:p>
            <a:pPr lvl="1"/>
            <a:r>
              <a:rPr lang="en-US" altLang="ko-KR" dirty="0" smtClean="0"/>
              <a:t>Transforming correlated variables into a set of uncorrelated ones (more computable)</a:t>
            </a:r>
          </a:p>
          <a:p>
            <a:pPr lvl="1"/>
            <a:r>
              <a:rPr lang="en-US" altLang="ko-KR" dirty="0" smtClean="0"/>
              <a:t>Identify/order the dimensions along which data point exhibit the most variations</a:t>
            </a:r>
          </a:p>
          <a:p>
            <a:pPr lvl="1"/>
            <a:r>
              <a:rPr lang="en-US" altLang="ko-KR" dirty="0" smtClean="0"/>
              <a:t>Find the best approximation of the original data points using fewer dimensions</a:t>
            </a:r>
          </a:p>
          <a:p>
            <a:pPr lvl="1"/>
            <a:endParaRPr lang="en-US" altLang="ko-KR" dirty="0" smtClean="0"/>
          </a:p>
        </p:txBody>
      </p:sp>
      <p:pic>
        <p:nvPicPr>
          <p:cNvPr id="2050" name="Picture 2" descr="C:\Users\Administrator\Desktop\새 폴더\0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236" y="2780928"/>
            <a:ext cx="11715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새 폴더\0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221088"/>
            <a:ext cx="13620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새 폴더\06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20" y="4255938"/>
            <a:ext cx="12287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새 폴더\06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76" y="4274988"/>
            <a:ext cx="14954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새 폴더\06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01" y="4274988"/>
            <a:ext cx="21145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새 폴더\07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676650"/>
            <a:ext cx="2381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새 폴더\07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629025"/>
            <a:ext cx="2190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strator\Desktop\새 폴더\07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09975"/>
            <a:ext cx="2286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dministrator\Desktop\새 폴더\07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3605212"/>
            <a:ext cx="276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Administrator\Desktop\새 폴더\037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3" t="37451" b="36194"/>
          <a:stretch/>
        </p:blipFill>
        <p:spPr bwMode="auto">
          <a:xfrm>
            <a:off x="2555776" y="3676650"/>
            <a:ext cx="364579" cy="26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Administrator\Desktop\새 폴더\037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3" t="37451" b="36194"/>
          <a:stretch/>
        </p:blipFill>
        <p:spPr bwMode="auto">
          <a:xfrm>
            <a:off x="2555776" y="4600138"/>
            <a:ext cx="364579" cy="26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371121" y="5805264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altLang="ko-KR" b="1" dirty="0" err="1">
                <a:latin typeface="Calibri" pitchFamily="34" charset="0"/>
                <a:cs typeface="Calibri" pitchFamily="34" charset="0"/>
              </a:rPr>
              <a:t>×</a:t>
            </a:r>
            <a:r>
              <a:rPr lang="en-US" altLang="ko-KR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14816" y="5805264"/>
            <a:ext cx="799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×</a:t>
            </a:r>
            <a:r>
              <a:rPr lang="en-US" altLang="ko-KR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9159" y="5805264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altLang="ko-KR" b="1" dirty="0" err="1">
                <a:latin typeface="Calibri" pitchFamily="34" charset="0"/>
                <a:cs typeface="Calibri" pitchFamily="34" charset="0"/>
              </a:rPr>
              <a:t>×</a:t>
            </a:r>
            <a:r>
              <a:rPr lang="en-US" altLang="ko-KR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8710" y="5805264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×</a:t>
            </a:r>
            <a:r>
              <a:rPr lang="en-US" altLang="ko-KR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8588978">
            <a:off x="4810184" y="4007093"/>
            <a:ext cx="257522" cy="149580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95860" y="3057153"/>
            <a:ext cx="16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Singular value</a:t>
            </a:r>
            <a:endParaRPr lang="ko-KR" alt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4900812" y="3426485"/>
            <a:ext cx="1039340" cy="938619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U: Left Singular Vectors of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Unitary matrix</a:t>
            </a:r>
          </a:p>
          <a:p>
            <a:pPr lvl="1"/>
            <a:r>
              <a:rPr lang="en-US" altLang="ko-KR" dirty="0" smtClean="0"/>
              <a:t>Columns of U are orthonormal (orthogonal + normal)</a:t>
            </a:r>
          </a:p>
          <a:p>
            <a:pPr lvl="1"/>
            <a:r>
              <a:rPr lang="en-US" altLang="ko-KR" dirty="0" smtClean="0"/>
              <a:t>orthonormal eigenvectors of AA</a:t>
            </a:r>
            <a:r>
              <a:rPr lang="en-US" altLang="ko-KR" baseline="30000" dirty="0" smtClean="0"/>
              <a:t>T</a:t>
            </a:r>
            <a:endParaRPr lang="ko-KR" altLang="en-US" baseline="30000" dirty="0"/>
          </a:p>
        </p:txBody>
      </p:sp>
      <p:sp>
        <p:nvSpPr>
          <p:cNvPr id="4" name="직사각형 3"/>
          <p:cNvSpPr/>
          <p:nvPr/>
        </p:nvSpPr>
        <p:spPr>
          <a:xfrm>
            <a:off x="2009587" y="3355840"/>
            <a:ext cx="1027881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7779" y="3356992"/>
            <a:ext cx="1224136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5931" y="3355840"/>
            <a:ext cx="93610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6051" y="3356992"/>
            <a:ext cx="86409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3253492" y="3573016"/>
            <a:ext cx="288032" cy="288032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62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3532366"/>
            <a:ext cx="563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196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4" descr="C:\Users\Administrator\Desktop\새 폴더\0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90" y="4736552"/>
            <a:ext cx="12287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Diagonal Matrix</a:t>
            </a:r>
          </a:p>
          <a:p>
            <a:pPr lvl="1"/>
            <a:r>
              <a:rPr lang="en-US" altLang="ko-KR" dirty="0" smtClean="0"/>
              <a:t>Diagonal entries are the singular values of A</a:t>
            </a:r>
          </a:p>
          <a:p>
            <a:endParaRPr lang="en-US" altLang="ko-KR" dirty="0"/>
          </a:p>
          <a:p>
            <a:r>
              <a:rPr lang="en-US" altLang="ko-KR" dirty="0" smtClean="0"/>
              <a:t>Singular values</a:t>
            </a:r>
          </a:p>
          <a:p>
            <a:pPr lvl="1"/>
            <a:r>
              <a:rPr lang="en-US" altLang="ko-KR" dirty="0" smtClean="0"/>
              <a:t>Non-zero singular values</a:t>
            </a:r>
          </a:p>
          <a:p>
            <a:pPr lvl="1"/>
            <a:r>
              <a:rPr lang="en-US" altLang="ko-KR" dirty="0" smtClean="0"/>
              <a:t>Square roots of eigenvalues from U (or V) in descending order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9587" y="3501494"/>
            <a:ext cx="1027881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7779" y="3501494"/>
            <a:ext cx="12241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5931" y="3501494"/>
            <a:ext cx="93610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6051" y="3501494"/>
            <a:ext cx="86409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3253492" y="3717518"/>
            <a:ext cx="288032" cy="288032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624" y="3676868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676868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3676868"/>
            <a:ext cx="563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36196" y="3676868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5" descr="C:\Users\Administrator\Desktop\새 폴더\0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5" y="4859707"/>
            <a:ext cx="14954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 rot="18588978">
            <a:off x="5438423" y="4591812"/>
            <a:ext cx="257522" cy="149580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V: Right Singular Vectors of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Unitary matrix</a:t>
            </a:r>
          </a:p>
          <a:p>
            <a:pPr lvl="1"/>
            <a:r>
              <a:rPr lang="en-US" altLang="ko-KR" dirty="0" smtClean="0"/>
              <a:t>Columns of V are orthonormal (orthogonal + normal)</a:t>
            </a:r>
          </a:p>
          <a:p>
            <a:pPr lvl="1"/>
            <a:r>
              <a:rPr lang="en-US" altLang="ko-KR" dirty="0" smtClean="0"/>
              <a:t>orthonormal eigenvectors of A</a:t>
            </a:r>
            <a:r>
              <a:rPr lang="en-US" altLang="ko-KR" baseline="30000" dirty="0" smtClean="0"/>
              <a:t>T</a:t>
            </a:r>
            <a:r>
              <a:rPr lang="en-US" altLang="ko-KR" dirty="0"/>
              <a:t>A</a:t>
            </a:r>
            <a:endParaRPr lang="ko-KR" altLang="en-US" baseline="30000" dirty="0"/>
          </a:p>
        </p:txBody>
      </p:sp>
      <p:sp>
        <p:nvSpPr>
          <p:cNvPr id="4" name="직사각형 3"/>
          <p:cNvSpPr/>
          <p:nvPr/>
        </p:nvSpPr>
        <p:spPr>
          <a:xfrm>
            <a:off x="2009587" y="3356992"/>
            <a:ext cx="1027881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37779" y="3356992"/>
            <a:ext cx="12241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5931" y="3356992"/>
            <a:ext cx="93610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6051" y="3356992"/>
            <a:ext cx="8640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3253492" y="3573016"/>
            <a:ext cx="288032" cy="288032"/>
          </a:xfrm>
          <a:prstGeom prst="mathEqual">
            <a:avLst>
              <a:gd name="adj1" fmla="val 15252"/>
              <a:gd name="adj2" fmla="val 9921"/>
            </a:avLst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62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3532366"/>
            <a:ext cx="563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∑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196" y="3532366"/>
            <a:ext cx="56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altLang="ko-KR" b="1" baseline="30000" dirty="0" smtClean="0">
                <a:latin typeface="Calibri" pitchFamily="34" charset="0"/>
                <a:cs typeface="Calibri" pitchFamily="34" charset="0"/>
              </a:rPr>
              <a:t>T</a:t>
            </a:r>
            <a:endParaRPr lang="ko-KR" altLang="en-US" b="1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6" descr="C:\Users\Administrator\Desktop\새 폴더\0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66276"/>
            <a:ext cx="21145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Index Structure</a:t>
            </a:r>
          </a:p>
          <a:p>
            <a:r>
              <a:rPr lang="en-US" altLang="ko-KR" dirty="0" smtClean="0"/>
              <a:t>Index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Calculation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 is a list of </a:t>
            </a:r>
            <a:r>
              <a:rPr lang="en-US" altLang="ko-KR" dirty="0"/>
              <a:t>eigenvectors of </a:t>
            </a:r>
            <a:r>
              <a:rPr lang="en-US" altLang="ko-KR" dirty="0" smtClean="0"/>
              <a:t>AA</a:t>
            </a:r>
            <a:r>
              <a:rPr lang="en-US" altLang="ko-KR" baseline="30000" dirty="0" smtClean="0"/>
              <a:t>T</a:t>
            </a:r>
          </a:p>
          <a:p>
            <a:pPr lvl="1"/>
            <a:r>
              <a:rPr lang="en-US" altLang="ko-KR" dirty="0" smtClean="0"/>
              <a:t>Compute </a:t>
            </a:r>
            <a:r>
              <a:rPr lang="en-US" altLang="ko-KR" dirty="0"/>
              <a:t>AA</a:t>
            </a:r>
            <a:r>
              <a:rPr lang="en-US" altLang="ko-KR" baseline="30000" dirty="0"/>
              <a:t>T</a:t>
            </a:r>
            <a:endParaRPr lang="ko-KR" altLang="en-US" baseline="30000" dirty="0"/>
          </a:p>
          <a:p>
            <a:pPr lvl="1"/>
            <a:r>
              <a:rPr lang="en-US" altLang="ko-KR" dirty="0" smtClean="0"/>
              <a:t>Compute eigenvalues </a:t>
            </a:r>
            <a:r>
              <a:rPr lang="en-US" altLang="ko-KR" dirty="0"/>
              <a:t>of AA</a:t>
            </a:r>
            <a:r>
              <a:rPr lang="en-US" altLang="ko-KR" baseline="30000" dirty="0"/>
              <a:t>T</a:t>
            </a:r>
          </a:p>
          <a:p>
            <a:pPr lvl="1"/>
            <a:r>
              <a:rPr lang="en-US" altLang="ko-KR" dirty="0"/>
              <a:t>Compute </a:t>
            </a:r>
            <a:r>
              <a:rPr lang="en-US" altLang="ko-KR" dirty="0" smtClean="0"/>
              <a:t>eigenvectors </a:t>
            </a:r>
            <a:r>
              <a:rPr lang="en-US" altLang="ko-KR" dirty="0"/>
              <a:t>of </a:t>
            </a:r>
            <a:r>
              <a:rPr lang="en-US" altLang="ko-KR" dirty="0" smtClean="0"/>
              <a:t>AA</a:t>
            </a:r>
            <a:r>
              <a:rPr lang="en-US" altLang="ko-KR" baseline="30000" dirty="0" smtClean="0"/>
              <a:t>T</a:t>
            </a:r>
          </a:p>
          <a:p>
            <a:pPr lvl="1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V is a </a:t>
            </a:r>
            <a:r>
              <a:rPr lang="en-US" altLang="ko-KR" dirty="0"/>
              <a:t>list of eigenvectors of 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T</a:t>
            </a:r>
            <a:r>
              <a:rPr lang="en-US" altLang="ko-KR" dirty="0" smtClean="0"/>
              <a:t>A</a:t>
            </a:r>
          </a:p>
          <a:p>
            <a:pPr lvl="1"/>
            <a:r>
              <a:rPr lang="en-US" altLang="ko-KR" dirty="0" smtClean="0"/>
              <a:t>Compute A</a:t>
            </a:r>
            <a:r>
              <a:rPr lang="en-US" altLang="ko-KR" baseline="30000" dirty="0" smtClean="0"/>
              <a:t>T</a:t>
            </a:r>
            <a:r>
              <a:rPr lang="en-US" altLang="ko-KR" dirty="0" smtClean="0"/>
              <a:t>A</a:t>
            </a:r>
          </a:p>
          <a:p>
            <a:pPr lvl="1"/>
            <a:r>
              <a:rPr lang="en-US" altLang="ko-KR" dirty="0"/>
              <a:t>Compute </a:t>
            </a:r>
            <a:r>
              <a:rPr lang="en-US" altLang="ko-KR" dirty="0" smtClean="0"/>
              <a:t>eigenvalues </a:t>
            </a:r>
            <a:r>
              <a:rPr lang="en-US" altLang="ko-KR" dirty="0"/>
              <a:t>of A</a:t>
            </a:r>
            <a:r>
              <a:rPr lang="en-US" altLang="ko-KR" baseline="30000" dirty="0"/>
              <a:t>T</a:t>
            </a:r>
            <a:r>
              <a:rPr lang="en-US" altLang="ko-KR" dirty="0"/>
              <a:t>A</a:t>
            </a:r>
            <a:endParaRPr lang="en-US" altLang="ko-KR" baseline="30000" dirty="0"/>
          </a:p>
          <a:p>
            <a:pPr lvl="1"/>
            <a:r>
              <a:rPr lang="en-US" altLang="ko-KR" dirty="0"/>
              <a:t>Compute </a:t>
            </a:r>
            <a:r>
              <a:rPr lang="en-US" altLang="ko-KR" dirty="0" smtClean="0"/>
              <a:t>eigenvectors </a:t>
            </a:r>
            <a:r>
              <a:rPr lang="en-US" altLang="ko-KR" dirty="0"/>
              <a:t>of A</a:t>
            </a:r>
            <a:r>
              <a:rPr lang="en-US" altLang="ko-KR" baseline="30000" dirty="0"/>
              <a:t>T</a:t>
            </a:r>
            <a:r>
              <a:rPr lang="en-US" altLang="ko-KR" dirty="0"/>
              <a:t>A</a:t>
            </a:r>
            <a:endParaRPr lang="en-US" altLang="ko-KR" baseline="30000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∑ is a list of eigenvalues of U or V</a:t>
            </a:r>
          </a:p>
          <a:p>
            <a:pPr lvl="1"/>
            <a:r>
              <a:rPr lang="en-US" altLang="ko-KR" dirty="0" smtClean="0"/>
              <a:t>(eigenvalues of U = eigenvalues of V)</a:t>
            </a:r>
          </a:p>
          <a:p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776668" y="2986931"/>
            <a:ext cx="3955757" cy="791151"/>
            <a:chOff x="3424924" y="1556792"/>
            <a:chExt cx="5040560" cy="1008112"/>
          </a:xfrm>
        </p:grpSpPr>
        <p:sp>
          <p:nvSpPr>
            <p:cNvPr id="4" name="직사각형 3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등호 7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07417" y="1732166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392036" y="2555612"/>
            <a:ext cx="44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①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2719" y="2555612"/>
            <a:ext cx="44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②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2126" y="2555612"/>
            <a:ext cx="442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③</a:t>
            </a:r>
            <a:endParaRPr lang="ko-KR" alt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SVD and Reduced SVD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 SVD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Reduced SVD</a:t>
            </a:r>
          </a:p>
          <a:p>
            <a:pPr lvl="1"/>
            <a:r>
              <a:rPr lang="en-US" altLang="ko-KR" dirty="0"/>
              <a:t>U</a:t>
            </a:r>
            <a:r>
              <a:rPr lang="en-US" altLang="ko-KR" dirty="0" smtClean="0"/>
              <a:t>tilize subset of singular values</a:t>
            </a:r>
          </a:p>
          <a:p>
            <a:pPr lvl="1"/>
            <a:r>
              <a:rPr lang="en-US" altLang="ko-KR" dirty="0" smtClean="0"/>
              <a:t>Used for image compression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03010" y="1700808"/>
            <a:ext cx="3955757" cy="791151"/>
            <a:chOff x="3424924" y="1556792"/>
            <a:chExt cx="5040560" cy="1008112"/>
          </a:xfrm>
        </p:grpSpPr>
        <p:sp>
          <p:nvSpPr>
            <p:cNvPr id="5" name="직사각형 4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등호 8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07417" y="1732166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03010" y="4726081"/>
            <a:ext cx="3955757" cy="791151"/>
            <a:chOff x="3424924" y="1556792"/>
            <a:chExt cx="5040560" cy="1008112"/>
          </a:xfrm>
        </p:grpSpPr>
        <p:sp>
          <p:nvSpPr>
            <p:cNvPr id="15" name="직사각형 14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21268" y="1556792"/>
              <a:ext cx="936105" cy="1008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등호 18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26170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62286" y="1556792"/>
              <a:ext cx="514966" cy="1008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21268" y="1556792"/>
              <a:ext cx="659076" cy="619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21268" y="1618926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1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SVD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Image compression</a:t>
            </a:r>
          </a:p>
          <a:p>
            <a:r>
              <a:rPr lang="en-US" altLang="ko-KR" b="1" dirty="0" smtClean="0"/>
              <a:t>Pseudo-inverse of a matrix (Least square method)</a:t>
            </a:r>
          </a:p>
          <a:p>
            <a:r>
              <a:rPr lang="en-US" altLang="ko-KR" dirty="0" smtClean="0"/>
              <a:t>Solving homogeneous linear equations</a:t>
            </a:r>
          </a:p>
          <a:p>
            <a:r>
              <a:rPr lang="en-US" altLang="ko-KR" dirty="0" smtClean="0"/>
              <a:t>Total least squares minimization</a:t>
            </a:r>
          </a:p>
          <a:p>
            <a:r>
              <a:rPr lang="en-US" altLang="ko-KR" dirty="0" smtClean="0"/>
              <a:t>Range, null space and rank</a:t>
            </a:r>
          </a:p>
          <a:p>
            <a:r>
              <a:rPr lang="en-US" altLang="ko-KR" b="1" dirty="0" smtClean="0"/>
              <a:t>Low rank matrix approximation</a:t>
            </a:r>
          </a:p>
          <a:p>
            <a:r>
              <a:rPr lang="en-US" altLang="ko-KR" dirty="0" smtClean="0"/>
              <a:t>Separable models</a:t>
            </a:r>
          </a:p>
          <a:p>
            <a:r>
              <a:rPr lang="en-US" altLang="ko-KR" b="1" dirty="0" smtClean="0"/>
              <a:t>Data mining</a:t>
            </a:r>
          </a:p>
          <a:p>
            <a:r>
              <a:rPr lang="en-US" altLang="ko-KR" b="1" dirty="0" smtClean="0"/>
              <a:t>Latent semantic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44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SVD example: Image Compression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817269"/>
          </a:xfrm>
        </p:spPr>
        <p:txBody>
          <a:bodyPr/>
          <a:lstStyle/>
          <a:p>
            <a:r>
              <a:rPr lang="en-US" altLang="ko-KR" dirty="0" smtClean="0"/>
              <a:t>Full SVD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003010" y="1700808"/>
            <a:ext cx="3955757" cy="791151"/>
            <a:chOff x="3424924" y="1556792"/>
            <a:chExt cx="5040560" cy="1008112"/>
          </a:xfrm>
        </p:grpSpPr>
        <p:sp>
          <p:nvSpPr>
            <p:cNvPr id="5" name="직사각형 4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등호 8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07417" y="1732166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6" name="그림 25" descr="http://cfile24.uf.tistory.com/image/2777A333526623231F857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31" y="1181884"/>
            <a:ext cx="2839217" cy="169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 descr="http://cfile9.uf.tistory.com/image/2742B835526629113339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31" y="3090772"/>
            <a:ext cx="2839217" cy="156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그림 27" descr="http://cfile7.uf.tistory.com/image/262FD83752662949258C6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30" y="4922880"/>
            <a:ext cx="2839217" cy="167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내용 개체 틀 2"/>
          <p:cNvSpPr txBox="1">
            <a:spLocks/>
          </p:cNvSpPr>
          <p:nvPr/>
        </p:nvSpPr>
        <p:spPr>
          <a:xfrm>
            <a:off x="179512" y="3073543"/>
            <a:ext cx="8784976" cy="150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Reduced SVD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1003010" y="3645905"/>
            <a:ext cx="3955757" cy="791151"/>
            <a:chOff x="3424924" y="1556792"/>
            <a:chExt cx="5040560" cy="1008112"/>
          </a:xfrm>
        </p:grpSpPr>
        <p:sp>
          <p:nvSpPr>
            <p:cNvPr id="31" name="직사각형 30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1268" y="1556792"/>
              <a:ext cx="936105" cy="1008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등호 34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98480" y="1739180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982136" y="1556792"/>
              <a:ext cx="395116" cy="1008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521268" y="1556792"/>
              <a:ext cx="74995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21268" y="1618926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179512" y="4935283"/>
            <a:ext cx="8784976" cy="150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More reduced SVD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003010" y="5507645"/>
            <a:ext cx="3955757" cy="791151"/>
            <a:chOff x="3424924" y="1556792"/>
            <a:chExt cx="5040560" cy="1008112"/>
          </a:xfrm>
        </p:grpSpPr>
        <p:sp>
          <p:nvSpPr>
            <p:cNvPr id="44" name="직사각형 43"/>
            <p:cNvSpPr/>
            <p:nvPr/>
          </p:nvSpPr>
          <p:spPr>
            <a:xfrm>
              <a:off x="3424924" y="1556792"/>
              <a:ext cx="1027881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21268" y="1556792"/>
              <a:ext cx="936105" cy="1008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등호 47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5696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83097" y="1625808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87021" y="1556792"/>
              <a:ext cx="790231" cy="10081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1268" y="1556792"/>
              <a:ext cx="391089" cy="3923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44689" y="1557357"/>
              <a:ext cx="563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3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Singular Values 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Factorization of a real or complex matrix</a:t>
            </a:r>
          </a:p>
          <a:p>
            <a:pPr lvl="1"/>
            <a:r>
              <a:rPr lang="en-US" altLang="ko-KR" dirty="0" smtClean="0"/>
              <a:t>With many useful applications in signal processing and statistics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SVD of matrix M is a factorization of the form</a:t>
            </a:r>
            <a:endParaRPr lang="ko-KR" altLang="en-US" dirty="0"/>
          </a:p>
        </p:txBody>
      </p:sp>
      <p:pic>
        <p:nvPicPr>
          <p:cNvPr id="4" name="Picture 2" descr="C:\Users\Administrator\Desktop\새 폴더\0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20" y="2864743"/>
            <a:ext cx="11715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200419" y="3645024"/>
            <a:ext cx="3955757" cy="791151"/>
            <a:chOff x="3424924" y="1556792"/>
            <a:chExt cx="5040560" cy="1008112"/>
          </a:xfrm>
        </p:grpSpPr>
        <p:sp>
          <p:nvSpPr>
            <p:cNvPr id="6" name="직사각형 5"/>
            <p:cNvSpPr/>
            <p:nvPr/>
          </p:nvSpPr>
          <p:spPr>
            <a:xfrm>
              <a:off x="3424924" y="1556793"/>
              <a:ext cx="1101060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3116" y="1556792"/>
              <a:ext cx="1224136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1268" y="1556792"/>
              <a:ext cx="936104" cy="10081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01388" y="1556792"/>
              <a:ext cx="864096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등호 9"/>
            <p:cNvSpPr/>
            <p:nvPr/>
          </p:nvSpPr>
          <p:spPr>
            <a:xfrm>
              <a:off x="4668829" y="1772816"/>
              <a:ext cx="288032" cy="288032"/>
            </a:xfrm>
            <a:prstGeom prst="mathEqual">
              <a:avLst>
                <a:gd name="adj1" fmla="val 15252"/>
                <a:gd name="adj2" fmla="val 9921"/>
              </a:avLst>
            </a:prstGeom>
            <a:solidFill>
              <a:srgbClr val="0070C0"/>
            </a:solidFill>
            <a:ln w="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1899" y="1683502"/>
              <a:ext cx="563806" cy="47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M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83281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U</a:t>
              </a:r>
              <a:endParaRPr lang="ko-KR" alt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07417" y="1732166"/>
              <a:ext cx="563806" cy="392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∑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51533" y="1732166"/>
              <a:ext cx="5638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ko-KR" b="1" baseline="3000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ko-KR" altLang="en-US" b="1" baseline="30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0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Length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Inner Product</a:t>
            </a:r>
            <a:endParaRPr lang="ko-KR" altLang="en-US" dirty="0"/>
          </a:p>
        </p:txBody>
      </p:sp>
      <p:pic>
        <p:nvPicPr>
          <p:cNvPr id="1026" name="Picture 2" descr="C:\Users\Administrator\Desktop\새 폴더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3"/>
            <a:ext cx="19621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새 폴더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73" y="2442419"/>
            <a:ext cx="17907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새 폴더\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21" y="2289275"/>
            <a:ext cx="50577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6309" y="2411596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 descr="C:\Users\Administrator\Desktop\새 폴더\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13" y="3933056"/>
            <a:ext cx="2476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새 폴더\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5277733"/>
            <a:ext cx="13239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새 폴더\0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92" y="5619750"/>
            <a:ext cx="12763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새 폴더\0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13" y="5353933"/>
            <a:ext cx="36576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16309" y="5222726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Orthogonality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Two vectors are orthogonal = inner product is zero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Normal Vector (Unit Vector)</a:t>
            </a:r>
          </a:p>
          <a:p>
            <a:pPr lvl="1"/>
            <a:r>
              <a:rPr lang="en-US" altLang="ko-KR" dirty="0" smtClean="0"/>
              <a:t>a vector of length 1</a:t>
            </a:r>
            <a:endParaRPr lang="ko-KR" altLang="en-US" dirty="0"/>
          </a:p>
        </p:txBody>
      </p:sp>
      <p:pic>
        <p:nvPicPr>
          <p:cNvPr id="2050" name="Picture 2" descr="C:\Users\Administrator\Desktop\새 폴더\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71700"/>
            <a:ext cx="5734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새 폴더\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64593"/>
            <a:ext cx="1285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4307443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C:\Users\Administrator\Desktop\새 폴더\0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78868"/>
            <a:ext cx="35623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8317" y="5362664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Then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3" name="Picture 5" descr="C:\Users\Administrator\Desktop\새 폴더\0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49" y="5380598"/>
            <a:ext cx="21431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새 폴더\0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948363"/>
            <a:ext cx="54387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35896" y="536266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is a normal vector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Orthonormal Vectors</a:t>
            </a:r>
          </a:p>
          <a:p>
            <a:pPr lvl="1"/>
            <a:r>
              <a:rPr lang="en-US" altLang="ko-KR" dirty="0" smtClean="0"/>
              <a:t>Orthogonal + Normal vector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060848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Administrator\Desktop\새 폴더\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505075"/>
            <a:ext cx="36480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새 폴더\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019300"/>
            <a:ext cx="27241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436096" y="2245514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u and v is orthonormal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6" name="Picture 4" descr="C:\Users\Administrator\Desktop\새 폴더\0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541762"/>
            <a:ext cx="4733926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새 폴더\0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98" y="4048869"/>
            <a:ext cx="53149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새 폴더\0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98" y="4840957"/>
            <a:ext cx="43338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823248" y="3756308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normal vector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3248" y="4994428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orthogonal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23248" y="4321403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+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Gram-Schmidt </a:t>
            </a:r>
            <a:r>
              <a:rPr lang="en-US" altLang="ko-KR" dirty="0" err="1" smtClean="0"/>
              <a:t>Orthonormalization</a:t>
            </a:r>
            <a:r>
              <a:rPr lang="en-US" altLang="ko-KR" dirty="0" smtClean="0"/>
              <a:t>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 for a set of vectors into a set of orthonormal vectors</a:t>
            </a:r>
            <a:endParaRPr lang="ko-KR" altLang="en-US" dirty="0"/>
          </a:p>
        </p:txBody>
      </p:sp>
      <p:pic>
        <p:nvPicPr>
          <p:cNvPr id="4098" name="Picture 2" descr="C:\Users\Administrator\Desktop\새 폴더\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95500"/>
            <a:ext cx="18764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새 폴더\0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47875"/>
            <a:ext cx="22288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새 폴더\0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28" y="3573016"/>
            <a:ext cx="2552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51920" y="2564904"/>
            <a:ext cx="1224136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05633" y="2098948"/>
            <a:ext cx="236562" cy="1237109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7" y="2032273"/>
            <a:ext cx="394345" cy="1402060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3728" y="2098948"/>
            <a:ext cx="236562" cy="1237109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10164" y="2032273"/>
            <a:ext cx="443136" cy="1402060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36754" y="1484784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1) normal vector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36754" y="3861048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2) orthogonal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641379" y="1796966"/>
            <a:ext cx="1" cy="178157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115136" y="1796966"/>
            <a:ext cx="1" cy="178157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대괄호 7"/>
          <p:cNvSpPr/>
          <p:nvPr/>
        </p:nvSpPr>
        <p:spPr>
          <a:xfrm rot="5400000">
            <a:off x="6774785" y="3411036"/>
            <a:ext cx="223541" cy="490353"/>
          </a:xfrm>
          <a:prstGeom prst="rightBracket">
            <a:avLst>
              <a:gd name="adj" fmla="val 96638"/>
            </a:avLst>
          </a:prstGeom>
          <a:ln w="158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Transpose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pic>
        <p:nvPicPr>
          <p:cNvPr id="5122" name="Picture 2" descr="C:\Users\Administrator\Desktop\새 폴더\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16764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새 폴더\0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82898"/>
            <a:ext cx="16192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esktop\새 폴더\0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8" y="4071938"/>
            <a:ext cx="17621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새 폴더\0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35" y="4100513"/>
            <a:ext cx="1504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dministrator\Desktop\새 폴더\02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00513"/>
            <a:ext cx="41338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9552" y="2045919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886" y="4377809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Square Matrix</a:t>
            </a:r>
          </a:p>
          <a:p>
            <a:pPr lvl="1"/>
            <a:r>
              <a:rPr lang="en-US" altLang="ko-KR" dirty="0" smtClean="0"/>
              <a:t>Matrix with the same number of rows and columns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Symmetric Matrix</a:t>
            </a:r>
          </a:p>
          <a:p>
            <a:pPr lvl="1"/>
            <a:r>
              <a:rPr lang="en-US" altLang="ko-KR" dirty="0" smtClean="0"/>
              <a:t>Square matrix that is equal to its transpose</a:t>
            </a:r>
          </a:p>
          <a:p>
            <a:pPr lvl="1"/>
            <a:r>
              <a:rPr lang="en-US" altLang="ko-KR" dirty="0" smtClean="0"/>
              <a:t>A = A</a:t>
            </a:r>
            <a:r>
              <a:rPr lang="en-US" altLang="ko-KR" baseline="30000" dirty="0" smtClean="0"/>
              <a:t>T</a:t>
            </a:r>
            <a:endParaRPr lang="ko-KR" altLang="en-US" baseline="300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308230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Administrator\Desktop\Arbitrary_square_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72040"/>
            <a:ext cx="1440160" cy="121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835696" y="5157192"/>
            <a:ext cx="71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Administrator\Desktop\233a8f6d503265c495b8cc70235e3cb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8"/>
          <a:stretch/>
        </p:blipFill>
        <p:spPr bwMode="auto">
          <a:xfrm>
            <a:off x="3491880" y="4994195"/>
            <a:ext cx="1163940" cy="7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15515</TotalTime>
  <Words>766</Words>
  <Application>Microsoft Office PowerPoint</Application>
  <PresentationFormat>화면 슬라이드 쇼(4:3)</PresentationFormat>
  <Paragraphs>252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Calculating the singular values and pseudo-inverse of a matrix: Singular Value Decomposition</vt:lpstr>
      <vt:lpstr>Outline</vt:lpstr>
      <vt:lpstr>Singular Values Decomposition</vt:lpstr>
      <vt:lpstr>Vector</vt:lpstr>
      <vt:lpstr>Vector</vt:lpstr>
      <vt:lpstr>Vector</vt:lpstr>
      <vt:lpstr>Gram-Schmidt Orthonormalization Process</vt:lpstr>
      <vt:lpstr>Matrix</vt:lpstr>
      <vt:lpstr>Matrix</vt:lpstr>
      <vt:lpstr>Matrix</vt:lpstr>
      <vt:lpstr>Matrix</vt:lpstr>
      <vt:lpstr>Matrix</vt:lpstr>
      <vt:lpstr>Eigenvectors and Eigenvalues</vt:lpstr>
      <vt:lpstr>Eigendecomposition</vt:lpstr>
      <vt:lpstr>Eigendecomposition vs. Singular Value Decomposition</vt:lpstr>
      <vt:lpstr>Singular Value Decomposition</vt:lpstr>
      <vt:lpstr>U: Left Singular Vectors of A</vt:lpstr>
      <vt:lpstr>∑</vt:lpstr>
      <vt:lpstr>V: Right Singular Vectors of A</vt:lpstr>
      <vt:lpstr>Calculation Procedure</vt:lpstr>
      <vt:lpstr>Full SVD and Reduced SVD</vt:lpstr>
      <vt:lpstr>SVD Applications</vt:lpstr>
      <vt:lpstr>SVD example: Image Compression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607</cp:revision>
  <dcterms:created xsi:type="dcterms:W3CDTF">2006-10-05T04:04:58Z</dcterms:created>
  <dcterms:modified xsi:type="dcterms:W3CDTF">2014-04-28T22:25:34Z</dcterms:modified>
</cp:coreProperties>
</file>