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63" r:id="rId1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4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 Fast Parallel Clustering Algorithm </a:t>
            </a:r>
            <a:r>
              <a:rPr lang="en-US" altLang="ko-KR" sz="2800" dirty="0" smtClean="0"/>
              <a:t>for</a:t>
            </a:r>
            <a:br>
              <a:rPr lang="en-US" altLang="ko-KR" sz="2800" dirty="0" smtClean="0"/>
            </a:br>
            <a:r>
              <a:rPr lang="en-US" altLang="ko-KR" sz="2800" dirty="0" smtClean="0"/>
              <a:t>Large </a:t>
            </a:r>
            <a:r>
              <a:rPr lang="en-US" altLang="ko-KR" sz="2800" dirty="0"/>
              <a:t>Spatial Databases</a:t>
            </a:r>
            <a:endParaRPr lang="ko-KR" altLang="en-US" sz="28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/>
              <a:t>XIAOWEI XU, JOCHEN JAGER, HANS-PETER </a:t>
            </a:r>
            <a:r>
              <a:rPr lang="en-US" altLang="ko-KR" dirty="0" smtClean="0"/>
              <a:t>KRIEGEL</a:t>
            </a:r>
          </a:p>
          <a:p>
            <a:pPr algn="l"/>
            <a:r>
              <a:rPr lang="en-US" altLang="ko-KR" dirty="0"/>
              <a:t>University of </a:t>
            </a:r>
            <a:r>
              <a:rPr lang="en-US" altLang="ko-KR" dirty="0" smtClean="0"/>
              <a:t>Munich</a:t>
            </a:r>
          </a:p>
          <a:p>
            <a:pPr algn="l"/>
            <a:r>
              <a:rPr lang="en-US" altLang="ko-KR" dirty="0"/>
              <a:t>Data Mining and Knowledge Discovery, 3, 263–290 (1999)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February 19, 2016</a:t>
            </a:r>
          </a:p>
          <a:p>
            <a:pPr algn="r"/>
            <a:r>
              <a:rPr lang="en-US" altLang="ko-KR" dirty="0" smtClean="0"/>
              <a:t>Heymo </a:t>
            </a:r>
            <a:r>
              <a:rPr lang="en-US" altLang="ko-KR" dirty="0" smtClean="0"/>
              <a:t>Kou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62095" y="1582314"/>
            <a:ext cx="8302213" cy="5228062"/>
          </a:xfrm>
        </p:spPr>
        <p:txBody>
          <a:bodyPr/>
          <a:lstStyle/>
          <a:p>
            <a:r>
              <a:rPr lang="en-US" altLang="ko-KR" dirty="0" smtClean="0"/>
              <a:t>In case of remote access is necessary</a:t>
            </a:r>
          </a:p>
          <a:p>
            <a:pPr lvl="1"/>
            <a:r>
              <a:rPr lang="en-US" altLang="ko-KR" dirty="0" smtClean="0"/>
              <a:t>Node should know which node to access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Modified from R*-tree</a:t>
            </a:r>
          </a:p>
          <a:p>
            <a:pPr lvl="1"/>
            <a:r>
              <a:rPr lang="en-US" altLang="ko-KR" dirty="0" smtClean="0"/>
              <a:t>Remote data has node information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PDBSCAN</a:t>
            </a:r>
            <a:br>
              <a:rPr lang="en-US" altLang="ko-KR" dirty="0" smtClean="0"/>
            </a:br>
            <a:r>
              <a:rPr lang="en-US" altLang="ko-KR" dirty="0" err="1" smtClean="0"/>
              <a:t>dR</a:t>
            </a:r>
            <a:r>
              <a:rPr lang="en-US" altLang="ko-KR" dirty="0" smtClean="0"/>
              <a:t>*-tree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83" y="1549147"/>
            <a:ext cx="2790825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1" y="3496001"/>
            <a:ext cx="8020050" cy="2571750"/>
          </a:xfrm>
          <a:prstGeom prst="rect">
            <a:avLst/>
          </a:prstGeom>
        </p:spPr>
      </p:pic>
      <p:sp>
        <p:nvSpPr>
          <p:cNvPr id="10" name="Arc 28"/>
          <p:cNvSpPr>
            <a:spLocks/>
          </p:cNvSpPr>
          <p:nvPr/>
        </p:nvSpPr>
        <p:spPr bwMode="auto">
          <a:xfrm rot="10800000">
            <a:off x="4234616" y="6067751"/>
            <a:ext cx="670118" cy="435646"/>
          </a:xfrm>
          <a:custGeom>
            <a:avLst/>
            <a:gdLst>
              <a:gd name="G0" fmla="+- 64 0 0"/>
              <a:gd name="G1" fmla="+- 21600 0 0"/>
              <a:gd name="G2" fmla="+- 21600 0 0"/>
              <a:gd name="T0" fmla="*/ 0 w 21664"/>
              <a:gd name="T1" fmla="*/ 0 h 21600"/>
              <a:gd name="T2" fmla="*/ 21664 w 21664"/>
              <a:gd name="T3" fmla="*/ 21600 h 21600"/>
              <a:gd name="T4" fmla="*/ 64 w 216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-1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-1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  <a:lnTo>
                  <a:pt x="6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2977905" y="6292404"/>
            <a:ext cx="103554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 err="1" smtClean="0">
                <a:latin typeface="Book Antiqua" panose="02040602050305030304" pitchFamily="18" charset="0"/>
                <a:ea typeface="굴림" panose="020B0600000101010101" pitchFamily="50" charset="-127"/>
              </a:rPr>
              <a:t>dR</a:t>
            </a:r>
            <a:r>
              <a:rPr lang="en-US" altLang="ko-KR" dirty="0" smtClean="0">
                <a:latin typeface="Book Antiqua" panose="02040602050305030304" pitchFamily="18" charset="0"/>
                <a:ea typeface="굴림" panose="020B0600000101010101" pitchFamily="50" charset="-127"/>
              </a:rPr>
              <a:t>*-tree</a:t>
            </a:r>
            <a:endParaRPr lang="en-US" altLang="ko-KR" dirty="0">
              <a:latin typeface="Book Antiqua" panose="0204060205030503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Arc 28"/>
          <p:cNvSpPr>
            <a:spLocks/>
          </p:cNvSpPr>
          <p:nvPr/>
        </p:nvSpPr>
        <p:spPr bwMode="auto">
          <a:xfrm rot="10800000">
            <a:off x="2311328" y="6110423"/>
            <a:ext cx="670118" cy="435646"/>
          </a:xfrm>
          <a:custGeom>
            <a:avLst/>
            <a:gdLst>
              <a:gd name="G0" fmla="+- 64 0 0"/>
              <a:gd name="G1" fmla="+- 21600 0 0"/>
              <a:gd name="G2" fmla="+- 21600 0 0"/>
              <a:gd name="T0" fmla="*/ 0 w 21664"/>
              <a:gd name="T1" fmla="*/ 0 h 21600"/>
              <a:gd name="T2" fmla="*/ 21664 w 21664"/>
              <a:gd name="T3" fmla="*/ 21600 h 21600"/>
              <a:gd name="T4" fmla="*/ 64 w 216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-1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-1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  <a:lnTo>
                  <a:pt x="6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</a:p>
          <a:p>
            <a:pPr lvl="1"/>
            <a:r>
              <a:rPr lang="en-US" altLang="ko-KR" dirty="0" smtClean="0"/>
              <a:t>Spawn Process, initialization, aggregation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Slave</a:t>
            </a:r>
          </a:p>
          <a:p>
            <a:pPr lvl="1"/>
            <a:r>
              <a:rPr lang="en-US" altLang="ko-KR" dirty="0" smtClean="0"/>
              <a:t>Perform the actual computations</a:t>
            </a:r>
          </a:p>
          <a:p>
            <a:pPr lvl="1"/>
            <a:r>
              <a:rPr lang="en-US" altLang="ko-KR" dirty="0" smtClean="0"/>
              <a:t>Run PDBSCAN on “locally stored” data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PDBSCAN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Master-Slave model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24300"/>
            <a:ext cx="7715250" cy="26384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8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Slaves send results to Master after PDBSCAN</a:t>
            </a:r>
          </a:p>
          <a:p>
            <a:r>
              <a:rPr lang="en-US" altLang="ko-KR" dirty="0" smtClean="0"/>
              <a:t>Master should decide and merge cluster if necessary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PDBSCAN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Merge process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0456"/>
            <a:ext cx="7829550" cy="24669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4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set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68" y="1138269"/>
            <a:ext cx="8143875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56" y="3665657"/>
            <a:ext cx="7962900" cy="277177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6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</a:t>
            </a:r>
            <a:br>
              <a:rPr lang="en-US" altLang="ko-KR" dirty="0" smtClean="0"/>
            </a:br>
            <a:r>
              <a:rPr lang="en-US" altLang="ko-KR" dirty="0" smtClean="0"/>
              <a:t>Speedup &amp; Scalability Factor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505752"/>
            <a:ext cx="6518052" cy="23874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18" y="4083502"/>
            <a:ext cx="6063304" cy="2288898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8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PDBSCAN produces exactly same result as of DBSCAN</a:t>
            </a:r>
          </a:p>
          <a:p>
            <a:r>
              <a:rPr lang="en-US" altLang="ko-KR" dirty="0" err="1" smtClean="0"/>
              <a:t>dR</a:t>
            </a:r>
            <a:r>
              <a:rPr lang="en-US" altLang="ko-KR" dirty="0" smtClean="0"/>
              <a:t>*-tree is necessary for data placement policy</a:t>
            </a:r>
          </a:p>
          <a:p>
            <a:r>
              <a:rPr lang="en-US" altLang="ko-KR" dirty="0" smtClean="0"/>
              <a:t>Proved to speedup &amp; </a:t>
            </a:r>
            <a:r>
              <a:rPr lang="en-US" altLang="ko-KR" dirty="0" err="1" smtClean="0"/>
              <a:t>scaleup</a:t>
            </a:r>
            <a:r>
              <a:rPr lang="en-US" altLang="ko-KR" dirty="0" smtClean="0"/>
              <a:t> fairly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8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DBSCAN</a:t>
            </a:r>
          </a:p>
          <a:p>
            <a:r>
              <a:rPr lang="en-US" altLang="ko-KR" dirty="0" smtClean="0"/>
              <a:t>R-tree</a:t>
            </a:r>
          </a:p>
          <a:p>
            <a:r>
              <a:rPr lang="en-US" altLang="ko-KR" dirty="0" smtClean="0"/>
              <a:t>PDBSCAN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Impossible to cluster a large spatial database with single node</a:t>
            </a:r>
          </a:p>
          <a:p>
            <a:r>
              <a:rPr lang="en-US" altLang="ko-KR" dirty="0" smtClean="0"/>
              <a:t>Preserving speed &amp; scalability is necessary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  <p:pic>
        <p:nvPicPr>
          <p:cNvPr id="4098" name="Picture 2" descr="https://upload.wikimedia.org/wikipedia/commons/thumb/0/05/DBSCAN-density-data.svg/353px-DBSCAN-density-dat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55" y="2762576"/>
            <a:ext cx="33623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Density-based spatial clustering of applications with noise</a:t>
            </a:r>
          </a:p>
          <a:p>
            <a:pPr lvl="1"/>
            <a:r>
              <a:rPr lang="en-US" altLang="ko-KR" dirty="0" smtClean="0"/>
              <a:t>Density based clustering algorithm</a:t>
            </a:r>
          </a:p>
          <a:p>
            <a:pPr lvl="1"/>
            <a:r>
              <a:rPr lang="en-US" altLang="ko-KR" dirty="0" smtClean="0"/>
              <a:t>One of the most cited paper in scientific literature</a:t>
            </a:r>
          </a:p>
          <a:p>
            <a:pPr lvl="2"/>
            <a:r>
              <a:rPr lang="en-US" altLang="ko-KR" dirty="0" smtClean="0"/>
              <a:t>Total rank : 24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&amp; Data mining field rank : 1</a:t>
            </a:r>
            <a:r>
              <a:rPr lang="en-US" altLang="ko-KR" baseline="30000" dirty="0" smtClean="0"/>
              <a:t>st</a:t>
            </a:r>
          </a:p>
          <a:p>
            <a:endParaRPr lang="en-US" altLang="ko-KR" dirty="0"/>
          </a:p>
          <a:p>
            <a:r>
              <a:rPr lang="en-US" altLang="ko-KR" dirty="0" smtClean="0"/>
              <a:t>2 input parameters</a:t>
            </a:r>
          </a:p>
          <a:p>
            <a:pPr lvl="1"/>
            <a:r>
              <a:rPr lang="el-GR" altLang="ko-KR" dirty="0" smtClean="0"/>
              <a:t>ε</a:t>
            </a:r>
            <a:r>
              <a:rPr lang="en-US" altLang="ko-KR" dirty="0" smtClean="0"/>
              <a:t> (eps) : radius of circle</a:t>
            </a:r>
          </a:p>
          <a:p>
            <a:pPr lvl="1"/>
            <a:r>
              <a:rPr lang="en-US" altLang="ko-KR" dirty="0" smtClean="0"/>
              <a:t>Minimum number of points (</a:t>
            </a:r>
            <a:r>
              <a:rPr lang="en-US" altLang="ko-KR" dirty="0" err="1" smtClean="0"/>
              <a:t>minPts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DBSCAN [</a:t>
            </a:r>
            <a:r>
              <a:rPr lang="en-US" altLang="ko-KR" dirty="0" err="1" smtClean="0"/>
              <a:t>Xiaowei</a:t>
            </a:r>
            <a:r>
              <a:rPr lang="en-US" altLang="ko-KR" dirty="0" smtClean="0"/>
              <a:t> Xu et al. 1996]</a:t>
            </a:r>
            <a:endParaRPr lang="ko-KR" altLang="en-US" dirty="0"/>
          </a:p>
        </p:txBody>
      </p:sp>
      <p:pic>
        <p:nvPicPr>
          <p:cNvPr id="3074" name="Picture 2" descr="https://upload.wikimedia.org/wikipedia/commons/thumb/a/af/DBSCAN-Illustration.svg/400px-DBSCAN-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49" y="3426904"/>
            <a:ext cx="3810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5937208" y="3633597"/>
            <a:ext cx="2979696" cy="2474909"/>
            <a:chOff x="5937208" y="3633597"/>
            <a:chExt cx="2979696" cy="247490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5961856" y="5594780"/>
              <a:ext cx="1786732" cy="513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937208" y="3633597"/>
              <a:ext cx="1786732" cy="513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Arc 28"/>
            <p:cNvSpPr>
              <a:spLocks/>
            </p:cNvSpPr>
            <p:nvPr/>
          </p:nvSpPr>
          <p:spPr bwMode="auto">
            <a:xfrm rot="10800000">
              <a:off x="7897810" y="4758549"/>
              <a:ext cx="458789" cy="746125"/>
            </a:xfrm>
            <a:custGeom>
              <a:avLst/>
              <a:gdLst>
                <a:gd name="G0" fmla="+- 64 0 0"/>
                <a:gd name="G1" fmla="+- 21600 0 0"/>
                <a:gd name="G2" fmla="+- 21600 0 0"/>
                <a:gd name="T0" fmla="*/ 0 w 21664"/>
                <a:gd name="T1" fmla="*/ 0 h 21600"/>
                <a:gd name="T2" fmla="*/ 21664 w 21664"/>
                <a:gd name="T3" fmla="*/ 21600 h 21600"/>
                <a:gd name="T4" fmla="*/ 64 w 216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7948690" y="4131833"/>
              <a:ext cx="968214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 smtClean="0">
                  <a:latin typeface="Book Antiqua" panose="02040602050305030304" pitchFamily="18" charset="0"/>
                  <a:ea typeface="굴림" panose="020B0600000101010101" pitchFamily="50" charset="-127"/>
                </a:rPr>
                <a:t>Spatial</a:t>
              </a:r>
            </a:p>
            <a:p>
              <a:r>
                <a:rPr lang="en-US" altLang="ko-KR" dirty="0" smtClean="0">
                  <a:latin typeface="Book Antiqua" panose="02040602050305030304" pitchFamily="18" charset="0"/>
                  <a:ea typeface="굴림" panose="020B0600000101010101" pitchFamily="50" charset="-127"/>
                </a:rPr>
                <a:t>clusters</a:t>
              </a:r>
              <a:endParaRPr lang="en-US" altLang="ko-KR" dirty="0"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0" name="Arc 28"/>
            <p:cNvSpPr>
              <a:spLocks/>
            </p:cNvSpPr>
            <p:nvPr/>
          </p:nvSpPr>
          <p:spPr bwMode="auto">
            <a:xfrm>
              <a:off x="7782719" y="3761354"/>
              <a:ext cx="534988" cy="457200"/>
            </a:xfrm>
            <a:custGeom>
              <a:avLst/>
              <a:gdLst>
                <a:gd name="G0" fmla="+- 64 0 0"/>
                <a:gd name="G1" fmla="+- 21600 0 0"/>
                <a:gd name="G2" fmla="+- 21600 0 0"/>
                <a:gd name="T0" fmla="*/ 0 w 21664"/>
                <a:gd name="T1" fmla="*/ 0 h 21600"/>
                <a:gd name="T2" fmla="*/ 21664 w 21664"/>
                <a:gd name="T3" fmla="*/ 21600 h 21600"/>
                <a:gd name="T4" fmla="*/ 64 w 216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</a:t>
            </a:r>
            <a:r>
              <a:rPr lang="en-US" altLang="ko-KR" baseline="30000" dirty="0" smtClean="0"/>
              <a:t>+</a:t>
            </a:r>
            <a:r>
              <a:rPr lang="en-US" altLang="ko-KR" dirty="0" smtClean="0"/>
              <a:t>-tree</a:t>
            </a:r>
          </a:p>
          <a:p>
            <a:pPr lvl="1"/>
            <a:r>
              <a:rPr lang="en-US" altLang="ko-KR" dirty="0"/>
              <a:t>Database default </a:t>
            </a:r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Single-dimensional index</a:t>
            </a:r>
          </a:p>
          <a:p>
            <a:pPr lvl="1"/>
            <a:r>
              <a:rPr lang="en-US" altLang="ko-KR" dirty="0" smtClean="0"/>
              <a:t>Not very suitable for </a:t>
            </a:r>
            <a:r>
              <a:rPr lang="en-US" altLang="ko-KR" dirty="0" err="1" smtClean="0"/>
              <a:t>multidimension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Consider creating 2-dimensional index &lt;age,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Index sorts by age first</a:t>
            </a:r>
          </a:p>
          <a:p>
            <a:pPr lvl="1"/>
            <a:r>
              <a:rPr lang="en-US" altLang="ko-KR" dirty="0" smtClean="0"/>
              <a:t>“Nearness” is not considered</a:t>
            </a:r>
          </a:p>
          <a:p>
            <a:pPr lvl="1"/>
            <a:r>
              <a:rPr lang="en-US" altLang="ko-KR" dirty="0" smtClean="0"/>
              <a:t>Cannot support non-point data</a:t>
            </a:r>
          </a:p>
          <a:p>
            <a:pPr lvl="2"/>
            <a:r>
              <a:rPr lang="en-US" altLang="ko-KR" dirty="0" smtClean="0"/>
              <a:t>Lines, shapes, etc.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 of B</a:t>
            </a:r>
            <a:r>
              <a:rPr lang="en-US" altLang="ko-KR" baseline="30000" dirty="0" smtClean="0"/>
              <a:t>+</a:t>
            </a:r>
            <a:r>
              <a:rPr lang="en-US" altLang="ko-KR" dirty="0" smtClean="0"/>
              <a:t>-tree</a:t>
            </a:r>
            <a:endParaRPr lang="ko-KR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16613" y="619047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11      12      13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475288" y="3615550"/>
            <a:ext cx="0" cy="260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75288" y="6206350"/>
            <a:ext cx="266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941888" y="39806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dirty="0">
                <a:latin typeface="Book Antiqua" panose="02040602050305030304" pitchFamily="18" charset="0"/>
                <a:ea typeface="굴림" panose="020B0600000101010101" pitchFamily="50" charset="-127"/>
              </a:rPr>
              <a:t>70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941888" y="42854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dirty="0">
                <a:latin typeface="Book Antiqua" panose="0204060205030503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941888" y="45902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941888" y="48950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941888" y="51998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941888" y="55046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41888" y="58094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941888" y="36758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>
                <a:latin typeface="Book Antiqua" panose="02040602050305030304" pitchFamily="18" charset="0"/>
                <a:ea typeface="굴림" panose="020B0600000101010101" pitchFamily="50" charset="-127"/>
              </a:rPr>
              <a:t>80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015038" y="3774300"/>
            <a:ext cx="139700" cy="139700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539038" y="3926700"/>
            <a:ext cx="139700" cy="139700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853238" y="5679300"/>
            <a:ext cx="139700" cy="139700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6853238" y="5907900"/>
            <a:ext cx="139700" cy="139700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084888" y="361555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542088" y="36917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084888" y="49871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6923088" y="369175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7608888" y="50633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7608888" y="36155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Arc 28"/>
          <p:cNvSpPr>
            <a:spLocks/>
          </p:cNvSpPr>
          <p:nvPr/>
        </p:nvSpPr>
        <p:spPr bwMode="auto">
          <a:xfrm>
            <a:off x="7722289" y="5125320"/>
            <a:ext cx="534988" cy="457200"/>
          </a:xfrm>
          <a:custGeom>
            <a:avLst/>
            <a:gdLst>
              <a:gd name="G0" fmla="+- 64 0 0"/>
              <a:gd name="G1" fmla="+- 21600 0 0"/>
              <a:gd name="G2" fmla="+- 21600 0 0"/>
              <a:gd name="T0" fmla="*/ 0 w 21664"/>
              <a:gd name="T1" fmla="*/ 0 h 21600"/>
              <a:gd name="T2" fmla="*/ 21664 w 21664"/>
              <a:gd name="T3" fmla="*/ 21600 h 21600"/>
              <a:gd name="T4" fmla="*/ 64 w 216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-1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-1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  <a:lnTo>
                  <a:pt x="6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7987284" y="5555779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latin typeface="Book Antiqua" panose="02040602050305030304" pitchFamily="18" charset="0"/>
                <a:ea typeface="굴림" panose="020B0600000101010101" pitchFamily="50" charset="-127"/>
              </a:rPr>
              <a:t>B+ tree</a:t>
            </a:r>
          </a:p>
          <a:p>
            <a:r>
              <a:rPr lang="en-US" altLang="ko-KR" dirty="0">
                <a:latin typeface="Book Antiqua" panose="02040602050305030304" pitchFamily="18" charset="0"/>
                <a:ea typeface="굴림" panose="020B0600000101010101" pitchFamily="50" charset="-127"/>
              </a:rPr>
              <a:t>order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6084888" y="36917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542088" y="460615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V="1">
            <a:off x="6923088" y="49871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542088" y="60539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923088" y="36917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7304088" y="36917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7304088" y="460615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304088" y="60539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493604" y="6291829"/>
            <a:ext cx="83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F0E3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AGE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4342510" y="4658342"/>
            <a:ext cx="76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F0E3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SAL</a:t>
            </a:r>
          </a:p>
        </p:txBody>
      </p:sp>
      <p:pic>
        <p:nvPicPr>
          <p:cNvPr id="1026" name="Picture 2" descr="https://upload.wikimedia.org/wikipedia/commons/thumb/3/37/Bplustree.png/400px-Bplus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1371607"/>
            <a:ext cx="3558730" cy="16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5"/>
          <p:cNvSpPr>
            <a:spLocks noChangeArrowheads="1"/>
          </p:cNvSpPr>
          <p:nvPr/>
        </p:nvSpPr>
        <p:spPr bwMode="auto">
          <a:xfrm>
            <a:off x="1917700" y="5003025"/>
            <a:ext cx="2598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latin typeface="Book Antiqua" panose="02040602050305030304" pitchFamily="18" charset="0"/>
                <a:ea typeface="굴림" panose="020B0600000101010101" pitchFamily="50" charset="-127"/>
              </a:rPr>
              <a:t>Consider entries: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&lt;11, 80&gt;, &lt;12, 10&gt;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&lt;12, 20&gt;, &lt;13, 75&gt;</a:t>
            </a:r>
          </a:p>
        </p:txBody>
      </p:sp>
      <p:sp>
        <p:nvSpPr>
          <p:cNvPr id="83" name="슬라이드 번호 개체 틀 8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0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Each key is Minimum Bounding Rectangle(MBR)</a:t>
            </a:r>
          </a:p>
          <a:p>
            <a:r>
              <a:rPr lang="en-US" altLang="ko-KR" dirty="0" smtClean="0"/>
              <a:t>Internal node – set of MBRs</a:t>
            </a:r>
          </a:p>
          <a:p>
            <a:r>
              <a:rPr lang="en-US" altLang="ko-KR" dirty="0" smtClean="0"/>
              <a:t>Leaf node – set of MBR &amp;</a:t>
            </a:r>
            <a:br>
              <a:rPr lang="en-US" altLang="ko-KR" dirty="0" smtClean="0"/>
            </a:br>
            <a:r>
              <a:rPr lang="en-US" altLang="ko-KR" dirty="0" smtClean="0"/>
              <a:t>		 data points</a:t>
            </a:r>
          </a:p>
          <a:p>
            <a:r>
              <a:rPr lang="en-US" altLang="ko-KR" dirty="0" smtClean="0"/>
              <a:t>MBRs may overlap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R*-tree [Beckman et al. 1990]</a:t>
            </a:r>
          </a:p>
          <a:p>
            <a:pPr lvl="1"/>
            <a:r>
              <a:rPr lang="en-US" altLang="ko-KR" dirty="0" smtClean="0"/>
              <a:t>Supports n-dimensional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R-tree [</a:t>
            </a:r>
            <a:r>
              <a:rPr lang="en-US" altLang="ko-KR" dirty="0" err="1" smtClean="0"/>
              <a:t>Guttman</a:t>
            </a:r>
            <a:r>
              <a:rPr lang="en-US" altLang="ko-KR" dirty="0" smtClean="0"/>
              <a:t> 1984]</a:t>
            </a:r>
            <a:endParaRPr lang="ko-KR" altLang="en-US" dirty="0"/>
          </a:p>
        </p:txBody>
      </p:sp>
      <p:pic>
        <p:nvPicPr>
          <p:cNvPr id="2052" name="Picture 4" descr="https://upload.wikimedia.org/wikipedia/commons/thumb/6/6f/R-tree.svg/943px-R-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821" y="1989397"/>
            <a:ext cx="4598792" cy="39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DBSCAN is a single node algorithm</a:t>
            </a:r>
          </a:p>
          <a:p>
            <a:r>
              <a:rPr lang="en-US" altLang="ko-KR" dirty="0" smtClean="0"/>
              <a:t>Is there any way to distribute DBSCAN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1) Divide DB data into N partitions 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S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  S</a:t>
            </a:r>
            <a:r>
              <a:rPr lang="en-US" altLang="ko-KR" baseline="-25000" dirty="0" smtClean="0"/>
              <a:t>N</a:t>
            </a:r>
            <a:endParaRPr lang="en-US" altLang="ko-KR" dirty="0"/>
          </a:p>
          <a:p>
            <a:r>
              <a:rPr lang="en-US" altLang="ko-KR" dirty="0" smtClean="0"/>
              <a:t>2) Process DBSCAN for N partitions</a:t>
            </a:r>
          </a:p>
          <a:p>
            <a:r>
              <a:rPr lang="en-US" altLang="ko-KR" dirty="0" smtClean="0"/>
              <a:t>3) Merge results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 smtClean="0"/>
              <a:t>PartDBSCAN</a:t>
            </a:r>
            <a:r>
              <a:rPr lang="en-US" altLang="ko-KR" sz="2700" dirty="0" smtClean="0"/>
              <a:t> (PDBSCAN)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Problem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26" y="2257674"/>
            <a:ext cx="6210300" cy="20383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7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placement is crucial for performance and scalability</a:t>
            </a:r>
          </a:p>
          <a:p>
            <a:pPr lvl="1"/>
            <a:r>
              <a:rPr lang="en-US" altLang="ko-KR" dirty="0" smtClean="0"/>
              <a:t>In a shared-nothing environment</a:t>
            </a:r>
          </a:p>
          <a:p>
            <a:endParaRPr lang="en-US" altLang="ko-KR" dirty="0"/>
          </a:p>
          <a:p>
            <a:r>
              <a:rPr lang="en-US" altLang="ko-KR" dirty="0" smtClean="0"/>
              <a:t>Ideal data placement strategy should satisfy</a:t>
            </a:r>
          </a:p>
          <a:p>
            <a:pPr lvl="1"/>
            <a:r>
              <a:rPr lang="en-US" altLang="ko-KR" dirty="0" smtClean="0"/>
              <a:t>Load balancing</a:t>
            </a:r>
          </a:p>
          <a:p>
            <a:pPr lvl="2"/>
            <a:r>
              <a:rPr lang="en-US" altLang="ko-KR" dirty="0" smtClean="0"/>
              <a:t>Data should be partitioned</a:t>
            </a:r>
          </a:p>
          <a:p>
            <a:pPr lvl="3"/>
            <a:r>
              <a:rPr lang="en-US" altLang="ko-KR" dirty="0" smtClean="0"/>
              <a:t>into almost equal size</a:t>
            </a:r>
          </a:p>
          <a:p>
            <a:pPr lvl="3"/>
            <a:r>
              <a:rPr lang="en-US" altLang="ko-KR" dirty="0" smtClean="0"/>
              <a:t>Near by data should be partitioned into same partition</a:t>
            </a:r>
          </a:p>
          <a:p>
            <a:pPr lvl="1"/>
            <a:r>
              <a:rPr lang="en-US" altLang="ko-KR" dirty="0" smtClean="0"/>
              <a:t>Minimized communication cost</a:t>
            </a:r>
          </a:p>
          <a:p>
            <a:pPr lvl="2"/>
            <a:r>
              <a:rPr lang="en-US" altLang="ko-KR" dirty="0" smtClean="0"/>
              <a:t>Each partition should avoid accessing remote data</a:t>
            </a:r>
          </a:p>
          <a:p>
            <a:pPr lvl="1"/>
            <a:r>
              <a:rPr lang="en-US" altLang="ko-KR" dirty="0" smtClean="0"/>
              <a:t>Distributed data access</a:t>
            </a:r>
          </a:p>
          <a:p>
            <a:pPr lvl="2"/>
            <a:r>
              <a:rPr lang="en-US" altLang="ko-KR" dirty="0" smtClean="0"/>
              <a:t>Spatial access should be supported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PDBSCAN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placement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35" y="4895851"/>
            <a:ext cx="2790825" cy="191452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2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Partitioning should consider</a:t>
            </a:r>
          </a:p>
          <a:p>
            <a:pPr lvl="1"/>
            <a:r>
              <a:rPr lang="en-US" altLang="ko-KR" dirty="0" smtClean="0"/>
              <a:t>Nearby data is in the same partition</a:t>
            </a:r>
          </a:p>
          <a:p>
            <a:pPr lvl="1"/>
            <a:r>
              <a:rPr lang="en-US" altLang="ko-KR" dirty="0" smtClean="0"/>
              <a:t>Size of each partition to be equal</a:t>
            </a:r>
          </a:p>
          <a:p>
            <a:pPr lvl="1"/>
            <a:r>
              <a:rPr lang="en-US" altLang="ko-KR" dirty="0" smtClean="0"/>
              <a:t>Every node gets R*-tree for remote access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Hilbert curves</a:t>
            </a:r>
          </a:p>
          <a:p>
            <a:pPr lvl="1"/>
            <a:r>
              <a:rPr lang="en-US" altLang="ko-KR" dirty="0" smtClean="0"/>
              <a:t>Visit every grid exactly once without crossing itself</a:t>
            </a:r>
          </a:p>
          <a:p>
            <a:pPr lvl="1"/>
            <a:r>
              <a:rPr lang="en-US" altLang="ko-KR" dirty="0" smtClean="0"/>
              <a:t>Run Hilbert curves and partition data into N buckets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PDBSCAN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Partitioning data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4228803"/>
            <a:ext cx="6547104" cy="233392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3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986</TotalTime>
  <Words>510</Words>
  <Application>Microsoft Office PowerPoint</Application>
  <PresentationFormat>화면 슬라이드 쇼(4:3)</PresentationFormat>
  <Paragraphs>136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Arial</vt:lpstr>
      <vt:lpstr>Book Antiqua</vt:lpstr>
      <vt:lpstr>Calibri</vt:lpstr>
      <vt:lpstr>Times New Roman</vt:lpstr>
      <vt:lpstr>Wingdings</vt:lpstr>
      <vt:lpstr>Office 테마</vt:lpstr>
      <vt:lpstr>A Fast Parallel Clustering Algorithm for Large Spatial Databases</vt:lpstr>
      <vt:lpstr>Contents</vt:lpstr>
      <vt:lpstr>Introduction</vt:lpstr>
      <vt:lpstr>DBSCAN [Xiaowei Xu et al. 1996]</vt:lpstr>
      <vt:lpstr>Limitation of B+-tree</vt:lpstr>
      <vt:lpstr>R-tree [Guttman 1984]</vt:lpstr>
      <vt:lpstr>PartDBSCAN (PDBSCAN) Problem</vt:lpstr>
      <vt:lpstr>PDBSCAN Data placement</vt:lpstr>
      <vt:lpstr>PDBSCAN Partitioning data</vt:lpstr>
      <vt:lpstr>PDBSCAN dR*-tree</vt:lpstr>
      <vt:lpstr>PDBSCAN Master-Slave model</vt:lpstr>
      <vt:lpstr>PDBSCAN Merge process</vt:lpstr>
      <vt:lpstr>Evaluation Data set</vt:lpstr>
      <vt:lpstr>Evaluation Speedup &amp; Scalability Factor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Parallel Clustering Algorithm for Large</dc:title>
  <dc:creator>IDBHEYMO</dc:creator>
  <cp:keywords>Distributed DBSCAN;PDBSCAN</cp:keywords>
  <cp:lastModifiedBy>구해모</cp:lastModifiedBy>
  <cp:revision>31</cp:revision>
  <dcterms:created xsi:type="dcterms:W3CDTF">2015-03-16T19:14:54Z</dcterms:created>
  <dcterms:modified xsi:type="dcterms:W3CDTF">2016-02-18T19:55:37Z</dcterms:modified>
</cp:coreProperties>
</file>