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89212" autoAdjust="0"/>
  </p:normalViewPr>
  <p:slideViewPr>
    <p:cSldViewPr>
      <p:cViewPr varScale="1">
        <p:scale>
          <a:sx n="68" d="100"/>
          <a:sy n="68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&lt;height&gt;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하나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year_bulit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invaild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표현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08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08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64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P3M4DT6H17M : 3 months, 4 days, 6 hours, and 17 minutes</a:t>
            </a:r>
          </a:p>
          <a:p>
            <a:r>
              <a:rPr lang="en-US" altLang="ko-KR" dirty="0" smtClean="0"/>
              <a:t>P90D : 90</a:t>
            </a:r>
            <a:r>
              <a:rPr lang="en-US" altLang="ko-KR" baseline="0" dirty="0" smtClean="0"/>
              <a:t> days</a:t>
            </a:r>
            <a:endParaRPr lang="en-US" altLang="ko-KR" dirty="0" smtClean="0"/>
          </a:p>
          <a:p>
            <a:r>
              <a:rPr lang="en-US" altLang="ko-KR" dirty="0" smtClean="0"/>
              <a:t>-P90D : 90 days ago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"g"</a:t>
            </a:r>
            <a:r>
              <a:rPr lang="en-US" altLang="ko-KR" baseline="0" dirty="0" smtClean="0"/>
              <a:t> refers to the Gregorian calendar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25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"g"</a:t>
            </a:r>
            <a:r>
              <a:rPr lang="en-US" altLang="ko-KR" baseline="0" dirty="0" smtClean="0"/>
              <a:t> refers to the Gregorian calendar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256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"g"</a:t>
            </a:r>
            <a:r>
              <a:rPr lang="en-US" altLang="ko-KR" baseline="0" dirty="0" smtClean="0"/>
              <a:t> refers to the Gregorian calendar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256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"g"</a:t>
            </a:r>
            <a:r>
              <a:rPr lang="en-US" altLang="ko-KR" baseline="0" dirty="0" smtClean="0"/>
              <a:t> refers to the Gregorian calendar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256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1" dirty="0" smtClean="0"/>
              <a:t>Facet</a:t>
            </a:r>
          </a:p>
          <a:p>
            <a:r>
              <a:rPr lang="en-US" altLang="ko-KR" dirty="0" smtClean="0"/>
              <a:t>:</a:t>
            </a:r>
            <a:r>
              <a:rPr lang="en-US" altLang="ko-KR" baseline="0" dirty="0" smtClean="0"/>
              <a:t> In XML Schema, in addition to defining an XML element's type, you can also place restrictions on what would be considered valid content.</a:t>
            </a:r>
          </a:p>
          <a:p>
            <a:r>
              <a:rPr lang="en-US" altLang="ko-KR" baseline="0" dirty="0" smtClean="0"/>
              <a:t>These restrictions are called </a:t>
            </a:r>
            <a:r>
              <a:rPr lang="en-US" altLang="ko-KR" i="1" baseline="0" dirty="0" smtClean="0"/>
              <a:t>facets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351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one is allowed</a:t>
            </a:r>
            <a:r>
              <a:rPr lang="en-US" altLang="ko-KR" baseline="0" dirty="0" smtClean="0"/>
              <a:t> with enumerations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87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schema-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2004/REC-xmlschema-2-20041028/datatypes.html#regex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schema-2/#built-in-datatyp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10: Defining Simple Types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smtClean="0"/>
              <a:t> Chan </a:t>
            </a:r>
            <a:r>
              <a:rPr lang="en-US" altLang="ko-KR" dirty="0" err="1" smtClean="0"/>
              <a:t>Bae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Date and Time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xs:gMonthDay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smtClean="0"/>
              <a:t>--MM-DD</a:t>
            </a:r>
          </a:p>
          <a:p>
            <a:pPr lvl="1"/>
            <a:r>
              <a:rPr lang="en-US" altLang="ko-KR" dirty="0" smtClean="0"/>
              <a:t>e.g. --09-14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xs:gDay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smtClean="0"/>
              <a:t>---DD</a:t>
            </a:r>
          </a:p>
          <a:p>
            <a:pPr lvl="1"/>
            <a:r>
              <a:rPr lang="en-US" altLang="ko-KR" dirty="0" smtClean="0"/>
              <a:t>e.g. ---07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870220"/>
            <a:ext cx="453650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ides"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xs:gDay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7341" y="360420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4416901"/>
            <a:ext cx="45365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&lt;ides&gt;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---15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ides&gt;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7341" y="414908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462769"/>
            <a:ext cx="4536504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leap_day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xs:gMonthDay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341" y="1196752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960" y="2225940"/>
            <a:ext cx="45365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leap_day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&gt;--02-29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leap_day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7341" y="195811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6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Date and Time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Optional time zone indicator</a:t>
            </a:r>
          </a:p>
          <a:p>
            <a:pPr lvl="1"/>
            <a:r>
              <a:rPr lang="en-US" altLang="ko-KR" dirty="0" smtClean="0"/>
              <a:t>All time types can end with it</a:t>
            </a:r>
          </a:p>
          <a:p>
            <a:pPr lvl="1"/>
            <a:r>
              <a:rPr lang="en-US" altLang="ko-KR" b="1" i="1" dirty="0" smtClean="0"/>
              <a:t>Z</a:t>
            </a:r>
            <a:r>
              <a:rPr lang="en-US" altLang="ko-KR" dirty="0" smtClean="0"/>
              <a:t> for UTC</a:t>
            </a:r>
          </a:p>
          <a:p>
            <a:pPr lvl="1"/>
            <a:r>
              <a:rPr lang="en-US" altLang="ko-KR" b="1" i="1" dirty="0" smtClean="0"/>
              <a:t>-</a:t>
            </a:r>
            <a:r>
              <a:rPr lang="en-US" altLang="ko-KR" b="1" i="1" dirty="0" err="1" smtClean="0"/>
              <a:t>hh:mm</a:t>
            </a:r>
            <a:r>
              <a:rPr lang="en-US" altLang="ko-KR" dirty="0" smtClean="0"/>
              <a:t> / </a:t>
            </a:r>
            <a:r>
              <a:rPr lang="en-US" altLang="ko-KR" b="1" i="1" dirty="0" smtClean="0"/>
              <a:t>+</a:t>
            </a:r>
            <a:r>
              <a:rPr lang="en-US" altLang="ko-KR" b="1" i="1" dirty="0" err="1" smtClean="0"/>
              <a:t>hh:mm</a:t>
            </a:r>
            <a:r>
              <a:rPr lang="en-US" altLang="ko-KR" dirty="0" smtClean="0"/>
              <a:t> offset from UTC</a:t>
            </a:r>
          </a:p>
          <a:p>
            <a:pPr lvl="1"/>
            <a:r>
              <a:rPr lang="en-US" altLang="ko-KR" dirty="0" smtClean="0"/>
              <a:t>UTC(Universal Time Coordinated) = GMT(Greenwich Mean Time)</a:t>
            </a:r>
          </a:p>
          <a:p>
            <a:r>
              <a:rPr lang="en-US" altLang="ko-KR" dirty="0" smtClean="0"/>
              <a:t>Time types can include fractional seconds</a:t>
            </a:r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err="1" smtClean="0"/>
              <a:t>hh:mm:ss.sss</a:t>
            </a:r>
            <a:endParaRPr lang="en-US" altLang="ko-KR" b="1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73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Number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xs:decimal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Positive,  negative, or zero numbers</a:t>
            </a:r>
          </a:p>
          <a:p>
            <a:pPr lvl="1"/>
            <a:r>
              <a:rPr lang="en-US" altLang="ko-KR" dirty="0" smtClean="0"/>
              <a:t>Finite number of digits</a:t>
            </a:r>
          </a:p>
          <a:p>
            <a:pPr lvl="1"/>
            <a:r>
              <a:rPr lang="en-US" altLang="ko-KR" dirty="0" smtClean="0"/>
              <a:t>Optional decimal point</a:t>
            </a:r>
          </a:p>
          <a:p>
            <a:pPr lvl="1"/>
            <a:r>
              <a:rPr lang="en-US" altLang="ko-KR" dirty="0" smtClean="0"/>
              <a:t>e.g. 4.26, -100, 0</a:t>
            </a:r>
          </a:p>
          <a:p>
            <a:r>
              <a:rPr lang="en-US" altLang="ko-KR" b="1" dirty="0" err="1" smtClean="0"/>
              <a:t>xs:integer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Positive, negative, or zero numbers</a:t>
            </a:r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o fractional part</a:t>
            </a:r>
          </a:p>
          <a:p>
            <a:pPr lvl="1"/>
            <a:r>
              <a:rPr lang="en-US" altLang="ko-KR" dirty="0" smtClean="0"/>
              <a:t>e.g. 542, -7</a:t>
            </a:r>
          </a:p>
          <a:p>
            <a:r>
              <a:rPr lang="en-US" altLang="ko-KR" b="1" dirty="0" err="1" smtClean="0"/>
              <a:t>xs:positiveInteger</a:t>
            </a:r>
            <a:r>
              <a:rPr lang="en-US" altLang="ko-KR" dirty="0" smtClean="0"/>
              <a:t> (1, 2, etc.)</a:t>
            </a:r>
            <a:br>
              <a:rPr lang="en-US" altLang="ko-KR" dirty="0" smtClean="0"/>
            </a:br>
            <a:r>
              <a:rPr lang="en-US" altLang="ko-KR" b="1" dirty="0" err="1" smtClean="0"/>
              <a:t>xs:negativeInteger</a:t>
            </a:r>
            <a:r>
              <a:rPr lang="en-US" altLang="ko-KR" dirty="0" smtClean="0"/>
              <a:t> (-1, -2, etc.)</a:t>
            </a:r>
            <a:br>
              <a:rPr lang="en-US" altLang="ko-KR" dirty="0" smtClean="0"/>
            </a:br>
            <a:r>
              <a:rPr lang="en-US" altLang="ko-KR" b="1" dirty="0" err="1" smtClean="0"/>
              <a:t>xs:nonPositiveInteger</a:t>
            </a:r>
            <a:r>
              <a:rPr lang="en-US" altLang="ko-KR" dirty="0" smtClean="0"/>
              <a:t> (0, -1, -2, etc.)</a:t>
            </a:r>
            <a:br>
              <a:rPr lang="en-US" altLang="ko-KR" dirty="0" smtClean="0"/>
            </a:br>
            <a:r>
              <a:rPr lang="en-US" altLang="ko-KR" b="1" dirty="0" err="1" smtClean="0"/>
              <a:t>xs:nonNegativeInteger</a:t>
            </a:r>
            <a:r>
              <a:rPr lang="en-US" altLang="ko-KR" dirty="0" smtClean="0"/>
              <a:t> (0, 1, 2,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03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Number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xs:int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A signed 32-bit integer</a:t>
            </a:r>
          </a:p>
          <a:p>
            <a:pPr lvl="1"/>
            <a:r>
              <a:rPr lang="en-US" altLang="ko-KR" dirty="0" smtClean="0"/>
              <a:t>Often used for database ID fields</a:t>
            </a:r>
          </a:p>
          <a:p>
            <a:r>
              <a:rPr lang="en-US" altLang="ko-KR" b="1" dirty="0" err="1" smtClean="0"/>
              <a:t>xs:float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Single precision, 32-bit floating point</a:t>
            </a:r>
          </a:p>
          <a:p>
            <a:pPr lvl="1"/>
            <a:r>
              <a:rPr lang="en-US" altLang="ko-KR" dirty="0" smtClean="0"/>
              <a:t>Positive and negative zero (</a:t>
            </a:r>
            <a:r>
              <a:rPr lang="en-US" altLang="ko-KR" i="1" dirty="0" smtClean="0"/>
              <a:t>0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-0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Positive and negative infinity (</a:t>
            </a:r>
            <a:r>
              <a:rPr lang="en-US" altLang="ko-KR" i="1" dirty="0" smtClean="0"/>
              <a:t>INF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-INF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Not a number (</a:t>
            </a:r>
            <a:r>
              <a:rPr lang="en-US" altLang="ko-KR" i="1" dirty="0" err="1" smtClean="0"/>
              <a:t>NaN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57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Number Types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more number types explained at</a:t>
            </a:r>
          </a:p>
          <a:p>
            <a:pPr lvl="1"/>
            <a:r>
              <a:rPr lang="en-US" altLang="ko-KR" i="1" dirty="0">
                <a:hlinkClick r:id="rId2"/>
              </a:rPr>
              <a:t>www.w3.org/TR/xmlschema-2</a:t>
            </a:r>
            <a:r>
              <a:rPr lang="en-US" altLang="ko-KR" i="1" dirty="0" smtClean="0">
                <a:hlinkClick r:id="rId2"/>
              </a:rPr>
              <a:t>/</a:t>
            </a:r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329729"/>
            <a:ext cx="6624736" cy="10772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years_standing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													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height" 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xs:decimal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005" y="9807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&quot;없음&quot; 기호 6"/>
          <p:cNvSpPr/>
          <p:nvPr/>
        </p:nvSpPr>
        <p:spPr>
          <a:xfrm>
            <a:off x="8077411" y="4523928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8077411" y="345774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3222268"/>
            <a:ext cx="6624736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years_standing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1602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years_standing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height&gt;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384.25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05" y="28529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293096"/>
            <a:ext cx="6624736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years_standing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1602.5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years_standing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384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0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Predefining an Element's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an element's value</a:t>
            </a:r>
          </a:p>
          <a:p>
            <a:pPr lvl="1"/>
            <a:r>
              <a:rPr lang="en-US" altLang="ko-KR" b="1" dirty="0" smtClean="0"/>
              <a:t>fixed="</a:t>
            </a:r>
            <a:r>
              <a:rPr lang="en-US" altLang="ko-KR" b="1" i="1" dirty="0" smtClean="0"/>
              <a:t>value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 (attribute)</a:t>
            </a:r>
          </a:p>
          <a:p>
            <a:pPr lvl="2"/>
            <a:r>
              <a:rPr lang="en-US" altLang="ko-KR" b="1" i="1" dirty="0" smtClean="0"/>
              <a:t>value</a:t>
            </a:r>
            <a:r>
              <a:rPr lang="en-US" altLang="ko-KR" dirty="0" smtClean="0"/>
              <a:t> : the element </a:t>
            </a:r>
            <a:r>
              <a:rPr lang="en-US" altLang="ko-KR" u="sng" dirty="0" smtClean="0"/>
              <a:t>must</a:t>
            </a:r>
            <a:r>
              <a:rPr lang="en-US" altLang="ko-KR" dirty="0" smtClean="0"/>
              <a:t> be equal to</a:t>
            </a:r>
          </a:p>
          <a:p>
            <a:pPr lvl="2"/>
            <a:r>
              <a:rPr lang="en-US" altLang="ko-KR" dirty="0" smtClean="0"/>
              <a:t>Unless the element is omitted from the XML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058208"/>
            <a:ext cx="6624736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type="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fixed="fire"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3005" y="270920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8077411" y="4331140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341584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fire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05" y="39722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962654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&quot;없음&quot; 기호 11"/>
          <p:cNvSpPr/>
          <p:nvPr/>
        </p:nvSpPr>
        <p:spPr>
          <a:xfrm>
            <a:off x="8077411" y="5579948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59533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earthquake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8077411" y="4951911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4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Predefining an Element's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an element's default value</a:t>
            </a:r>
          </a:p>
          <a:p>
            <a:pPr lvl="1"/>
            <a:r>
              <a:rPr lang="en-US" altLang="ko-KR" b="1" dirty="0" smtClean="0"/>
              <a:t>default="</a:t>
            </a:r>
            <a:r>
              <a:rPr lang="en-US" altLang="ko-KR" b="1" i="1" dirty="0" smtClean="0"/>
              <a:t>value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 (attribute)</a:t>
            </a:r>
          </a:p>
          <a:p>
            <a:pPr lvl="2"/>
            <a:r>
              <a:rPr lang="en-US" altLang="ko-KR" b="1" i="1" dirty="0" smtClean="0"/>
              <a:t>value</a:t>
            </a:r>
            <a:r>
              <a:rPr lang="en-US" altLang="ko-KR" dirty="0" smtClean="0"/>
              <a:t> : the element </a:t>
            </a:r>
            <a:r>
              <a:rPr lang="en-US" altLang="ko-KR" u="sng" dirty="0" smtClean="0"/>
              <a:t>will</a:t>
            </a:r>
            <a:r>
              <a:rPr lang="en-US" altLang="ko-KR" dirty="0" smtClean="0"/>
              <a:t> be equal to</a:t>
            </a:r>
          </a:p>
          <a:p>
            <a:pPr lvl="2"/>
            <a:r>
              <a:rPr lang="en-US" altLang="ko-KR" dirty="0" smtClean="0"/>
              <a:t>If the element is empty or omitted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052111"/>
            <a:ext cx="6624736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type="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default="fire"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3005" y="270311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8077411" y="4325043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33548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fire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05" y="396615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95655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589240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earthquake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8077411" y="4945814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8077411" y="5589240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4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Custom Simple Types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98132"/>
            <a:ext cx="7128792" cy="32932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name="story"&gt;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xs:length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value="1024"/&gt;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6380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8" idx="1"/>
          </p:cNvCxnSpPr>
          <p:nvPr/>
        </p:nvCxnSpPr>
        <p:spPr>
          <a:xfrm flipH="1">
            <a:off x="3419872" y="1510045"/>
            <a:ext cx="576064" cy="56009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134076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Identify the name of the XML element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275856" y="2348880"/>
            <a:ext cx="1224136" cy="25899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35996" y="2164214"/>
            <a:ext cx="298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deriving custom simple type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004048" y="3284984"/>
            <a:ext cx="684076" cy="35975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0092" y="3625860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Any one of the built-in simple types upon which you'd like to base your custom type</a:t>
            </a:r>
            <a:endParaRPr lang="ko-KR" altLang="en-US" sz="1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3995936" y="3717032"/>
            <a:ext cx="1080120" cy="9271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8024" y="4644425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Resrictions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or facets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2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Named Custom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use a custom type more than one element by naming it</a:t>
            </a:r>
          </a:p>
          <a:p>
            <a:r>
              <a:rPr lang="en-US" altLang="ko-KR" dirty="0" smtClean="0"/>
              <a:t>Do not type namespace prefix </a:t>
            </a:r>
            <a:r>
              <a:rPr lang="en-US" altLang="ko-KR" b="1" dirty="0" err="1" smtClean="0"/>
              <a:t>xs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in your custom type</a:t>
            </a:r>
          </a:p>
          <a:p>
            <a:pPr lvl="1"/>
            <a:r>
              <a:rPr lang="en-US" altLang="ko-KR" dirty="0" smtClean="0"/>
              <a:t>Because new custom type is not part of </a:t>
            </a:r>
            <a:r>
              <a:rPr lang="en-US" altLang="ko-KR" b="1" dirty="0" err="1" smtClean="0"/>
              <a:t>xs</a:t>
            </a:r>
            <a:r>
              <a:rPr lang="en-US" altLang="ko-KR" dirty="0" smtClean="0"/>
              <a:t> 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825641"/>
            <a:ext cx="7128792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story_type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xs:length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value="1024"/&gt;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246560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869160"/>
            <a:ext cx="7128792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story"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story_type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summary"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story_type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another_story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story_type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450912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4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Range of Acceptable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Highest possible value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xs:maxInclusive</a:t>
            </a:r>
            <a:r>
              <a:rPr lang="en-US" altLang="ko-KR" b="1" dirty="0" smtClean="0"/>
              <a:t> value="</a:t>
            </a:r>
            <a:r>
              <a:rPr lang="en-US" altLang="ko-KR" b="1" i="1" dirty="0" smtClean="0"/>
              <a:t>n</a:t>
            </a:r>
            <a:r>
              <a:rPr lang="en-US" altLang="ko-KR" b="1" dirty="0" smtClean="0"/>
              <a:t>"/&gt;</a:t>
            </a:r>
          </a:p>
          <a:p>
            <a:pPr lvl="2"/>
            <a:r>
              <a:rPr lang="en-US" altLang="ko-KR" b="1" i="1" dirty="0" smtClean="0"/>
              <a:t>n</a:t>
            </a:r>
            <a:r>
              <a:rPr lang="en-US" altLang="ko-KR" dirty="0" smtClean="0"/>
              <a:t> : content must be less than or equal to 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2697881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xs:integer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xs:maxInclusive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value="6856"/&gt;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3005" y="23488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077411" y="5184493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519493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6855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005" y="48256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5743999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6856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8077411" y="573325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Defining a Simple Type Element</a:t>
            </a:r>
          </a:p>
          <a:p>
            <a:r>
              <a:rPr lang="en-US" altLang="ko-KR" dirty="0" smtClean="0"/>
              <a:t>Using Date and Time Types</a:t>
            </a:r>
          </a:p>
          <a:p>
            <a:r>
              <a:rPr lang="en-US" altLang="ko-KR" dirty="0" smtClean="0"/>
              <a:t>Using Number Types</a:t>
            </a:r>
          </a:p>
          <a:p>
            <a:r>
              <a:rPr lang="en-US" altLang="ko-KR" dirty="0" smtClean="0"/>
              <a:t>Predefining an Element’s Content</a:t>
            </a:r>
          </a:p>
          <a:p>
            <a:r>
              <a:rPr lang="en-US" altLang="ko-KR" dirty="0" smtClean="0"/>
              <a:t>Deriving Custom Simple Types</a:t>
            </a:r>
          </a:p>
          <a:p>
            <a:r>
              <a:rPr lang="en-US" altLang="ko-KR" dirty="0" smtClean="0"/>
              <a:t>Deriving Named Custom Types</a:t>
            </a:r>
          </a:p>
          <a:p>
            <a:r>
              <a:rPr lang="en-US" altLang="ko-KR" dirty="0" smtClean="0"/>
              <a:t>Specifying a Range of Acceptable Values</a:t>
            </a:r>
          </a:p>
          <a:p>
            <a:r>
              <a:rPr lang="en-US" altLang="ko-KR" dirty="0" smtClean="0"/>
              <a:t>Specifying a Set of Acceptable Values</a:t>
            </a:r>
          </a:p>
          <a:p>
            <a:r>
              <a:rPr lang="en-US" altLang="ko-KR" dirty="0" smtClean="0"/>
              <a:t>Limiting the Length of an Element</a:t>
            </a:r>
          </a:p>
          <a:p>
            <a:r>
              <a:rPr lang="en-US" altLang="ko-KR" dirty="0" smtClean="0"/>
              <a:t>Specifying a Pattern for an Element</a:t>
            </a:r>
          </a:p>
          <a:p>
            <a:r>
              <a:rPr lang="en-US" altLang="ko-KR" dirty="0" smtClean="0"/>
              <a:t>Limiting a Number’s Digits</a:t>
            </a:r>
          </a:p>
          <a:p>
            <a:r>
              <a:rPr lang="en-US" altLang="ko-KR" dirty="0" smtClean="0"/>
              <a:t>Deriving a List Type</a:t>
            </a:r>
          </a:p>
          <a:p>
            <a:r>
              <a:rPr lang="en-US" altLang="ko-KR" dirty="0" smtClean="0"/>
              <a:t>Deriving a Union Type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Range of Acceptable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Highest possible value</a:t>
            </a:r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xs:maxExclusive</a:t>
            </a:r>
            <a:r>
              <a:rPr lang="en-US" altLang="ko-KR" b="1" dirty="0"/>
              <a:t> value="</a:t>
            </a:r>
            <a:r>
              <a:rPr lang="en-US" altLang="ko-KR" b="1" i="1" dirty="0"/>
              <a:t>n</a:t>
            </a:r>
            <a:r>
              <a:rPr lang="en-US" altLang="ko-KR" b="1" dirty="0"/>
              <a:t>"/&gt;</a:t>
            </a:r>
          </a:p>
          <a:p>
            <a:pPr lvl="2"/>
            <a:r>
              <a:rPr lang="en-US" altLang="ko-KR" b="1" i="1" dirty="0"/>
              <a:t>n</a:t>
            </a:r>
            <a:r>
              <a:rPr lang="en-US" altLang="ko-KR" dirty="0"/>
              <a:t> : content must be less than (but not equal to) 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2697881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xs:integer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xs:maxExclusive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value="6856"/&gt;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3005" y="23488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077411" y="5184493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519493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6855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005" y="48256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5743999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6856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total_bases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&quot;없음&quot; 기호 17"/>
          <p:cNvSpPr/>
          <p:nvPr/>
        </p:nvSpPr>
        <p:spPr>
          <a:xfrm>
            <a:off x="8077411" y="572861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70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Range of Acceptable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Lowest possible value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xs:minInclusive</a:t>
            </a:r>
            <a:r>
              <a:rPr lang="en-US" altLang="ko-KR" b="1" dirty="0" smtClean="0"/>
              <a:t> value="</a:t>
            </a:r>
            <a:r>
              <a:rPr lang="en-US" altLang="ko-KR" b="1" i="1" dirty="0" smtClean="0"/>
              <a:t>n</a:t>
            </a:r>
            <a:r>
              <a:rPr lang="en-US" altLang="ko-KR" b="1" dirty="0" smtClean="0"/>
              <a:t>"/&gt;</a:t>
            </a:r>
          </a:p>
          <a:p>
            <a:pPr lvl="2"/>
            <a:r>
              <a:rPr lang="en-US" altLang="ko-KR" b="1" i="1" dirty="0" smtClean="0"/>
              <a:t>n</a:t>
            </a:r>
            <a:r>
              <a:rPr lang="en-US" altLang="ko-KR" dirty="0" smtClean="0"/>
              <a:t> : content must be grater than or equal to n</a:t>
            </a:r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 smtClean="0"/>
              <a:t>xs:minExclusive</a:t>
            </a:r>
            <a:r>
              <a:rPr lang="en-US" altLang="ko-KR" b="1" dirty="0" smtClean="0"/>
              <a:t> </a:t>
            </a:r>
            <a:r>
              <a:rPr lang="en-US" altLang="ko-KR" b="1" dirty="0"/>
              <a:t>value="</a:t>
            </a:r>
            <a:r>
              <a:rPr lang="en-US" altLang="ko-KR" b="1" i="1" dirty="0"/>
              <a:t>n</a:t>
            </a:r>
            <a:r>
              <a:rPr lang="en-US" altLang="ko-KR" b="1" dirty="0"/>
              <a:t>"/&gt;</a:t>
            </a:r>
          </a:p>
          <a:p>
            <a:pPr lvl="2"/>
            <a:r>
              <a:rPr lang="en-US" altLang="ko-KR" b="1" i="1" dirty="0"/>
              <a:t>n</a:t>
            </a:r>
            <a:r>
              <a:rPr lang="en-US" altLang="ko-KR" dirty="0"/>
              <a:t> : content must be grater than </a:t>
            </a:r>
            <a:r>
              <a:rPr lang="en-US" altLang="ko-KR" dirty="0" smtClean="0"/>
              <a:t>(but not equal to) </a:t>
            </a:r>
            <a:r>
              <a:rPr lang="en-US" altLang="ko-KR" dirty="0"/>
              <a:t>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3269302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xs:minInclusive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="1954-04-13"/&gt;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3005" y="292030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077411" y="5516080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5526524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1954-04-13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005" y="515719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6075586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1954-04-14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8077411" y="6064843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1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Range of Acceptable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Can use both min &amp; max limits</a:t>
            </a:r>
          </a:p>
          <a:p>
            <a:pPr lvl="1"/>
            <a:r>
              <a:rPr lang="en-US" altLang="ko-KR" dirty="0" smtClean="0"/>
              <a:t>But can not use the 2 min limits or the 2 max limits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Can use the min &amp; max facets with</a:t>
            </a:r>
          </a:p>
          <a:p>
            <a:pPr lvl="1"/>
            <a:r>
              <a:rPr lang="en-US" altLang="ko-KR" dirty="0" smtClean="0"/>
              <a:t>date, time, and numeric simple types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2121817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xs:minInclusive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="1954-04-13"/&gt;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xs:maxInclusive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="1976-10-03"/&gt;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3005" y="17728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077411" y="436395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4374396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1976-07-20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005" y="40050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4923458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2008-07-04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game_day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&quot;없음&quot; 기호 17"/>
          <p:cNvSpPr/>
          <p:nvPr/>
        </p:nvSpPr>
        <p:spPr>
          <a:xfrm>
            <a:off x="8077411" y="4908069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56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Specifying a Set of Acceptable Values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xs:enumeration</a:t>
            </a:r>
            <a:r>
              <a:rPr lang="en-US" altLang="ko-KR" b="1" dirty="0" smtClean="0"/>
              <a:t> value="</a:t>
            </a:r>
            <a:r>
              <a:rPr lang="en-US" altLang="ko-KR" b="1" i="1" dirty="0" smtClean="0"/>
              <a:t>choice</a:t>
            </a:r>
            <a:r>
              <a:rPr lang="en-US" altLang="ko-KR" b="1" dirty="0" smtClean="0"/>
              <a:t>"/&gt;</a:t>
            </a:r>
          </a:p>
          <a:p>
            <a:pPr lvl="1"/>
            <a:r>
              <a:rPr lang="en-US" altLang="ko-KR" dirty="0" smtClean="0"/>
              <a:t>One acceptable value</a:t>
            </a:r>
          </a:p>
          <a:p>
            <a:pPr lvl="1"/>
            <a:r>
              <a:rPr lang="en-US" altLang="ko-KR" b="1" i="1" dirty="0" smtClean="0"/>
              <a:t>choice</a:t>
            </a:r>
            <a:r>
              <a:rPr lang="en-US" altLang="ko-KR" dirty="0" smtClean="0"/>
              <a:t> : must be unique</a:t>
            </a:r>
          </a:p>
          <a:p>
            <a:r>
              <a:rPr lang="en-US" altLang="ko-KR" dirty="0" smtClean="0"/>
              <a:t>Enumeration values may contain white space</a:t>
            </a:r>
          </a:p>
          <a:p>
            <a:r>
              <a:rPr lang="en-US" altLang="ko-KR" dirty="0" smtClean="0"/>
              <a:t>Can use the </a:t>
            </a:r>
            <a:r>
              <a:rPr lang="en-US" altLang="ko-KR" b="1" dirty="0" err="1" smtClean="0"/>
              <a:t>xs:enumeration</a:t>
            </a:r>
            <a:r>
              <a:rPr lang="en-US" altLang="ko-KR" dirty="0" smtClean="0"/>
              <a:t> facet with all simple types</a:t>
            </a:r>
          </a:p>
          <a:p>
            <a:pPr lvl="1"/>
            <a:r>
              <a:rPr lang="en-US" altLang="ko-KR" dirty="0" smtClean="0"/>
              <a:t>Except </a:t>
            </a:r>
            <a:r>
              <a:rPr lang="en-US" altLang="ko-KR" i="1" dirty="0" err="1" smtClean="0"/>
              <a:t>boolean</a:t>
            </a:r>
            <a:r>
              <a:rPr lang="en-US" altLang="ko-KR" dirty="0" smtClean="0"/>
              <a:t>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60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Specifying a Set of Acceptable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327988"/>
            <a:ext cx="7128792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Great Pyramid of Giza"/&gt;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Hanging Gardens of Babylon"/&gt;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Statue of Zeus at Olympia"/&gt;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Temple of Artemis at Ephesus"/&gt;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Mausoleum at Halicarnassus"/&gt;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xs:enumeration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Lighthouse of Alexandria"/&gt;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9807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7935356" y="4651984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569" y="4662428"/>
            <a:ext cx="662473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Great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Pyramid of Giza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950" y="42930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569" y="5136577"/>
            <a:ext cx="662473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Great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Pyramid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5569" y="5611887"/>
            <a:ext cx="6624736" cy="9541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Lighthouse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 Alexandria</a:t>
            </a:r>
          </a:p>
          <a:p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Hanging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Gardens of Babylon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wonder_name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&quot;없음&quot; 기호 14"/>
          <p:cNvSpPr/>
          <p:nvPr/>
        </p:nvSpPr>
        <p:spPr>
          <a:xfrm>
            <a:off x="7935356" y="5105799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&quot;없음&quot; 기호 15"/>
          <p:cNvSpPr/>
          <p:nvPr/>
        </p:nvSpPr>
        <p:spPr>
          <a:xfrm>
            <a:off x="7935356" y="5904274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2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the Length of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xs:length</a:t>
            </a:r>
            <a:r>
              <a:rPr lang="en-US" altLang="ko-KR" b="1" dirty="0"/>
              <a:t> </a:t>
            </a:r>
            <a:r>
              <a:rPr lang="en-US" altLang="ko-KR" b="1" dirty="0" smtClean="0"/>
              <a:t>value="</a:t>
            </a:r>
            <a:r>
              <a:rPr lang="en-US" altLang="ko-KR" b="1" i="1" dirty="0" smtClean="0"/>
              <a:t>g</a:t>
            </a:r>
            <a:r>
              <a:rPr lang="en-US" altLang="ko-KR" b="1" dirty="0" smtClean="0"/>
              <a:t>"/&gt;</a:t>
            </a:r>
          </a:p>
          <a:p>
            <a:pPr lvl="1"/>
            <a:r>
              <a:rPr lang="en-US" altLang="ko-KR" b="1" i="1" dirty="0" smtClean="0"/>
              <a:t>g</a:t>
            </a:r>
            <a:r>
              <a:rPr lang="en-US" altLang="ko-KR" dirty="0" smtClean="0"/>
              <a:t> : the number of characters that the element must have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553865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xs:length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value="5"/&gt;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5013" y="22048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050921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w_285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5013" y="468158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9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the Length of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xs:minLength</a:t>
            </a:r>
            <a:r>
              <a:rPr lang="en-US" altLang="ko-KR" b="1" dirty="0" smtClean="0"/>
              <a:t> value="</a:t>
            </a:r>
            <a:r>
              <a:rPr lang="en-US" altLang="ko-KR" b="1" i="1" dirty="0" smtClean="0"/>
              <a:t>n</a:t>
            </a:r>
            <a:r>
              <a:rPr lang="en-US" altLang="ko-KR" b="1" dirty="0" smtClean="0"/>
              <a:t>"/&gt;</a:t>
            </a:r>
            <a:r>
              <a:rPr lang="en-US" altLang="ko-KR" dirty="0" smtClean="0"/>
              <a:t> / </a:t>
            </a:r>
            <a:r>
              <a:rPr lang="en-US" altLang="ko-KR" b="1" dirty="0"/>
              <a:t>&lt;</a:t>
            </a:r>
            <a:r>
              <a:rPr lang="en-US" altLang="ko-KR" b="1" dirty="0" err="1" smtClean="0"/>
              <a:t>xs:maxLength</a:t>
            </a:r>
            <a:r>
              <a:rPr lang="en-US" altLang="ko-KR" b="1" dirty="0" smtClean="0"/>
              <a:t> </a:t>
            </a:r>
            <a:r>
              <a:rPr lang="en-US" altLang="ko-KR" b="1" dirty="0"/>
              <a:t>value</a:t>
            </a:r>
            <a:r>
              <a:rPr lang="en-US" altLang="ko-KR" b="1" dirty="0" smtClean="0"/>
              <a:t>="</a:t>
            </a:r>
            <a:r>
              <a:rPr lang="en-US" altLang="ko-KR" b="1" i="1" dirty="0" smtClean="0"/>
              <a:t>x</a:t>
            </a:r>
            <a:r>
              <a:rPr lang="en-US" altLang="ko-KR" b="1" dirty="0" smtClean="0"/>
              <a:t>"/&gt;</a:t>
            </a:r>
          </a:p>
          <a:p>
            <a:pPr lvl="1"/>
            <a:r>
              <a:rPr lang="en-US" altLang="ko-KR" b="1" i="1" dirty="0" smtClean="0"/>
              <a:t>n</a:t>
            </a:r>
            <a:r>
              <a:rPr lang="en-US" altLang="ko-KR" dirty="0" smtClean="0"/>
              <a:t> : the minimum length</a:t>
            </a:r>
          </a:p>
          <a:p>
            <a:pPr lvl="1"/>
            <a:r>
              <a:rPr lang="en-US" altLang="ko-KR" b="1" i="1" dirty="0" smtClean="0"/>
              <a:t>x</a:t>
            </a:r>
            <a:r>
              <a:rPr lang="en-US" altLang="ko-KR" dirty="0" smtClean="0"/>
              <a:t> : the maximum length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625873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brief_description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xs:maxLength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value="256"/&gt;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5013" y="22768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878452"/>
            <a:ext cx="6624736" cy="11695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brief_description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 294 BC, a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huge statue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was built honoring the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god Helios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This Colossus of Rhodes,</a:t>
            </a:r>
          </a:p>
          <a:p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often depicted straddling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 harbor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likely stood by it.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 statue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was toppled by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earthquake, and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wasn’t rebuilt. Even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broken, many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still traveled to see it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brief_description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5013" y="450912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4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the Length of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use the </a:t>
            </a:r>
            <a:r>
              <a:rPr lang="en-US" altLang="ko-KR" i="1" dirty="0" smtClean="0"/>
              <a:t>length</a:t>
            </a:r>
            <a:r>
              <a:rPr lang="en-US" altLang="ko-KR" dirty="0" smtClean="0"/>
              <a:t> facet with</a:t>
            </a:r>
          </a:p>
          <a:p>
            <a:pPr lvl="1"/>
            <a:r>
              <a:rPr lang="en-US" altLang="ko-KR" dirty="0" smtClean="0"/>
              <a:t>String, and other string-based XML Schema simple data types</a:t>
            </a:r>
          </a:p>
          <a:p>
            <a:pPr lvl="2"/>
            <a:r>
              <a:rPr lang="en-US" altLang="ko-KR" dirty="0" smtClean="0"/>
              <a:t>Such as </a:t>
            </a:r>
            <a:r>
              <a:rPr lang="en-US" altLang="ko-KR" dirty="0" err="1" smtClean="0"/>
              <a:t>anyURI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hexBinary</a:t>
            </a:r>
            <a:endParaRPr lang="en-US" altLang="ko-KR" dirty="0" smtClean="0"/>
          </a:p>
          <a:p>
            <a:r>
              <a:rPr lang="en-US" altLang="ko-KR" dirty="0" smtClean="0"/>
              <a:t>Binary type</a:t>
            </a:r>
          </a:p>
          <a:p>
            <a:pPr lvl="1"/>
            <a:r>
              <a:rPr lang="en-US" altLang="ko-KR" dirty="0" smtClean="0"/>
              <a:t>Limits the number of octets of binary data</a:t>
            </a:r>
          </a:p>
          <a:p>
            <a:r>
              <a:rPr lang="en-US" altLang="ko-KR" dirty="0" smtClean="0"/>
              <a:t>List type</a:t>
            </a:r>
          </a:p>
          <a:p>
            <a:pPr lvl="1"/>
            <a:r>
              <a:rPr lang="en-US" altLang="ko-KR" dirty="0" smtClean="0"/>
              <a:t>Limits the number of list items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68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Pattern for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construct a pattern, you use a regular expression language</a:t>
            </a:r>
          </a:p>
          <a:p>
            <a:pPr lvl="1"/>
            <a:r>
              <a:rPr lang="en-US" altLang="ko-KR" dirty="0" smtClean="0"/>
              <a:t>Regex : based on Perl's regex language</a:t>
            </a:r>
          </a:p>
          <a:p>
            <a:pPr lvl="2"/>
            <a:r>
              <a:rPr lang="en-US" altLang="ko-KR" dirty="0" smtClean="0"/>
              <a:t>But there are no </a:t>
            </a:r>
            <a:r>
              <a:rPr lang="en-US" altLang="ko-KR" b="1" dirty="0" smtClean="0"/>
              <a:t>^</a:t>
            </a:r>
            <a:r>
              <a:rPr lang="en-US" altLang="ko-KR" dirty="0" smtClean="0"/>
              <a:t> or </a:t>
            </a:r>
            <a:r>
              <a:rPr lang="en-US" altLang="ko-KR" b="1" dirty="0" smtClean="0"/>
              <a:t>$</a:t>
            </a:r>
            <a:r>
              <a:rPr lang="en-US" altLang="ko-KR" dirty="0" smtClean="0"/>
              <a:t> chars to limit a match to the beginning or end</a:t>
            </a:r>
          </a:p>
          <a:p>
            <a:pPr lvl="2"/>
            <a:r>
              <a:rPr lang="en-US" altLang="ko-KR" dirty="0" smtClean="0"/>
              <a:t>Information about XML Schema regular expression at</a:t>
            </a:r>
          </a:p>
          <a:p>
            <a:pPr lvl="3"/>
            <a:r>
              <a:rPr lang="en-US" altLang="ko-KR" dirty="0" smtClean="0">
                <a:hlinkClick r:id="rId2"/>
              </a:rPr>
              <a:t>www.w3.org/TR/2004/REC-xmlschema-2-20041028/datatypes.html#regexs</a:t>
            </a:r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xs:pattern</a:t>
            </a:r>
            <a:r>
              <a:rPr lang="en-US" altLang="ko-KR" b="1" dirty="0" smtClean="0"/>
              <a:t> value="</a:t>
            </a:r>
            <a:r>
              <a:rPr lang="en-US" altLang="ko-KR" b="1" i="1" dirty="0" smtClean="0"/>
              <a:t>regex</a:t>
            </a:r>
            <a:r>
              <a:rPr lang="en-US" altLang="ko-KR" b="1" dirty="0" smtClean="0"/>
              <a:t>"/&gt;</a:t>
            </a:r>
          </a:p>
          <a:p>
            <a:pPr lvl="1"/>
            <a:r>
              <a:rPr lang="en-US" altLang="ko-KR" b="1" i="1" dirty="0" smtClean="0"/>
              <a:t>regex</a:t>
            </a:r>
            <a:r>
              <a:rPr lang="en-US" altLang="ko-KR" dirty="0" smtClean="0"/>
              <a:t> : regular expression that content must match</a:t>
            </a:r>
          </a:p>
          <a:p>
            <a:pPr lvl="2"/>
            <a:r>
              <a:rPr lang="en-US" altLang="ko-KR" b="1" dirty="0" smtClean="0"/>
              <a:t>.</a:t>
            </a:r>
            <a:r>
              <a:rPr lang="en-US" altLang="ko-KR" dirty="0" smtClean="0"/>
              <a:t> (a period) any character</a:t>
            </a:r>
          </a:p>
          <a:p>
            <a:pPr lvl="2"/>
            <a:r>
              <a:rPr lang="en-US" altLang="ko-KR" b="1" dirty="0" smtClean="0"/>
              <a:t>\d</a:t>
            </a:r>
            <a:r>
              <a:rPr lang="en-US" altLang="ko-KR" dirty="0" smtClean="0"/>
              <a:t> digit</a:t>
            </a:r>
          </a:p>
          <a:p>
            <a:pPr lvl="2"/>
            <a:r>
              <a:rPr lang="en-US" altLang="ko-KR" b="1" dirty="0" smtClean="0"/>
              <a:t>\D</a:t>
            </a:r>
            <a:r>
              <a:rPr lang="en-US" altLang="ko-KR" dirty="0" smtClean="0"/>
              <a:t> non-digit</a:t>
            </a:r>
          </a:p>
          <a:p>
            <a:pPr lvl="2"/>
            <a:r>
              <a:rPr lang="en-US" altLang="ko-KR" b="1" dirty="0" smtClean="0"/>
              <a:t>\s</a:t>
            </a:r>
            <a:r>
              <a:rPr lang="en-US" altLang="ko-KR" dirty="0" smtClean="0"/>
              <a:t> white space (space, tab, newline, return)</a:t>
            </a:r>
          </a:p>
          <a:p>
            <a:pPr lvl="2"/>
            <a:r>
              <a:rPr lang="en-US" altLang="ko-KR" b="1" dirty="0" smtClean="0"/>
              <a:t>\S</a:t>
            </a:r>
            <a:r>
              <a:rPr lang="en-US" altLang="ko-KR" dirty="0" smtClean="0"/>
              <a:t> any character that is not white space</a:t>
            </a:r>
          </a:p>
          <a:p>
            <a:pPr lvl="2"/>
            <a:r>
              <a:rPr lang="en-US" altLang="ko-KR" b="1" dirty="0" smtClean="0"/>
              <a:t>x*</a:t>
            </a:r>
            <a:r>
              <a:rPr lang="en-US" altLang="ko-KR" dirty="0" smtClean="0"/>
              <a:t> have zero or more </a:t>
            </a:r>
            <a:r>
              <a:rPr lang="en-US" altLang="ko-KR" i="1" dirty="0" smtClean="0"/>
              <a:t>x's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(</a:t>
            </a:r>
            <a:r>
              <a:rPr lang="en-US" altLang="ko-KR" b="1" dirty="0" err="1" smtClean="0"/>
              <a:t>xy</a:t>
            </a:r>
            <a:r>
              <a:rPr lang="en-US" altLang="ko-KR" b="1" dirty="0" smtClean="0"/>
              <a:t>)*</a:t>
            </a:r>
            <a:r>
              <a:rPr lang="en-US" altLang="ko-KR" dirty="0" smtClean="0"/>
              <a:t> have zero or more </a:t>
            </a:r>
            <a:r>
              <a:rPr lang="en-US" altLang="ko-KR" i="1" dirty="0" err="1" smtClean="0"/>
              <a:t>xy's</a:t>
            </a:r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0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Pattern for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xs:pattern</a:t>
            </a:r>
            <a:r>
              <a:rPr lang="en-US" altLang="ko-KR" b="1" dirty="0" smtClean="0"/>
              <a:t> value="</a:t>
            </a:r>
            <a:r>
              <a:rPr lang="en-US" altLang="ko-KR" b="1" i="1" dirty="0" smtClean="0"/>
              <a:t>regex</a:t>
            </a:r>
            <a:r>
              <a:rPr lang="en-US" altLang="ko-KR" b="1" dirty="0" smtClean="0"/>
              <a:t>"/&gt;</a:t>
            </a:r>
          </a:p>
          <a:p>
            <a:pPr lvl="1"/>
            <a:r>
              <a:rPr lang="en-US" altLang="ko-KR" b="1" i="1" dirty="0" smtClean="0"/>
              <a:t>regex</a:t>
            </a:r>
            <a:r>
              <a:rPr lang="en-US" altLang="ko-KR" dirty="0" smtClean="0"/>
              <a:t> : regular expression that content must match</a:t>
            </a:r>
          </a:p>
          <a:p>
            <a:pPr lvl="2"/>
            <a:r>
              <a:rPr lang="en-US" altLang="ko-KR" b="1" dirty="0" smtClean="0"/>
              <a:t>x?</a:t>
            </a:r>
            <a:r>
              <a:rPr lang="en-US" altLang="ko-KR" dirty="0" smtClean="0"/>
              <a:t> have zero or one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(</a:t>
            </a:r>
            <a:r>
              <a:rPr lang="en-US" altLang="ko-KR" b="1" dirty="0" err="1" smtClean="0"/>
              <a:t>xy</a:t>
            </a:r>
            <a:r>
              <a:rPr lang="en-US" altLang="ko-KR" b="1" dirty="0" smtClean="0"/>
              <a:t>)?</a:t>
            </a:r>
            <a:r>
              <a:rPr lang="en-US" altLang="ko-KR" dirty="0" smtClean="0"/>
              <a:t> Have zero or one </a:t>
            </a:r>
            <a:r>
              <a:rPr lang="en-US" altLang="ko-KR" i="1" dirty="0" err="1" smtClean="0"/>
              <a:t>xy</a:t>
            </a:r>
            <a:endParaRPr lang="en-US" altLang="ko-KR" i="1" dirty="0" smtClean="0"/>
          </a:p>
          <a:p>
            <a:pPr lvl="2"/>
            <a:r>
              <a:rPr lang="en-US" altLang="ko-KR" b="1" dirty="0" smtClean="0"/>
              <a:t>x+</a:t>
            </a:r>
            <a:r>
              <a:rPr lang="en-US" altLang="ko-KR" dirty="0" smtClean="0"/>
              <a:t> have one or more </a:t>
            </a:r>
            <a:r>
              <a:rPr lang="en-US" altLang="ko-KR" i="1" dirty="0" smtClean="0"/>
              <a:t>x's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(</a:t>
            </a:r>
            <a:r>
              <a:rPr lang="en-US" altLang="ko-KR" b="1" dirty="0" err="1" smtClean="0"/>
              <a:t>xy</a:t>
            </a:r>
            <a:r>
              <a:rPr lang="en-US" altLang="ko-KR" b="1" dirty="0" smtClean="0"/>
              <a:t>)+</a:t>
            </a:r>
            <a:r>
              <a:rPr lang="en-US" altLang="ko-KR" dirty="0" smtClean="0"/>
              <a:t> have one or more </a:t>
            </a:r>
            <a:r>
              <a:rPr lang="en-US" altLang="ko-KR" i="1" dirty="0" err="1" smtClean="0"/>
              <a:t>xy's</a:t>
            </a:r>
            <a:endParaRPr lang="en-US" altLang="ko-KR" i="1" dirty="0" smtClean="0"/>
          </a:p>
          <a:p>
            <a:pPr lvl="2"/>
            <a:r>
              <a:rPr lang="en-US" altLang="ko-KR" b="1" dirty="0" smtClean="0"/>
              <a:t>[</a:t>
            </a:r>
            <a:r>
              <a:rPr lang="en-US" altLang="ko-KR" b="1" dirty="0" err="1" smtClean="0"/>
              <a:t>abc</a:t>
            </a:r>
            <a:r>
              <a:rPr lang="en-US" altLang="ko-KR" b="1" dirty="0" smtClean="0"/>
              <a:t>]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,</a:t>
            </a:r>
            <a:r>
              <a:rPr lang="en-US" altLang="ko-KR" i="1" dirty="0" smtClean="0"/>
              <a:t> b</a:t>
            </a:r>
            <a:r>
              <a:rPr lang="en-US" altLang="ko-KR" dirty="0" smtClean="0"/>
              <a:t>, or </a:t>
            </a:r>
            <a:r>
              <a:rPr lang="en-US" altLang="ko-KR" i="1" dirty="0" smtClean="0"/>
              <a:t>c</a:t>
            </a:r>
          </a:p>
          <a:p>
            <a:pPr lvl="2"/>
            <a:r>
              <a:rPr lang="en-US" altLang="ko-KR" b="1" dirty="0" smtClean="0"/>
              <a:t>[0-9]</a:t>
            </a:r>
            <a:r>
              <a:rPr lang="en-US" altLang="ko-KR" dirty="0" smtClean="0"/>
              <a:t> range of values </a:t>
            </a:r>
            <a:r>
              <a:rPr lang="en-US" altLang="ko-KR" i="1" dirty="0" smtClean="0"/>
              <a:t>from 0 to 9</a:t>
            </a:r>
          </a:p>
          <a:p>
            <a:pPr lvl="2"/>
            <a:r>
              <a:rPr lang="en-US" altLang="ko-KR" b="1" dirty="0" smtClean="0"/>
              <a:t>this | that</a:t>
            </a:r>
            <a:r>
              <a:rPr lang="en-US" altLang="ko-KR" dirty="0" smtClean="0"/>
              <a:t> have </a:t>
            </a:r>
            <a:r>
              <a:rPr lang="en-US" altLang="ko-KR" i="1" dirty="0" smtClean="0"/>
              <a:t>this</a:t>
            </a:r>
            <a:r>
              <a:rPr lang="en-US" altLang="ko-KR" dirty="0" smtClean="0"/>
              <a:t> or </a:t>
            </a:r>
            <a:r>
              <a:rPr lang="en-US" altLang="ko-KR" i="1" dirty="0" smtClean="0"/>
              <a:t>that</a:t>
            </a:r>
            <a:r>
              <a:rPr lang="en-US" altLang="ko-KR" dirty="0" smtClean="0"/>
              <a:t> in the content</a:t>
            </a:r>
          </a:p>
          <a:p>
            <a:pPr lvl="2"/>
            <a:r>
              <a:rPr lang="en-US" altLang="ko-KR" b="1" dirty="0" smtClean="0"/>
              <a:t>x{5}</a:t>
            </a:r>
            <a:r>
              <a:rPr lang="en-US" altLang="ko-KR" dirty="0" smtClean="0"/>
              <a:t> have exactly 5 </a:t>
            </a:r>
            <a:r>
              <a:rPr lang="en-US" altLang="ko-KR" i="1" dirty="0" smtClean="0"/>
              <a:t>x's</a:t>
            </a:r>
          </a:p>
          <a:p>
            <a:pPr lvl="2"/>
            <a:r>
              <a:rPr lang="en-US" altLang="ko-KR" b="1" dirty="0" smtClean="0"/>
              <a:t>x{5,}</a:t>
            </a:r>
            <a:r>
              <a:rPr lang="en-US" altLang="ko-KR" dirty="0" smtClean="0"/>
              <a:t> have at least 5 </a:t>
            </a:r>
            <a:r>
              <a:rPr lang="en-US" altLang="ko-KR" i="1" dirty="0" smtClean="0"/>
              <a:t>x's</a:t>
            </a:r>
          </a:p>
          <a:p>
            <a:pPr lvl="2"/>
            <a:r>
              <a:rPr lang="en-US" altLang="ko-KR" b="1" dirty="0" smtClean="0"/>
              <a:t>x{5,8}</a:t>
            </a:r>
            <a:r>
              <a:rPr lang="en-US" altLang="ko-KR" dirty="0" smtClean="0"/>
              <a:t> have at least 5 and at most 8 </a:t>
            </a:r>
            <a:r>
              <a:rPr lang="en-US" altLang="ko-KR" i="1" dirty="0" smtClean="0"/>
              <a:t>x's</a:t>
            </a:r>
          </a:p>
          <a:p>
            <a:pPr lvl="2"/>
            <a:r>
              <a:rPr lang="en-US" altLang="ko-KR" b="1" dirty="0" smtClean="0"/>
              <a:t>(xyz){2}</a:t>
            </a:r>
            <a:r>
              <a:rPr lang="en-US" altLang="ko-KR" dirty="0" smtClean="0"/>
              <a:t> have exactly 2 </a:t>
            </a:r>
            <a:r>
              <a:rPr lang="en-US" altLang="ko-KR" i="1" dirty="0" err="1" smtClean="0"/>
              <a:t>xyz's</a:t>
            </a:r>
            <a:endParaRPr lang="en-US" altLang="ko-KR" i="1" dirty="0" smtClean="0"/>
          </a:p>
          <a:p>
            <a:pPr lvl="2"/>
            <a:r>
              <a:rPr lang="en-US" altLang="ko-KR" b="1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6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 Simple Type Element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 </a:t>
            </a:r>
            <a:r>
              <a:rPr lang="en-US" altLang="ko-KR" dirty="0" smtClean="0"/>
              <a:t>only contain a value</a:t>
            </a:r>
          </a:p>
          <a:p>
            <a:pPr lvl="1"/>
            <a:r>
              <a:rPr lang="en-US" altLang="ko-KR" dirty="0" smtClean="0"/>
              <a:t>May not contain any child elements and attributes</a:t>
            </a:r>
          </a:p>
          <a:p>
            <a:r>
              <a:rPr lang="en-US" altLang="ko-KR" dirty="0" smtClean="0"/>
              <a:t>Typical simple data types</a:t>
            </a:r>
          </a:p>
          <a:p>
            <a:pPr lvl="1"/>
            <a:r>
              <a:rPr lang="en-US" altLang="ko-KR" b="1" dirty="0" err="1" smtClean="0"/>
              <a:t>xs:string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xs:decimal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xs:boolean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xs:date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xs:time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xs:anyURI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157192"/>
            <a:ext cx="6624736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xs:integer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5013" y="48081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Pattern for an Element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689769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value="w_\d{3}"/&gt;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005" y="13407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8077411" y="4315751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326195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w_285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05" y="3956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87525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285_w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wonder_code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&quot;없음&quot; 기호 11"/>
          <p:cNvSpPr/>
          <p:nvPr/>
        </p:nvSpPr>
        <p:spPr>
          <a:xfrm>
            <a:off x="8077411" y="4859868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02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a Pattern for an Element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689769"/>
            <a:ext cx="6624736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race_time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xs:duration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PT\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d+H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d+M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d+S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005" y="13407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8077411" y="4315751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326195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race_time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PT2H4M26S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race_time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05" y="3956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875257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race_time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PT2H15M25S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race_time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077411" y="4864514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2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a Number's Digits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Total number of digits in a number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xs:totalDigits</a:t>
            </a:r>
            <a:r>
              <a:rPr lang="en-US" altLang="ko-KR" dirty="0" smtClean="0"/>
              <a:t> value="n"/&gt;</a:t>
            </a:r>
          </a:p>
          <a:p>
            <a:pPr lvl="2"/>
            <a:r>
              <a:rPr lang="en-US" altLang="ko-KR" dirty="0" smtClean="0"/>
              <a:t>n : the maximum number of digits</a:t>
            </a:r>
          </a:p>
          <a:p>
            <a:pPr lvl="1"/>
            <a:r>
              <a:rPr lang="en-US" altLang="ko-KR" dirty="0" smtClean="0"/>
              <a:t>Must be a positive number</a:t>
            </a:r>
          </a:p>
          <a:p>
            <a:r>
              <a:rPr lang="en-US" altLang="ko-KR" dirty="0" smtClean="0"/>
              <a:t>The number of digits after the decimal point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xs:fractionDigits</a:t>
            </a:r>
            <a:r>
              <a:rPr lang="en-US" altLang="ko-KR" dirty="0" smtClean="0"/>
              <a:t> value="n"/&gt;</a:t>
            </a:r>
          </a:p>
          <a:p>
            <a:pPr lvl="2"/>
            <a:r>
              <a:rPr lang="en-US" altLang="ko-KR" dirty="0" smtClean="0"/>
              <a:t>n : the maximum number of digits </a:t>
            </a:r>
            <a:r>
              <a:rPr lang="en-US" altLang="ko-KR" u="sng" dirty="0" smtClean="0"/>
              <a:t>after the decimal</a:t>
            </a:r>
          </a:p>
          <a:p>
            <a:pPr lvl="1"/>
            <a:r>
              <a:rPr lang="en-US" altLang="ko-KR" dirty="0" smtClean="0"/>
              <a:t>Must be a non-negative integer</a:t>
            </a:r>
          </a:p>
          <a:p>
            <a:r>
              <a:rPr lang="en-US" altLang="ko-KR" dirty="0" smtClean="0"/>
              <a:t>Can use both facets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0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a Number's Digits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401737"/>
            <a:ext cx="6624736" cy="20621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xs:decimal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xs:totalDigits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value="6"/&gt;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xs:fractionDigits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value="4"/&gt;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005" y="105273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8077411" y="4027719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038163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12.0107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05" y="366883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587225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55.845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&quot;없음&quot; 기호 11"/>
          <p:cNvSpPr/>
          <p:nvPr/>
        </p:nvSpPr>
        <p:spPr>
          <a:xfrm>
            <a:off x="8077411" y="5142964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077411" y="4587225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5142964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196.9665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5692026"/>
            <a:ext cx="662473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1.00794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atomic_weight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&quot;없음&quot; 기호 15"/>
          <p:cNvSpPr/>
          <p:nvPr/>
        </p:nvSpPr>
        <p:spPr>
          <a:xfrm>
            <a:off x="8077411" y="5692026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5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a List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derive a list type from a simple type</a:t>
            </a:r>
          </a:p>
          <a:p>
            <a:r>
              <a:rPr lang="en-US" altLang="ko-KR" dirty="0" smtClean="0"/>
              <a:t>Comparison with Enumerations</a:t>
            </a:r>
          </a:p>
          <a:p>
            <a:pPr lvl="1"/>
            <a:r>
              <a:rPr lang="en-US" altLang="ko-KR" dirty="0" smtClean="0"/>
              <a:t>Enumerations : provide a set of optional values for an element</a:t>
            </a:r>
          </a:p>
          <a:p>
            <a:pPr lvl="1"/>
            <a:r>
              <a:rPr lang="en-US" altLang="ko-KR" dirty="0" smtClean="0"/>
              <a:t>Lists : sequences of values within the element itself</a:t>
            </a:r>
          </a:p>
          <a:p>
            <a:r>
              <a:rPr lang="en-US" altLang="ko-KR" dirty="0" smtClean="0"/>
              <a:t>Spaces separate one item from the next</a:t>
            </a:r>
          </a:p>
          <a:p>
            <a:pPr lvl="1"/>
            <a:r>
              <a:rPr lang="en-US" altLang="ko-KR" i="1" dirty="0" smtClean="0"/>
              <a:t>"Colossus of Rhodes Lighthouse of Alexandria"</a:t>
            </a:r>
          </a:p>
          <a:p>
            <a:pPr lvl="2"/>
            <a:r>
              <a:rPr lang="en-US" altLang="ko-KR" u="sng" dirty="0" smtClean="0"/>
              <a:t>Six items</a:t>
            </a:r>
            <a:r>
              <a:rPr lang="en-US" altLang="ko-KR" dirty="0" smtClean="0"/>
              <a:t>, not two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Deriving a List Type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1448" y="1196752"/>
            <a:ext cx="8801104" cy="542928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 you are going to reuse the list, create a named list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271662"/>
            <a:ext cx="6624736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recent_eclipses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xs:list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itemType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xs:dateTime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005" y="98363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9854"/>
            <a:ext cx="6624736" cy="10772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recent_eclipses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2008-02-21T03:26:00Z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2007-08-28T10:37:00Z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recent_eclipses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005" y="27054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941168"/>
            <a:ext cx="6624736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dateTime_list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xs:list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itemType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xs:dateTime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recent_eclipses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dateTime_list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005" y="465313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a Union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Union</a:t>
            </a:r>
          </a:p>
          <a:p>
            <a:pPr lvl="1"/>
            <a:r>
              <a:rPr lang="en-US" altLang="ko-KR" dirty="0" smtClean="0"/>
              <a:t>Can define an element to be one of two(or more) different simple types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30993"/>
            <a:ext cx="6624736" cy="24622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name="isbn10"&gt;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value="\d{9}[\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d|X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name="isbn13"&gt;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value="\d{3}-\d{10}"/&gt;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005" y="18819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662473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name="book"&gt;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xs:union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memberTypes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="isbn10 isbn13"/&gt;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4516541" y="5605789"/>
            <a:ext cx="470960" cy="36003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3956" y="5998509"/>
            <a:ext cx="29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White-space-separated group of simple types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a Union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329729"/>
            <a:ext cx="6624736" cy="24622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name="isbn10"&gt;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value="\d{9}[\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d|X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name="isbn13"&gt;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value="\d{3}-\d{10}"/&gt;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005" y="9807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0" name="도넛 9"/>
          <p:cNvSpPr/>
          <p:nvPr/>
        </p:nvSpPr>
        <p:spPr>
          <a:xfrm>
            <a:off x="8077411" y="443711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4284385"/>
            <a:ext cx="662473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&lt;!-- The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Fountainhead, by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Ayn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Rand --&gt;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&lt;book&gt;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0452286751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&lt;/book&gt;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3005" y="39572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4951911"/>
            <a:ext cx="662473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&lt;!-- The Kill a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Mockingbird, by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Harper Lee--&gt;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&lt;book&gt;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044508376X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&lt;/book&gt;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5622339"/>
            <a:ext cx="6624736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&lt;!-- XML: Visual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QuickStart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Guide (2nd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Edition),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 Kevin Howard Goldberg --&gt;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&lt;book&gt;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978-0321559678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&lt;/book&gt;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8077411" y="5085184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8077411" y="587727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 Simple Type Element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682224"/>
            <a:ext cx="6624736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height"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defTabSz="360000">
              <a:tabLst>
                <a:tab pos="0" algn="l"/>
              </a:tabLst>
            </a:pP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xs:integer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005" y="13332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&quot;없음&quot; 기호 7"/>
          <p:cNvSpPr/>
          <p:nvPr/>
        </p:nvSpPr>
        <p:spPr>
          <a:xfrm>
            <a:off x="8077411" y="5014917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8077411" y="3939443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3657798"/>
            <a:ext cx="6624736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39 feet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&lt;/height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430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005" y="32884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737918"/>
            <a:ext cx="6624736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39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&lt;/height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long ago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2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Defining a Simple Type Element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</a:t>
            </a:r>
            <a:r>
              <a:rPr lang="ko-KR" altLang="en-US" dirty="0"/>
              <a:t> </a:t>
            </a:r>
            <a:r>
              <a:rPr lang="en-US" altLang="ko-KR" dirty="0" smtClean="0"/>
              <a:t>XML Schema, the </a:t>
            </a:r>
            <a:r>
              <a:rPr lang="en-US" altLang="ko-KR" i="1" dirty="0" smtClean="0"/>
              <a:t>data format</a:t>
            </a:r>
            <a:r>
              <a:rPr lang="en-US" altLang="ko-KR" dirty="0" smtClean="0"/>
              <a:t> is </a:t>
            </a:r>
            <a:r>
              <a:rPr lang="en-US" altLang="ko-KR" b="1" dirty="0" smtClean="0"/>
              <a:t>YYYY-MM-DD</a:t>
            </a:r>
          </a:p>
          <a:p>
            <a:pPr lvl="1"/>
            <a:r>
              <a:rPr lang="en-US" altLang="ko-KR" dirty="0" smtClean="0"/>
              <a:t>It's important to know the format of all built-in simple types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682223"/>
            <a:ext cx="662473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last_modified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005" y="13332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" name="&quot;없음&quot; 기호 7"/>
          <p:cNvSpPr/>
          <p:nvPr/>
        </p:nvSpPr>
        <p:spPr>
          <a:xfrm>
            <a:off x="8077411" y="407359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8077411" y="337557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3366284"/>
            <a:ext cx="662473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last_modified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2008-05-23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last_modified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005" y="29969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073590"/>
            <a:ext cx="662473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last_modified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May 23,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2008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last_modified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5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 Simple Type Element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entire built-in simple type list at</a:t>
            </a:r>
          </a:p>
          <a:p>
            <a:pPr lvl="1"/>
            <a:r>
              <a:rPr lang="en-US" altLang="ko-KR" i="1" dirty="0">
                <a:hlinkClick r:id="rId2"/>
              </a:rPr>
              <a:t>www.w3.org/TR/xmlschema-2/#</a:t>
            </a:r>
            <a:r>
              <a:rPr lang="en-US" altLang="ko-KR" i="1" dirty="0" smtClean="0">
                <a:hlinkClick r:id="rId2"/>
              </a:rPr>
              <a:t>built-in-datatypes</a:t>
            </a:r>
            <a:endParaRPr lang="en-US" altLang="ko-KR" i="1" dirty="0" smtClean="0"/>
          </a:p>
          <a:p>
            <a:r>
              <a:rPr lang="en-US" altLang="ko-KR" dirty="0" smtClean="0"/>
              <a:t>Built-in simple types always begin with </a:t>
            </a:r>
            <a:r>
              <a:rPr lang="en-US" altLang="ko-KR" b="1" dirty="0" err="1" smtClean="0"/>
              <a:t>xs</a:t>
            </a:r>
            <a:r>
              <a:rPr lang="en-US" altLang="ko-KR" b="1" dirty="0" smtClean="0"/>
              <a:t>:</a:t>
            </a:r>
          </a:p>
          <a:p>
            <a:pPr lvl="1"/>
            <a:r>
              <a:rPr lang="en-US" altLang="ko-KR" b="1" dirty="0" err="1" smtClean="0"/>
              <a:t>xs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XML Schema namespace prefix</a:t>
            </a:r>
          </a:p>
          <a:p>
            <a:r>
              <a:rPr lang="en-US" altLang="ko-KR" dirty="0" smtClean="0"/>
              <a:t>Can create custom simple types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28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Date and Time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xs:date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 </a:t>
            </a:r>
            <a:r>
              <a:rPr lang="en-US" altLang="ko-KR" b="1" i="1" dirty="0" smtClean="0"/>
              <a:t>YYYY-MM-DD</a:t>
            </a:r>
          </a:p>
          <a:p>
            <a:pPr lvl="1"/>
            <a:r>
              <a:rPr lang="en-US" altLang="ko-KR" dirty="0" smtClean="0"/>
              <a:t>e.g. 2008-05-23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err="1" smtClean="0"/>
              <a:t>xs:time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err="1" smtClean="0"/>
              <a:t>hh:mm:ss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e.g. 16:21:00</a:t>
            </a:r>
          </a:p>
          <a:p>
            <a:endParaRPr lang="en-US" altLang="ko-KR" dirty="0" smtClean="0"/>
          </a:p>
          <a:p>
            <a:r>
              <a:rPr lang="en-US" altLang="ko-KR" b="1" dirty="0" err="1" smtClean="0"/>
              <a:t>xs:dateTime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err="1" smtClean="0"/>
              <a:t>YYYY-MM-DDThh:mm:ss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e.g. 2008-05-23T16:21:00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1401737"/>
            <a:ext cx="453650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birth"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7341" y="113572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969095"/>
            <a:ext cx="45365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&lt;birth&gt;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1879-03-14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&lt;/birth&gt;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7341" y="170127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3077666"/>
            <a:ext cx="4536504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time_painted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xs:time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7341" y="281164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1960" y="3840837"/>
            <a:ext cx="45365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time_painted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21:08:00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time_painted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7341" y="357301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1960" y="5351201"/>
            <a:ext cx="4536504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when_shot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xs:dateTime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7341" y="508518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1960" y="6094105"/>
            <a:ext cx="4536504" cy="2923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3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when_shot</a:t>
            </a:r>
            <a:r>
              <a:rPr lang="en-US" altLang="ko-KR" sz="13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1968-04-04T18:01:00-05:00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when_shot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3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7341" y="582628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1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Date and Time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xs:duration</a:t>
            </a:r>
            <a:r>
              <a:rPr lang="en-US" altLang="ko-KR" dirty="0"/>
              <a:t> an amount of time</a:t>
            </a:r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err="1"/>
              <a:t>PnYnMnDTnHnMnS</a:t>
            </a:r>
            <a:endParaRPr lang="en-US" altLang="ko-KR" b="1" i="1" dirty="0"/>
          </a:p>
          <a:p>
            <a:pPr lvl="2"/>
            <a:r>
              <a:rPr lang="en-US" altLang="ko-KR" b="1" i="1" dirty="0"/>
              <a:t>P</a:t>
            </a:r>
            <a:r>
              <a:rPr lang="en-US" altLang="ko-KR" dirty="0"/>
              <a:t> : </a:t>
            </a:r>
            <a:r>
              <a:rPr lang="en-US" altLang="ko-KR" dirty="0" smtClean="0"/>
              <a:t>Always </a:t>
            </a:r>
            <a:r>
              <a:rPr lang="en-US" altLang="ko-KR" dirty="0"/>
              <a:t>required</a:t>
            </a:r>
          </a:p>
          <a:p>
            <a:pPr lvl="2"/>
            <a:r>
              <a:rPr lang="en-US" altLang="ko-KR" b="1" i="1" dirty="0"/>
              <a:t>T</a:t>
            </a:r>
            <a:r>
              <a:rPr lang="en-US" altLang="ko-KR" dirty="0"/>
              <a:t> : </a:t>
            </a:r>
            <a:r>
              <a:rPr lang="en-US" altLang="ko-KR" dirty="0" smtClean="0"/>
              <a:t>Only </a:t>
            </a:r>
            <a:r>
              <a:rPr lang="en-US" altLang="ko-KR" dirty="0"/>
              <a:t>required if you have any time units</a:t>
            </a:r>
          </a:p>
          <a:p>
            <a:pPr lvl="2"/>
            <a:r>
              <a:rPr lang="en-US" altLang="ko-KR" b="1" i="1" dirty="0"/>
              <a:t>n</a:t>
            </a:r>
            <a:r>
              <a:rPr lang="en-US" altLang="ko-KR" dirty="0"/>
              <a:t> : </a:t>
            </a:r>
            <a:r>
              <a:rPr lang="en-US" altLang="ko-KR" dirty="0" smtClean="0"/>
              <a:t>How </a:t>
            </a:r>
            <a:r>
              <a:rPr lang="en-US" altLang="ko-KR" dirty="0"/>
              <a:t>many of the following units</a:t>
            </a:r>
          </a:p>
          <a:p>
            <a:pPr lvl="3"/>
            <a:r>
              <a:rPr lang="en-US" altLang="ko-KR" b="1" dirty="0"/>
              <a:t>Y</a:t>
            </a:r>
            <a:r>
              <a:rPr lang="en-US" altLang="ko-KR" dirty="0"/>
              <a:t>ears, </a:t>
            </a:r>
            <a:r>
              <a:rPr lang="en-US" altLang="ko-KR" b="1" dirty="0"/>
              <a:t>M</a:t>
            </a:r>
            <a:r>
              <a:rPr lang="en-US" altLang="ko-KR" dirty="0"/>
              <a:t>onths, </a:t>
            </a:r>
            <a:r>
              <a:rPr lang="en-US" altLang="ko-KR" b="1" dirty="0"/>
              <a:t>D</a:t>
            </a:r>
            <a:r>
              <a:rPr lang="en-US" altLang="ko-KR" dirty="0"/>
              <a:t>ays, </a:t>
            </a:r>
            <a:r>
              <a:rPr lang="en-US" altLang="ko-KR" b="1" dirty="0" smtClean="0"/>
              <a:t>H</a:t>
            </a:r>
            <a:r>
              <a:rPr lang="en-US" altLang="ko-KR" dirty="0" smtClean="0"/>
              <a:t>ours</a:t>
            </a:r>
            <a:r>
              <a:rPr lang="en-US" altLang="ko-KR" dirty="0"/>
              <a:t>, </a:t>
            </a:r>
            <a:r>
              <a:rPr lang="en-US" altLang="ko-KR" b="1" dirty="0"/>
              <a:t>M</a:t>
            </a:r>
            <a:r>
              <a:rPr lang="en-US" altLang="ko-KR" dirty="0"/>
              <a:t>inutes, </a:t>
            </a:r>
            <a:r>
              <a:rPr lang="en-US" altLang="ko-KR" b="1" dirty="0"/>
              <a:t>S</a:t>
            </a:r>
            <a:r>
              <a:rPr lang="en-US" altLang="ko-KR" dirty="0"/>
              <a:t>econds</a:t>
            </a:r>
          </a:p>
          <a:p>
            <a:pPr lvl="1"/>
            <a:r>
              <a:rPr lang="en-US" altLang="ko-KR" dirty="0"/>
              <a:t>e.g. P3M4DT6H17M, P90D, -</a:t>
            </a:r>
            <a:r>
              <a:rPr lang="en-US" altLang="ko-KR" dirty="0" smtClean="0"/>
              <a:t>P90D</a:t>
            </a:r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xs:gYear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smtClean="0"/>
              <a:t>YYYY</a:t>
            </a:r>
          </a:p>
          <a:p>
            <a:pPr lvl="1"/>
            <a:r>
              <a:rPr lang="en-US" altLang="ko-KR" dirty="0" smtClean="0"/>
              <a:t>e.g. 2011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4451" y="3839033"/>
            <a:ext cx="5562005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strike_length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xs:duration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3" y="357301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4452" y="4397443"/>
            <a:ext cx="55620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strike_length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P5D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strike_length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3" y="412962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4451" y="5351201"/>
            <a:ext cx="5562005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tribute_year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xs:gYear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9833" y="508518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4452" y="5909611"/>
            <a:ext cx="55620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tribute_year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1995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tribute_year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3" y="564179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Date and Time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xs:gYearMonth</a:t>
            </a:r>
            <a:endParaRPr lang="en-US" altLang="ko-KR" b="1" dirty="0"/>
          </a:p>
          <a:p>
            <a:pPr lvl="1"/>
            <a:r>
              <a:rPr lang="en-US" altLang="ko-KR" dirty="0"/>
              <a:t>Format </a:t>
            </a:r>
            <a:r>
              <a:rPr lang="en-US" altLang="ko-KR" b="1" i="1" dirty="0"/>
              <a:t>YYYY-MM</a:t>
            </a:r>
          </a:p>
          <a:p>
            <a:pPr lvl="1"/>
            <a:r>
              <a:rPr lang="en-US" altLang="ko-KR" dirty="0"/>
              <a:t>e.g. 2003-05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xs:gMonth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Format </a:t>
            </a:r>
            <a:r>
              <a:rPr lang="en-US" altLang="ko-KR" b="1" i="1" dirty="0" smtClean="0"/>
              <a:t>--MM</a:t>
            </a:r>
          </a:p>
          <a:p>
            <a:pPr lvl="1"/>
            <a:r>
              <a:rPr lang="en-US" altLang="ko-KR" dirty="0" smtClean="0"/>
              <a:t>2 initial dashes</a:t>
            </a:r>
          </a:p>
          <a:p>
            <a:pPr lvl="2"/>
            <a:r>
              <a:rPr lang="en-US" altLang="ko-KR" dirty="0" smtClean="0"/>
              <a:t>The "missing" year</a:t>
            </a:r>
          </a:p>
          <a:p>
            <a:pPr lvl="2"/>
            <a:r>
              <a:rPr lang="en-US" altLang="ko-KR" dirty="0" smtClean="0"/>
              <a:t>A separator</a:t>
            </a:r>
          </a:p>
          <a:p>
            <a:pPr lvl="1"/>
            <a:r>
              <a:rPr lang="en-US" altLang="ko-KR" dirty="0" smtClean="0"/>
              <a:t>e.g. --04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3942228"/>
            <a:ext cx="4536504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birth_month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xs:gMonth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341" y="3676211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960" y="4705399"/>
            <a:ext cx="45365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birth_month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--12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birth_month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7341" y="443757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1462769"/>
            <a:ext cx="4536504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birth_year_month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xs:gYearMonth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7341" y="1196752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sz="1600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sz="1600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225940"/>
            <a:ext cx="453650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birth_month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1986-12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birth_month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7341" y="195811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&lt; xml 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9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15479</TotalTime>
  <Words>2141</Words>
  <Application>Microsoft Office PowerPoint</Application>
  <PresentationFormat>화면 슬라이드 쇼(4:3)</PresentationFormat>
  <Paragraphs>616</Paragraphs>
  <Slides>37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SNU IDB Lab.</vt:lpstr>
      <vt:lpstr>Ch. 10: Defining Simple Types</vt:lpstr>
      <vt:lpstr>Contents</vt:lpstr>
      <vt:lpstr>Defining a Simple Type Element</vt:lpstr>
      <vt:lpstr>Defining a Simple Type Element</vt:lpstr>
      <vt:lpstr>Defining a Simple Type Element</vt:lpstr>
      <vt:lpstr>Defining a Simple Type Element</vt:lpstr>
      <vt:lpstr>Using Date and Time Types</vt:lpstr>
      <vt:lpstr>Using Date and Time Types</vt:lpstr>
      <vt:lpstr>Using Date and Time Types</vt:lpstr>
      <vt:lpstr>Using Date and Time Types</vt:lpstr>
      <vt:lpstr>Using Date and Time Types</vt:lpstr>
      <vt:lpstr>Using Number Types</vt:lpstr>
      <vt:lpstr>Using Number Types</vt:lpstr>
      <vt:lpstr>Using Number Types</vt:lpstr>
      <vt:lpstr>Predefining an Element's Content</vt:lpstr>
      <vt:lpstr>Predefining an Element's Content</vt:lpstr>
      <vt:lpstr>Deriving Custom Simple Types</vt:lpstr>
      <vt:lpstr>Deriving Named Custom Types</vt:lpstr>
      <vt:lpstr>Specifying a Range of Acceptable Values</vt:lpstr>
      <vt:lpstr>Specifying a Range of Acceptable Values</vt:lpstr>
      <vt:lpstr>Specifying a Range of Acceptable Values</vt:lpstr>
      <vt:lpstr>Specifying a Range of Acceptable Values</vt:lpstr>
      <vt:lpstr>Specifying a Set of Acceptable Values</vt:lpstr>
      <vt:lpstr>Specifying a Set of Acceptable Values</vt:lpstr>
      <vt:lpstr>Limiting the Length of an Element</vt:lpstr>
      <vt:lpstr>Limiting the Length of an Element</vt:lpstr>
      <vt:lpstr>Limiting the Length of an Element</vt:lpstr>
      <vt:lpstr>Specifying a Pattern for an Element</vt:lpstr>
      <vt:lpstr>Specifying a Pattern for an Element</vt:lpstr>
      <vt:lpstr>Specifying a Pattern for an Element</vt:lpstr>
      <vt:lpstr>Specifying a Pattern for an Element</vt:lpstr>
      <vt:lpstr>Limiting a Number's Digits</vt:lpstr>
      <vt:lpstr>Limiting a Number's Digits</vt:lpstr>
      <vt:lpstr>Deriving a List Type</vt:lpstr>
      <vt:lpstr>Deriving a List Type</vt:lpstr>
      <vt:lpstr>Deriving a Union Type</vt:lpstr>
      <vt:lpstr>Deriving a Union Type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Ch.10. Defining Simple Types</dc:title>
  <dc:creator>HyeChan Bae</dc:creator>
  <cp:lastModifiedBy>idb</cp:lastModifiedBy>
  <cp:revision>1410</cp:revision>
  <dcterms:created xsi:type="dcterms:W3CDTF">2006-10-05T04:04:58Z</dcterms:created>
  <dcterms:modified xsi:type="dcterms:W3CDTF">2011-07-12T02:22:39Z</dcterms:modified>
</cp:coreProperties>
</file>