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62" r:id="rId7"/>
    <p:sldId id="273" r:id="rId8"/>
    <p:sldId id="274" r:id="rId9"/>
    <p:sldId id="263" r:id="rId10"/>
    <p:sldId id="271" r:id="rId11"/>
    <p:sldId id="264" r:id="rId12"/>
    <p:sldId id="277" r:id="rId13"/>
    <p:sldId id="276" r:id="rId14"/>
    <p:sldId id="266" r:id="rId15"/>
    <p:sldId id="267" r:id="rId16"/>
    <p:sldId id="268" r:id="rId17"/>
    <p:sldId id="278" r:id="rId18"/>
    <p:sldId id="279" r:id="rId19"/>
    <p:sldId id="270" r:id="rId20"/>
    <p:sldId id="275" r:id="rId21"/>
    <p:sldId id="258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F99"/>
    <a:srgbClr val="FFCC00"/>
    <a:srgbClr val="FF9900"/>
    <a:srgbClr val="FF00FF"/>
    <a:srgbClr val="0066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3" autoAdjust="0"/>
    <p:restoredTop sz="94660"/>
  </p:normalViewPr>
  <p:slideViewPr>
    <p:cSldViewPr>
      <p:cViewPr varScale="1">
        <p:scale>
          <a:sx n="125" d="100"/>
          <a:sy n="125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E8E72-4124-458E-95CF-2B5C9CEAAA6B}" type="datetimeFigureOut">
              <a:rPr lang="ko-KR" altLang="en-US" smtClean="0"/>
              <a:t>2011-12-21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3589-876A-40F0-9DF2-5C057FE529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9353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Rating: How Difficult is It?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20893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E. Isaac Sparling and </a:t>
            </a:r>
            <a:r>
              <a:rPr lang="en-US" altLang="ko-KR" dirty="0" err="1" smtClean="0"/>
              <a:t>Shilad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Sen</a:t>
            </a:r>
            <a:endParaRPr lang="en-US" altLang="ko-KR" dirty="0" smtClean="0"/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 Conference on Recommender Systems 2011</a:t>
            </a:r>
          </a:p>
          <a:p>
            <a:pPr algn="r"/>
            <a:r>
              <a:rPr lang="en-US" altLang="ko-KR" dirty="0" smtClean="0"/>
              <a:t>December 23, 2011</a:t>
            </a:r>
          </a:p>
          <a:p>
            <a:pPr algn="r"/>
            <a:r>
              <a:rPr lang="en-US" altLang="ko-KR" dirty="0" err="1" smtClean="0"/>
              <a:t>Hyunwoo</a:t>
            </a:r>
            <a:r>
              <a:rPr lang="en-US" altLang="ko-KR" dirty="0" smtClean="0"/>
              <a:t> Kim</a:t>
            </a:r>
          </a:p>
          <a:p>
            <a:pPr algn="r"/>
            <a:r>
              <a:rPr lang="en-US" altLang="ko-KR" dirty="0" smtClean="0"/>
              <a:t>SNU IDB Lab.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61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As the scales increased in granularity, users rated fewer items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7"/>
          <a:stretch/>
        </p:blipFill>
        <p:spPr>
          <a:xfrm>
            <a:off x="899592" y="1700808"/>
            <a:ext cx="1201316" cy="6312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92896"/>
            <a:ext cx="1552574" cy="11668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864843"/>
            <a:ext cx="2914650" cy="1076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" t="10099" r="1913" b="17100"/>
          <a:stretch/>
        </p:blipFill>
        <p:spPr>
          <a:xfrm>
            <a:off x="899592" y="5327868"/>
            <a:ext cx="4602480" cy="6934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15816" y="289163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73.9%</a:t>
            </a:r>
            <a:endParaRPr lang="ko-KR" altLang="en-US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42117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69.5%</a:t>
            </a:r>
            <a:endParaRPr lang="ko-KR" altLang="en-US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42379" y="550794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67.9%</a:t>
            </a:r>
            <a:endParaRPr lang="ko-KR" altLang="en-US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13987" y="177281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39.4%</a:t>
            </a:r>
            <a:endParaRPr lang="ko-KR" altLang="en-US" b="1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11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Distributions of ratings</a:t>
            </a:r>
          </a:p>
          <a:p>
            <a:pPr lvl="1"/>
            <a:r>
              <a:rPr lang="en-US" altLang="ko-KR" dirty="0" smtClean="0"/>
              <a:t>Relative frequency of rating values for each scale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916832"/>
            <a:ext cx="73914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26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RQ1: Item Rating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>
                <a:latin typeface="Comic Sans MS" pitchFamily="66" charset="0"/>
                <a:cs typeface="Times New Roman" pitchFamily="18" charset="0"/>
              </a:rPr>
              <a:t>Do different rating scales require different amounts of time?</a:t>
            </a:r>
          </a:p>
          <a:p>
            <a:endParaRPr lang="en-US" altLang="ko-KR" dirty="0"/>
          </a:p>
          <a:p>
            <a:r>
              <a:rPr lang="en-US" altLang="ko-KR" dirty="0"/>
              <a:t>Data collection</a:t>
            </a:r>
          </a:p>
          <a:p>
            <a:pPr lvl="1"/>
            <a:r>
              <a:rPr lang="en-US" altLang="ko-KR" b="1" i="1" dirty="0"/>
              <a:t>From</a:t>
            </a:r>
            <a:r>
              <a:rPr lang="en-US" altLang="ko-KR" dirty="0"/>
              <a:t> the time a page is loaded</a:t>
            </a:r>
          </a:p>
          <a:p>
            <a:pPr lvl="1"/>
            <a:r>
              <a:rPr lang="en-US" altLang="ko-KR" b="1" i="1" dirty="0"/>
              <a:t>To</a:t>
            </a:r>
            <a:r>
              <a:rPr lang="en-US" altLang="ko-KR" dirty="0"/>
              <a:t> the time user clicked </a:t>
            </a:r>
            <a:r>
              <a:rPr lang="en-US" altLang="ko-KR" i="1" dirty="0">
                <a:latin typeface="Consolas" pitchFamily="49" charset="0"/>
                <a:cs typeface="Consolas" pitchFamily="49" charset="0"/>
              </a:rPr>
              <a:t>continue</a:t>
            </a:r>
            <a:r>
              <a:rPr lang="en-US" altLang="ko-KR" dirty="0"/>
              <a:t> link at the bottom of the page</a:t>
            </a:r>
          </a:p>
          <a:p>
            <a:r>
              <a:rPr lang="en-US" altLang="ko-KR" dirty="0"/>
              <a:t>Model</a:t>
            </a:r>
          </a:p>
          <a:p>
            <a:pPr lvl="1"/>
            <a:r>
              <a:rPr lang="en-US" altLang="ko-KR" dirty="0"/>
              <a:t>Users have different natural rating speeds</a:t>
            </a:r>
          </a:p>
          <a:p>
            <a:pPr lvl="1"/>
            <a:r>
              <a:rPr lang="en-US" altLang="ko-KR" dirty="0"/>
              <a:t>Users speed up as they experience during the survey</a:t>
            </a:r>
          </a:p>
          <a:p>
            <a:endParaRPr lang="en-US" altLang="ko-KR" dirty="0"/>
          </a:p>
          <a:p>
            <a:r>
              <a:rPr lang="en-US" altLang="ko-KR" dirty="0"/>
              <a:t>Results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5167461"/>
            <a:ext cx="56864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851920" y="5501992"/>
            <a:ext cx="720080" cy="216024"/>
          </a:xfrm>
          <a:prstGeom prst="round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5501992"/>
            <a:ext cx="720080" cy="216024"/>
          </a:xfrm>
          <a:prstGeom prst="round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3806" y="544183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62%</a:t>
            </a:r>
            <a:endParaRPr lang="ko-KR" alt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851920" y="5791746"/>
            <a:ext cx="720080" cy="216024"/>
          </a:xfrm>
          <a:prstGeom prst="round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88224" y="5791746"/>
            <a:ext cx="720080" cy="216024"/>
          </a:xfrm>
          <a:prstGeom prst="round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3807" y="57315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25%</a:t>
            </a:r>
            <a:endParaRPr lang="ko-KR" altLang="en-US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46635" y="544522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2.01s</a:t>
            </a:r>
            <a:endParaRPr lang="ko-KR" alt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46636" y="573325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3.47s</a:t>
            </a:r>
            <a:endParaRPr lang="ko-KR" altLang="en-US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096" y="1052736"/>
            <a:ext cx="844292" cy="55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6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RQ1: Item Rating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 smtClean="0">
                <a:latin typeface="Comic Sans MS" pitchFamily="66" charset="0"/>
                <a:cs typeface="Times New Roman" pitchFamily="18" charset="0"/>
              </a:rPr>
              <a:t>Do different rating scales require different amounts of time?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b="1" dirty="0" smtClean="0"/>
              <a:t>Higher relative difference</a:t>
            </a:r>
            <a:r>
              <a:rPr lang="en-US" altLang="ko-KR" dirty="0" smtClean="0"/>
              <a:t> in rating times for </a:t>
            </a:r>
            <a:r>
              <a:rPr lang="en-US" altLang="ko-KR" b="1" dirty="0" smtClean="0"/>
              <a:t>movies</a:t>
            </a:r>
            <a:endParaRPr lang="en-US" altLang="ko-KR" dirty="0" smtClean="0"/>
          </a:p>
          <a:p>
            <a:pPr lvl="1"/>
            <a:r>
              <a:rPr lang="en-US" altLang="ko-KR" dirty="0"/>
              <a:t>Cognitive load = intrinsic load + extraneous </a:t>
            </a:r>
            <a:r>
              <a:rPr lang="en-US" altLang="ko-KR" dirty="0" smtClean="0"/>
              <a:t>load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Largest differences</a:t>
            </a:r>
            <a:r>
              <a:rPr lang="en-US" altLang="ko-KR" dirty="0" smtClean="0"/>
              <a:t> in total rating time for </a:t>
            </a:r>
            <a:r>
              <a:rPr lang="en-US" altLang="ko-KR" dirty="0">
                <a:solidFill>
                  <a:srgbClr val="C00000"/>
                </a:solidFill>
              </a:rPr>
              <a:t>movie</a:t>
            </a:r>
            <a:r>
              <a:rPr lang="en-US" altLang="ko-KR" dirty="0" smtClean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music</a:t>
            </a:r>
            <a:r>
              <a:rPr lang="en-US" altLang="ko-KR" dirty="0" smtClean="0"/>
              <a:t>, or </a:t>
            </a:r>
            <a:r>
              <a:rPr lang="en-US" altLang="ko-KR" dirty="0">
                <a:solidFill>
                  <a:srgbClr val="C00000"/>
                </a:solidFill>
              </a:rPr>
              <a:t>book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954150" y="1855093"/>
            <a:ext cx="7235701" cy="1285875"/>
            <a:chOff x="1115616" y="1855093"/>
            <a:chExt cx="7235701" cy="128587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855093"/>
              <a:ext cx="5686425" cy="1285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3238748" y="2189624"/>
              <a:ext cx="720080" cy="216024"/>
            </a:xfrm>
            <a:prstGeom prst="roundRect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75052" y="2189624"/>
              <a:ext cx="720080" cy="216024"/>
            </a:xfrm>
            <a:prstGeom prst="roundRect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50634" y="2129462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62%</a:t>
              </a:r>
              <a:endParaRPr lang="ko-KR" alt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238748" y="2479378"/>
              <a:ext cx="720080" cy="216024"/>
            </a:xfrm>
            <a:prstGeom prst="round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975052" y="2479378"/>
              <a:ext cx="720080" cy="216024"/>
            </a:xfrm>
            <a:prstGeom prst="round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50635" y="241921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25%</a:t>
              </a:r>
              <a:endParaRPr lang="ko-KR" altLang="en-US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33463" y="213285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2.01s</a:t>
              </a:r>
              <a:endParaRPr lang="ko-KR" alt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33464" y="2420888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3.47s</a:t>
              </a:r>
              <a:endParaRPr lang="ko-KR" altLang="en-US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096" y="1052736"/>
            <a:ext cx="844292" cy="55825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27" y="4149080"/>
            <a:ext cx="581390" cy="843846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4499992" y="4365104"/>
            <a:ext cx="1136990" cy="216024"/>
            <a:chOff x="4499992" y="4365104"/>
            <a:chExt cx="1136990" cy="216024"/>
          </a:xfrm>
        </p:grpSpPr>
        <p:sp>
          <p:nvSpPr>
            <p:cNvPr id="18" name="포인트가 5개인 별 17"/>
            <p:cNvSpPr/>
            <p:nvPr/>
          </p:nvSpPr>
          <p:spPr>
            <a:xfrm>
              <a:off x="5385028" y="4365104"/>
              <a:ext cx="251954" cy="216024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4952980" y="4365104"/>
              <a:ext cx="251954" cy="216024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4499992" y="4365104"/>
              <a:ext cx="251954" cy="216024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21" name="포인트가 5개인 별 20"/>
            <p:cNvSpPr/>
            <p:nvPr/>
          </p:nvSpPr>
          <p:spPr>
            <a:xfrm>
              <a:off x="4736956" y="4365104"/>
              <a:ext cx="251954" cy="216024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22" name="포인트가 5개인 별 21"/>
            <p:cNvSpPr/>
            <p:nvPr/>
          </p:nvSpPr>
          <p:spPr>
            <a:xfrm>
              <a:off x="5169004" y="4365104"/>
              <a:ext cx="251954" cy="216024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182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RQ2: Cognitive 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 smtClean="0">
                <a:latin typeface="Comic Sans MS" pitchFamily="66" charset="0"/>
                <a:cs typeface="Times New Roman" pitchFamily="18" charset="0"/>
              </a:rPr>
              <a:t>Do different rating scales elicit different levels of cognitive load?</a:t>
            </a:r>
            <a:endParaRPr lang="en-US" altLang="ko-KR" dirty="0" smtClean="0">
              <a:latin typeface="Comic Sans MS" pitchFamily="66" charset="0"/>
              <a:cs typeface="Times New Roman" pitchFamily="18" charset="0"/>
            </a:endParaRPr>
          </a:p>
          <a:p>
            <a:endParaRPr lang="en-US" altLang="ko-KR" dirty="0"/>
          </a:p>
          <a:p>
            <a:r>
              <a:rPr lang="en-US" altLang="ko-KR" dirty="0" smtClean="0"/>
              <a:t>Data collection</a:t>
            </a:r>
          </a:p>
          <a:p>
            <a:pPr lvl="1"/>
            <a:r>
              <a:rPr lang="en-US" altLang="ko-KR" dirty="0" smtClean="0"/>
              <a:t>By timing user’s response time to a secondary stimulus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2852936"/>
            <a:ext cx="688657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980728"/>
            <a:ext cx="581390" cy="84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RQ2: Cognitive 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>
                <a:latin typeface="Comic Sans MS" pitchFamily="66" charset="0"/>
                <a:cs typeface="Times New Roman" pitchFamily="18" charset="0"/>
              </a:rPr>
              <a:t>Do different rating scales elicit different levels of cognitive load?</a:t>
            </a:r>
          </a:p>
          <a:p>
            <a:endParaRPr lang="en-US" altLang="ko-KR" dirty="0"/>
          </a:p>
          <a:p>
            <a:r>
              <a:rPr lang="en-US" altLang="ko-KR" dirty="0" smtClean="0"/>
              <a:t>Model</a:t>
            </a:r>
          </a:p>
          <a:p>
            <a:pPr lvl="1"/>
            <a:r>
              <a:rPr lang="en-US" altLang="ko-KR" dirty="0" smtClean="0"/>
              <a:t>Users responded more quickly as the survey progressed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Results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Users work </a:t>
            </a:r>
            <a:r>
              <a:rPr lang="en-US" altLang="ko-KR" dirty="0" smtClean="0">
                <a:solidFill>
                  <a:srgbClr val="C00000"/>
                </a:solidFill>
              </a:rPr>
              <a:t>less hard </a:t>
            </a:r>
            <a:r>
              <a:rPr lang="en-US" altLang="ko-KR" dirty="0" smtClean="0"/>
              <a:t>under the </a:t>
            </a:r>
            <a:r>
              <a:rPr lang="en-US" altLang="ko-KR" dirty="0" smtClean="0">
                <a:solidFill>
                  <a:srgbClr val="C00000"/>
                </a:solidFill>
              </a:rPr>
              <a:t>unary</a:t>
            </a:r>
            <a:r>
              <a:rPr lang="en-US" altLang="ko-KR" dirty="0" smtClean="0"/>
              <a:t> scale</a:t>
            </a:r>
          </a:p>
          <a:p>
            <a:pPr lvl="1"/>
            <a:r>
              <a:rPr lang="en-US" altLang="ko-KR" dirty="0" smtClean="0"/>
              <a:t>Results for the other scales are inconclusive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3554710"/>
            <a:ext cx="564832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980728"/>
            <a:ext cx="581390" cy="84384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957836" y="3948296"/>
            <a:ext cx="720080" cy="776848"/>
          </a:xfrm>
          <a:prstGeom prst="round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588224" y="3948296"/>
            <a:ext cx="720080" cy="216024"/>
          </a:xfrm>
          <a:prstGeom prst="round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588224" y="4509120"/>
            <a:ext cx="720080" cy="216024"/>
          </a:xfrm>
          <a:prstGeom prst="round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788516" y="4236328"/>
            <a:ext cx="720080" cy="216024"/>
          </a:xfrm>
          <a:prstGeom prst="round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4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RQ3: Time for Different Rating Values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 smtClean="0">
                <a:latin typeface="Comic Sans MS" pitchFamily="66" charset="0"/>
                <a:cs typeface="Times New Roman" pitchFamily="18" charset="0"/>
              </a:rPr>
              <a:t>Do different rating values require different amounts of time?</a:t>
            </a:r>
          </a:p>
          <a:p>
            <a:endParaRPr lang="en-US" altLang="ko-KR" dirty="0"/>
          </a:p>
          <a:p>
            <a:r>
              <a:rPr lang="en-US" altLang="ko-KR" dirty="0" smtClean="0"/>
              <a:t>Data collection</a:t>
            </a:r>
          </a:p>
          <a:p>
            <a:pPr lvl="1"/>
            <a:r>
              <a:rPr lang="en-US" altLang="ko-KR" dirty="0" smtClean="0"/>
              <a:t>Rating time interval</a:t>
            </a:r>
          </a:p>
          <a:p>
            <a:r>
              <a:rPr lang="en-US" altLang="ko-KR" dirty="0" smtClean="0"/>
              <a:t>Model</a:t>
            </a:r>
          </a:p>
          <a:p>
            <a:pPr lvl="1"/>
            <a:r>
              <a:rPr lang="en-US" altLang="ko-KR" dirty="0" smtClean="0"/>
              <a:t>All rating scales are translated to the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[1,5]</a:t>
            </a:r>
            <a:r>
              <a:rPr lang="en-US" altLang="ko-KR" dirty="0" smtClean="0"/>
              <a:t> range</a:t>
            </a:r>
          </a:p>
          <a:p>
            <a:r>
              <a:rPr lang="en-US" altLang="ko-KR" dirty="0" smtClean="0"/>
              <a:t>Results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                                                            Extreme ratings</a:t>
            </a:r>
            <a:r>
              <a:rPr lang="en-US" altLang="ko-KR" dirty="0" smtClean="0"/>
              <a:t> offer the </a:t>
            </a:r>
            <a:r>
              <a:rPr lang="en-US" altLang="ko-KR" dirty="0" smtClean="0">
                <a:solidFill>
                  <a:srgbClr val="C00000"/>
                </a:solidFill>
              </a:rPr>
              <a:t>greatest insight</a:t>
            </a:r>
            <a:r>
              <a:rPr lang="en-US" altLang="ko-KR" dirty="0" smtClean="0"/>
              <a:t> into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         </a:t>
            </a:r>
            <a:r>
              <a:rPr lang="en-US" altLang="ko-KR" dirty="0" smtClean="0">
                <a:solidFill>
                  <a:srgbClr val="C00000"/>
                </a:solidFill>
              </a:rPr>
              <a:t>a user’s taste</a:t>
            </a:r>
            <a:r>
              <a:rPr lang="en-US" altLang="ko-KR" dirty="0" smtClean="0"/>
              <a:t> profile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5064"/>
            <a:ext cx="3109280" cy="273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096" y="1052736"/>
            <a:ext cx="844292" cy="55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5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RQ3: Time for Different Rating Values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 smtClean="0">
                <a:latin typeface="Comic Sans MS" pitchFamily="66" charset="0"/>
                <a:cs typeface="Times New Roman" pitchFamily="18" charset="0"/>
              </a:rPr>
              <a:t>Do different rating values require different amounts of time?</a:t>
            </a:r>
          </a:p>
          <a:p>
            <a:endParaRPr lang="en-US" altLang="ko-KR" dirty="0"/>
          </a:p>
          <a:p>
            <a:r>
              <a:rPr lang="en-US" altLang="ko-KR" dirty="0" smtClean="0"/>
              <a:t>Length vs. rating value</a:t>
            </a:r>
          </a:p>
          <a:p>
            <a:pPr lvl="1"/>
            <a:r>
              <a:rPr lang="en-US" altLang="ko-KR" dirty="0" smtClean="0"/>
              <a:t>Assumption</a:t>
            </a:r>
          </a:p>
          <a:p>
            <a:pPr lvl="2"/>
            <a:r>
              <a:rPr lang="en-US" altLang="ko-KR" dirty="0" smtClean="0"/>
              <a:t>Read a </a:t>
            </a:r>
            <a:r>
              <a:rPr lang="en-US" altLang="ko-KR" b="1" dirty="0" smtClean="0"/>
              <a:t>small</a:t>
            </a:r>
            <a:r>
              <a:rPr lang="en-US" altLang="ko-KR" dirty="0" smtClean="0"/>
              <a:t> portion of a </a:t>
            </a:r>
            <a:r>
              <a:rPr lang="en-US" altLang="ko-KR" b="1" dirty="0" smtClean="0"/>
              <a:t>low quality</a:t>
            </a:r>
            <a:r>
              <a:rPr lang="en-US" altLang="ko-KR" dirty="0" smtClean="0"/>
              <a:t> review before quick judgment</a:t>
            </a:r>
          </a:p>
          <a:p>
            <a:pPr lvl="2"/>
            <a:r>
              <a:rPr lang="en-US" altLang="ko-KR" dirty="0" smtClean="0"/>
              <a:t>Read </a:t>
            </a:r>
            <a:r>
              <a:rPr lang="en-US" altLang="ko-KR" b="1" dirty="0" smtClean="0"/>
              <a:t>entire</a:t>
            </a:r>
            <a:r>
              <a:rPr lang="en-US" altLang="ko-KR" dirty="0" smtClean="0"/>
              <a:t> review before rating </a:t>
            </a:r>
            <a:r>
              <a:rPr lang="en-US" altLang="ko-KR" b="1" dirty="0" smtClean="0"/>
              <a:t>five stars</a:t>
            </a:r>
          </a:p>
          <a:p>
            <a:pPr lvl="1"/>
            <a:r>
              <a:rPr lang="en-US" altLang="ko-KR" dirty="0" smtClean="0"/>
              <a:t>Then,</a:t>
            </a:r>
          </a:p>
          <a:p>
            <a:pPr lvl="2"/>
            <a:r>
              <a:rPr lang="en-US" altLang="ko-KR" dirty="0" smtClean="0"/>
              <a:t>1-star would </a:t>
            </a:r>
            <a:r>
              <a:rPr lang="en-US" altLang="ko-KR" b="1" dirty="0" smtClean="0"/>
              <a:t>not vary</a:t>
            </a:r>
            <a:r>
              <a:rPr lang="en-US" altLang="ko-KR" dirty="0" smtClean="0"/>
              <a:t> with the length of a review</a:t>
            </a:r>
          </a:p>
          <a:p>
            <a:pPr lvl="2"/>
            <a:r>
              <a:rPr lang="en-US" altLang="ko-KR" dirty="0" smtClean="0"/>
              <a:t>5-start would </a:t>
            </a:r>
            <a:r>
              <a:rPr lang="en-US" altLang="ko-KR" b="1" dirty="0" smtClean="0"/>
              <a:t>vary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096" y="1052736"/>
            <a:ext cx="844292" cy="558255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6"/>
          <a:stretch/>
        </p:blipFill>
        <p:spPr bwMode="auto">
          <a:xfrm>
            <a:off x="5102364" y="3971156"/>
            <a:ext cx="4025612" cy="28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68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RQ4: User Satisfaction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 smtClean="0">
                <a:latin typeface="Comic Sans MS" pitchFamily="66" charset="0"/>
                <a:cs typeface="Times New Roman" pitchFamily="18" charset="0"/>
              </a:rPr>
              <a:t>Do different rating scales elicit different levels of user satisfaction?</a:t>
            </a:r>
          </a:p>
          <a:p>
            <a:endParaRPr lang="en-US" altLang="ko-KR" dirty="0"/>
          </a:p>
          <a:p>
            <a:r>
              <a:rPr lang="en-US" altLang="ko-KR" dirty="0" smtClean="0"/>
              <a:t>Data collection</a:t>
            </a:r>
          </a:p>
          <a:p>
            <a:pPr lvl="1"/>
            <a:r>
              <a:rPr lang="en-US" altLang="ko-KR" dirty="0" smtClean="0"/>
              <a:t>“Overall I liked using the { </a:t>
            </a:r>
            <a:r>
              <a:rPr lang="en-US" altLang="ko-KR" b="1" i="1" dirty="0">
                <a:solidFill>
                  <a:srgbClr val="0066FF"/>
                </a:solidFill>
              </a:rPr>
              <a:t>slider</a:t>
            </a:r>
            <a:r>
              <a:rPr lang="en-US" altLang="ko-KR" dirty="0" smtClean="0"/>
              <a:t> } to rate { </a:t>
            </a:r>
            <a:r>
              <a:rPr lang="en-US" altLang="ko-KR" b="1" i="1" dirty="0" smtClean="0">
                <a:solidFill>
                  <a:srgbClr val="0066FF"/>
                </a:solidFill>
              </a:rPr>
              <a:t>movies</a:t>
            </a:r>
            <a:r>
              <a:rPr lang="en-US" altLang="ko-KR" dirty="0" smtClean="0"/>
              <a:t> }.”</a:t>
            </a:r>
          </a:p>
          <a:p>
            <a:pPr marL="1371600" lvl="3" indent="0">
              <a:buNone/>
            </a:pPr>
            <a:r>
              <a:rPr lang="en-US" altLang="ko-KR" i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strong like, like, neutral, dislike, strong dislike</a:t>
            </a:r>
          </a:p>
          <a:p>
            <a:r>
              <a:rPr lang="en-US" altLang="ko-KR" dirty="0" smtClean="0"/>
              <a:t>Result</a:t>
            </a:r>
          </a:p>
          <a:p>
            <a:pPr lvl="1"/>
            <a:r>
              <a:rPr lang="en-US" altLang="ko-KR" dirty="0"/>
              <a:t>Users </a:t>
            </a:r>
            <a:r>
              <a:rPr lang="en-US" altLang="ko-KR" dirty="0">
                <a:solidFill>
                  <a:srgbClr val="C00000"/>
                </a:solidFill>
              </a:rPr>
              <a:t>preferred</a:t>
            </a:r>
            <a:r>
              <a:rPr lang="en-US" altLang="ko-KR" dirty="0"/>
              <a:t> the scales in the </a:t>
            </a:r>
            <a:r>
              <a:rPr lang="en-US" altLang="ko-KR" dirty="0">
                <a:solidFill>
                  <a:srgbClr val="C00000"/>
                </a:solidFill>
              </a:rPr>
              <a:t>middle</a:t>
            </a:r>
            <a:r>
              <a:rPr lang="en-US" altLang="ko-KR" dirty="0"/>
              <a:t> of the granularity spectrum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598" y="3933056"/>
            <a:ext cx="5086804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1484784"/>
            <a:ext cx="847368" cy="71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Users’ rating </a:t>
            </a:r>
            <a:r>
              <a:rPr lang="en-US" altLang="ko-KR" dirty="0" smtClean="0">
                <a:solidFill>
                  <a:srgbClr val="C00000"/>
                </a:solidFill>
              </a:rPr>
              <a:t>cost increase </a:t>
            </a:r>
            <a:r>
              <a:rPr lang="en-US" altLang="ko-KR" dirty="0" smtClean="0"/>
              <a:t>as they have </a:t>
            </a:r>
            <a:r>
              <a:rPr lang="en-US" altLang="ko-KR" dirty="0" smtClean="0">
                <a:solidFill>
                  <a:srgbClr val="C00000"/>
                </a:solidFill>
              </a:rPr>
              <a:t>more rating choices</a:t>
            </a:r>
          </a:p>
          <a:p>
            <a:r>
              <a:rPr lang="en-US" altLang="ko-KR" dirty="0" smtClean="0"/>
              <a:t>Users spend </a:t>
            </a:r>
            <a:r>
              <a:rPr lang="en-US" altLang="ko-KR" dirty="0" smtClean="0">
                <a:solidFill>
                  <a:srgbClr val="C00000"/>
                </a:solidFill>
              </a:rPr>
              <a:t>more time </a:t>
            </a:r>
            <a:r>
              <a:rPr lang="en-US" altLang="ko-KR" dirty="0" smtClean="0"/>
              <a:t>assigning ratings at the middle of a scale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Three </a:t>
            </a:r>
            <a:r>
              <a:rPr lang="en-US" altLang="ko-KR" dirty="0" smtClean="0"/>
              <a:t>or</a:t>
            </a:r>
            <a:r>
              <a:rPr lang="en-US" altLang="ko-KR" dirty="0" smtClean="0">
                <a:solidFill>
                  <a:srgbClr val="C00000"/>
                </a:solidFill>
              </a:rPr>
              <a:t> four stars </a:t>
            </a:r>
            <a:r>
              <a:rPr lang="en-US" altLang="ko-KR" dirty="0" smtClean="0"/>
              <a:t>on a five-star scale</a:t>
            </a:r>
          </a:p>
          <a:p>
            <a:r>
              <a:rPr lang="en-US" altLang="ko-KR" dirty="0" smtClean="0"/>
              <a:t>Users prefer the </a:t>
            </a:r>
            <a:r>
              <a:rPr lang="en-US" altLang="ko-KR" dirty="0" smtClean="0">
                <a:solidFill>
                  <a:srgbClr val="C00000"/>
                </a:solidFill>
              </a:rPr>
              <a:t>five-star</a:t>
            </a:r>
            <a:r>
              <a:rPr lang="en-US" altLang="ko-KR" dirty="0" smtClean="0"/>
              <a:t> scale</a:t>
            </a:r>
          </a:p>
          <a:p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 smtClean="0"/>
              <a:t>Our findings will apply to different domains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26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Background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dirty="0" smtClean="0"/>
              <a:t>Results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52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Strong point</a:t>
            </a:r>
          </a:p>
          <a:p>
            <a:pPr lvl="1"/>
            <a:r>
              <a:rPr lang="en-US" altLang="ko-KR" dirty="0" smtClean="0"/>
              <a:t>Present </a:t>
            </a:r>
            <a:r>
              <a:rPr lang="en-US" altLang="ko-KR" b="1" dirty="0">
                <a:solidFill>
                  <a:srgbClr val="0066FF"/>
                </a:solidFill>
              </a:rPr>
              <a:t>experimental results </a:t>
            </a:r>
            <a:r>
              <a:rPr lang="en-US" altLang="ko-KR" dirty="0" smtClean="0"/>
              <a:t>for general RQs of recommendation</a:t>
            </a:r>
            <a:endParaRPr lang="en-US" altLang="ko-KR" dirty="0" smtClean="0">
              <a:solidFill>
                <a:srgbClr val="0066FF"/>
              </a:solidFill>
            </a:endParaRPr>
          </a:p>
          <a:p>
            <a:pPr lvl="1"/>
            <a:r>
              <a:rPr lang="en-US" altLang="ko-KR" b="1" dirty="0" smtClean="0">
                <a:solidFill>
                  <a:srgbClr val="0066FF"/>
                </a:solidFill>
              </a:rPr>
              <a:t>Novel </a:t>
            </a:r>
            <a:r>
              <a:rPr lang="en-US" altLang="ko-KR" b="1" dirty="0">
                <a:solidFill>
                  <a:srgbClr val="0066FF"/>
                </a:solidFill>
              </a:rPr>
              <a:t>evaluation metric </a:t>
            </a:r>
            <a:r>
              <a:rPr lang="en-US" altLang="ko-KR" dirty="0" smtClean="0"/>
              <a:t>to check the user’s cognitive load</a:t>
            </a:r>
          </a:p>
          <a:p>
            <a:endParaRPr lang="en-US" altLang="ko-KR" dirty="0"/>
          </a:p>
          <a:p>
            <a:r>
              <a:rPr lang="en-US" altLang="ko-KR" dirty="0" smtClean="0"/>
              <a:t>Weak point</a:t>
            </a:r>
          </a:p>
          <a:p>
            <a:pPr lvl="1"/>
            <a:r>
              <a:rPr lang="en-US" altLang="ko-KR" dirty="0" smtClean="0"/>
              <a:t>Somewhat </a:t>
            </a:r>
            <a:r>
              <a:rPr lang="en-US" altLang="ko-KR" b="1" dirty="0" smtClean="0">
                <a:solidFill>
                  <a:srgbClr val="0066FF"/>
                </a:solidFill>
              </a:rPr>
              <a:t>trivial</a:t>
            </a:r>
            <a:r>
              <a:rPr lang="en-US" altLang="ko-KR" dirty="0" smtClean="0"/>
              <a:t> results or </a:t>
            </a:r>
            <a:r>
              <a:rPr lang="en-US" altLang="ko-KR" b="1" dirty="0">
                <a:solidFill>
                  <a:srgbClr val="0066FF"/>
                </a:solidFill>
              </a:rPr>
              <a:t>inclusive</a:t>
            </a:r>
            <a:r>
              <a:rPr lang="en-US" altLang="ko-KR" dirty="0" smtClean="0"/>
              <a:t> results</a:t>
            </a:r>
          </a:p>
          <a:p>
            <a:pPr lvl="1"/>
            <a:r>
              <a:rPr lang="en-US" altLang="ko-KR" b="1" dirty="0" smtClean="0">
                <a:solidFill>
                  <a:srgbClr val="0066FF"/>
                </a:solidFill>
              </a:rPr>
              <a:t>No application</a:t>
            </a:r>
            <a:r>
              <a:rPr lang="en-US" altLang="ko-KR" dirty="0" smtClean="0"/>
              <a:t> to recommender systems</a:t>
            </a:r>
          </a:p>
          <a:p>
            <a:pPr lvl="1"/>
            <a:r>
              <a:rPr lang="en-US" altLang="ko-KR" dirty="0" smtClean="0"/>
              <a:t>Improvements of results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Future work</a:t>
            </a:r>
            <a:endParaRPr lang="en-US" altLang="ko-KR" dirty="0"/>
          </a:p>
          <a:p>
            <a:pPr lvl="1"/>
            <a:r>
              <a:rPr lang="en-US" altLang="ko-KR" dirty="0"/>
              <a:t>Extreme ratings offer the greatest insight </a:t>
            </a:r>
            <a:r>
              <a:rPr lang="en-US" altLang="ko-KR" dirty="0" smtClean="0"/>
              <a:t>into </a:t>
            </a:r>
            <a:r>
              <a:rPr lang="en-US" altLang="ko-KR" dirty="0"/>
              <a:t>a user’s taste profile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06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74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7"/>
          <a:stretch/>
        </p:blipFill>
        <p:spPr>
          <a:xfrm>
            <a:off x="1026508" y="1700808"/>
            <a:ext cx="1201316" cy="631290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92896"/>
            <a:ext cx="1552574" cy="11668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864843"/>
            <a:ext cx="2914650" cy="1076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" t="10099" r="1913" b="17100"/>
          <a:stretch/>
        </p:blipFill>
        <p:spPr>
          <a:xfrm>
            <a:off x="899592" y="5327868"/>
            <a:ext cx="4602480" cy="693420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20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Rating scales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7338" y="183178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unary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5816" y="289163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binary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7322" y="4218339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one-to-five star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61538" y="548991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100-point slider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957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Research questions</a:t>
            </a:r>
          </a:p>
          <a:p>
            <a:pPr marL="914400" lvl="1" indent="-457200">
              <a:buAutoNum type="arabicPeriod"/>
            </a:pPr>
            <a:r>
              <a:rPr lang="en-US" altLang="ko-KR" dirty="0" smtClean="0"/>
              <a:t>Do different rating scales require different amounts of time?</a:t>
            </a:r>
          </a:p>
          <a:p>
            <a:pPr marL="914400" lvl="1" indent="-457200">
              <a:buAutoNum type="arabicPeriod"/>
            </a:pPr>
            <a:endParaRPr lang="en-US" altLang="ko-KR" dirty="0"/>
          </a:p>
          <a:p>
            <a:pPr marL="914400" lvl="1" indent="-457200">
              <a:buAutoNum type="arabicPeriod"/>
            </a:pP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en-US" altLang="ko-KR" dirty="0" smtClean="0"/>
              <a:t>Do different rating scales elicit different levels of cognitive load?</a:t>
            </a:r>
          </a:p>
          <a:p>
            <a:pPr marL="914400" lvl="1" indent="-457200">
              <a:buAutoNum type="arabicPeriod"/>
            </a:pPr>
            <a:endParaRPr lang="en-US" altLang="ko-KR" dirty="0"/>
          </a:p>
          <a:p>
            <a:pPr marL="914400" lvl="1" indent="-457200">
              <a:buAutoNum type="arabicPeriod"/>
            </a:pP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en-US" altLang="ko-KR" dirty="0" smtClean="0"/>
              <a:t>Do different rating values require different amounts of time?</a:t>
            </a:r>
          </a:p>
          <a:p>
            <a:pPr marL="914400" lvl="1" indent="-457200">
              <a:buAutoNum type="arabicPeriod"/>
            </a:pPr>
            <a:endParaRPr lang="en-US" altLang="ko-KR" dirty="0"/>
          </a:p>
          <a:p>
            <a:pPr marL="914400" lvl="1" indent="-457200">
              <a:buAutoNum type="arabicPeriod"/>
            </a:pP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en-US" altLang="ko-KR" dirty="0" smtClean="0"/>
              <a:t>Do different rating scales elicit different levels of user satisfaction?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702" y="1958895"/>
            <a:ext cx="3852354" cy="36573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702" y="2996952"/>
            <a:ext cx="3852354" cy="36573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702" y="5157192"/>
            <a:ext cx="3852354" cy="36573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988" y="1862633"/>
            <a:ext cx="844292" cy="558255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5436096" y="2141760"/>
            <a:ext cx="432048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436096" y="3212976"/>
            <a:ext cx="432048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436096" y="5373216"/>
            <a:ext cx="432048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439" y="2945194"/>
            <a:ext cx="581390" cy="84384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12" y="5159833"/>
            <a:ext cx="847368" cy="71743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988" y="4094881"/>
            <a:ext cx="844292" cy="558255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>
            <a:off x="5436096" y="4374008"/>
            <a:ext cx="432048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포인트가 5개인 별 22"/>
          <p:cNvSpPr/>
          <p:nvPr/>
        </p:nvSpPr>
        <p:spPr>
          <a:xfrm>
            <a:off x="899592" y="4262616"/>
            <a:ext cx="251954" cy="216024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4" name="포인트가 5개인 별 23"/>
          <p:cNvSpPr/>
          <p:nvPr/>
        </p:nvSpPr>
        <p:spPr>
          <a:xfrm>
            <a:off x="1403648" y="4262616"/>
            <a:ext cx="251954" cy="216024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1619672" y="4262616"/>
            <a:ext cx="251954" cy="216024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6" name="포인트가 5개인 별 25"/>
          <p:cNvSpPr/>
          <p:nvPr/>
        </p:nvSpPr>
        <p:spPr>
          <a:xfrm>
            <a:off x="2555776" y="4262616"/>
            <a:ext cx="251954" cy="216024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7" name="포인트가 5개인 별 26"/>
          <p:cNvSpPr/>
          <p:nvPr/>
        </p:nvSpPr>
        <p:spPr>
          <a:xfrm>
            <a:off x="2123728" y="4262616"/>
            <a:ext cx="251954" cy="216024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8" name="포인트가 5개인 별 27"/>
          <p:cNvSpPr/>
          <p:nvPr/>
        </p:nvSpPr>
        <p:spPr>
          <a:xfrm>
            <a:off x="2339752" y="4262616"/>
            <a:ext cx="251954" cy="216024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4" name="포인트가 5개인 별 33"/>
          <p:cNvSpPr/>
          <p:nvPr/>
        </p:nvSpPr>
        <p:spPr>
          <a:xfrm>
            <a:off x="3491880" y="4262616"/>
            <a:ext cx="251954" cy="216024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5" name="포인트가 5개인 별 34"/>
          <p:cNvSpPr/>
          <p:nvPr/>
        </p:nvSpPr>
        <p:spPr>
          <a:xfrm>
            <a:off x="3038892" y="4262616"/>
            <a:ext cx="251954" cy="216024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6" name="포인트가 5개인 별 35"/>
          <p:cNvSpPr/>
          <p:nvPr/>
        </p:nvSpPr>
        <p:spPr>
          <a:xfrm>
            <a:off x="3275856" y="4262616"/>
            <a:ext cx="251954" cy="216024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7" name="포인트가 5개인 별 36"/>
          <p:cNvSpPr/>
          <p:nvPr/>
        </p:nvSpPr>
        <p:spPr>
          <a:xfrm>
            <a:off x="3707904" y="4262616"/>
            <a:ext cx="251954" cy="216024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8" name="포인트가 5개인 별 37"/>
          <p:cNvSpPr/>
          <p:nvPr/>
        </p:nvSpPr>
        <p:spPr>
          <a:xfrm>
            <a:off x="5040126" y="4262616"/>
            <a:ext cx="251954" cy="216024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9" name="포인트가 5개인 별 38"/>
          <p:cNvSpPr/>
          <p:nvPr/>
        </p:nvSpPr>
        <p:spPr>
          <a:xfrm>
            <a:off x="4608078" y="4262616"/>
            <a:ext cx="251954" cy="216024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40" name="포인트가 5개인 별 39"/>
          <p:cNvSpPr/>
          <p:nvPr/>
        </p:nvSpPr>
        <p:spPr>
          <a:xfrm>
            <a:off x="4155090" y="4262616"/>
            <a:ext cx="251954" cy="216024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41" name="포인트가 5개인 별 40"/>
          <p:cNvSpPr/>
          <p:nvPr/>
        </p:nvSpPr>
        <p:spPr>
          <a:xfrm>
            <a:off x="4392054" y="4262616"/>
            <a:ext cx="251954" cy="216024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42" name="포인트가 5개인 별 41"/>
          <p:cNvSpPr/>
          <p:nvPr/>
        </p:nvSpPr>
        <p:spPr>
          <a:xfrm>
            <a:off x="4824102" y="4262616"/>
            <a:ext cx="251954" cy="216024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01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4"/>
          <a:stretch/>
        </p:blipFill>
        <p:spPr bwMode="auto">
          <a:xfrm>
            <a:off x="1469856" y="1584960"/>
            <a:ext cx="6134100" cy="4448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                rating scale change</a:t>
            </a: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94264"/>
            <a:ext cx="10001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4"/>
          <a:stretch/>
        </p:blipFill>
        <p:spPr bwMode="auto">
          <a:xfrm>
            <a:off x="1418888" y="5060776"/>
            <a:ext cx="1712952" cy="576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172" y="5060776"/>
            <a:ext cx="2592288" cy="401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373" y="5028415"/>
            <a:ext cx="3115007" cy="335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80112" y="5372439"/>
            <a:ext cx="2232248" cy="86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59832" y="5372439"/>
            <a:ext cx="1224136" cy="265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58371" y="6228020"/>
            <a:ext cx="5993949" cy="369332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  <a:cs typeface="Consolas" pitchFamily="49" charset="0"/>
              </a:rPr>
              <a:t>Rating values of 2, 3, 4 star values only made up </a:t>
            </a:r>
            <a:r>
              <a:rPr lang="en-US" altLang="ko-KR" b="1" dirty="0" smtClean="0">
                <a:latin typeface="Corbel" pitchFamily="34" charset="0"/>
                <a:cs typeface="Consolas" pitchFamily="49" charset="0"/>
              </a:rPr>
              <a:t>5%</a:t>
            </a:r>
            <a:r>
              <a:rPr lang="en-US" altLang="ko-KR" dirty="0" smtClean="0">
                <a:latin typeface="Corbel" pitchFamily="34" charset="0"/>
                <a:cs typeface="Consolas" pitchFamily="49" charset="0"/>
              </a:rPr>
              <a:t> of ratings</a:t>
            </a:r>
            <a:endParaRPr lang="ko-KR" altLang="en-US" dirty="0" smtClean="0">
              <a:latin typeface="Corbel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8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Cognitive load = intrinsic load + extraneous load</a:t>
            </a:r>
          </a:p>
          <a:p>
            <a:endParaRPr lang="en-US" altLang="ko-KR" dirty="0"/>
          </a:p>
          <a:p>
            <a:r>
              <a:rPr lang="en-US" altLang="ko-KR" dirty="0" smtClean="0"/>
              <a:t>Psychology of rating scales</a:t>
            </a:r>
            <a:r>
              <a:rPr lang="en-US" altLang="ko-KR" baseline="30000" dirty="0" smtClean="0"/>
              <a:t>*</a:t>
            </a:r>
          </a:p>
          <a:p>
            <a:pPr lvl="1"/>
            <a:r>
              <a:rPr lang="en-US" altLang="ko-KR" dirty="0" smtClean="0"/>
              <a:t>5 to 10 point scale: happiest and most consistent</a:t>
            </a:r>
          </a:p>
          <a:p>
            <a:pPr lvl="1"/>
            <a:r>
              <a:rPr lang="en-US" altLang="ko-KR" dirty="0" smtClean="0"/>
              <a:t>101 point scale: best at expressing users’ feelings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Rating on the Web</a:t>
            </a:r>
          </a:p>
          <a:p>
            <a:pPr lvl="1"/>
            <a:r>
              <a:rPr lang="en-US" altLang="ko-KR" dirty="0" smtClean="0"/>
              <a:t>Benefits: improved prediction quality, fun, keeping track of movies</a:t>
            </a:r>
          </a:p>
          <a:p>
            <a:pPr lvl="1"/>
            <a:r>
              <a:rPr lang="en-US" altLang="ko-KR" dirty="0" smtClean="0"/>
              <a:t>Cost: time </a:t>
            </a:r>
            <a:r>
              <a:rPr lang="en-US" altLang="ko-KR" i="1" dirty="0" smtClean="0">
                <a:solidFill>
                  <a:srgbClr val="C00000"/>
                </a:solidFill>
              </a:rPr>
              <a:t>+ mental effort</a:t>
            </a:r>
            <a:endParaRPr lang="ko-KR" altLang="en-US" i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6512" y="6381328"/>
            <a:ext cx="815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itchFamily="18" charset="0"/>
                <a:cs typeface="Times New Roman" pitchFamily="18" charset="0"/>
              </a:rPr>
              <a:t>* Optimal number of response categories in rating scales: reliability, validity, discriminating power, and respondent preferences, </a:t>
            </a:r>
            <a:r>
              <a:rPr lang="en-US" altLang="ko-KR" sz="1000" i="1" dirty="0" err="1" smtClean="0">
                <a:latin typeface="Times New Roman" pitchFamily="18" charset="0"/>
                <a:cs typeface="Times New Roman" pitchFamily="18" charset="0"/>
              </a:rPr>
              <a:t>Acta</a:t>
            </a:r>
            <a:r>
              <a:rPr lang="en-US" altLang="ko-KR" sz="1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000" i="1" dirty="0" err="1" smtClean="0">
                <a:latin typeface="Times New Roman" pitchFamily="18" charset="0"/>
                <a:cs typeface="Times New Roman" pitchFamily="18" charset="0"/>
              </a:rPr>
              <a:t>Psychologica</a:t>
            </a:r>
            <a:r>
              <a:rPr lang="en-US" altLang="ko-KR" sz="1000" dirty="0" smtClean="0">
                <a:latin typeface="Times New Roman" pitchFamily="18" charset="0"/>
                <a:cs typeface="Times New Roman" pitchFamily="18" charset="0"/>
              </a:rPr>
              <a:t>, 2000</a:t>
            </a:r>
            <a:endParaRPr lang="ko-KR" altLang="en-US" sz="1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81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Survey via public ads on four channels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                </a:t>
            </a:r>
            <a:r>
              <a:rPr lang="en-US" altLang="ko-KR" dirty="0" err="1" smtClean="0"/>
              <a:t>MovieLens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Item selection</a:t>
            </a:r>
          </a:p>
          <a:p>
            <a:pPr lvl="1"/>
            <a:r>
              <a:rPr lang="en-US" altLang="ko-KR" dirty="0" smtClean="0"/>
              <a:t>Movies from Internet Movie Database</a:t>
            </a:r>
          </a:p>
          <a:p>
            <a:pPr lvl="1"/>
            <a:r>
              <a:rPr lang="en-US" altLang="ko-KR" dirty="0" smtClean="0"/>
              <a:t>Product reviews from </a:t>
            </a:r>
            <a:r>
              <a:rPr lang="en-US" altLang="ko-KR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Amazon.com</a:t>
            </a:r>
            <a:endParaRPr lang="en-US" altLang="ko-KR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altLang="ko-KR" dirty="0" smtClean="0"/>
              <a:t>Users rate </a:t>
            </a:r>
            <a:r>
              <a:rPr lang="en-US" altLang="ko-KR" dirty="0" smtClean="0">
                <a:solidFill>
                  <a:srgbClr val="C00000"/>
                </a:solidFill>
              </a:rPr>
              <a:t>product reviews helpfulness</a:t>
            </a:r>
            <a:r>
              <a:rPr lang="en-US" altLang="ko-KR" dirty="0" smtClean="0"/>
              <a:t>, not the products themselves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Scales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527056"/>
            <a:ext cx="898004" cy="8980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534970"/>
            <a:ext cx="890090" cy="89009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5071839"/>
            <a:ext cx="73056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3" y="1628800"/>
            <a:ext cx="899542" cy="8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9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Secondary stimulus</a:t>
            </a:r>
          </a:p>
          <a:p>
            <a:pPr lvl="1"/>
            <a:r>
              <a:rPr lang="en-US" altLang="ko-KR" dirty="0" smtClean="0"/>
              <a:t>Measuring cognitive load using a secondary stimulus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5013176"/>
            <a:ext cx="2448272" cy="172819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  <a:latin typeface="Corbel" pitchFamily="34" charset="0"/>
              </a:rPr>
              <a:t>Click when this is red</a:t>
            </a:r>
            <a:endParaRPr lang="ko-KR" altLang="en-US" dirty="0" smtClean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62694"/>
            <a:ext cx="2160240" cy="30784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876" y="2276872"/>
            <a:ext cx="2971628" cy="28857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348880"/>
            <a:ext cx="3030798" cy="420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0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Survey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1905000" cy="15668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517" y="328498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348 people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628800"/>
            <a:ext cx="1512168" cy="15121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65683" y="328498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43%   57%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787" y="1790172"/>
            <a:ext cx="1402434" cy="1494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57847" y="3284984"/>
            <a:ext cx="17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26 years old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461" y="4077072"/>
            <a:ext cx="2698834" cy="20241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80489" y="4931876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internet every day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91%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0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20110801_김현우 논문아이디어</Template>
  <TotalTime>4703</TotalTime>
  <Words>740</Words>
  <Application>Microsoft Office PowerPoint</Application>
  <PresentationFormat>화면 슬라이드 쇼(4:3)</PresentationFormat>
  <Paragraphs>192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SNU IDB Lab.</vt:lpstr>
      <vt:lpstr>Rating: How Difficult is It?</vt:lpstr>
      <vt:lpstr>Outline</vt:lpstr>
      <vt:lpstr>Introduction</vt:lpstr>
      <vt:lpstr>Introduction</vt:lpstr>
      <vt:lpstr>Background</vt:lpstr>
      <vt:lpstr>Related Work</vt:lpstr>
      <vt:lpstr>Methodology</vt:lpstr>
      <vt:lpstr>Methodology</vt:lpstr>
      <vt:lpstr>Results</vt:lpstr>
      <vt:lpstr>Results</vt:lpstr>
      <vt:lpstr>Results</vt:lpstr>
      <vt:lpstr>RQ1: Item Rating Time</vt:lpstr>
      <vt:lpstr>RQ1: Item Rating Time</vt:lpstr>
      <vt:lpstr>RQ2: Cognitive Load</vt:lpstr>
      <vt:lpstr>RQ2: Cognitive Load</vt:lpstr>
      <vt:lpstr>RQ3: Time for Different Rating Values</vt:lpstr>
      <vt:lpstr>RQ3: Time for Different Rating Values</vt:lpstr>
      <vt:lpstr>RQ4: User Satisfaction</vt:lpstr>
      <vt:lpstr>Conclusion</vt:lpstr>
      <vt:lpstr>Discussion</vt:lpstr>
      <vt:lpstr>감사합니다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Rating: How difficult is It?</dc:title>
  <dc:creator>Microsoft Corporation</dc:creator>
  <cp:lastModifiedBy>Ruud</cp:lastModifiedBy>
  <cp:revision>304</cp:revision>
  <dcterms:created xsi:type="dcterms:W3CDTF">2006-10-05T04:04:58Z</dcterms:created>
  <dcterms:modified xsi:type="dcterms:W3CDTF">2011-12-21T05:38:47Z</dcterms:modified>
</cp:coreProperties>
</file>