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73" r:id="rId17"/>
    <p:sldId id="269" r:id="rId18"/>
    <p:sldId id="270" r:id="rId19"/>
    <p:sldId id="274" r:id="rId20"/>
    <p:sldId id="271" r:id="rId21"/>
  </p:sldIdLst>
  <p:sldSz cx="9144000" cy="6858000" type="screen4x3"/>
  <p:notesSz cx="6858000" cy="9144000"/>
  <p:defaultTextStyle>
    <a:lvl1pPr>
      <a:defRPr>
        <a:latin typeface="맑은 고딕"/>
        <a:ea typeface="맑은 고딕"/>
        <a:cs typeface="맑은 고딕"/>
        <a:sym typeface="맑은 고딕"/>
      </a:defRPr>
    </a:lvl1pPr>
    <a:lvl2pPr indent="457200">
      <a:defRPr>
        <a:latin typeface="맑은 고딕"/>
        <a:ea typeface="맑은 고딕"/>
        <a:cs typeface="맑은 고딕"/>
        <a:sym typeface="맑은 고딕"/>
      </a:defRPr>
    </a:lvl2pPr>
    <a:lvl3pPr indent="914400">
      <a:defRPr>
        <a:latin typeface="맑은 고딕"/>
        <a:ea typeface="맑은 고딕"/>
        <a:cs typeface="맑은 고딕"/>
        <a:sym typeface="맑은 고딕"/>
      </a:defRPr>
    </a:lvl3pPr>
    <a:lvl4pPr indent="1371600">
      <a:defRPr>
        <a:latin typeface="맑은 고딕"/>
        <a:ea typeface="맑은 고딕"/>
        <a:cs typeface="맑은 고딕"/>
        <a:sym typeface="맑은 고딕"/>
      </a:defRPr>
    </a:lvl4pPr>
    <a:lvl5pPr indent="1828800">
      <a:defRPr>
        <a:latin typeface="맑은 고딕"/>
        <a:ea typeface="맑은 고딕"/>
        <a:cs typeface="맑은 고딕"/>
        <a:sym typeface="맑은 고딕"/>
      </a:defRPr>
    </a:lvl5pPr>
    <a:lvl6pPr indent="2286000">
      <a:defRPr>
        <a:latin typeface="맑은 고딕"/>
        <a:ea typeface="맑은 고딕"/>
        <a:cs typeface="맑은 고딕"/>
        <a:sym typeface="맑은 고딕"/>
      </a:defRPr>
    </a:lvl6pPr>
    <a:lvl7pPr indent="2743200">
      <a:defRPr>
        <a:latin typeface="맑은 고딕"/>
        <a:ea typeface="맑은 고딕"/>
        <a:cs typeface="맑은 고딕"/>
        <a:sym typeface="맑은 고딕"/>
      </a:defRPr>
    </a:lvl7pPr>
    <a:lvl8pPr indent="3200400">
      <a:defRPr>
        <a:latin typeface="맑은 고딕"/>
        <a:ea typeface="맑은 고딕"/>
        <a:cs typeface="맑은 고딕"/>
        <a:sym typeface="맑은 고딕"/>
      </a:defRPr>
    </a:lvl8pPr>
    <a:lvl9pPr indent="3657600">
      <a:defRPr>
        <a:latin typeface="맑은 고딕"/>
        <a:ea typeface="맑은 고딕"/>
        <a:cs typeface="맑은 고딕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806681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8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 smtClean="0"/>
              <a:t>/20</a:t>
            </a:r>
            <a:endParaRPr lang="en-US" altLang="ko-KR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6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75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27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Suggesting Friends using the Implicit </a:t>
            </a:r>
            <a:br>
              <a:rPr lang="en-US" dirty="0" smtClean="0"/>
            </a:br>
            <a:r>
              <a:rPr lang="en-US" dirty="0" smtClean="0"/>
              <a:t>Social Graph</a:t>
            </a:r>
            <a:endParaRPr lang="en-US" dirty="0"/>
          </a:p>
        </p:txBody>
      </p:sp>
      <p:sp>
        <p:nvSpPr>
          <p:cNvPr id="69" name="Shape 69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/>
              <a:t>Maayan Roth et al. (Google, Inc., Israel R&amp;D Center)</a:t>
            </a:r>
          </a:p>
          <a:p>
            <a:pPr lvl="0"/>
            <a:r>
              <a:rPr lang="en-US" smtClean="0"/>
              <a:t>KDD’10 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Hyewon Lim</a:t>
            </a:r>
          </a:p>
          <a:p>
            <a:pPr lvl="0"/>
            <a:r>
              <a:rPr lang="en-US" smtClean="0"/>
              <a:t>1 Oct 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Friend Suggest</a:t>
            </a:r>
          </a:p>
        </p:txBody>
      </p:sp>
      <p:sp>
        <p:nvSpPr>
          <p:cNvPr id="127" name="Shape 127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Core Routine</a:t>
            </a:r>
          </a:p>
        </p:txBody>
      </p:sp>
      <p:pic>
        <p:nvPicPr>
          <p:cNvPr id="12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97" y="1806803"/>
            <a:ext cx="3036168" cy="224994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5592578" y="1727313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6C0A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grpSp>
        <p:nvGrpSpPr>
          <p:cNvPr id="132" name="Group 132"/>
          <p:cNvGrpSpPr/>
          <p:nvPr/>
        </p:nvGrpSpPr>
        <p:grpSpPr>
          <a:xfrm>
            <a:off x="5011294" y="2681015"/>
            <a:ext cx="711201" cy="500744"/>
            <a:chOff x="0" y="0"/>
            <a:chExt cx="711200" cy="500742"/>
          </a:xfrm>
        </p:grpSpPr>
        <p:sp>
          <p:nvSpPr>
            <p:cNvPr id="130" name="Shape 130"/>
            <p:cNvSpPr/>
            <p:nvPr/>
          </p:nvSpPr>
          <p:spPr>
            <a:xfrm>
              <a:off x="0" y="-1"/>
              <a:ext cx="711200" cy="50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04152" y="101272"/>
              <a:ext cx="502896" cy="298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200">
                  <a:solidFill>
                    <a:srgbClr val="FFFFFF"/>
                  </a:solidFill>
                </a:rPr>
                <a:t>g</a:t>
              </a:r>
              <a:r>
                <a:rPr sz="1200" baseline="-250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6056562" y="2681015"/>
            <a:ext cx="711201" cy="500744"/>
            <a:chOff x="0" y="0"/>
            <a:chExt cx="711200" cy="500742"/>
          </a:xfrm>
        </p:grpSpPr>
        <p:sp>
          <p:nvSpPr>
            <p:cNvPr id="133" name="Shape 133"/>
            <p:cNvSpPr/>
            <p:nvPr/>
          </p:nvSpPr>
          <p:spPr>
            <a:xfrm>
              <a:off x="0" y="-1"/>
              <a:ext cx="711200" cy="50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4152" y="101272"/>
              <a:ext cx="502896" cy="298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200">
                  <a:solidFill>
                    <a:srgbClr val="FFFFFF"/>
                  </a:solidFill>
                </a:rPr>
                <a:t>g</a:t>
              </a:r>
              <a:r>
                <a:rPr sz="1200" baseline="-250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7101829" y="2681015"/>
            <a:ext cx="711201" cy="500744"/>
            <a:chOff x="0" y="0"/>
            <a:chExt cx="711200" cy="500742"/>
          </a:xfrm>
        </p:grpSpPr>
        <p:sp>
          <p:nvSpPr>
            <p:cNvPr id="136" name="Shape 136"/>
            <p:cNvSpPr/>
            <p:nvPr/>
          </p:nvSpPr>
          <p:spPr>
            <a:xfrm>
              <a:off x="0" y="-1"/>
              <a:ext cx="711200" cy="50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04152" y="101272"/>
              <a:ext cx="502896" cy="298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200">
                  <a:solidFill>
                    <a:srgbClr val="FFFFFF"/>
                  </a:solidFill>
                </a:rPr>
                <a:t>g</a:t>
              </a:r>
              <a:r>
                <a:rPr sz="1200" baseline="-2500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139" name="Shape 139"/>
          <p:cNvSpPr/>
          <p:nvPr/>
        </p:nvSpPr>
        <p:spPr>
          <a:xfrm>
            <a:off x="5366894" y="3181759"/>
            <a:ext cx="1" cy="542624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960494" y="3846288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265294" y="384628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570332" y="384628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011294" y="2133599"/>
            <a:ext cx="48454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Seed:</a:t>
            </a:r>
          </a:p>
        </p:txBody>
      </p:sp>
      <p:sp>
        <p:nvSpPr>
          <p:cNvPr id="144" name="Shape 144"/>
          <p:cNvSpPr/>
          <p:nvPr/>
        </p:nvSpPr>
        <p:spPr>
          <a:xfrm>
            <a:off x="5588949" y="2184399"/>
            <a:ext cx="217716" cy="175400"/>
          </a:xfrm>
          <a:prstGeom prst="triangle">
            <a:avLst/>
          </a:prstGeom>
          <a:solidFill>
            <a:srgbClr val="B3A2C7"/>
          </a:soli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948970" y="2184399"/>
            <a:ext cx="217716" cy="175400"/>
          </a:xfrm>
          <a:prstGeom prst="triangle">
            <a:avLst/>
          </a:prstGeom>
          <a:solidFill>
            <a:srgbClr val="604A7B"/>
          </a:soli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303305" y="2184399"/>
            <a:ext cx="217715" cy="175400"/>
          </a:xfrm>
          <a:prstGeom prst="triangle">
            <a:avLst/>
          </a:prstGeom>
          <a:solidFill>
            <a:srgbClr val="403152"/>
          </a:soli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011294" y="1689399"/>
            <a:ext cx="4629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User:</a:t>
            </a:r>
          </a:p>
        </p:txBody>
      </p:sp>
      <p:sp>
        <p:nvSpPr>
          <p:cNvPr id="148" name="Shape 148"/>
          <p:cNvSpPr/>
          <p:nvPr/>
        </p:nvSpPr>
        <p:spPr>
          <a:xfrm>
            <a:off x="6303305" y="384628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608342" y="384628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036278" y="3846288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352200" y="384628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411922" y="3181759"/>
            <a:ext cx="1" cy="542624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442437" y="3181759"/>
            <a:ext cx="1" cy="542624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009747" y="3856190"/>
            <a:ext cx="217716" cy="175400"/>
          </a:xfrm>
          <a:prstGeom prst="triangle">
            <a:avLst/>
          </a:prstGeom>
          <a:solidFill>
            <a:srgbClr val="B3A2C7"/>
          </a:soli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638385" y="3846286"/>
            <a:ext cx="217715" cy="175400"/>
          </a:xfrm>
          <a:prstGeom prst="triangle">
            <a:avLst/>
          </a:prstGeom>
          <a:solidFill>
            <a:srgbClr val="403152"/>
          </a:soli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993981" y="2792887"/>
            <a:ext cx="2160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57" name="Shape 157"/>
          <p:cNvSpPr/>
          <p:nvPr/>
        </p:nvSpPr>
        <p:spPr>
          <a:xfrm>
            <a:off x="5065724" y="4056745"/>
            <a:ext cx="1237582" cy="79828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370524" y="4056743"/>
            <a:ext cx="985278" cy="798286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6983782" y="4056743"/>
            <a:ext cx="473648" cy="807958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993981" y="4317386"/>
            <a:ext cx="2160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61" name="Shape 161"/>
          <p:cNvSpPr/>
          <p:nvPr/>
        </p:nvSpPr>
        <p:spPr>
          <a:xfrm>
            <a:off x="6504736" y="4317386"/>
            <a:ext cx="2160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62" name="Shape 162"/>
          <p:cNvSpPr/>
          <p:nvPr/>
        </p:nvSpPr>
        <p:spPr>
          <a:xfrm>
            <a:off x="5936812" y="5065486"/>
            <a:ext cx="151019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UpdateScore(c, S, g)</a:t>
            </a:r>
          </a:p>
        </p:txBody>
      </p:sp>
      <p:sp>
        <p:nvSpPr>
          <p:cNvPr id="163" name="Shape 163"/>
          <p:cNvSpPr/>
          <p:nvPr/>
        </p:nvSpPr>
        <p:spPr>
          <a:xfrm>
            <a:off x="1088001" y="5601687"/>
            <a:ext cx="766713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i="1" u="sng"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u="sng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Find those whose interactions with u are most similar to u’s interactions </a:t>
            </a: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with the contacts in the seed 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Friend Suggest</a:t>
            </a:r>
          </a:p>
        </p:txBody>
      </p:sp>
      <p:sp>
        <p:nvSpPr>
          <p:cNvPr id="166" name="Shape 166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sum of UpdateScore for a contact c 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An estimate of c’s fitness to expand the seed</a:t>
            </a:r>
          </a:p>
          <a:p>
            <a:pPr lvl="0">
              <a:defRPr sz="1800"/>
            </a:pPr>
            <a:endParaRPr sz="2400"/>
          </a:p>
          <a:p>
            <a:pPr marL="457200" lvl="0" indent="-457200">
              <a:buFontTx/>
              <a:buAutoNum type="arabicPeriod"/>
              <a:defRPr sz="1800"/>
            </a:pPr>
            <a:r>
              <a:rPr sz="2400"/>
              <a:t>IntersectingGroupScore</a:t>
            </a:r>
          </a:p>
        </p:txBody>
      </p:sp>
      <p:pic>
        <p:nvPicPr>
          <p:cNvPr id="16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573" y="2792515"/>
            <a:ext cx="3288124" cy="175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4572000" y="2330849"/>
            <a:ext cx="410345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457200" indent="-457200">
              <a:buClr>
                <a:srgbClr val="C00000"/>
              </a:buClr>
              <a:buSzPct val="100000"/>
              <a:buFont typeface="Trebuchet MS"/>
              <a:buAutoNum type="arabicPeriod" startAt="2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IntersectionWeightedScore</a:t>
            </a:r>
          </a:p>
        </p:txBody>
      </p:sp>
      <p:pic>
        <p:nvPicPr>
          <p:cNvPr id="16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7177" y="2792515"/>
            <a:ext cx="3572029" cy="12762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Group 172"/>
          <p:cNvGrpSpPr/>
          <p:nvPr/>
        </p:nvGrpSpPr>
        <p:grpSpPr>
          <a:xfrm>
            <a:off x="1314242" y="5041607"/>
            <a:ext cx="1124998" cy="792089"/>
            <a:chOff x="0" y="0"/>
            <a:chExt cx="1124996" cy="792087"/>
          </a:xfrm>
        </p:grpSpPr>
        <p:sp>
          <p:nvSpPr>
            <p:cNvPr id="170" name="Shape 170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g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2104031" y="5041607"/>
            <a:ext cx="1124998" cy="792089"/>
            <a:chOff x="0" y="0"/>
            <a:chExt cx="1124996" cy="792087"/>
          </a:xfrm>
        </p:grpSpPr>
        <p:sp>
          <p:nvSpPr>
            <p:cNvPr id="173" name="Shape 173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8BB9">
                <a:alpha val="629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4503868" y="5041607"/>
            <a:ext cx="1124998" cy="792089"/>
            <a:chOff x="0" y="0"/>
            <a:chExt cx="1124996" cy="792087"/>
          </a:xfrm>
        </p:grpSpPr>
        <p:sp>
          <p:nvSpPr>
            <p:cNvPr id="176" name="Shape 176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g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5293657" y="5041607"/>
            <a:ext cx="1124997" cy="792089"/>
            <a:chOff x="0" y="0"/>
            <a:chExt cx="1124996" cy="792087"/>
          </a:xfrm>
        </p:grpSpPr>
        <p:sp>
          <p:nvSpPr>
            <p:cNvPr id="179" name="Shape 179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8BB9">
                <a:alpha val="629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7004866" y="5041607"/>
            <a:ext cx="1124998" cy="792089"/>
            <a:chOff x="0" y="0"/>
            <a:chExt cx="1124996" cy="792087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g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7456557" y="5041607"/>
            <a:ext cx="1124998" cy="792089"/>
            <a:chOff x="0" y="0"/>
            <a:chExt cx="1124996" cy="792087"/>
          </a:xfrm>
        </p:grpSpPr>
        <p:sp>
          <p:nvSpPr>
            <p:cNvPr id="185" name="Shape 185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8BB9">
                <a:alpha val="629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6552149" y="5169681"/>
            <a:ext cx="31922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9A403E"/>
                </a:solidFill>
              </a:rPr>
              <a:t>&lt;</a:t>
            </a:r>
          </a:p>
        </p:txBody>
      </p:sp>
      <p:sp>
        <p:nvSpPr>
          <p:cNvPr id="189" name="Shape 189"/>
          <p:cNvSpPr/>
          <p:nvPr/>
        </p:nvSpPr>
        <p:spPr>
          <a:xfrm>
            <a:off x="1721391" y="4161838"/>
            <a:ext cx="399802" cy="1"/>
          </a:xfrm>
          <a:prstGeom prst="line">
            <a:avLst/>
          </a:prstGeom>
          <a:ln w="25400">
            <a:solidFill>
              <a:srgbClr val="C0504D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Friend Suggest</a:t>
            </a:r>
          </a:p>
        </p:txBody>
      </p:sp>
      <p:sp>
        <p:nvSpPr>
          <p:cNvPr id="192" name="Shape 192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The sum of </a:t>
            </a:r>
            <a:r>
              <a:rPr sz="2400" dirty="0" err="1"/>
              <a:t>UpdateScore</a:t>
            </a:r>
            <a:r>
              <a:rPr sz="2400" dirty="0"/>
              <a:t> for a contact c 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An estimate of c’s fitness to expand the seed</a:t>
            </a:r>
          </a:p>
          <a:p>
            <a:pPr lvl="0">
              <a:defRPr sz="1800"/>
            </a:pPr>
            <a:endParaRPr sz="2400" dirty="0"/>
          </a:p>
          <a:p>
            <a:pPr marL="457200" lvl="0" indent="-457200">
              <a:buFontTx/>
              <a:buAutoNum type="arabicPeriod" startAt="3"/>
              <a:defRPr sz="1800"/>
            </a:pPr>
            <a:r>
              <a:rPr sz="2400" dirty="0" err="1"/>
              <a:t>IntersectingGroupCount</a:t>
            </a:r>
            <a:endParaRPr sz="2400" dirty="0"/>
          </a:p>
        </p:txBody>
      </p:sp>
      <p:sp>
        <p:nvSpPr>
          <p:cNvPr id="193" name="Shape 193"/>
          <p:cNvSpPr/>
          <p:nvPr/>
        </p:nvSpPr>
        <p:spPr>
          <a:xfrm>
            <a:off x="4571999" y="2330849"/>
            <a:ext cx="284466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609600" indent="-609600">
              <a:buClr>
                <a:srgbClr val="C00000"/>
              </a:buClr>
              <a:buSzPct val="100000"/>
              <a:buFont typeface="Trebuchet MS"/>
              <a:buAutoNum type="arabicPeriod" startAt="4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TopContactScore</a:t>
            </a:r>
          </a:p>
        </p:txBody>
      </p:sp>
      <p:pic>
        <p:nvPicPr>
          <p:cNvPr id="194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4748" y="2747054"/>
            <a:ext cx="3362884" cy="1356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987" y="2792515"/>
            <a:ext cx="3293157" cy="17610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198"/>
          <p:cNvGrpSpPr/>
          <p:nvPr/>
        </p:nvGrpSpPr>
        <p:grpSpPr>
          <a:xfrm>
            <a:off x="1314242" y="4883465"/>
            <a:ext cx="1124998" cy="792089"/>
            <a:chOff x="0" y="0"/>
            <a:chExt cx="1124996" cy="792087"/>
          </a:xfrm>
        </p:grpSpPr>
        <p:sp>
          <p:nvSpPr>
            <p:cNvPr id="196" name="Shape 196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g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2104031" y="4883465"/>
            <a:ext cx="1124998" cy="792089"/>
            <a:chOff x="0" y="0"/>
            <a:chExt cx="1124996" cy="792087"/>
          </a:xfrm>
        </p:grpSpPr>
        <p:sp>
          <p:nvSpPr>
            <p:cNvPr id="199" name="Shape 199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8BB9">
                <a:alpha val="6295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1238742" y="4161838"/>
            <a:ext cx="597211" cy="1"/>
          </a:xfrm>
          <a:prstGeom prst="line">
            <a:avLst/>
          </a:prstGeom>
          <a:ln w="25400">
            <a:solidFill>
              <a:srgbClr val="C0504D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95152" y="6005415"/>
            <a:ext cx="27533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dirty="0" smtClean="0">
                <a:latin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</a:rPr>
              <a:t>ignores Interactions Rank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6103692" y="4532448"/>
            <a:ext cx="1124997" cy="792089"/>
            <a:chOff x="0" y="0"/>
            <a:chExt cx="1124996" cy="792087"/>
          </a:xfrm>
        </p:grpSpPr>
        <p:sp>
          <p:nvSpPr>
            <p:cNvPr id="204" name="Shape 204"/>
            <p:cNvSpPr/>
            <p:nvPr/>
          </p:nvSpPr>
          <p:spPr>
            <a:xfrm>
              <a:off x="-1" y="-1"/>
              <a:ext cx="1124998" cy="7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D9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aseline="-2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64752" y="160196"/>
              <a:ext cx="795493" cy="471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g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4962090" y="5675555"/>
            <a:ext cx="33855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dirty="0" smtClean="0">
                <a:latin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</a:rPr>
              <a:t>ignores the seed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dirty="0" smtClean="0">
                <a:latin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</a:rPr>
              <a:t>sum the IR of the implicit groups </a:t>
            </a:r>
          </a:p>
          <a:p>
            <a:pPr lvl="0"/>
            <a:r>
              <a:rPr dirty="0">
                <a:latin typeface="Calibri" panose="020F0502020204030204" pitchFamily="34" charset="0"/>
              </a:rPr>
              <a:t>     containing each contact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Outline</a:t>
            </a:r>
            <a:endParaRPr lang="en-US"/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Characteristics of the Email Implicit Social Graph</a:t>
            </a:r>
          </a:p>
          <a:p>
            <a:pPr lvl="0"/>
            <a:r>
              <a:rPr lang="en-US" dirty="0" smtClean="0"/>
              <a:t>Friend Suggest</a:t>
            </a:r>
          </a:p>
          <a:p>
            <a:pPr lvl="0"/>
            <a:r>
              <a:rPr lang="en-US" b="1" dirty="0" smtClean="0"/>
              <a:t>Evaluation</a:t>
            </a:r>
          </a:p>
          <a:p>
            <a:pPr lvl="0"/>
            <a:r>
              <a:rPr lang="en-US" dirty="0" smtClean="0"/>
              <a:t>Applications</a:t>
            </a:r>
          </a:p>
          <a:p>
            <a:pPr lvl="0"/>
            <a:r>
              <a:rPr lang="en-US" altLang="ko-KR" dirty="0"/>
              <a:t>Conclusions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32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Evaluation</a:t>
            </a:r>
            <a:endParaRPr lang="en-US"/>
          </a:p>
        </p:txBody>
      </p:sp>
      <p:sp>
        <p:nvSpPr>
          <p:cNvPr id="210" name="Shape 2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Propose a novel, alternate evaluation methodology</a:t>
            </a:r>
          </a:p>
          <a:p>
            <a:pPr lvl="1"/>
            <a:r>
              <a:rPr lang="en-US" dirty="0" smtClean="0"/>
              <a:t>To avoid small sample size and user selection bias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1) Randomly sampled 10,000 email interactions</a:t>
            </a:r>
          </a:p>
          <a:p>
            <a:pPr lvl="2"/>
            <a:r>
              <a:rPr lang="en-US" dirty="0" smtClean="0"/>
              <a:t>between 3 and 25 recipients</a:t>
            </a:r>
          </a:p>
          <a:p>
            <a:pPr lvl="1"/>
            <a:r>
              <a:rPr lang="en-US" dirty="0" smtClean="0"/>
              <a:t>2) Sample a few recipients from each group, and</a:t>
            </a:r>
          </a:p>
          <a:p>
            <a:pPr lvl="1"/>
            <a:r>
              <a:rPr lang="en-US" dirty="0" smtClean="0"/>
              <a:t>3) Measure how well Friend Suggest is able to recreate the remaining </a:t>
            </a:r>
            <a:br>
              <a:rPr lang="en-US" dirty="0" smtClean="0"/>
            </a:br>
            <a:r>
              <a:rPr lang="en-US" dirty="0" smtClean="0"/>
              <a:t>recipient list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Active user</a:t>
            </a:r>
          </a:p>
          <a:p>
            <a:pPr lvl="1"/>
            <a:r>
              <a:rPr lang="en-US" dirty="0" smtClean="0"/>
              <a:t>A user with a minimum of 5 implicit groups</a:t>
            </a:r>
          </a:p>
          <a:p>
            <a:pPr lvl="1"/>
            <a:r>
              <a:rPr lang="en-US" dirty="0" smtClean="0"/>
              <a:t>Had sent at least one other email in the 7 days prior to the sampled 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Evaluation</a:t>
            </a:r>
            <a:endParaRPr lang="en-US"/>
          </a:p>
        </p:txBody>
      </p:sp>
      <p:sp>
        <p:nvSpPr>
          <p:cNvPr id="214" name="Shape 2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Test the algorithm using the different scoring functions </a:t>
            </a:r>
          </a:p>
          <a:p>
            <a:pPr lvl="2"/>
            <a:r>
              <a:rPr lang="en-US" dirty="0" smtClean="0"/>
              <a:t>with seed groups ranging in size from 1 to 5</a:t>
            </a:r>
          </a:p>
          <a:p>
            <a:pPr lvl="1"/>
            <a:r>
              <a:rPr lang="en-US" i="1" dirty="0" err="1" smtClean="0"/>
              <a:t>IntersectionWeightedScore</a:t>
            </a:r>
            <a:r>
              <a:rPr lang="en-US" dirty="0" smtClean="0"/>
              <a:t> is the best</a:t>
            </a:r>
          </a:p>
          <a:p>
            <a:pPr lvl="2"/>
            <a:r>
              <a:rPr lang="en-US" dirty="0" smtClean="0"/>
              <a:t>The scoring functions that take into account both group and relative group </a:t>
            </a:r>
            <a:br>
              <a:rPr lang="en-US" dirty="0" smtClean="0"/>
            </a:br>
            <a:r>
              <a:rPr lang="en-US" dirty="0" smtClean="0"/>
              <a:t>importance significantly out-perform</a:t>
            </a:r>
            <a:endParaRPr lang="en-US" dirty="0"/>
          </a:p>
        </p:txBody>
      </p:sp>
      <p:pic>
        <p:nvPicPr>
          <p:cNvPr id="21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62" y="3739241"/>
            <a:ext cx="2864958" cy="2314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0009" y="3684250"/>
            <a:ext cx="3029572" cy="242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78066" y="3686853"/>
            <a:ext cx="3029572" cy="241976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Outline</a:t>
            </a:r>
            <a:endParaRPr lang="en-US"/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Characteristics of the Email Implicit Social Graph</a:t>
            </a:r>
          </a:p>
          <a:p>
            <a:pPr lvl="0"/>
            <a:r>
              <a:rPr lang="en-US" dirty="0" smtClean="0"/>
              <a:t>Friend Suggest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b="1" dirty="0" smtClean="0"/>
              <a:t>Applications</a:t>
            </a:r>
          </a:p>
          <a:p>
            <a:pPr lvl="0"/>
            <a:r>
              <a:rPr lang="en-US" altLang="ko-KR" dirty="0"/>
              <a:t>Conclusions</a:t>
            </a:r>
            <a:endParaRPr 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36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220" name="Shape 2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1. Don’t Forget Bob!</a:t>
            </a:r>
          </a:p>
          <a:p>
            <a:pPr lvl="1"/>
            <a:r>
              <a:rPr lang="en-US" dirty="0" smtClean="0"/>
              <a:t>The first contact treats as the seed set</a:t>
            </a:r>
          </a:p>
          <a:p>
            <a:pPr lvl="1"/>
            <a:r>
              <a:rPr lang="en-US" dirty="0" smtClean="0"/>
              <a:t>Add at least two contacts</a:t>
            </a:r>
          </a:p>
          <a:p>
            <a:pPr lvl="2"/>
            <a:r>
              <a:rPr lang="en-US" dirty="0" smtClean="0"/>
              <a:t>Queries the implicit social graph to fetch the user’s egocentric network</a:t>
            </a:r>
            <a:endParaRPr lang="en-US" dirty="0"/>
          </a:p>
        </p:txBody>
      </p:sp>
      <p:pic>
        <p:nvPicPr>
          <p:cNvPr id="222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153" y="3520186"/>
            <a:ext cx="6895694" cy="22571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225" name="Shape 2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2. Got the Wrong Bob?</a:t>
            </a:r>
            <a:endParaRPr lang="en-US" dirty="0"/>
          </a:p>
        </p:txBody>
      </p:sp>
      <p:pic>
        <p:nvPicPr>
          <p:cNvPr id="226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837" y="1701162"/>
            <a:ext cx="6512326" cy="212181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834284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782030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504D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976449" y="551240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292365" y="551240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150199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608281" y="551240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466115" y="4620177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449326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002178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725752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189109" y="5754768"/>
            <a:ext cx="43697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dirty="0">
                <a:latin typeface="Calibri" panose="020F0502020204030204" pitchFamily="34" charset="0"/>
              </a:rPr>
              <a:t>seed</a:t>
            </a:r>
          </a:p>
        </p:txBody>
      </p:sp>
      <p:sp>
        <p:nvSpPr>
          <p:cNvPr id="238" name="Shape 238"/>
          <p:cNvSpPr/>
          <p:nvPr/>
        </p:nvSpPr>
        <p:spPr>
          <a:xfrm>
            <a:off x="6592725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145577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869151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422003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07C7A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974855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59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705309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F81BD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7303535" y="5495449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504D"/>
          </a:solidFill>
          <a:ln>
            <a:solidFill>
              <a:schemeClr val="tx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869151" y="5986873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07C7A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303535" y="5986873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F81BD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737918" y="5986873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59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278604" y="4620176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504D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810501" y="5558444"/>
            <a:ext cx="396365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400"/>
              <a:t>✘</a:t>
            </a:r>
          </a:p>
        </p:txBody>
      </p:sp>
      <p:sp>
        <p:nvSpPr>
          <p:cNvPr id="250" name="Shape 250"/>
          <p:cNvSpPr/>
          <p:nvPr/>
        </p:nvSpPr>
        <p:spPr>
          <a:xfrm>
            <a:off x="1260859" y="4941650"/>
            <a:ext cx="27347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sz="2400" dirty="0"/>
              <a:t>⬇︎</a:t>
            </a:r>
          </a:p>
        </p:txBody>
      </p:sp>
      <p:sp>
        <p:nvSpPr>
          <p:cNvPr id="251" name="Shape 251"/>
          <p:cNvSpPr/>
          <p:nvPr/>
        </p:nvSpPr>
        <p:spPr>
          <a:xfrm>
            <a:off x="4887138" y="4989372"/>
            <a:ext cx="1811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sz="2400" dirty="0"/>
              <a:t>⬇︎</a:t>
            </a:r>
          </a:p>
        </p:txBody>
      </p:sp>
      <p:sp>
        <p:nvSpPr>
          <p:cNvPr id="252" name="Shape 252"/>
          <p:cNvSpPr/>
          <p:nvPr/>
        </p:nvSpPr>
        <p:spPr>
          <a:xfrm>
            <a:off x="7287984" y="4940941"/>
            <a:ext cx="1811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sz="2400" dirty="0"/>
              <a:t>⬇︎</a:t>
            </a:r>
          </a:p>
        </p:txBody>
      </p:sp>
      <p:sp>
        <p:nvSpPr>
          <p:cNvPr id="253" name="Shape 253"/>
          <p:cNvSpPr/>
          <p:nvPr/>
        </p:nvSpPr>
        <p:spPr>
          <a:xfrm>
            <a:off x="2709810" y="5008342"/>
            <a:ext cx="981111" cy="622401"/>
          </a:xfrm>
          <a:prstGeom prst="rect">
            <a:avLst/>
          </a:prstGeom>
          <a:solidFill>
            <a:srgbClr val="FFFFFF"/>
          </a:solidFill>
          <a:ln w="12700">
            <a:solidFill>
              <a:srgbClr val="4F81BD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400" dirty="0">
                <a:latin typeface="Calibri" panose="020F0502020204030204" pitchFamily="34" charset="0"/>
              </a:rPr>
              <a:t>algorithm</a:t>
            </a:r>
          </a:p>
        </p:txBody>
      </p:sp>
      <p:sp>
        <p:nvSpPr>
          <p:cNvPr id="254" name="Shape 254"/>
          <p:cNvSpPr/>
          <p:nvPr/>
        </p:nvSpPr>
        <p:spPr>
          <a:xfrm>
            <a:off x="2278767" y="5121423"/>
            <a:ext cx="3202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⇒</a:t>
            </a:r>
          </a:p>
        </p:txBody>
      </p:sp>
      <p:sp>
        <p:nvSpPr>
          <p:cNvPr id="255" name="Shape 255"/>
          <p:cNvSpPr/>
          <p:nvPr/>
        </p:nvSpPr>
        <p:spPr>
          <a:xfrm>
            <a:off x="3803264" y="5121423"/>
            <a:ext cx="3202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⇒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043729" y="5705908"/>
            <a:ext cx="259806" cy="28096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422003" y="5769108"/>
            <a:ext cx="0" cy="2177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513995" y="5705909"/>
            <a:ext cx="259805" cy="28096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 rot="18827517">
            <a:off x="6622916" y="5643421"/>
            <a:ext cx="1131963" cy="40593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Outline</a:t>
            </a:r>
            <a:endParaRPr lang="en-US"/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Characteristics of the Email Implicit Social Graph</a:t>
            </a:r>
          </a:p>
          <a:p>
            <a:pPr lvl="0"/>
            <a:r>
              <a:rPr lang="en-US" dirty="0" smtClean="0"/>
              <a:t>Friend Suggest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Applications</a:t>
            </a:r>
          </a:p>
          <a:p>
            <a:pPr lvl="0"/>
            <a:r>
              <a:rPr lang="en-US" b="1" dirty="0" smtClean="0"/>
              <a:t>Conclusions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07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Outline</a:t>
            </a:r>
            <a:endParaRPr lang="en-US"/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Introduction</a:t>
            </a:r>
          </a:p>
          <a:p>
            <a:pPr lvl="0"/>
            <a:r>
              <a:rPr lang="en-US" dirty="0" smtClean="0"/>
              <a:t>Characteristics of the Email Implicit Social Graph</a:t>
            </a:r>
          </a:p>
          <a:p>
            <a:pPr lvl="0"/>
            <a:r>
              <a:rPr lang="en-US" dirty="0" smtClean="0"/>
              <a:t>Friend Suggest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Applications</a:t>
            </a:r>
          </a:p>
          <a:p>
            <a:pPr lvl="0"/>
            <a:r>
              <a:rPr lang="en-US" altLang="ko-KR" dirty="0"/>
              <a:t>Conclusions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Conclusions</a:t>
            </a:r>
            <a:endParaRPr lang="en-US"/>
          </a:p>
        </p:txBody>
      </p:sp>
      <p:sp>
        <p:nvSpPr>
          <p:cNvPr id="258" name="Shape 2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Summary</a:t>
            </a:r>
          </a:p>
          <a:p>
            <a:pPr lvl="1"/>
            <a:r>
              <a:rPr lang="en-US" smtClean="0"/>
              <a:t>Studied implicit social graph</a:t>
            </a:r>
          </a:p>
          <a:p>
            <a:pPr lvl="1"/>
            <a:r>
              <a:rPr lang="en-US" smtClean="0"/>
              <a:t>Propose an interaction-based metric</a:t>
            </a:r>
          </a:p>
          <a:p>
            <a:pPr lvl="2"/>
            <a:r>
              <a:rPr lang="en-US" smtClean="0"/>
              <a:t>for computing the relative importance of the contacts and groups</a:t>
            </a:r>
          </a:p>
          <a:p>
            <a:pPr lvl="1"/>
            <a:r>
              <a:rPr lang="en-US" smtClean="0"/>
              <a:t>Defined the Friend Suggest algorithm</a:t>
            </a:r>
          </a:p>
          <a:p>
            <a:pPr lvl="1"/>
            <a:r>
              <a:rPr lang="en-US" smtClean="0"/>
              <a:t>Showed two applications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Future work</a:t>
            </a:r>
          </a:p>
          <a:p>
            <a:pPr lvl="1"/>
            <a:r>
              <a:rPr lang="en-US" smtClean="0"/>
              <a:t>The relative importance of different interaction types</a:t>
            </a:r>
          </a:p>
          <a:p>
            <a:pPr lvl="1"/>
            <a:r>
              <a:rPr lang="en-US" smtClean="0"/>
              <a:t>Other applications of the Friend Suggest algorithm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Online communication channels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Enable communication among groups of people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endParaRPr sz="2000" dirty="0"/>
          </a:p>
          <a:p>
            <a:pPr lvl="0">
              <a:defRPr sz="1800"/>
            </a:pPr>
            <a:r>
              <a:rPr sz="2400" dirty="0"/>
              <a:t>Gmail network analysis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Over 10% of emails are sent to more than one recipient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dirty="0"/>
              <a:t>Network of Google employees: over 40%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Over 4% of emails are sent to 4 or more recipients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dirty="0"/>
              <a:t>Network of Google employees: over 10%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endParaRPr dirty="0"/>
          </a:p>
          <a:p>
            <a:pPr lvl="0">
              <a:defRPr sz="1800"/>
            </a:pPr>
            <a:r>
              <a:rPr sz="2400" dirty="0"/>
              <a:t>Users tend to communicate repeatedly with the same groups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sz="2400" dirty="0" smtClean="0"/>
              <a:t>of </a:t>
            </a:r>
            <a:r>
              <a:rPr sz="2400" dirty="0"/>
              <a:t>contacts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“</a:t>
            </a:r>
            <a:r>
              <a:rPr sz="2400" i="1" dirty="0"/>
              <a:t>Group-creation is time consuming and tedious</a:t>
            </a:r>
            <a:r>
              <a:rPr sz="2400" dirty="0"/>
              <a:t>”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Users do not often take the time to create and maintain custom contact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sz="2000" dirty="0" smtClean="0"/>
              <a:t>groups</a:t>
            </a:r>
            <a:endParaRPr sz="2000" dirty="0"/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Survey of mobile phone users in Europe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dirty="0"/>
              <a:t>16% of users have created custom contact groups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Group change dynamically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dirty="0"/>
              <a:t>Custom-created groups can quickly become stale, and lose their utility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endParaRPr dirty="0"/>
          </a:p>
          <a:p>
            <a:pPr lvl="0">
              <a:defRPr sz="1800"/>
            </a:pPr>
            <a:r>
              <a:rPr sz="2400" dirty="0"/>
              <a:t>Present “a friend-suggestion algorithm”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Based on analysis of the implicit social graph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Implicit social graph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Social network that is defined by interactions between users and their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sz="2000" dirty="0" smtClean="0"/>
              <a:t>contacts </a:t>
            </a:r>
            <a:r>
              <a:rPr sz="2000" dirty="0"/>
              <a:t>and groups of contacts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Weighted graph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3084284" y="3071349"/>
            <a:ext cx="2467427" cy="2620595"/>
            <a:chOff x="0" y="0"/>
            <a:chExt cx="2467426" cy="2620594"/>
          </a:xfrm>
        </p:grpSpPr>
        <p:sp>
          <p:nvSpPr>
            <p:cNvPr id="82" name="Shape 82"/>
            <p:cNvSpPr/>
            <p:nvPr/>
          </p:nvSpPr>
          <p:spPr>
            <a:xfrm>
              <a:off x="0" y="1021679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603828" y="143565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144485" y="477394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03827" y="727765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023255" y="1232136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22509" y="2099364"/>
              <a:ext cx="210459" cy="21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709055" y="1730423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603826" y="2204593"/>
              <a:ext cx="210459" cy="21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306286" y="0"/>
              <a:ext cx="1161141" cy="116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ysDash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642422">
              <a:off x="1407886" y="1638189"/>
              <a:ext cx="736601" cy="9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ysDash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V="1">
              <a:off x="210456" y="580396"/>
              <a:ext cx="1095830" cy="5465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10456" y="1126908"/>
              <a:ext cx="1203842" cy="9038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210456" y="1126908"/>
              <a:ext cx="812800" cy="2104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79636" y="1201315"/>
              <a:ext cx="373695" cy="9288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1202891" y="907401"/>
              <a:ext cx="431758" cy="3555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flipH="1" flipV="1">
              <a:off x="179636" y="1201316"/>
              <a:ext cx="1424191" cy="11085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V="1">
              <a:off x="1709056" y="354022"/>
              <a:ext cx="2" cy="3737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Outline</a:t>
            </a:r>
            <a:endParaRPr lang="en-US"/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b="1" dirty="0" smtClean="0"/>
              <a:t>Characteristics of the Email Implicit Social Graph</a:t>
            </a:r>
          </a:p>
          <a:p>
            <a:pPr lvl="0"/>
            <a:r>
              <a:rPr lang="en-US" b="1" dirty="0" smtClean="0"/>
              <a:t>Friend Suggest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Applications</a:t>
            </a:r>
          </a:p>
          <a:p>
            <a:pPr lvl="0"/>
            <a:r>
              <a:rPr lang="en-US" altLang="ko-KR" dirty="0"/>
              <a:t>Conclusions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92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>
            <a:lvl1pPr defTabSz="877823">
              <a:defRPr sz="3072">
                <a:effectLst>
                  <a:outerShdw blurRad="36576" dist="36576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072" b="1">
                <a:solidFill>
                  <a:srgbClr val="FFFFFF"/>
                </a:solidFill>
                <a:effectLst>
                  <a:outerShdw blurRad="36576" dist="36576" dir="2700000" rotWithShape="0">
                    <a:srgbClr val="000000">
                      <a:alpha val="43137"/>
                    </a:srgbClr>
                  </a:outerShdw>
                </a:effectLst>
              </a:rPr>
              <a:t>Characteristics of the Email Implicit Social Graph</a:t>
            </a:r>
          </a:p>
        </p:txBody>
      </p:sp>
      <p:sp>
        <p:nvSpPr>
          <p:cNvPr id="102" name="Shape 102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Gmail implicit social graph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A directed hypergraph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    ’s egocentric network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An implicit group: each hyper edge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The weight of an edge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t>Recency and frequency of email interactions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1800"/>
            </a:pPr>
            <a:endParaRPr sz="2000"/>
          </a:p>
          <a:p>
            <a:pPr marL="0" lvl="1" indent="457200">
              <a:spcBef>
                <a:spcPts val="400"/>
              </a:spcBef>
              <a:buSzTx/>
              <a:buNone/>
              <a:defRPr sz="1800"/>
            </a:pPr>
            <a:endParaRPr sz="2000"/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On average, 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1800"/>
            </a:pPr>
            <a:r>
              <a:rPr sz="2000"/>
              <a:t>	a typical 7-day active user has 350 implicit groups, 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1800"/>
            </a:pPr>
            <a:r>
              <a:rPr sz="2000"/>
              <a:t>	with groups containing an average of 6 contacts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6219373" y="1411128"/>
            <a:ext cx="2467427" cy="2354771"/>
            <a:chOff x="0" y="0"/>
            <a:chExt cx="2467426" cy="2354770"/>
          </a:xfrm>
        </p:grpSpPr>
        <p:sp>
          <p:nvSpPr>
            <p:cNvPr id="103" name="Shape 103"/>
            <p:cNvSpPr/>
            <p:nvPr/>
          </p:nvSpPr>
          <p:spPr>
            <a:xfrm>
              <a:off x="0" y="1021679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03828" y="143565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44485" y="477394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03827" y="727765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22509" y="2099364"/>
              <a:ext cx="210459" cy="21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47154" y="1464599"/>
              <a:ext cx="210459" cy="21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641925" y="1938769"/>
              <a:ext cx="210459" cy="21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06286" y="0"/>
              <a:ext cx="1161141" cy="116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ysDash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642422">
              <a:off x="1445985" y="1372365"/>
              <a:ext cx="736601" cy="9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ysDash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V="1">
              <a:off x="210456" y="580396"/>
              <a:ext cx="1095830" cy="5465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10457" y="1126908"/>
              <a:ext cx="1241941" cy="6380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79636" y="1201315"/>
              <a:ext cx="373695" cy="9288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 flipV="1">
              <a:off x="179636" y="1201315"/>
              <a:ext cx="1462290" cy="8426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17" name="Shape 117"/>
          <p:cNvSpPr/>
          <p:nvPr/>
        </p:nvSpPr>
        <p:spPr>
          <a:xfrm>
            <a:off x="986970" y="1944764"/>
            <a:ext cx="210459" cy="21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6C0A"/>
          </a:soli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Friend Suggest</a:t>
            </a:r>
          </a:p>
        </p:txBody>
      </p:sp>
      <p:sp>
        <p:nvSpPr>
          <p:cNvPr id="120" name="Shape 120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Observation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Although users </a:t>
            </a:r>
            <a:r>
              <a:rPr sz="2000" b="1" dirty="0"/>
              <a:t>are reluctant to expend the effort </a:t>
            </a:r>
            <a:r>
              <a:rPr sz="2000" dirty="0"/>
              <a:t>to create explicit contact groups, they nonetheless </a:t>
            </a:r>
            <a:r>
              <a:rPr sz="2000" b="1" dirty="0"/>
              <a:t>implicitly cluster their contacts </a:t>
            </a:r>
            <a:r>
              <a:rPr sz="2000" dirty="0"/>
              <a:t>into groups via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sz="2000" dirty="0" smtClean="0"/>
              <a:t>their </a:t>
            </a:r>
            <a:r>
              <a:rPr sz="2000" dirty="0"/>
              <a:t>interactions with them</a:t>
            </a:r>
          </a:p>
          <a:p>
            <a:pPr lvl="0">
              <a:defRPr sz="1800"/>
            </a:pPr>
            <a:endParaRPr sz="2400" dirty="0"/>
          </a:p>
          <a:p>
            <a:pPr lvl="0">
              <a:defRPr sz="1800"/>
            </a:pPr>
            <a:r>
              <a:rPr sz="2400" dirty="0"/>
              <a:t>Friend Suggest algorithm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 dirty="0"/>
              <a:t>Detects the presence of implicit clustering in a user’s egocentric network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79511" y="116632"/>
            <a:ext cx="8784978" cy="79208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Friend Suggest</a:t>
            </a:r>
          </a:p>
        </p:txBody>
      </p:sp>
      <p:sp>
        <p:nvSpPr>
          <p:cNvPr id="123" name="Shape 123"/>
          <p:cNvSpPr>
            <a:spLocks noGrp="1"/>
          </p:cNvSpPr>
          <p:nvPr>
            <p:ph idx="1"/>
          </p:nvPr>
        </p:nvSpPr>
        <p:spPr>
          <a:xfrm>
            <a:off x="179511" y="1063276"/>
            <a:ext cx="8784978" cy="54620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Edge weight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The relationship strength between a user and his implicit groups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Criteria for computing weights: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b="1"/>
              <a:t>Frequency</a:t>
            </a:r>
            <a:r>
              <a:t>: Groups with frequent interactions are more important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b="1"/>
              <a:t>Recency</a:t>
            </a:r>
            <a:r>
              <a:t>: Group importance is dynamic over time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r>
              <a:rPr b="1"/>
              <a:t>Direction</a:t>
            </a:r>
            <a:r>
              <a:t>: User initiated interactions are more significant</a:t>
            </a:r>
          </a:p>
          <a:p>
            <a:pPr marL="1143000" lvl="2" indent="-228600">
              <a:spcBef>
                <a:spcPts val="400"/>
              </a:spcBef>
              <a:defRPr sz="1800"/>
            </a:pPr>
            <a:endParaRPr/>
          </a:p>
          <a:p>
            <a:pPr lvl="0">
              <a:defRPr sz="1800"/>
            </a:pPr>
            <a:r>
              <a:rPr sz="2400"/>
              <a:t>Interaction Rank</a:t>
            </a:r>
          </a:p>
          <a:p>
            <a:pPr marL="742950" lvl="1" indent="-285750">
              <a:spcBef>
                <a:spcPts val="400"/>
              </a:spcBef>
              <a:buFont typeface="Arial"/>
              <a:defRPr sz="1800"/>
            </a:pPr>
            <a:r>
              <a:rPr sz="2000"/>
              <a:t>Interaction weights decay exponentially over time with the half-life</a:t>
            </a:r>
          </a:p>
        </p:txBody>
      </p:sp>
      <p:pic>
        <p:nvPicPr>
          <p:cNvPr id="12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661" y="4531178"/>
            <a:ext cx="4638676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빅데이터 경진대회_트위터</Template>
  <TotalTime>485</TotalTime>
  <Words>625</Words>
  <Application>Microsoft Office PowerPoint</Application>
  <PresentationFormat>화면 슬라이드 쇼(4:3)</PresentationFormat>
  <Paragraphs>197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Avenir Roman</vt:lpstr>
      <vt:lpstr>맑은 고딕</vt:lpstr>
      <vt:lpstr>Arial</vt:lpstr>
      <vt:lpstr>Calibri</vt:lpstr>
      <vt:lpstr>Helvetica</vt:lpstr>
      <vt:lpstr>Trebuchet MS</vt:lpstr>
      <vt:lpstr>Wingdings</vt:lpstr>
      <vt:lpstr>SNU IDB Lab.</vt:lpstr>
      <vt:lpstr>Suggesting Friends using the Implicit  Social Graph</vt:lpstr>
      <vt:lpstr>Outline</vt:lpstr>
      <vt:lpstr>Introduction</vt:lpstr>
      <vt:lpstr>Introduction</vt:lpstr>
      <vt:lpstr>Introduction</vt:lpstr>
      <vt:lpstr>Outline</vt:lpstr>
      <vt:lpstr>Characteristics of the Email Implicit Social Graph</vt:lpstr>
      <vt:lpstr>Friend Suggest</vt:lpstr>
      <vt:lpstr>Friend Suggest</vt:lpstr>
      <vt:lpstr>Friend Suggest</vt:lpstr>
      <vt:lpstr>Friend Suggest</vt:lpstr>
      <vt:lpstr>Friend Suggest</vt:lpstr>
      <vt:lpstr>Outline</vt:lpstr>
      <vt:lpstr>Evaluation</vt:lpstr>
      <vt:lpstr>Evaluation</vt:lpstr>
      <vt:lpstr>Outline</vt:lpstr>
      <vt:lpstr>Applications</vt:lpstr>
      <vt:lpstr>Applications</vt:lpstr>
      <vt:lpstr>Outline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Suggesting Friends using the Implicit Social Graph</dc:title>
  <cp:lastModifiedBy>Hyewon Lim</cp:lastModifiedBy>
  <cp:revision>4</cp:revision>
  <dcterms:modified xsi:type="dcterms:W3CDTF">2014-10-01T10:31:00Z</dcterms:modified>
</cp:coreProperties>
</file>