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368" r:id="rId3"/>
    <p:sldId id="384" r:id="rId4"/>
    <p:sldId id="385" r:id="rId5"/>
    <p:sldId id="386" r:id="rId6"/>
    <p:sldId id="387" r:id="rId7"/>
    <p:sldId id="388" r:id="rId8"/>
    <p:sldId id="389" r:id="rId9"/>
    <p:sldId id="412" r:id="rId10"/>
    <p:sldId id="391" r:id="rId11"/>
    <p:sldId id="392" r:id="rId12"/>
    <p:sldId id="393" r:id="rId13"/>
    <p:sldId id="394" r:id="rId14"/>
    <p:sldId id="395" r:id="rId15"/>
    <p:sldId id="396" r:id="rId16"/>
    <p:sldId id="410" r:id="rId17"/>
    <p:sldId id="411" r:id="rId18"/>
    <p:sldId id="409" r:id="rId19"/>
    <p:sldId id="414" r:id="rId20"/>
    <p:sldId id="415" r:id="rId21"/>
    <p:sldId id="416" r:id="rId22"/>
    <p:sldId id="413" r:id="rId23"/>
    <p:sldId id="402" r:id="rId24"/>
    <p:sldId id="404" r:id="rId25"/>
    <p:sldId id="405" r:id="rId26"/>
    <p:sldId id="407" r:id="rId27"/>
    <p:sldId id="408" r:id="rId28"/>
    <p:sldId id="380" r:id="rId29"/>
  </p:sldIdLst>
  <p:sldSz cx="9144000" cy="6858000" type="screen4x3"/>
  <p:notesSz cx="6811963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ABA8"/>
    <a:srgbClr val="33CCCC"/>
    <a:srgbClr val="996600"/>
    <a:srgbClr val="CC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3" autoAdjust="0"/>
    <p:restoredTop sz="90537" autoAdjust="0"/>
  </p:normalViewPr>
  <p:slideViewPr>
    <p:cSldViewPr>
      <p:cViewPr varScale="1">
        <p:scale>
          <a:sx n="101" d="100"/>
          <a:sy n="101" d="100"/>
        </p:scale>
        <p:origin x="-91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862" y="-108"/>
      </p:cViewPr>
      <p:guideLst>
        <p:guide orient="horz" pos="3133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Sheet1!$A$2:$A$4</c:f>
              <c:strCache>
                <c:ptCount val="3"/>
                <c:pt idx="0">
                  <c:v>Information Access</c:v>
                </c:pt>
                <c:pt idx="1">
                  <c:v>Contacts</c:v>
                </c:pt>
                <c:pt idx="2">
                  <c:v>Timing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74.599999999999994</c:v>
                </c:pt>
                <c:pt idx="1">
                  <c:v>31.3</c:v>
                </c:pt>
                <c:pt idx="2">
                  <c:v>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5065216"/>
        <c:axId val="24326912"/>
      </c:barChart>
      <c:catAx>
        <c:axId val="95065216"/>
        <c:scaling>
          <c:orientation val="minMax"/>
        </c:scaling>
        <c:delete val="0"/>
        <c:axPos val="b"/>
        <c:majorTickMark val="none"/>
        <c:minorTickMark val="none"/>
        <c:tickLblPos val="nextTo"/>
        <c:crossAx val="24326912"/>
        <c:crosses val="autoZero"/>
        <c:auto val="1"/>
        <c:lblAlgn val="ctr"/>
        <c:lblOffset val="100"/>
        <c:noMultiLvlLbl val="0"/>
      </c:catAx>
      <c:valAx>
        <c:axId val="24326912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crossAx val="95065216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EDA06-8BCC-44CD-B78A-087714A27DDD}" type="doc">
      <dgm:prSet loTypeId="urn:microsoft.com/office/officeart/2005/8/layout/vList4" loCatId="pictur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FD1788F2-7125-46C3-8C82-375B3D9F85B4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D9B424F8-F72B-464E-83F3-E52F93D96134}" type="parTrans" cxnId="{A1825725-82CA-4C0A-B287-3D790D23BF22}">
      <dgm:prSet/>
      <dgm:spPr/>
      <dgm:t>
        <a:bodyPr/>
        <a:lstStyle/>
        <a:p>
          <a:pPr latinLnBrk="1"/>
          <a:endParaRPr lang="ko-KR" altLang="en-US"/>
        </a:p>
      </dgm:t>
    </dgm:pt>
    <dgm:pt modelId="{99EB3B21-37E2-493F-9202-82706EA174E6}" type="sibTrans" cxnId="{A1825725-82CA-4C0A-B287-3D790D23BF22}">
      <dgm:prSet/>
      <dgm:spPr/>
      <dgm:t>
        <a:bodyPr/>
        <a:lstStyle/>
        <a:p>
          <a:pPr latinLnBrk="1"/>
          <a:endParaRPr lang="ko-KR" altLang="en-US"/>
        </a:p>
      </dgm:t>
    </dgm:pt>
    <dgm:pt modelId="{66852E06-B37E-41D3-986C-E2F0A7E958D7}">
      <dgm:prSet phldrT="[텍스트]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0555AB79-96A7-4195-B54D-845BD5B7CCA6}" type="parTrans" cxnId="{F4728BDA-2067-4D97-B0B5-D510ED8BE5D5}">
      <dgm:prSet/>
      <dgm:spPr/>
      <dgm:t>
        <a:bodyPr/>
        <a:lstStyle/>
        <a:p>
          <a:pPr latinLnBrk="1"/>
          <a:endParaRPr lang="ko-KR" altLang="en-US"/>
        </a:p>
      </dgm:t>
    </dgm:pt>
    <dgm:pt modelId="{0A35622C-773B-416E-B574-C34628EAE164}" type="sibTrans" cxnId="{F4728BDA-2067-4D97-B0B5-D510ED8BE5D5}">
      <dgm:prSet/>
      <dgm:spPr/>
      <dgm:t>
        <a:bodyPr/>
        <a:lstStyle/>
        <a:p>
          <a:pPr latinLnBrk="1"/>
          <a:endParaRPr lang="ko-KR" altLang="en-US"/>
        </a:p>
      </dgm:t>
    </dgm:pt>
    <dgm:pt modelId="{71333B59-4CA6-42D1-814D-1EDC8A5E1B20}">
      <dgm:prSet phldrT="[텍스트]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49850B5C-59B9-4D3F-A249-4E368462924B}" type="parTrans" cxnId="{9C8AE6CD-A833-470D-8C85-5EDD510B7BB3}">
      <dgm:prSet/>
      <dgm:spPr/>
      <dgm:t>
        <a:bodyPr/>
        <a:lstStyle/>
        <a:p>
          <a:pPr latinLnBrk="1"/>
          <a:endParaRPr lang="ko-KR" altLang="en-US"/>
        </a:p>
      </dgm:t>
    </dgm:pt>
    <dgm:pt modelId="{89FB9876-0111-4115-A923-1E39F5727834}" type="sibTrans" cxnId="{9C8AE6CD-A833-470D-8C85-5EDD510B7BB3}">
      <dgm:prSet/>
      <dgm:spPr/>
      <dgm:t>
        <a:bodyPr/>
        <a:lstStyle/>
        <a:p>
          <a:pPr latinLnBrk="1"/>
          <a:endParaRPr lang="ko-KR" altLang="en-US"/>
        </a:p>
      </dgm:t>
    </dgm:pt>
    <dgm:pt modelId="{327FC9A4-DCB7-4D2D-8850-4D87BA8B1168}" type="pres">
      <dgm:prSet presAssocID="{9FFEDA06-8BCC-44CD-B78A-087714A27DD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596601-D232-40F4-9679-749881ACC7E3}" type="pres">
      <dgm:prSet presAssocID="{FD1788F2-7125-46C3-8C82-375B3D9F85B4}" presName="comp" presStyleCnt="0"/>
      <dgm:spPr/>
    </dgm:pt>
    <dgm:pt modelId="{67B01231-D647-4357-9A95-E4C20943DE4D}" type="pres">
      <dgm:prSet presAssocID="{FD1788F2-7125-46C3-8C82-375B3D9F85B4}" presName="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477ED70-B65B-4778-AD68-E67388550666}" type="pres">
      <dgm:prSet presAssocID="{FD1788F2-7125-46C3-8C82-375B3D9F85B4}" presName="img" presStyleLbl="fgImgPlace1" presStyleIdx="0" presStyleCnt="3" custScaleX="75113" custLinFactNeighborX="-12390"/>
      <dgm:spPr>
        <a:ln>
          <a:noFill/>
        </a:ln>
      </dgm:spPr>
    </dgm:pt>
    <dgm:pt modelId="{87CDB0BF-B290-47A4-AD97-B2410EFCD67C}" type="pres">
      <dgm:prSet presAssocID="{FD1788F2-7125-46C3-8C82-375B3D9F85B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C31519-1E7E-454C-93D1-67B7F6138E03}" type="pres">
      <dgm:prSet presAssocID="{99EB3B21-37E2-493F-9202-82706EA174E6}" presName="spacer" presStyleCnt="0"/>
      <dgm:spPr/>
    </dgm:pt>
    <dgm:pt modelId="{82B4E40F-B7B4-4196-BC69-AE7FBA391183}" type="pres">
      <dgm:prSet presAssocID="{71333B59-4CA6-42D1-814D-1EDC8A5E1B20}" presName="comp" presStyleCnt="0"/>
      <dgm:spPr/>
    </dgm:pt>
    <dgm:pt modelId="{DA6C5EAA-EC91-4A52-81ED-327DD772D1C8}" type="pres">
      <dgm:prSet presAssocID="{71333B59-4CA6-42D1-814D-1EDC8A5E1B20}" presName="box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102C8EC-7783-4ED7-A0C0-F1E3966AC3B4}" type="pres">
      <dgm:prSet presAssocID="{71333B59-4CA6-42D1-814D-1EDC8A5E1B20}" presName="img" presStyleLbl="fgImgPlace1" presStyleIdx="1" presStyleCnt="3" custScaleX="75113" custLinFactNeighborX="-12390"/>
      <dgm:spPr>
        <a:ln>
          <a:noFill/>
        </a:ln>
      </dgm:spPr>
    </dgm:pt>
    <dgm:pt modelId="{D8BA3CE1-953F-4464-9B68-BCBA34830619}" type="pres">
      <dgm:prSet presAssocID="{71333B59-4CA6-42D1-814D-1EDC8A5E1B20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5A0178-C8A2-4276-B6F5-34BF0B749108}" type="pres">
      <dgm:prSet presAssocID="{89FB9876-0111-4115-A923-1E39F5727834}" presName="spacer" presStyleCnt="0"/>
      <dgm:spPr/>
    </dgm:pt>
    <dgm:pt modelId="{D27E5CE6-422E-467B-B7E1-1F4C8C24B155}" type="pres">
      <dgm:prSet presAssocID="{66852E06-B37E-41D3-986C-E2F0A7E958D7}" presName="comp" presStyleCnt="0"/>
      <dgm:spPr/>
    </dgm:pt>
    <dgm:pt modelId="{A2566491-0146-4775-83CB-5A7829809713}" type="pres">
      <dgm:prSet presAssocID="{66852E06-B37E-41D3-986C-E2F0A7E958D7}" presName="box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B796856-202A-4D84-BA00-6D5691E0828E}" type="pres">
      <dgm:prSet presAssocID="{66852E06-B37E-41D3-986C-E2F0A7E958D7}" presName="img" presStyleLbl="fgImgPlace1" presStyleIdx="2" presStyleCnt="3" custScaleX="75113" custLinFactNeighborX="-12390"/>
      <dgm:spPr>
        <a:ln>
          <a:noFill/>
        </a:ln>
      </dgm:spPr>
    </dgm:pt>
    <dgm:pt modelId="{FEA985E3-75CD-473F-BF71-849C5BBFA98B}" type="pres">
      <dgm:prSet presAssocID="{66852E06-B37E-41D3-986C-E2F0A7E958D7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33829E3-6DEA-49F3-AB78-25709F923728}" type="presOf" srcId="{FD1788F2-7125-46C3-8C82-375B3D9F85B4}" destId="{67B01231-D647-4357-9A95-E4C20943DE4D}" srcOrd="0" destOrd="0" presId="urn:microsoft.com/office/officeart/2005/8/layout/vList4"/>
    <dgm:cxn modelId="{D4528081-3721-4AA9-9C0A-D5DE7F2EB51F}" type="presOf" srcId="{71333B59-4CA6-42D1-814D-1EDC8A5E1B20}" destId="{D8BA3CE1-953F-4464-9B68-BCBA34830619}" srcOrd="1" destOrd="0" presId="urn:microsoft.com/office/officeart/2005/8/layout/vList4"/>
    <dgm:cxn modelId="{FF48631A-517C-451A-9C71-539166C4810B}" type="presOf" srcId="{9FFEDA06-8BCC-44CD-B78A-087714A27DDD}" destId="{327FC9A4-DCB7-4D2D-8850-4D87BA8B1168}" srcOrd="0" destOrd="0" presId="urn:microsoft.com/office/officeart/2005/8/layout/vList4"/>
    <dgm:cxn modelId="{8AF2584F-D447-460D-9556-3A80D98095A7}" type="presOf" srcId="{FD1788F2-7125-46C3-8C82-375B3D9F85B4}" destId="{87CDB0BF-B290-47A4-AD97-B2410EFCD67C}" srcOrd="1" destOrd="0" presId="urn:microsoft.com/office/officeart/2005/8/layout/vList4"/>
    <dgm:cxn modelId="{9A741A78-A889-4967-8B58-62C4F43671D2}" type="presOf" srcId="{66852E06-B37E-41D3-986C-E2F0A7E958D7}" destId="{A2566491-0146-4775-83CB-5A7829809713}" srcOrd="0" destOrd="0" presId="urn:microsoft.com/office/officeart/2005/8/layout/vList4"/>
    <dgm:cxn modelId="{F4728BDA-2067-4D97-B0B5-D510ED8BE5D5}" srcId="{9FFEDA06-8BCC-44CD-B78A-087714A27DDD}" destId="{66852E06-B37E-41D3-986C-E2F0A7E958D7}" srcOrd="2" destOrd="0" parTransId="{0555AB79-96A7-4195-B54D-845BD5B7CCA6}" sibTransId="{0A35622C-773B-416E-B574-C34628EAE164}"/>
    <dgm:cxn modelId="{9C8AE6CD-A833-470D-8C85-5EDD510B7BB3}" srcId="{9FFEDA06-8BCC-44CD-B78A-087714A27DDD}" destId="{71333B59-4CA6-42D1-814D-1EDC8A5E1B20}" srcOrd="1" destOrd="0" parTransId="{49850B5C-59B9-4D3F-A249-4E368462924B}" sibTransId="{89FB9876-0111-4115-A923-1E39F5727834}"/>
    <dgm:cxn modelId="{54F53A3E-0633-44CE-9FA2-80A74F4B1DBF}" type="presOf" srcId="{71333B59-4CA6-42D1-814D-1EDC8A5E1B20}" destId="{DA6C5EAA-EC91-4A52-81ED-327DD772D1C8}" srcOrd="0" destOrd="0" presId="urn:microsoft.com/office/officeart/2005/8/layout/vList4"/>
    <dgm:cxn modelId="{A1825725-82CA-4C0A-B287-3D790D23BF22}" srcId="{9FFEDA06-8BCC-44CD-B78A-087714A27DDD}" destId="{FD1788F2-7125-46C3-8C82-375B3D9F85B4}" srcOrd="0" destOrd="0" parTransId="{D9B424F8-F72B-464E-83F3-E52F93D96134}" sibTransId="{99EB3B21-37E2-493F-9202-82706EA174E6}"/>
    <dgm:cxn modelId="{3C9546EE-4A17-4861-AD79-B26F4E907E3B}" type="presOf" srcId="{66852E06-B37E-41D3-986C-E2F0A7E958D7}" destId="{FEA985E3-75CD-473F-BF71-849C5BBFA98B}" srcOrd="1" destOrd="0" presId="urn:microsoft.com/office/officeart/2005/8/layout/vList4"/>
    <dgm:cxn modelId="{F2A1AF3B-E57E-4917-8856-04A0792E9BE0}" type="presParOf" srcId="{327FC9A4-DCB7-4D2D-8850-4D87BA8B1168}" destId="{A7596601-D232-40F4-9679-749881ACC7E3}" srcOrd="0" destOrd="0" presId="urn:microsoft.com/office/officeart/2005/8/layout/vList4"/>
    <dgm:cxn modelId="{EFA476D4-CA40-4264-A0C8-CB70D361143E}" type="presParOf" srcId="{A7596601-D232-40F4-9679-749881ACC7E3}" destId="{67B01231-D647-4357-9A95-E4C20943DE4D}" srcOrd="0" destOrd="0" presId="urn:microsoft.com/office/officeart/2005/8/layout/vList4"/>
    <dgm:cxn modelId="{23896C6F-E397-495B-9D35-48A92B172F7C}" type="presParOf" srcId="{A7596601-D232-40F4-9679-749881ACC7E3}" destId="{3477ED70-B65B-4778-AD68-E67388550666}" srcOrd="1" destOrd="0" presId="urn:microsoft.com/office/officeart/2005/8/layout/vList4"/>
    <dgm:cxn modelId="{1F4C42C1-30B5-4B04-8910-FA2C1C566164}" type="presParOf" srcId="{A7596601-D232-40F4-9679-749881ACC7E3}" destId="{87CDB0BF-B290-47A4-AD97-B2410EFCD67C}" srcOrd="2" destOrd="0" presId="urn:microsoft.com/office/officeart/2005/8/layout/vList4"/>
    <dgm:cxn modelId="{83BB951D-036C-46E5-BA9C-46589DC0E494}" type="presParOf" srcId="{327FC9A4-DCB7-4D2D-8850-4D87BA8B1168}" destId="{87C31519-1E7E-454C-93D1-67B7F6138E03}" srcOrd="1" destOrd="0" presId="urn:microsoft.com/office/officeart/2005/8/layout/vList4"/>
    <dgm:cxn modelId="{5202286F-1E53-4C55-A423-2086B5186E23}" type="presParOf" srcId="{327FC9A4-DCB7-4D2D-8850-4D87BA8B1168}" destId="{82B4E40F-B7B4-4196-BC69-AE7FBA391183}" srcOrd="2" destOrd="0" presId="urn:microsoft.com/office/officeart/2005/8/layout/vList4"/>
    <dgm:cxn modelId="{BDB9845E-B420-4298-9D73-B847BA5BAE8A}" type="presParOf" srcId="{82B4E40F-B7B4-4196-BC69-AE7FBA391183}" destId="{DA6C5EAA-EC91-4A52-81ED-327DD772D1C8}" srcOrd="0" destOrd="0" presId="urn:microsoft.com/office/officeart/2005/8/layout/vList4"/>
    <dgm:cxn modelId="{85B3504C-C30E-4A7D-A3D8-D17B8F81549E}" type="presParOf" srcId="{82B4E40F-B7B4-4196-BC69-AE7FBA391183}" destId="{3102C8EC-7783-4ED7-A0C0-F1E3966AC3B4}" srcOrd="1" destOrd="0" presId="urn:microsoft.com/office/officeart/2005/8/layout/vList4"/>
    <dgm:cxn modelId="{28541C4B-9DFF-429E-9F57-E2D5EF845542}" type="presParOf" srcId="{82B4E40F-B7B4-4196-BC69-AE7FBA391183}" destId="{D8BA3CE1-953F-4464-9B68-BCBA34830619}" srcOrd="2" destOrd="0" presId="urn:microsoft.com/office/officeart/2005/8/layout/vList4"/>
    <dgm:cxn modelId="{845F3E6E-3192-40EA-9533-1711B25A028E}" type="presParOf" srcId="{327FC9A4-DCB7-4D2D-8850-4D87BA8B1168}" destId="{325A0178-C8A2-4276-B6F5-34BF0B749108}" srcOrd="3" destOrd="0" presId="urn:microsoft.com/office/officeart/2005/8/layout/vList4"/>
    <dgm:cxn modelId="{47CCA680-9700-4FA2-8C67-071AB06A3359}" type="presParOf" srcId="{327FC9A4-DCB7-4D2D-8850-4D87BA8B1168}" destId="{D27E5CE6-422E-467B-B7E1-1F4C8C24B155}" srcOrd="4" destOrd="0" presId="urn:microsoft.com/office/officeart/2005/8/layout/vList4"/>
    <dgm:cxn modelId="{DA293ACF-D171-4DD5-B07C-F837F25DFBA2}" type="presParOf" srcId="{D27E5CE6-422E-467B-B7E1-1F4C8C24B155}" destId="{A2566491-0146-4775-83CB-5A7829809713}" srcOrd="0" destOrd="0" presId="urn:microsoft.com/office/officeart/2005/8/layout/vList4"/>
    <dgm:cxn modelId="{D05DD675-9F2A-41E1-A90C-59A06E17F33A}" type="presParOf" srcId="{D27E5CE6-422E-467B-B7E1-1F4C8C24B155}" destId="{3B796856-202A-4D84-BA00-6D5691E0828E}" srcOrd="1" destOrd="0" presId="urn:microsoft.com/office/officeart/2005/8/layout/vList4"/>
    <dgm:cxn modelId="{636A56CC-6311-49D6-9CC7-E6B419342610}" type="presParOf" srcId="{D27E5CE6-422E-467B-B7E1-1F4C8C24B155}" destId="{FEA985E3-75CD-473F-BF71-849C5BBFA98B}" srcOrd="2" destOrd="0" presId="urn:microsoft.com/office/officeart/2005/8/layout/vList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D630C-A561-4CEC-B8B1-521A4231C3DD}" type="doc">
      <dgm:prSet loTypeId="urn:microsoft.com/office/officeart/2005/8/layout/vList4" loCatId="pictur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54323836-231B-4011-BC99-BC55E1A153A9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news about the rain tragedy in Rio de Janeiro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D3D556-F26C-479D-8CE0-C3E3B1DBE481}" type="parTrans" cxnId="{1CF6CA5A-E97B-49F2-8C7A-6A1498225005}">
      <dgm:prSet/>
      <dgm:spPr/>
      <dgm:t>
        <a:bodyPr/>
        <a:lstStyle/>
        <a:p>
          <a:pPr latinLnBrk="1"/>
          <a:endParaRPr lang="ko-KR" altLang="en-US"/>
        </a:p>
      </dgm:t>
    </dgm:pt>
    <dgm:pt modelId="{0D5AEA67-FB08-4C85-AADE-16301C604807}" type="sibTrans" cxnId="{1CF6CA5A-E97B-49F2-8C7A-6A1498225005}">
      <dgm:prSet/>
      <dgm:spPr/>
      <dgm:t>
        <a:bodyPr/>
        <a:lstStyle/>
        <a:p>
          <a:pPr latinLnBrk="1"/>
          <a:endParaRPr lang="ko-KR" altLang="en-US"/>
        </a:p>
      </dgm:t>
    </dgm:pt>
    <dgm:pt modelId="{7DFDA9B1-4F6A-4949-8456-4326A8C77163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The Brazilian Ministry of Health was creating a registry of health professionals interested in helping in the flooding zones</a:t>
          </a:r>
          <a:endParaRPr lang="ko-KR" altLang="en-US" dirty="0"/>
        </a:p>
      </dgm:t>
    </dgm:pt>
    <dgm:pt modelId="{8080094E-8515-4785-B408-898ABA2F0B7A}" type="parTrans" cxnId="{B5E4545B-62B7-49E2-BED0-EADFB82B7475}">
      <dgm:prSet/>
      <dgm:spPr/>
      <dgm:t>
        <a:bodyPr/>
        <a:lstStyle/>
        <a:p>
          <a:pPr latinLnBrk="1"/>
          <a:endParaRPr lang="ko-KR" altLang="en-US"/>
        </a:p>
      </dgm:t>
    </dgm:pt>
    <dgm:pt modelId="{8CC7785A-026E-4984-931C-8D77BAFD666F}" type="sibTrans" cxnId="{B5E4545B-62B7-49E2-BED0-EADFB82B7475}">
      <dgm:prSet/>
      <dgm:spPr/>
      <dgm:t>
        <a:bodyPr/>
        <a:lstStyle/>
        <a:p>
          <a:pPr latinLnBrk="1"/>
          <a:endParaRPr lang="ko-KR" altLang="en-US"/>
        </a:p>
      </dgm:t>
    </dgm:pt>
    <dgm:pt modelId="{EFE11EE8-2BF8-4DD3-9DBE-FD2BC96B39B4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changes in the Zodiac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208F9F-5A0E-46C9-B54D-075C754042D6}" type="parTrans" cxnId="{9B6A7000-80DD-4BBC-8C28-F6FBF0576616}">
      <dgm:prSet/>
      <dgm:spPr/>
      <dgm:t>
        <a:bodyPr/>
        <a:lstStyle/>
        <a:p>
          <a:pPr latinLnBrk="1"/>
          <a:endParaRPr lang="ko-KR" altLang="en-US"/>
        </a:p>
      </dgm:t>
    </dgm:pt>
    <dgm:pt modelId="{1A7B61FF-7872-483F-BF61-B48B8008CB01}" type="sibTrans" cxnId="{9B6A7000-80DD-4BBC-8C28-F6FBF0576616}">
      <dgm:prSet/>
      <dgm:spPr/>
      <dgm:t>
        <a:bodyPr/>
        <a:lstStyle/>
        <a:p>
          <a:pPr latinLnBrk="1"/>
          <a:endParaRPr lang="ko-KR" altLang="en-US"/>
        </a:p>
      </dgm:t>
    </dgm:pt>
    <dgm:pt modelId="{37AD2777-DB99-4F72-BADB-AE8664A0F468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An astronomer claimed zodiacal signs were incorrect</a:t>
          </a:r>
          <a:endParaRPr lang="ko-KR" altLang="en-US" dirty="0"/>
        </a:p>
      </dgm:t>
    </dgm:pt>
    <dgm:pt modelId="{A9ACD4A9-ECD9-4407-AEE3-CB0D1A36D2ED}" type="parTrans" cxnId="{1C876D14-1811-4685-A0DE-D99605A6CECD}">
      <dgm:prSet/>
      <dgm:spPr/>
      <dgm:t>
        <a:bodyPr/>
        <a:lstStyle/>
        <a:p>
          <a:pPr latinLnBrk="1"/>
          <a:endParaRPr lang="ko-KR" altLang="en-US"/>
        </a:p>
      </dgm:t>
    </dgm:pt>
    <dgm:pt modelId="{DB6F6027-63D8-49CF-91B2-0996E1F930B5}" type="sibTrans" cxnId="{1C876D14-1811-4685-A0DE-D99605A6CECD}">
      <dgm:prSet/>
      <dgm:spPr/>
      <dgm:t>
        <a:bodyPr/>
        <a:lstStyle/>
        <a:p>
          <a:pPr latinLnBrk="1"/>
          <a:endParaRPr lang="ko-KR" altLang="en-US"/>
        </a:p>
      </dgm:t>
    </dgm:pt>
    <dgm:pt modelId="{30F71AE1-59F4-4C70-A5E8-FAF779A8EC62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promotion for a publicity action in Campus Party Brazil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9668F0-84EF-420D-85E0-4B4F990A9302}" type="parTrans" cxnId="{083762A6-BE6A-4663-956D-5EB5C1650120}">
      <dgm:prSet/>
      <dgm:spPr/>
      <dgm:t>
        <a:bodyPr/>
        <a:lstStyle/>
        <a:p>
          <a:pPr latinLnBrk="1"/>
          <a:endParaRPr lang="ko-KR" altLang="en-US"/>
        </a:p>
      </dgm:t>
    </dgm:pt>
    <dgm:pt modelId="{FFF9C723-C162-4C34-989B-6BAD51427EEF}" type="sibTrans" cxnId="{083762A6-BE6A-4663-956D-5EB5C1650120}">
      <dgm:prSet/>
      <dgm:spPr/>
      <dgm:t>
        <a:bodyPr/>
        <a:lstStyle/>
        <a:p>
          <a:pPr latinLnBrk="1"/>
          <a:endParaRPr lang="ko-KR" altLang="en-US"/>
        </a:p>
      </dgm:t>
    </dgm:pt>
    <dgm:pt modelId="{B2F9180A-F74D-4ADF-A471-D78FC705C8FB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The promotion asked users to </a:t>
          </a:r>
          <a:r>
            <a:rPr lang="en-US" altLang="ko-KR" dirty="0" err="1" smtClean="0"/>
            <a:t>retweet</a:t>
          </a:r>
          <a:r>
            <a:rPr lang="en-US" altLang="ko-KR" dirty="0" smtClean="0"/>
            <a:t> the information in order to participate in a raffle of a netbook</a:t>
          </a:r>
          <a:endParaRPr lang="ko-KR" altLang="en-US" dirty="0"/>
        </a:p>
      </dgm:t>
    </dgm:pt>
    <dgm:pt modelId="{07393929-CAE1-496D-9223-4325F5AB6612}" type="parTrans" cxnId="{09ABAB13-1B53-4E54-B618-75BF65B7BB1E}">
      <dgm:prSet/>
      <dgm:spPr/>
      <dgm:t>
        <a:bodyPr/>
        <a:lstStyle/>
        <a:p>
          <a:pPr latinLnBrk="1"/>
          <a:endParaRPr lang="ko-KR" altLang="en-US"/>
        </a:p>
      </dgm:t>
    </dgm:pt>
    <dgm:pt modelId="{12902CBB-FAF6-4D0F-ADCF-D83B23BD7C09}" type="sibTrans" cxnId="{09ABAB13-1B53-4E54-B618-75BF65B7BB1E}">
      <dgm:prSet/>
      <dgm:spPr/>
      <dgm:t>
        <a:bodyPr/>
        <a:lstStyle/>
        <a:p>
          <a:pPr latinLnBrk="1"/>
          <a:endParaRPr lang="ko-KR" altLang="en-US"/>
        </a:p>
      </dgm:t>
    </dgm:pt>
    <dgm:pt modelId="{836C168B-C236-4420-BB68-73CF8DE96B09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picture of a famous actress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4047FD-A46B-48DA-B7CD-5638139F6D54}" type="parTrans" cxnId="{D625A037-B6C0-4B05-BAC9-1FAE276FAD4A}">
      <dgm:prSet/>
      <dgm:spPr/>
      <dgm:t>
        <a:bodyPr/>
        <a:lstStyle/>
        <a:p>
          <a:pPr latinLnBrk="1"/>
          <a:endParaRPr lang="ko-KR" altLang="en-US"/>
        </a:p>
      </dgm:t>
    </dgm:pt>
    <dgm:pt modelId="{48EF25B2-9FA6-42A1-AF29-C2AC8A080650}" type="sibTrans" cxnId="{D625A037-B6C0-4B05-BAC9-1FAE276FAD4A}">
      <dgm:prSet/>
      <dgm:spPr/>
      <dgm:t>
        <a:bodyPr/>
        <a:lstStyle/>
        <a:p>
          <a:pPr latinLnBrk="1"/>
          <a:endParaRPr lang="ko-KR" altLang="en-US"/>
        </a:p>
      </dgm:t>
    </dgm:pt>
    <dgm:pt modelId="{15CF52D0-459C-41FD-B7C8-9E100122B1CA}">
      <dgm:prSet/>
      <dgm:spPr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She was being made fun of by a popular humor site</a:t>
          </a:r>
          <a:endParaRPr lang="ko-KR" altLang="en-US" dirty="0"/>
        </a:p>
      </dgm:t>
    </dgm:pt>
    <dgm:pt modelId="{3DBFBC47-2A24-422C-91BE-8A1633469E52}" type="parTrans" cxnId="{BD2EEF65-78D4-4DBE-AD17-B3E53CA66AB7}">
      <dgm:prSet/>
      <dgm:spPr/>
      <dgm:t>
        <a:bodyPr/>
        <a:lstStyle/>
        <a:p>
          <a:pPr latinLnBrk="1"/>
          <a:endParaRPr lang="ko-KR" altLang="en-US"/>
        </a:p>
      </dgm:t>
    </dgm:pt>
    <dgm:pt modelId="{3EB133CA-0217-4FBE-B731-1B7D275192A3}" type="sibTrans" cxnId="{BD2EEF65-78D4-4DBE-AD17-B3E53CA66AB7}">
      <dgm:prSet/>
      <dgm:spPr/>
      <dgm:t>
        <a:bodyPr/>
        <a:lstStyle/>
        <a:p>
          <a:pPr latinLnBrk="1"/>
          <a:endParaRPr lang="ko-KR" altLang="en-US"/>
        </a:p>
      </dgm:t>
    </dgm:pt>
    <dgm:pt modelId="{7FEC0295-AF87-41AC-AA97-AB16A190FCAA}" type="pres">
      <dgm:prSet presAssocID="{547D630C-A561-4CEC-B8B1-521A4231C3D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3DEDDF-F527-4939-8BDA-600EA37258D1}" type="pres">
      <dgm:prSet presAssocID="{54323836-231B-4011-BC99-BC55E1A153A9}" presName="comp" presStyleCnt="0"/>
      <dgm:spPr/>
    </dgm:pt>
    <dgm:pt modelId="{D624FEAC-9160-433C-B1BD-447D150D219B}" type="pres">
      <dgm:prSet presAssocID="{54323836-231B-4011-BC99-BC55E1A153A9}" presName="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207A09A-ABA4-4C2E-B368-54A2B3506836}" type="pres">
      <dgm:prSet presAssocID="{54323836-231B-4011-BC99-BC55E1A153A9}" presName="img" presStyleLbl="fgImgPlace1" presStyleIdx="0" presStyleCnt="4" custScaleX="53906" custLinFactNeighborX="-15" custLinFactNeighborY="-432"/>
      <dgm:spPr>
        <a:ln>
          <a:noFill/>
        </a:ln>
      </dgm:spPr>
    </dgm:pt>
    <dgm:pt modelId="{7A5D636C-AB55-485F-8858-A6075A2BA57E}" type="pres">
      <dgm:prSet presAssocID="{54323836-231B-4011-BC99-BC55E1A153A9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84126D-BDB4-4E2E-923D-DAA8B2549551}" type="pres">
      <dgm:prSet presAssocID="{0D5AEA67-FB08-4C85-AADE-16301C604807}" presName="spacer" presStyleCnt="0"/>
      <dgm:spPr/>
    </dgm:pt>
    <dgm:pt modelId="{77184281-2D3A-4A73-B8CC-F1F43755A117}" type="pres">
      <dgm:prSet presAssocID="{EFE11EE8-2BF8-4DD3-9DBE-FD2BC96B39B4}" presName="comp" presStyleCnt="0"/>
      <dgm:spPr/>
    </dgm:pt>
    <dgm:pt modelId="{2329B055-0234-4829-A8DD-AE4485A0EBEB}" type="pres">
      <dgm:prSet presAssocID="{EFE11EE8-2BF8-4DD3-9DBE-FD2BC96B39B4}" presName="box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39E2858-89C6-409F-AAE9-FA3BA8FA71B6}" type="pres">
      <dgm:prSet presAssocID="{EFE11EE8-2BF8-4DD3-9DBE-FD2BC96B39B4}" presName="img" presStyleLbl="fgImgPlace1" presStyleIdx="1" presStyleCnt="4" custScaleX="53906" custLinFactNeighborX="-15" custLinFactNeighborY="-432"/>
      <dgm:spPr>
        <a:ln>
          <a:noFill/>
        </a:ln>
      </dgm:spPr>
    </dgm:pt>
    <dgm:pt modelId="{10505D01-4551-4368-AEBB-678629EC9464}" type="pres">
      <dgm:prSet presAssocID="{EFE11EE8-2BF8-4DD3-9DBE-FD2BC96B39B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2196B4-F0D4-4FD6-B0DC-523AA6E5EC35}" type="pres">
      <dgm:prSet presAssocID="{1A7B61FF-7872-483F-BF61-B48B8008CB01}" presName="spacer" presStyleCnt="0"/>
      <dgm:spPr/>
    </dgm:pt>
    <dgm:pt modelId="{FFA77757-F11E-430F-9748-560F53C836AB}" type="pres">
      <dgm:prSet presAssocID="{30F71AE1-59F4-4C70-A5E8-FAF779A8EC62}" presName="comp" presStyleCnt="0"/>
      <dgm:spPr/>
    </dgm:pt>
    <dgm:pt modelId="{D3CE9265-B858-4FFD-B8C8-AD40EA07921D}" type="pres">
      <dgm:prSet presAssocID="{30F71AE1-59F4-4C70-A5E8-FAF779A8EC62}" presName="box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5471696-D28F-484B-A10F-821BD4CA65C6}" type="pres">
      <dgm:prSet presAssocID="{30F71AE1-59F4-4C70-A5E8-FAF779A8EC62}" presName="img" presStyleLbl="fgImgPlace1" presStyleIdx="2" presStyleCnt="4" custScaleX="53906" custLinFactNeighborX="-15" custLinFactNeighborY="-432"/>
      <dgm:spPr>
        <a:ln>
          <a:noFill/>
        </a:ln>
      </dgm:spPr>
    </dgm:pt>
    <dgm:pt modelId="{CD667339-4AD7-409F-ACC8-1AB16F093920}" type="pres">
      <dgm:prSet presAssocID="{30F71AE1-59F4-4C70-A5E8-FAF779A8EC62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7D2EE8-55B9-405C-93D9-22199ABC8A9E}" type="pres">
      <dgm:prSet presAssocID="{FFF9C723-C162-4C34-989B-6BAD51427EEF}" presName="spacer" presStyleCnt="0"/>
      <dgm:spPr/>
    </dgm:pt>
    <dgm:pt modelId="{82711338-82EC-4BAF-9C15-C88CE66D0C73}" type="pres">
      <dgm:prSet presAssocID="{836C168B-C236-4420-BB68-73CF8DE96B09}" presName="comp" presStyleCnt="0"/>
      <dgm:spPr/>
    </dgm:pt>
    <dgm:pt modelId="{EA905997-8E4A-45A0-8E44-28BC1977C954}" type="pres">
      <dgm:prSet presAssocID="{836C168B-C236-4420-BB68-73CF8DE96B09}" presName="box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904AC69-3272-4A20-8E84-7CD9F47D6856}" type="pres">
      <dgm:prSet presAssocID="{836C168B-C236-4420-BB68-73CF8DE96B09}" presName="img" presStyleLbl="fgImgPlace1" presStyleIdx="3" presStyleCnt="4" custScaleX="53906" custLinFactNeighborX="-15" custLinFactNeighborY="-432"/>
      <dgm:spPr>
        <a:ln>
          <a:noFill/>
        </a:ln>
      </dgm:spPr>
    </dgm:pt>
    <dgm:pt modelId="{EAA13AF8-A1D0-4ED9-AF12-367284F618FE}" type="pres">
      <dgm:prSet presAssocID="{836C168B-C236-4420-BB68-73CF8DE96B09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5E4545B-62B7-49E2-BED0-EADFB82B7475}" srcId="{54323836-231B-4011-BC99-BC55E1A153A9}" destId="{7DFDA9B1-4F6A-4949-8456-4326A8C77163}" srcOrd="0" destOrd="0" parTransId="{8080094E-8515-4785-B408-898ABA2F0B7A}" sibTransId="{8CC7785A-026E-4984-931C-8D77BAFD666F}"/>
    <dgm:cxn modelId="{65EE9446-E7E4-40E0-824C-9CE2E8D0086B}" type="presOf" srcId="{B2F9180A-F74D-4ADF-A471-D78FC705C8FB}" destId="{D3CE9265-B858-4FFD-B8C8-AD40EA07921D}" srcOrd="0" destOrd="1" presId="urn:microsoft.com/office/officeart/2005/8/layout/vList4"/>
    <dgm:cxn modelId="{09ABAB13-1B53-4E54-B618-75BF65B7BB1E}" srcId="{30F71AE1-59F4-4C70-A5E8-FAF779A8EC62}" destId="{B2F9180A-F74D-4ADF-A471-D78FC705C8FB}" srcOrd="0" destOrd="0" parTransId="{07393929-CAE1-496D-9223-4325F5AB6612}" sibTransId="{12902CBB-FAF6-4D0F-ADCF-D83B23BD7C09}"/>
    <dgm:cxn modelId="{2E8EE1B9-ACD6-4961-BAAE-546CA861A870}" type="presOf" srcId="{7DFDA9B1-4F6A-4949-8456-4326A8C77163}" destId="{7A5D636C-AB55-485F-8858-A6075A2BA57E}" srcOrd="1" destOrd="1" presId="urn:microsoft.com/office/officeart/2005/8/layout/vList4"/>
    <dgm:cxn modelId="{14CFC212-2822-4135-85A9-D4653104A4E2}" type="presOf" srcId="{15CF52D0-459C-41FD-B7C8-9E100122B1CA}" destId="{EAA13AF8-A1D0-4ED9-AF12-367284F618FE}" srcOrd="1" destOrd="1" presId="urn:microsoft.com/office/officeart/2005/8/layout/vList4"/>
    <dgm:cxn modelId="{D625A037-B6C0-4B05-BAC9-1FAE276FAD4A}" srcId="{547D630C-A561-4CEC-B8B1-521A4231C3DD}" destId="{836C168B-C236-4420-BB68-73CF8DE96B09}" srcOrd="3" destOrd="0" parTransId="{FB4047FD-A46B-48DA-B7CD-5638139F6D54}" sibTransId="{48EF25B2-9FA6-42A1-AF29-C2AC8A080650}"/>
    <dgm:cxn modelId="{D082FA52-DAD3-41CF-8243-31D7A985B2C3}" type="presOf" srcId="{EFE11EE8-2BF8-4DD3-9DBE-FD2BC96B39B4}" destId="{2329B055-0234-4829-A8DD-AE4485A0EBEB}" srcOrd="0" destOrd="0" presId="urn:microsoft.com/office/officeart/2005/8/layout/vList4"/>
    <dgm:cxn modelId="{1C876D14-1811-4685-A0DE-D99605A6CECD}" srcId="{EFE11EE8-2BF8-4DD3-9DBE-FD2BC96B39B4}" destId="{37AD2777-DB99-4F72-BADB-AE8664A0F468}" srcOrd="0" destOrd="0" parTransId="{A9ACD4A9-ECD9-4407-AEE3-CB0D1A36D2ED}" sibTransId="{DB6F6027-63D8-49CF-91B2-0996E1F930B5}"/>
    <dgm:cxn modelId="{DC55E4AD-2F67-45D3-BCEF-72699A9FE83B}" type="presOf" srcId="{836C168B-C236-4420-BB68-73CF8DE96B09}" destId="{EA905997-8E4A-45A0-8E44-28BC1977C954}" srcOrd="0" destOrd="0" presId="urn:microsoft.com/office/officeart/2005/8/layout/vList4"/>
    <dgm:cxn modelId="{BD2EEF65-78D4-4DBE-AD17-B3E53CA66AB7}" srcId="{836C168B-C236-4420-BB68-73CF8DE96B09}" destId="{15CF52D0-459C-41FD-B7C8-9E100122B1CA}" srcOrd="0" destOrd="0" parTransId="{3DBFBC47-2A24-422C-91BE-8A1633469E52}" sibTransId="{3EB133CA-0217-4FBE-B731-1B7D275192A3}"/>
    <dgm:cxn modelId="{29FD7576-058D-4745-9F04-2BC6E9FE9577}" type="presOf" srcId="{30F71AE1-59F4-4C70-A5E8-FAF779A8EC62}" destId="{CD667339-4AD7-409F-ACC8-1AB16F093920}" srcOrd="1" destOrd="0" presId="urn:microsoft.com/office/officeart/2005/8/layout/vList4"/>
    <dgm:cxn modelId="{3C20BC36-C69F-4749-8B4D-D12BA1F6B243}" type="presOf" srcId="{54323836-231B-4011-BC99-BC55E1A153A9}" destId="{D624FEAC-9160-433C-B1BD-447D150D219B}" srcOrd="0" destOrd="0" presId="urn:microsoft.com/office/officeart/2005/8/layout/vList4"/>
    <dgm:cxn modelId="{0A1684ED-0627-4F50-82C1-F9BC2B13E56E}" type="presOf" srcId="{547D630C-A561-4CEC-B8B1-521A4231C3DD}" destId="{7FEC0295-AF87-41AC-AA97-AB16A190FCAA}" srcOrd="0" destOrd="0" presId="urn:microsoft.com/office/officeart/2005/8/layout/vList4"/>
    <dgm:cxn modelId="{6C445575-0DEA-426C-8F59-D66B5B1D785B}" type="presOf" srcId="{37AD2777-DB99-4F72-BADB-AE8664A0F468}" destId="{10505D01-4551-4368-AEBB-678629EC9464}" srcOrd="1" destOrd="1" presId="urn:microsoft.com/office/officeart/2005/8/layout/vList4"/>
    <dgm:cxn modelId="{89456BDC-CA0A-4176-B3FA-F529B905163D}" type="presOf" srcId="{54323836-231B-4011-BC99-BC55E1A153A9}" destId="{7A5D636C-AB55-485F-8858-A6075A2BA57E}" srcOrd="1" destOrd="0" presId="urn:microsoft.com/office/officeart/2005/8/layout/vList4"/>
    <dgm:cxn modelId="{CE53ABD3-2095-4174-8F5A-7970BE78206A}" type="presOf" srcId="{B2F9180A-F74D-4ADF-A471-D78FC705C8FB}" destId="{CD667339-4AD7-409F-ACC8-1AB16F093920}" srcOrd="1" destOrd="1" presId="urn:microsoft.com/office/officeart/2005/8/layout/vList4"/>
    <dgm:cxn modelId="{B44AC0F9-79E0-4909-921B-6B7E92029902}" type="presOf" srcId="{836C168B-C236-4420-BB68-73CF8DE96B09}" destId="{EAA13AF8-A1D0-4ED9-AF12-367284F618FE}" srcOrd="1" destOrd="0" presId="urn:microsoft.com/office/officeart/2005/8/layout/vList4"/>
    <dgm:cxn modelId="{083762A6-BE6A-4663-956D-5EB5C1650120}" srcId="{547D630C-A561-4CEC-B8B1-521A4231C3DD}" destId="{30F71AE1-59F4-4C70-A5E8-FAF779A8EC62}" srcOrd="2" destOrd="0" parTransId="{3F9668F0-84EF-420D-85E0-4B4F990A9302}" sibTransId="{FFF9C723-C162-4C34-989B-6BAD51427EEF}"/>
    <dgm:cxn modelId="{19E5830F-D3B8-42A6-B2B8-24A5075B356C}" type="presOf" srcId="{15CF52D0-459C-41FD-B7C8-9E100122B1CA}" destId="{EA905997-8E4A-45A0-8E44-28BC1977C954}" srcOrd="0" destOrd="1" presId="urn:microsoft.com/office/officeart/2005/8/layout/vList4"/>
    <dgm:cxn modelId="{8B557BBF-663F-4226-9DD9-3DE2BACB4D9A}" type="presOf" srcId="{30F71AE1-59F4-4C70-A5E8-FAF779A8EC62}" destId="{D3CE9265-B858-4FFD-B8C8-AD40EA07921D}" srcOrd="0" destOrd="0" presId="urn:microsoft.com/office/officeart/2005/8/layout/vList4"/>
    <dgm:cxn modelId="{DF115560-BC28-4135-85E8-4E87D8F98894}" type="presOf" srcId="{7DFDA9B1-4F6A-4949-8456-4326A8C77163}" destId="{D624FEAC-9160-433C-B1BD-447D150D219B}" srcOrd="0" destOrd="1" presId="urn:microsoft.com/office/officeart/2005/8/layout/vList4"/>
    <dgm:cxn modelId="{9B6A7000-80DD-4BBC-8C28-F6FBF0576616}" srcId="{547D630C-A561-4CEC-B8B1-521A4231C3DD}" destId="{EFE11EE8-2BF8-4DD3-9DBE-FD2BC96B39B4}" srcOrd="1" destOrd="0" parTransId="{1B208F9F-5A0E-46C9-B54D-075C754042D6}" sibTransId="{1A7B61FF-7872-483F-BF61-B48B8008CB01}"/>
    <dgm:cxn modelId="{A94BB440-E6D0-47FA-810D-F6EDFF88B2AC}" type="presOf" srcId="{EFE11EE8-2BF8-4DD3-9DBE-FD2BC96B39B4}" destId="{10505D01-4551-4368-AEBB-678629EC9464}" srcOrd="1" destOrd="0" presId="urn:microsoft.com/office/officeart/2005/8/layout/vList4"/>
    <dgm:cxn modelId="{1CF6CA5A-E97B-49F2-8C7A-6A1498225005}" srcId="{547D630C-A561-4CEC-B8B1-521A4231C3DD}" destId="{54323836-231B-4011-BC99-BC55E1A153A9}" srcOrd="0" destOrd="0" parTransId="{80D3D556-F26C-479D-8CE0-C3E3B1DBE481}" sibTransId="{0D5AEA67-FB08-4C85-AADE-16301C604807}"/>
    <dgm:cxn modelId="{7E7A893F-A720-4A10-92E7-2681E0CFF33D}" type="presOf" srcId="{37AD2777-DB99-4F72-BADB-AE8664A0F468}" destId="{2329B055-0234-4829-A8DD-AE4485A0EBEB}" srcOrd="0" destOrd="1" presId="urn:microsoft.com/office/officeart/2005/8/layout/vList4"/>
    <dgm:cxn modelId="{D4591F1F-33D7-4DDF-B180-40F32EA6DCDA}" type="presParOf" srcId="{7FEC0295-AF87-41AC-AA97-AB16A190FCAA}" destId="{373DEDDF-F527-4939-8BDA-600EA37258D1}" srcOrd="0" destOrd="0" presId="urn:microsoft.com/office/officeart/2005/8/layout/vList4"/>
    <dgm:cxn modelId="{093D41C7-FD2C-4255-8EA6-B4656E455EA1}" type="presParOf" srcId="{373DEDDF-F527-4939-8BDA-600EA37258D1}" destId="{D624FEAC-9160-433C-B1BD-447D150D219B}" srcOrd="0" destOrd="0" presId="urn:microsoft.com/office/officeart/2005/8/layout/vList4"/>
    <dgm:cxn modelId="{DCCCE535-6E96-4F74-A963-14B1BA635977}" type="presParOf" srcId="{373DEDDF-F527-4939-8BDA-600EA37258D1}" destId="{E207A09A-ABA4-4C2E-B368-54A2B3506836}" srcOrd="1" destOrd="0" presId="urn:microsoft.com/office/officeart/2005/8/layout/vList4"/>
    <dgm:cxn modelId="{77A18381-3A92-445E-8198-C1A90FFE9FA7}" type="presParOf" srcId="{373DEDDF-F527-4939-8BDA-600EA37258D1}" destId="{7A5D636C-AB55-485F-8858-A6075A2BA57E}" srcOrd="2" destOrd="0" presId="urn:microsoft.com/office/officeart/2005/8/layout/vList4"/>
    <dgm:cxn modelId="{7BA2BDBF-5FDC-47C0-ABB0-B060D91CA91C}" type="presParOf" srcId="{7FEC0295-AF87-41AC-AA97-AB16A190FCAA}" destId="{5F84126D-BDB4-4E2E-923D-DAA8B2549551}" srcOrd="1" destOrd="0" presId="urn:microsoft.com/office/officeart/2005/8/layout/vList4"/>
    <dgm:cxn modelId="{53D5D616-C3E0-4DE6-8B81-2E5D12010D16}" type="presParOf" srcId="{7FEC0295-AF87-41AC-AA97-AB16A190FCAA}" destId="{77184281-2D3A-4A73-B8CC-F1F43755A117}" srcOrd="2" destOrd="0" presId="urn:microsoft.com/office/officeart/2005/8/layout/vList4"/>
    <dgm:cxn modelId="{A383CFA2-0B5B-4A20-A2DC-B437C5F94132}" type="presParOf" srcId="{77184281-2D3A-4A73-B8CC-F1F43755A117}" destId="{2329B055-0234-4829-A8DD-AE4485A0EBEB}" srcOrd="0" destOrd="0" presId="urn:microsoft.com/office/officeart/2005/8/layout/vList4"/>
    <dgm:cxn modelId="{232565D8-38BF-48FF-9F89-9229B6A9A7D0}" type="presParOf" srcId="{77184281-2D3A-4A73-B8CC-F1F43755A117}" destId="{C39E2858-89C6-409F-AAE9-FA3BA8FA71B6}" srcOrd="1" destOrd="0" presId="urn:microsoft.com/office/officeart/2005/8/layout/vList4"/>
    <dgm:cxn modelId="{5B06134E-08C2-4F9D-A200-F9DDAAB493BF}" type="presParOf" srcId="{77184281-2D3A-4A73-B8CC-F1F43755A117}" destId="{10505D01-4551-4368-AEBB-678629EC9464}" srcOrd="2" destOrd="0" presId="urn:microsoft.com/office/officeart/2005/8/layout/vList4"/>
    <dgm:cxn modelId="{3117904E-D45B-40CE-B428-B34EAA7CE773}" type="presParOf" srcId="{7FEC0295-AF87-41AC-AA97-AB16A190FCAA}" destId="{762196B4-F0D4-4FD6-B0DC-523AA6E5EC35}" srcOrd="3" destOrd="0" presId="urn:microsoft.com/office/officeart/2005/8/layout/vList4"/>
    <dgm:cxn modelId="{A6044997-B3AF-4C47-AAD3-A848E96C543F}" type="presParOf" srcId="{7FEC0295-AF87-41AC-AA97-AB16A190FCAA}" destId="{FFA77757-F11E-430F-9748-560F53C836AB}" srcOrd="4" destOrd="0" presId="urn:microsoft.com/office/officeart/2005/8/layout/vList4"/>
    <dgm:cxn modelId="{72B83E93-2372-484B-AF73-93C5C49F290F}" type="presParOf" srcId="{FFA77757-F11E-430F-9748-560F53C836AB}" destId="{D3CE9265-B858-4FFD-B8C8-AD40EA07921D}" srcOrd="0" destOrd="0" presId="urn:microsoft.com/office/officeart/2005/8/layout/vList4"/>
    <dgm:cxn modelId="{29434814-F5FF-49F4-83B1-A5533FDEF4F3}" type="presParOf" srcId="{FFA77757-F11E-430F-9748-560F53C836AB}" destId="{55471696-D28F-484B-A10F-821BD4CA65C6}" srcOrd="1" destOrd="0" presId="urn:microsoft.com/office/officeart/2005/8/layout/vList4"/>
    <dgm:cxn modelId="{DFC23FD3-ECA5-4116-A8D2-275F337C302B}" type="presParOf" srcId="{FFA77757-F11E-430F-9748-560F53C836AB}" destId="{CD667339-4AD7-409F-ACC8-1AB16F093920}" srcOrd="2" destOrd="0" presId="urn:microsoft.com/office/officeart/2005/8/layout/vList4"/>
    <dgm:cxn modelId="{BBB1D74E-D370-401B-9A69-99E9B4A63D3A}" type="presParOf" srcId="{7FEC0295-AF87-41AC-AA97-AB16A190FCAA}" destId="{3C7D2EE8-55B9-405C-93D9-22199ABC8A9E}" srcOrd="5" destOrd="0" presId="urn:microsoft.com/office/officeart/2005/8/layout/vList4"/>
    <dgm:cxn modelId="{84609506-20EB-46D1-B7CF-2E3658C1FC68}" type="presParOf" srcId="{7FEC0295-AF87-41AC-AA97-AB16A190FCAA}" destId="{82711338-82EC-4BAF-9C15-C88CE66D0C73}" srcOrd="6" destOrd="0" presId="urn:microsoft.com/office/officeart/2005/8/layout/vList4"/>
    <dgm:cxn modelId="{5C081FB5-B008-4700-A31D-C6B01442C149}" type="presParOf" srcId="{82711338-82EC-4BAF-9C15-C88CE66D0C73}" destId="{EA905997-8E4A-45A0-8E44-28BC1977C954}" srcOrd="0" destOrd="0" presId="urn:microsoft.com/office/officeart/2005/8/layout/vList4"/>
    <dgm:cxn modelId="{B459E3EE-8D3D-4E9D-9C13-D0D4417E5C41}" type="presParOf" srcId="{82711338-82EC-4BAF-9C15-C88CE66D0C73}" destId="{8904AC69-3272-4A20-8E84-7CD9F47D6856}" srcOrd="1" destOrd="0" presId="urn:microsoft.com/office/officeart/2005/8/layout/vList4"/>
    <dgm:cxn modelId="{3F48850C-090F-4162-ACD2-B1D890542514}" type="presParOf" srcId="{82711338-82EC-4BAF-9C15-C88CE66D0C73}" destId="{EAA13AF8-A1D0-4ED9-AF12-367284F618F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01231-D647-4357-9A95-E4C20943DE4D}">
      <dsp:nvSpPr>
        <dsp:cNvPr id="0" name=""/>
        <dsp:cNvSpPr/>
      </dsp:nvSpPr>
      <dsp:spPr>
        <a:xfrm>
          <a:off x="0" y="0"/>
          <a:ext cx="8280920" cy="1125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kern="1200" dirty="0" smtClean="0"/>
            <a:t> </a:t>
          </a:r>
          <a:endParaRPr lang="ko-KR" altLang="en-US" sz="4000" kern="1200" dirty="0"/>
        </a:p>
      </dsp:txBody>
      <dsp:txXfrm>
        <a:off x="1768696" y="0"/>
        <a:ext cx="6512223" cy="1125125"/>
      </dsp:txXfrm>
    </dsp:sp>
    <dsp:sp modelId="{3477ED70-B65B-4778-AD68-E67388550666}">
      <dsp:nvSpPr>
        <dsp:cNvPr id="0" name=""/>
        <dsp:cNvSpPr/>
      </dsp:nvSpPr>
      <dsp:spPr>
        <a:xfrm>
          <a:off x="113398" y="112512"/>
          <a:ext cx="1244009" cy="900100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A6C5EAA-EC91-4A52-81ED-327DD772D1C8}">
      <dsp:nvSpPr>
        <dsp:cNvPr id="0" name=""/>
        <dsp:cNvSpPr/>
      </dsp:nvSpPr>
      <dsp:spPr>
        <a:xfrm>
          <a:off x="0" y="1237637"/>
          <a:ext cx="8280920" cy="1125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0" kern="1200" dirty="0"/>
        </a:p>
      </dsp:txBody>
      <dsp:txXfrm>
        <a:off x="1768696" y="1237637"/>
        <a:ext cx="6512223" cy="1125125"/>
      </dsp:txXfrm>
    </dsp:sp>
    <dsp:sp modelId="{3102C8EC-7783-4ED7-A0C0-F1E3966AC3B4}">
      <dsp:nvSpPr>
        <dsp:cNvPr id="0" name=""/>
        <dsp:cNvSpPr/>
      </dsp:nvSpPr>
      <dsp:spPr>
        <a:xfrm>
          <a:off x="113398" y="1350149"/>
          <a:ext cx="1244009" cy="900100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5376097"/>
            <a:satOff val="-7054"/>
            <a:lumOff val="-694"/>
            <a:alphaOff val="0"/>
          </a:schemeClr>
        </a:soli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2566491-0146-4775-83CB-5A7829809713}">
      <dsp:nvSpPr>
        <dsp:cNvPr id="0" name=""/>
        <dsp:cNvSpPr/>
      </dsp:nvSpPr>
      <dsp:spPr>
        <a:xfrm>
          <a:off x="0" y="2475275"/>
          <a:ext cx="8280920" cy="1125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0" kern="1200" dirty="0"/>
        </a:p>
      </dsp:txBody>
      <dsp:txXfrm>
        <a:off x="1768696" y="2475275"/>
        <a:ext cx="6512223" cy="1125125"/>
      </dsp:txXfrm>
    </dsp:sp>
    <dsp:sp modelId="{3B796856-202A-4D84-BA00-6D5691E0828E}">
      <dsp:nvSpPr>
        <dsp:cNvPr id="0" name=""/>
        <dsp:cNvSpPr/>
      </dsp:nvSpPr>
      <dsp:spPr>
        <a:xfrm>
          <a:off x="113398" y="2587787"/>
          <a:ext cx="1244009" cy="900100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10752195"/>
            <a:satOff val="-14108"/>
            <a:lumOff val="-1388"/>
            <a:alphaOff val="0"/>
          </a:schemeClr>
        </a:soli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4FEAC-9160-433C-B1BD-447D150D219B}">
      <dsp:nvSpPr>
        <dsp:cNvPr id="0" name=""/>
        <dsp:cNvSpPr/>
      </dsp:nvSpPr>
      <dsp:spPr>
        <a:xfrm>
          <a:off x="0" y="0"/>
          <a:ext cx="8064896" cy="9372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news about the rain tragedy in Rio de Janeiro</a:t>
          </a:r>
          <a:endParaRPr lang="ko-KR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 The Brazilian Ministry of Health was creating a registry of health professionals interested in helping in the flooding zones</a:t>
          </a:r>
          <a:endParaRPr lang="ko-KR" altLang="en-US" sz="1100" kern="1200" dirty="0"/>
        </a:p>
      </dsp:txBody>
      <dsp:txXfrm>
        <a:off x="1706702" y="0"/>
        <a:ext cx="6358193" cy="937229"/>
      </dsp:txXfrm>
    </dsp:sp>
    <dsp:sp modelId="{E207A09A-ABA4-4C2E-B368-54A2B3506836}">
      <dsp:nvSpPr>
        <dsp:cNvPr id="0" name=""/>
        <dsp:cNvSpPr/>
      </dsp:nvSpPr>
      <dsp:spPr>
        <a:xfrm>
          <a:off x="465224" y="90483"/>
          <a:ext cx="869492" cy="749783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329B055-0234-4829-A8DD-AE4485A0EBEB}">
      <dsp:nvSpPr>
        <dsp:cNvPr id="0" name=""/>
        <dsp:cNvSpPr/>
      </dsp:nvSpPr>
      <dsp:spPr>
        <a:xfrm>
          <a:off x="0" y="1030952"/>
          <a:ext cx="8064896" cy="937229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changes in the Zodiac</a:t>
          </a:r>
          <a:endParaRPr lang="ko-KR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 An astronomer claimed zodiacal signs were incorrect</a:t>
          </a:r>
          <a:endParaRPr lang="ko-KR" altLang="en-US" sz="1100" kern="1200" dirty="0"/>
        </a:p>
      </dsp:txBody>
      <dsp:txXfrm>
        <a:off x="1706702" y="1030952"/>
        <a:ext cx="6358193" cy="937229"/>
      </dsp:txXfrm>
    </dsp:sp>
    <dsp:sp modelId="{C39E2858-89C6-409F-AAE9-FA3BA8FA71B6}">
      <dsp:nvSpPr>
        <dsp:cNvPr id="0" name=""/>
        <dsp:cNvSpPr/>
      </dsp:nvSpPr>
      <dsp:spPr>
        <a:xfrm>
          <a:off x="465224" y="1121435"/>
          <a:ext cx="869492" cy="749783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-1327093"/>
            <a:satOff val="7537"/>
            <a:lumOff val="598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3CE9265-B858-4FFD-B8C8-AD40EA07921D}">
      <dsp:nvSpPr>
        <dsp:cNvPr id="0" name=""/>
        <dsp:cNvSpPr/>
      </dsp:nvSpPr>
      <dsp:spPr>
        <a:xfrm>
          <a:off x="0" y="2061904"/>
          <a:ext cx="8064896" cy="937229"/>
        </a:xfrm>
        <a:prstGeom prst="roundRect">
          <a:avLst>
            <a:gd name="adj" fmla="val 1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promotion for a publicity action in Campus Party Brazil</a:t>
          </a:r>
          <a:endParaRPr lang="ko-KR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 The promotion asked users to </a:t>
          </a:r>
          <a:r>
            <a:rPr lang="en-US" altLang="ko-KR" sz="1100" kern="1200" dirty="0" err="1" smtClean="0"/>
            <a:t>retweet</a:t>
          </a:r>
          <a:r>
            <a:rPr lang="en-US" altLang="ko-KR" sz="1100" kern="1200" dirty="0" smtClean="0"/>
            <a:t> the information in order to participate in a raffle of a netbook</a:t>
          </a:r>
          <a:endParaRPr lang="ko-KR" altLang="en-US" sz="1100" kern="1200" dirty="0"/>
        </a:p>
      </dsp:txBody>
      <dsp:txXfrm>
        <a:off x="1706702" y="2061904"/>
        <a:ext cx="6358193" cy="937229"/>
      </dsp:txXfrm>
    </dsp:sp>
    <dsp:sp modelId="{55471696-D28F-484B-A10F-821BD4CA65C6}">
      <dsp:nvSpPr>
        <dsp:cNvPr id="0" name=""/>
        <dsp:cNvSpPr/>
      </dsp:nvSpPr>
      <dsp:spPr>
        <a:xfrm>
          <a:off x="465224" y="2152387"/>
          <a:ext cx="869492" cy="749783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-2654186"/>
            <a:satOff val="15073"/>
            <a:lumOff val="1197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905997-8E4A-45A0-8E44-28BC1977C954}">
      <dsp:nvSpPr>
        <dsp:cNvPr id="0" name=""/>
        <dsp:cNvSpPr/>
      </dsp:nvSpPr>
      <dsp:spPr>
        <a:xfrm>
          <a:off x="0" y="3092856"/>
          <a:ext cx="8064896" cy="937229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picture of a famous actress</a:t>
          </a:r>
          <a:endParaRPr lang="ko-KR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 She was being made fun of by a popular humor site</a:t>
          </a:r>
          <a:endParaRPr lang="ko-KR" altLang="en-US" sz="1100" kern="1200" dirty="0"/>
        </a:p>
      </dsp:txBody>
      <dsp:txXfrm>
        <a:off x="1706702" y="3092856"/>
        <a:ext cx="6358193" cy="937229"/>
      </dsp:txXfrm>
    </dsp:sp>
    <dsp:sp modelId="{8904AC69-3272-4A20-8E84-7CD9F47D6856}">
      <dsp:nvSpPr>
        <dsp:cNvPr id="0" name=""/>
        <dsp:cNvSpPr/>
      </dsp:nvSpPr>
      <dsp:spPr>
        <a:xfrm>
          <a:off x="465224" y="3183339"/>
          <a:ext cx="869492" cy="749783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-3981279"/>
            <a:satOff val="22610"/>
            <a:lumOff val="1795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8537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7" y="4724203"/>
            <a:ext cx="5449570" cy="4475560"/>
          </a:xfrm>
          <a:prstGeom prst="rect">
            <a:avLst/>
          </a:prstGeom>
        </p:spPr>
        <p:txBody>
          <a:bodyPr vert="horz" lIns="92302" tIns="46151" rIns="92302" bIns="4615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8537" y="9446680"/>
            <a:ext cx="2951850" cy="49728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8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7425" y="233363"/>
            <a:ext cx="4973638" cy="37290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8537" y="9446680"/>
            <a:ext cx="2951850" cy="497285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그럼에도 불구하고 실제로 대다수의 유저들은 수동적이다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/29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400" b="1" dirty="0" smtClean="0"/>
              <a:t>How Does Social Capital Affect </a:t>
            </a:r>
            <a:r>
              <a:rPr lang="en-US" altLang="ko-KR" sz="2400" b="1" dirty="0" err="1" smtClean="0"/>
              <a:t>Retweets</a:t>
            </a:r>
            <a:r>
              <a:rPr lang="en-US" altLang="ko-KR" sz="2400" b="1" dirty="0" smtClean="0"/>
              <a:t>?</a:t>
            </a:r>
            <a:endParaRPr lang="ko-KR" altLang="en-US" sz="1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r>
              <a:rPr lang="en-US" altLang="ko-KR" sz="1800" i="1" dirty="0" smtClean="0"/>
              <a:t>Raquel </a:t>
            </a:r>
            <a:r>
              <a:rPr lang="en-US" altLang="ko-KR" sz="1800" i="1" dirty="0" err="1" smtClean="0"/>
              <a:t>Recuero</a:t>
            </a:r>
            <a:r>
              <a:rPr lang="en-US" altLang="ko-KR" sz="1800" i="1" dirty="0" smtClean="0"/>
              <a:t>, Ricardo </a:t>
            </a:r>
            <a:r>
              <a:rPr lang="en-US" altLang="ko-KR" sz="1800" i="1" dirty="0" err="1" smtClean="0"/>
              <a:t>Araujo</a:t>
            </a:r>
            <a:r>
              <a:rPr lang="en-US" altLang="ko-KR" sz="1800" i="1" dirty="0" smtClean="0"/>
              <a:t>, Gabriela </a:t>
            </a:r>
            <a:r>
              <a:rPr lang="en-US" altLang="ko-KR" sz="1800" i="1" dirty="0" err="1" smtClean="0"/>
              <a:t>Zago</a:t>
            </a:r>
            <a:endParaRPr lang="en-US" altLang="ko-KR" sz="1800" i="1" dirty="0"/>
          </a:p>
          <a:p>
            <a:r>
              <a:rPr lang="en-US" altLang="ko-KR" sz="1800" i="1" dirty="0" smtClean="0"/>
              <a:t>PPGL / </a:t>
            </a:r>
            <a:r>
              <a:rPr lang="en-US" altLang="ko-KR" sz="1800" i="1" dirty="0" err="1" smtClean="0"/>
              <a:t>UCPel</a:t>
            </a:r>
            <a:r>
              <a:rPr lang="en-US" altLang="ko-KR" sz="1800" i="1" dirty="0" smtClean="0"/>
              <a:t>, PPGC / </a:t>
            </a:r>
            <a:r>
              <a:rPr lang="en-US" altLang="ko-KR" sz="1800" i="1" dirty="0" err="1" smtClean="0"/>
              <a:t>UFPel</a:t>
            </a:r>
            <a:r>
              <a:rPr lang="en-US" altLang="ko-KR" sz="1800" i="1" dirty="0" smtClean="0"/>
              <a:t>, PPGCOM / UFRGS</a:t>
            </a:r>
            <a:endParaRPr lang="en-US" altLang="ko-KR" sz="1600" i="1" dirty="0" smtClean="0"/>
          </a:p>
          <a:p>
            <a:r>
              <a:rPr lang="en-US" altLang="ko-KR" i="1" dirty="0" smtClean="0"/>
              <a:t>ICWSM  2011</a:t>
            </a:r>
          </a:p>
          <a:p>
            <a:pPr algn="r"/>
            <a:r>
              <a:rPr lang="en-US" altLang="ko-KR" dirty="0" err="1" smtClean="0"/>
              <a:t>Nobember</a:t>
            </a:r>
            <a:r>
              <a:rPr lang="en-US" altLang="ko-KR" dirty="0" smtClean="0"/>
              <a:t> 10 2011</a:t>
            </a:r>
          </a:p>
          <a:p>
            <a:pPr algn="r"/>
            <a:r>
              <a:rPr lang="en-US" altLang="ko-KR" dirty="0" smtClean="0"/>
              <a:t>Presented by </a:t>
            </a:r>
            <a:r>
              <a:rPr lang="en-US" altLang="ko-KR" dirty="0" err="1" smtClean="0"/>
              <a:t>Somin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 social network,</a:t>
            </a:r>
          </a:p>
          <a:p>
            <a:pPr lvl="1"/>
            <a:r>
              <a:rPr lang="en-US" altLang="ko-KR" dirty="0" smtClean="0"/>
              <a:t>There is a </a:t>
            </a:r>
            <a:r>
              <a:rPr lang="en-US" altLang="ko-KR" b="1" dirty="0" smtClean="0"/>
              <a:t>high cost</a:t>
            </a:r>
            <a:r>
              <a:rPr lang="en-US" altLang="ko-KR" dirty="0" smtClean="0"/>
              <a:t> involved in the search for information within a social network</a:t>
            </a:r>
          </a:p>
          <a:p>
            <a:pPr lvl="2"/>
            <a:r>
              <a:rPr lang="en-US" altLang="ko-KR" dirty="0" smtClean="0"/>
              <a:t>One has to</a:t>
            </a:r>
            <a:r>
              <a:rPr lang="en-US" altLang="ko-KR" b="1" dirty="0" smtClean="0"/>
              <a:t> invest time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emotion</a:t>
            </a:r>
            <a:r>
              <a:rPr lang="en-US" altLang="ko-KR" dirty="0" smtClean="0"/>
              <a:t> in order to create and maintain social ties, so as to remain connected and receive useful information</a:t>
            </a:r>
          </a:p>
          <a:p>
            <a:pPr lvl="1"/>
            <a:r>
              <a:rPr lang="en-US" altLang="ko-KR" dirty="0" smtClean="0"/>
              <a:t>Connections rely on </a:t>
            </a:r>
            <a:r>
              <a:rPr lang="en-US" altLang="ko-KR" b="1" dirty="0" smtClean="0"/>
              <a:t>interaction</a:t>
            </a:r>
            <a:r>
              <a:rPr lang="en-US" altLang="ko-KR" dirty="0" smtClean="0"/>
              <a:t> to be created and maintained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However, in Twitter</a:t>
            </a:r>
          </a:p>
          <a:p>
            <a:pPr lvl="1"/>
            <a:r>
              <a:rPr lang="en-US" altLang="ko-KR" dirty="0" smtClean="0"/>
              <a:t>There is a very </a:t>
            </a:r>
            <a:r>
              <a:rPr lang="en-US" altLang="ko-KR" b="1" dirty="0" smtClean="0"/>
              <a:t>low cost</a:t>
            </a:r>
          </a:p>
          <a:p>
            <a:pPr lvl="2"/>
            <a:r>
              <a:rPr lang="en-US" altLang="ko-KR" dirty="0" smtClean="0"/>
              <a:t>One has to engage in</a:t>
            </a:r>
            <a:r>
              <a:rPr lang="en-US" altLang="ko-KR" b="1" dirty="0" smtClean="0"/>
              <a:t> following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each other in order to receive information</a:t>
            </a:r>
          </a:p>
          <a:p>
            <a:pPr lvl="2"/>
            <a:r>
              <a:rPr lang="en-US" altLang="ko-KR" dirty="0" smtClean="0"/>
              <a:t>It is possible to follow a thousand people and to keep receiving information from all of them</a:t>
            </a:r>
          </a:p>
          <a:p>
            <a:pPr lvl="1"/>
            <a:r>
              <a:rPr lang="en-US" altLang="ko-KR" dirty="0" smtClean="0"/>
              <a:t>Connection rely only in </a:t>
            </a:r>
            <a:r>
              <a:rPr lang="en-US" altLang="ko-KR" b="1" dirty="0" smtClean="0"/>
              <a:t>computer databases </a:t>
            </a:r>
            <a:r>
              <a:rPr lang="en-US" altLang="ko-KR" dirty="0" smtClean="0"/>
              <a:t>to exist</a:t>
            </a:r>
          </a:p>
          <a:p>
            <a:pPr lvl="2"/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Social Capital and Twitter (3/3)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Information as a form of Social Capital (cont.)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3915361" y="3275773"/>
            <a:ext cx="4940355" cy="720080"/>
          </a:xfrm>
          <a:prstGeom prst="wedgeRoundRectCallout">
            <a:avLst>
              <a:gd name="adj1" fmla="val -37318"/>
              <a:gd name="adj2" fmla="val 79519"/>
              <a:gd name="adj3" fmla="val 16667"/>
            </a:avLst>
          </a:prstGeom>
          <a:gradFill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Thus, Twitter is an useful </a:t>
            </a:r>
            <a:r>
              <a:rPr lang="en-US" altLang="ko-KR" b="1" dirty="0" smtClean="0"/>
              <a:t>information tool</a:t>
            </a:r>
            <a:r>
              <a:rPr lang="en-US" altLang="ko-KR" dirty="0" smtClean="0"/>
              <a:t>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2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err="1" smtClean="0"/>
              <a:t>Retweet</a:t>
            </a:r>
            <a:r>
              <a:rPr lang="en-US" altLang="ko-KR" dirty="0" smtClean="0"/>
              <a:t> Practices</a:t>
            </a:r>
          </a:p>
          <a:p>
            <a:r>
              <a:rPr lang="en-US" altLang="ko-KR" dirty="0" smtClean="0"/>
              <a:t>Social Capital and Twitter</a:t>
            </a:r>
          </a:p>
          <a:p>
            <a:r>
              <a:rPr lang="en-US" altLang="ko-KR" b="1" dirty="0" smtClean="0"/>
              <a:t>Methodology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6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Qualitative study on questionnaire</a:t>
            </a:r>
          </a:p>
          <a:p>
            <a:pPr lvl="1"/>
            <a:r>
              <a:rPr lang="en-US" altLang="ko-KR" dirty="0" smtClean="0"/>
              <a:t>151 users answered</a:t>
            </a:r>
          </a:p>
          <a:p>
            <a:pPr lvl="2"/>
            <a:r>
              <a:rPr lang="en-US" altLang="ko-KR" dirty="0" smtClean="0"/>
              <a:t>Check your last 5 </a:t>
            </a:r>
            <a:r>
              <a:rPr lang="en-US" altLang="ko-KR" dirty="0" err="1" smtClean="0"/>
              <a:t>retweets</a:t>
            </a:r>
            <a:r>
              <a:rPr lang="en-US" altLang="ko-KR" dirty="0" smtClean="0"/>
              <a:t>, and explain why you </a:t>
            </a:r>
            <a:r>
              <a:rPr lang="en-US" altLang="ko-KR" dirty="0" err="1" smtClean="0"/>
              <a:t>retweeted</a:t>
            </a:r>
            <a:r>
              <a:rPr lang="en-US" altLang="ko-KR" dirty="0" smtClean="0"/>
              <a:t> each of them</a:t>
            </a:r>
          </a:p>
          <a:p>
            <a:pPr lvl="2"/>
            <a:r>
              <a:rPr lang="en-US" altLang="ko-KR" dirty="0" smtClean="0"/>
              <a:t>Dose these </a:t>
            </a:r>
            <a:r>
              <a:rPr lang="en-US" altLang="ko-KR" dirty="0" err="1" smtClean="0"/>
              <a:t>retweets</a:t>
            </a:r>
            <a:r>
              <a:rPr lang="en-US" altLang="ko-KR" dirty="0" smtClean="0"/>
              <a:t> represent your usual reasons to RT in general?</a:t>
            </a:r>
          </a:p>
          <a:p>
            <a:pPr lvl="2"/>
            <a:r>
              <a:rPr lang="en-US" altLang="ko-KR" dirty="0" smtClean="0"/>
              <a:t>Which is the most important value in Twitter for you?</a:t>
            </a:r>
          </a:p>
          <a:p>
            <a:pPr lvl="2"/>
            <a:r>
              <a:rPr lang="en-US" altLang="ko-KR" dirty="0" smtClean="0"/>
              <a:t>How do you choose whom to follow in Twitter?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The demographics of the respondents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33056"/>
            <a:ext cx="4572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5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Quantitative study on four case studies</a:t>
            </a:r>
          </a:p>
          <a:p>
            <a:pPr lvl="1"/>
            <a:r>
              <a:rPr lang="en-US" altLang="ko-KR" dirty="0" smtClean="0"/>
              <a:t>We chose the most popular links in Migre.me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166116011"/>
              </p:ext>
            </p:extLst>
          </p:nvPr>
        </p:nvGraphicFramePr>
        <p:xfrm>
          <a:off x="683568" y="2060848"/>
          <a:ext cx="8064896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7056" y="2304580"/>
            <a:ext cx="43204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 smtClean="0"/>
              <a:t>1</a:t>
            </a:r>
          </a:p>
          <a:p>
            <a:pPr>
              <a:spcAft>
                <a:spcPts val="600"/>
              </a:spcAft>
            </a:pPr>
            <a:endParaRPr lang="en-US" altLang="ko-KR" sz="2800" b="1" dirty="0" smtClean="0"/>
          </a:p>
          <a:p>
            <a:pPr>
              <a:spcAft>
                <a:spcPts val="600"/>
              </a:spcAft>
            </a:pPr>
            <a:r>
              <a:rPr lang="en-US" altLang="ko-KR" sz="2800" b="1" dirty="0" smtClean="0"/>
              <a:t>2</a:t>
            </a:r>
          </a:p>
          <a:p>
            <a:pPr>
              <a:spcAft>
                <a:spcPts val="600"/>
              </a:spcAft>
            </a:pPr>
            <a:endParaRPr lang="en-US" altLang="ko-KR" sz="2800" b="1" dirty="0" smtClean="0"/>
          </a:p>
          <a:p>
            <a:pPr>
              <a:spcAft>
                <a:spcPts val="600"/>
              </a:spcAft>
            </a:pPr>
            <a:r>
              <a:rPr lang="en-US" altLang="ko-KR" sz="2800" b="1" dirty="0" smtClean="0"/>
              <a:t>3</a:t>
            </a:r>
          </a:p>
          <a:p>
            <a:pPr>
              <a:spcAft>
                <a:spcPts val="600"/>
              </a:spcAft>
            </a:pPr>
            <a:endParaRPr lang="en-US" altLang="ko-KR" sz="2800" b="1" dirty="0" smtClean="0"/>
          </a:p>
          <a:p>
            <a:pPr>
              <a:spcAft>
                <a:spcPts val="600"/>
              </a:spcAft>
            </a:pPr>
            <a:r>
              <a:rPr lang="en-US" altLang="ko-KR" sz="2800" b="1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77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Quantitative study on four case studies (cont.)</a:t>
            </a:r>
          </a:p>
          <a:p>
            <a:pPr lvl="1"/>
            <a:r>
              <a:rPr lang="en-US" altLang="ko-KR" dirty="0" smtClean="0"/>
              <a:t>Dataset</a:t>
            </a:r>
          </a:p>
          <a:p>
            <a:pPr lvl="2"/>
            <a:r>
              <a:rPr lang="en-US" altLang="ko-KR" dirty="0" smtClean="0"/>
              <a:t>All cases considered only information in Portuguese and contained tweets that were published in January of 2011</a:t>
            </a:r>
          </a:p>
          <a:p>
            <a:pPr lvl="2"/>
            <a:r>
              <a:rPr lang="en-US" altLang="ko-KR" dirty="0" smtClean="0"/>
              <a:t>Data was collected within three days after the day they first appeared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NodeXL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NodeXL</a:t>
            </a:r>
            <a:r>
              <a:rPr lang="en-US" altLang="ko-KR" dirty="0" smtClean="0"/>
              <a:t> collects and maps the </a:t>
            </a:r>
            <a:r>
              <a:rPr lang="en-US" altLang="ko-KR" dirty="0" err="1" smtClean="0"/>
              <a:t>retweets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56" y="2852936"/>
            <a:ext cx="46482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7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err="1" smtClean="0"/>
              <a:t>Retweet</a:t>
            </a:r>
            <a:r>
              <a:rPr lang="en-US" altLang="ko-KR" dirty="0" smtClean="0"/>
              <a:t> Practices</a:t>
            </a:r>
          </a:p>
          <a:p>
            <a:r>
              <a:rPr lang="en-US" altLang="ko-KR" dirty="0" smtClean="0"/>
              <a:t>Social Capital and Twitter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b="1" dirty="0" smtClean="0"/>
              <a:t>Results</a:t>
            </a:r>
          </a:p>
          <a:p>
            <a:pPr lvl="1"/>
            <a:r>
              <a:rPr lang="en-US" altLang="ko-KR" b="1" dirty="0" smtClean="0"/>
              <a:t>Twitter Values</a:t>
            </a:r>
          </a:p>
          <a:p>
            <a:pPr lvl="1"/>
            <a:r>
              <a:rPr lang="en-US" altLang="ko-KR" b="1" dirty="0" err="1" smtClean="0"/>
              <a:t>Retweet</a:t>
            </a:r>
            <a:r>
              <a:rPr lang="en-US" altLang="ko-KR" b="1" dirty="0" smtClean="0"/>
              <a:t> Values</a:t>
            </a:r>
          </a:p>
          <a:p>
            <a:pPr lvl="1"/>
            <a:r>
              <a:rPr lang="en-US" altLang="ko-KR" b="1" dirty="0" smtClean="0"/>
              <a:t>Benefits from Referrals</a:t>
            </a:r>
          </a:p>
          <a:p>
            <a:pPr lvl="1"/>
            <a:r>
              <a:rPr lang="en-US" altLang="ko-KR" b="1" dirty="0" smtClean="0"/>
              <a:t>Benefits from Information Access</a:t>
            </a:r>
          </a:p>
          <a:p>
            <a:pPr lvl="1"/>
            <a:r>
              <a:rPr lang="en-US" altLang="ko-KR" b="1" dirty="0" smtClean="0"/>
              <a:t>Benefits from Timing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6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/>
              <a:t>Three key </a:t>
            </a:r>
            <a:r>
              <a:rPr lang="en-US" altLang="ko-KR" dirty="0" smtClean="0"/>
              <a:t>values </a:t>
            </a:r>
            <a:r>
              <a:rPr lang="en-US" altLang="ko-KR" dirty="0"/>
              <a:t>make Twitter relevant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The three benefits were often pointed out together</a:t>
            </a:r>
          </a:p>
          <a:p>
            <a:pPr lvl="2"/>
            <a:r>
              <a:rPr lang="en-US" altLang="ko-KR" i="1" dirty="0"/>
              <a:t>“I like Twitter because I can </a:t>
            </a:r>
            <a:r>
              <a:rPr lang="en-US" altLang="ko-KR" b="1" i="1" u="sng" dirty="0"/>
              <a:t>quickly</a:t>
            </a:r>
            <a:r>
              <a:rPr lang="en-US" altLang="ko-KR" b="1" i="1" dirty="0"/>
              <a:t> </a:t>
            </a:r>
            <a:r>
              <a:rPr lang="en-US" altLang="ko-KR" i="1" dirty="0"/>
              <a:t>receive </a:t>
            </a:r>
            <a:r>
              <a:rPr lang="en-US" altLang="ko-KR" b="1" i="1" u="sng" dirty="0"/>
              <a:t>relevant information</a:t>
            </a:r>
            <a:r>
              <a:rPr lang="en-US" altLang="ko-KR" i="1" dirty="0"/>
              <a:t> from</a:t>
            </a:r>
            <a:r>
              <a:rPr lang="en-US" altLang="ko-KR" i="1" u="sng" dirty="0"/>
              <a:t> </a:t>
            </a:r>
            <a:r>
              <a:rPr lang="en-US" altLang="ko-KR" b="1" i="1" u="sng" dirty="0"/>
              <a:t>relevant people</a:t>
            </a:r>
            <a:r>
              <a:rPr lang="en-US" altLang="ko-KR" i="1" dirty="0"/>
              <a:t>”</a:t>
            </a:r>
          </a:p>
          <a:p>
            <a:pPr lvl="1"/>
            <a:r>
              <a:rPr lang="en-US" altLang="ko-KR" dirty="0"/>
              <a:t>Most answers regard Twitter as a collective information filter</a:t>
            </a:r>
          </a:p>
          <a:p>
            <a:pPr lvl="2"/>
            <a:r>
              <a:rPr lang="en-US" altLang="ko-KR" dirty="0"/>
              <a:t>“newspaper that only has information I choose”</a:t>
            </a:r>
          </a:p>
          <a:p>
            <a:pPr lvl="1"/>
            <a:r>
              <a:rPr lang="en-US" altLang="ko-KR" dirty="0" err="1"/>
              <a:t>Retweets</a:t>
            </a:r>
            <a:r>
              <a:rPr lang="en-US" altLang="ko-KR" dirty="0"/>
              <a:t> are key to the </a:t>
            </a:r>
            <a:r>
              <a:rPr lang="en-US" altLang="ko-KR" dirty="0" err="1"/>
              <a:t>twittersphere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Results (</a:t>
            </a:r>
            <a:r>
              <a:rPr lang="en-US" altLang="ko-KR" sz="2200" dirty="0" smtClean="0"/>
              <a:t>1/10)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Twitter Values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817492"/>
              </p:ext>
            </p:extLst>
          </p:nvPr>
        </p:nvGraphicFramePr>
        <p:xfrm>
          <a:off x="2339752" y="15567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451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Two types of </a:t>
            </a:r>
            <a:r>
              <a:rPr lang="en-US" altLang="ko-KR" dirty="0" err="1" smtClean="0"/>
              <a:t>retweet</a:t>
            </a:r>
            <a:r>
              <a:rPr lang="en-US" altLang="ko-KR" dirty="0" smtClean="0"/>
              <a:t> benefits</a:t>
            </a:r>
            <a:endParaRPr lang="en-US" altLang="ko-KR" dirty="0"/>
          </a:p>
          <a:p>
            <a:pPr lvl="1"/>
            <a:r>
              <a:rPr lang="en-US" altLang="ko-KR" dirty="0"/>
              <a:t>It benefits particular users</a:t>
            </a:r>
          </a:p>
          <a:p>
            <a:pPr lvl="2"/>
            <a:r>
              <a:rPr lang="en-US" altLang="ko-KR" dirty="0"/>
              <a:t>It allows for original information to reach farther from their social network</a:t>
            </a:r>
          </a:p>
          <a:p>
            <a:pPr lvl="1"/>
            <a:r>
              <a:rPr lang="en-US" altLang="ko-KR" dirty="0"/>
              <a:t>It benefits the social network as whole</a:t>
            </a:r>
          </a:p>
          <a:p>
            <a:pPr lvl="2"/>
            <a:r>
              <a:rPr lang="en-US" altLang="ko-KR" dirty="0"/>
              <a:t>It is used to spread information that may interest all users</a:t>
            </a:r>
          </a:p>
          <a:p>
            <a:pPr lvl="1"/>
            <a:r>
              <a:rPr lang="en-US" altLang="ko-KR" dirty="0" err="1"/>
              <a:t>Retweets</a:t>
            </a:r>
            <a:r>
              <a:rPr lang="en-US" altLang="ko-KR" dirty="0"/>
              <a:t> generate</a:t>
            </a:r>
            <a:r>
              <a:rPr lang="en-US" altLang="ko-KR" b="1" dirty="0"/>
              <a:t> both private</a:t>
            </a:r>
            <a:r>
              <a:rPr lang="en-US" altLang="ko-KR" dirty="0"/>
              <a:t> and</a:t>
            </a:r>
            <a:r>
              <a:rPr lang="en-US" altLang="ko-KR" b="1" dirty="0"/>
              <a:t> public goods</a:t>
            </a:r>
            <a:r>
              <a:rPr lang="en-US" altLang="ko-KR" dirty="0"/>
              <a:t> for the social structure</a:t>
            </a: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Results (</a:t>
            </a:r>
            <a:r>
              <a:rPr lang="en-US" altLang="ko-KR" sz="2200" dirty="0" smtClean="0"/>
              <a:t>2/10)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Retweet</a:t>
            </a:r>
            <a:r>
              <a:rPr lang="en-US" altLang="ko-KR" dirty="0" smtClean="0"/>
              <a:t> Benefits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7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endParaRPr lang="en-US" altLang="ko-KR" sz="4000" dirty="0" smtClean="0"/>
          </a:p>
          <a:p>
            <a:endParaRPr lang="en-US" altLang="ko-KR" dirty="0"/>
          </a:p>
          <a:p>
            <a:r>
              <a:rPr lang="en-US" altLang="ko-KR" dirty="0" smtClean="0"/>
              <a:t>How </a:t>
            </a:r>
            <a:r>
              <a:rPr lang="en-US" altLang="ko-KR" dirty="0"/>
              <a:t>users perceive the values they may obtain from referring particular sources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user who originally tweeted the information received most of the credit</a:t>
            </a:r>
          </a:p>
          <a:p>
            <a:pPr lvl="2"/>
            <a:r>
              <a:rPr lang="en-US" altLang="ko-KR" dirty="0"/>
              <a:t>Even when the information is </a:t>
            </a:r>
            <a:r>
              <a:rPr lang="en-US" altLang="ko-KR" dirty="0" err="1"/>
              <a:t>retweeted</a:t>
            </a:r>
            <a:r>
              <a:rPr lang="en-US" altLang="ko-KR" dirty="0"/>
              <a:t> by users who are not followers</a:t>
            </a:r>
          </a:p>
          <a:p>
            <a:pPr lvl="2"/>
            <a:r>
              <a:rPr lang="en-US" altLang="ko-KR" dirty="0"/>
              <a:t>Creating original pieces of information in Twitter allows for a user to </a:t>
            </a:r>
            <a:r>
              <a:rPr lang="en-US" altLang="ko-KR" b="1" dirty="0"/>
              <a:t>increase her visibility </a:t>
            </a:r>
            <a:r>
              <a:rPr lang="en-US" altLang="ko-KR" dirty="0"/>
              <a:t>in the </a:t>
            </a:r>
            <a:r>
              <a:rPr lang="en-US" altLang="ko-KR" dirty="0" smtClean="0"/>
              <a:t>network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Results (</a:t>
            </a:r>
            <a:r>
              <a:rPr lang="en-US" altLang="ko-KR" sz="2200" dirty="0" smtClean="0"/>
              <a:t>3/10)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Benefits from Referrals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28676" y="119612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“Blah~”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1196122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“RT @A Blah~”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8390" y="980728"/>
            <a:ext cx="2364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“RT </a:t>
            </a:r>
            <a:r>
              <a:rPr lang="en-US" altLang="ko-KR" b="1" dirty="0" smtClean="0"/>
              <a:t>@A </a:t>
            </a:r>
            <a:r>
              <a:rPr lang="en-US" altLang="ko-KR" dirty="0" smtClean="0"/>
              <a:t>: Blah~”</a:t>
            </a:r>
          </a:p>
          <a:p>
            <a:pPr algn="ctr"/>
            <a:r>
              <a:rPr lang="en-US" altLang="ko-KR" dirty="0" smtClean="0"/>
              <a:t>“RT </a:t>
            </a:r>
            <a:r>
              <a:rPr lang="en-US" altLang="ko-KR" b="1" dirty="0" smtClean="0"/>
              <a:t>@B</a:t>
            </a:r>
            <a:r>
              <a:rPr lang="en-US" altLang="ko-KR" dirty="0" smtClean="0"/>
              <a:t> : Blah~”</a:t>
            </a:r>
          </a:p>
          <a:p>
            <a:pPr algn="ctr"/>
            <a:r>
              <a:rPr lang="en-US" altLang="ko-KR" dirty="0" smtClean="0"/>
              <a:t>“RT </a:t>
            </a:r>
            <a:r>
              <a:rPr lang="en-US" altLang="ko-KR" b="1" dirty="0" smtClean="0"/>
              <a:t>@A @</a:t>
            </a:r>
            <a:r>
              <a:rPr lang="en-US" altLang="ko-KR" b="1" dirty="0"/>
              <a:t>B</a:t>
            </a:r>
            <a:r>
              <a:rPr lang="en-US" altLang="ko-KR" dirty="0" smtClean="0"/>
              <a:t> : Blah~”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755576" y="1024278"/>
            <a:ext cx="7920880" cy="1167812"/>
            <a:chOff x="1043608" y="1340768"/>
            <a:chExt cx="7920880" cy="1167812"/>
          </a:xfrm>
        </p:grpSpPr>
        <p:sp>
          <p:nvSpPr>
            <p:cNvPr id="4" name="타원 3"/>
            <p:cNvSpPr/>
            <p:nvPr/>
          </p:nvSpPr>
          <p:spPr>
            <a:xfrm>
              <a:off x="1043608" y="1916832"/>
              <a:ext cx="576064" cy="5760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3247575" y="1340768"/>
              <a:ext cx="576065" cy="5760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92080" y="1916832"/>
              <a:ext cx="576064" cy="5760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cxnSp>
          <p:nvCxnSpPr>
            <p:cNvPr id="16" name="직선 화살표 연결선 15"/>
            <p:cNvCxnSpPr>
              <a:stCxn id="4" idx="6"/>
              <a:endCxn id="7" idx="2"/>
            </p:cNvCxnSpPr>
            <p:nvPr/>
          </p:nvCxnSpPr>
          <p:spPr>
            <a:xfrm flipV="1">
              <a:off x="1619672" y="1628800"/>
              <a:ext cx="1627903" cy="57606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7" idx="6"/>
              <a:endCxn id="8" idx="2"/>
            </p:cNvCxnSpPr>
            <p:nvPr/>
          </p:nvCxnSpPr>
          <p:spPr>
            <a:xfrm>
              <a:off x="3823640" y="1628800"/>
              <a:ext cx="1468440" cy="57606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8" idx="6"/>
              <a:endCxn id="34" idx="2"/>
            </p:cNvCxnSpPr>
            <p:nvPr/>
          </p:nvCxnSpPr>
          <p:spPr>
            <a:xfrm>
              <a:off x="5868144" y="2204864"/>
              <a:ext cx="2520280" cy="1568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8388424" y="1932516"/>
              <a:ext cx="576064" cy="5760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969591"/>
            <a:ext cx="48577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2220119" y="3666838"/>
            <a:ext cx="4723514" cy="243061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0243" y="3925603"/>
            <a:ext cx="4723514" cy="430597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0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3" grpId="0" build="p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endParaRPr lang="en-US" altLang="ko-KR" sz="4000" dirty="0" smtClean="0"/>
          </a:p>
          <a:p>
            <a:endParaRPr lang="en-US" altLang="ko-KR" dirty="0"/>
          </a:p>
          <a:p>
            <a:r>
              <a:rPr lang="en-US" altLang="ko-KR" dirty="0" smtClean="0"/>
              <a:t>How </a:t>
            </a:r>
            <a:r>
              <a:rPr lang="en-US" altLang="ko-KR" dirty="0"/>
              <a:t>users perceive the values they may obtain from referring particular sources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user who originally tweeted the information received most of the credit</a:t>
            </a:r>
          </a:p>
          <a:p>
            <a:pPr lvl="2"/>
            <a:r>
              <a:rPr lang="en-US" altLang="ko-KR" dirty="0"/>
              <a:t>Even when the information is </a:t>
            </a:r>
            <a:r>
              <a:rPr lang="en-US" altLang="ko-KR" dirty="0" err="1"/>
              <a:t>retweeted</a:t>
            </a:r>
            <a:r>
              <a:rPr lang="en-US" altLang="ko-KR" dirty="0"/>
              <a:t> by users who are not followers</a:t>
            </a:r>
          </a:p>
          <a:p>
            <a:pPr lvl="2"/>
            <a:r>
              <a:rPr lang="en-US" altLang="ko-KR" dirty="0"/>
              <a:t>Creating original pieces of information in Twitter allows for a user to </a:t>
            </a:r>
            <a:r>
              <a:rPr lang="en-US" altLang="ko-KR" b="1" dirty="0"/>
              <a:t>increase her visibility </a:t>
            </a:r>
            <a:r>
              <a:rPr lang="en-US" altLang="ko-KR" dirty="0"/>
              <a:t>in the </a:t>
            </a:r>
            <a:r>
              <a:rPr lang="en-US" altLang="ko-KR" dirty="0" smtClean="0"/>
              <a:t>network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Results (</a:t>
            </a:r>
            <a:r>
              <a:rPr lang="en-US" altLang="ko-KR" sz="2200" dirty="0" smtClean="0"/>
              <a:t>3/10)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Benefits from Referrals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28676" y="119612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“Blah~”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1196122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“RT @A Blah~”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8390" y="980728"/>
            <a:ext cx="23647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>“RT </a:t>
            </a:r>
            <a:r>
              <a:rPr lang="en-US" altLang="ko-KR" b="1" dirty="0" smtClean="0">
                <a:solidFill>
                  <a:schemeClr val="accent2"/>
                </a:solidFill>
              </a:rPr>
              <a:t>@A </a:t>
            </a:r>
            <a:r>
              <a:rPr lang="en-US" altLang="ko-KR" dirty="0" smtClean="0">
                <a:solidFill>
                  <a:schemeClr val="accent2"/>
                </a:solidFill>
              </a:rPr>
              <a:t>: Blah~”</a:t>
            </a:r>
          </a:p>
          <a:p>
            <a:pPr algn="ctr"/>
            <a:r>
              <a:rPr lang="en-US" altLang="ko-KR" dirty="0" smtClean="0"/>
              <a:t>“RT </a:t>
            </a:r>
            <a:r>
              <a:rPr lang="en-US" altLang="ko-KR" b="1" dirty="0" smtClean="0"/>
              <a:t>@B</a:t>
            </a:r>
            <a:r>
              <a:rPr lang="en-US" altLang="ko-KR" dirty="0" smtClean="0"/>
              <a:t> : Blah~”</a:t>
            </a:r>
          </a:p>
          <a:p>
            <a:pPr algn="ctr"/>
            <a:r>
              <a:rPr lang="en-US" altLang="ko-KR" dirty="0" smtClean="0"/>
              <a:t>“RT </a:t>
            </a:r>
            <a:r>
              <a:rPr lang="en-US" altLang="ko-KR" b="1" dirty="0" smtClean="0"/>
              <a:t>@A @</a:t>
            </a:r>
            <a:r>
              <a:rPr lang="en-US" altLang="ko-KR" b="1" dirty="0"/>
              <a:t>B</a:t>
            </a:r>
            <a:r>
              <a:rPr lang="en-US" altLang="ko-KR" dirty="0" smtClean="0"/>
              <a:t> : Blah~”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755576" y="1024278"/>
            <a:ext cx="7920880" cy="1167812"/>
            <a:chOff x="1043608" y="1340768"/>
            <a:chExt cx="7920880" cy="1167812"/>
          </a:xfrm>
        </p:grpSpPr>
        <p:sp>
          <p:nvSpPr>
            <p:cNvPr id="4" name="타원 3"/>
            <p:cNvSpPr/>
            <p:nvPr/>
          </p:nvSpPr>
          <p:spPr>
            <a:xfrm>
              <a:off x="1043608" y="1916832"/>
              <a:ext cx="576064" cy="5760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3247575" y="1340768"/>
              <a:ext cx="576065" cy="5760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292080" y="1916832"/>
              <a:ext cx="576064" cy="5760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cxnSp>
          <p:nvCxnSpPr>
            <p:cNvPr id="16" name="직선 화살표 연결선 15"/>
            <p:cNvCxnSpPr>
              <a:stCxn id="4" idx="6"/>
              <a:endCxn id="7" idx="2"/>
            </p:cNvCxnSpPr>
            <p:nvPr/>
          </p:nvCxnSpPr>
          <p:spPr>
            <a:xfrm flipV="1">
              <a:off x="1619672" y="1628800"/>
              <a:ext cx="1627903" cy="57606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7" idx="6"/>
              <a:endCxn id="8" idx="2"/>
            </p:cNvCxnSpPr>
            <p:nvPr/>
          </p:nvCxnSpPr>
          <p:spPr>
            <a:xfrm>
              <a:off x="3823640" y="1628800"/>
              <a:ext cx="1468440" cy="57606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8" idx="6"/>
              <a:endCxn id="34" idx="2"/>
            </p:cNvCxnSpPr>
            <p:nvPr/>
          </p:nvCxnSpPr>
          <p:spPr>
            <a:xfrm>
              <a:off x="5868144" y="2204864"/>
              <a:ext cx="2520280" cy="1568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8388424" y="1932516"/>
              <a:ext cx="576064" cy="5760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969591"/>
            <a:ext cx="48577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2220119" y="3666838"/>
            <a:ext cx="4723514" cy="243061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0243" y="3925603"/>
            <a:ext cx="4723514" cy="430597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err="1" smtClean="0"/>
              <a:t>Retweet</a:t>
            </a:r>
            <a:r>
              <a:rPr lang="en-US" altLang="ko-KR" dirty="0" smtClean="0"/>
              <a:t> Practices</a:t>
            </a:r>
          </a:p>
          <a:p>
            <a:r>
              <a:rPr lang="en-US" altLang="ko-KR" dirty="0" smtClean="0"/>
              <a:t>Social Capital and Twitter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How users perceive the values they may obtain from referring particular sources (cont.)</a:t>
            </a:r>
          </a:p>
          <a:p>
            <a:pPr lvl="1"/>
            <a:r>
              <a:rPr lang="en-US" altLang="ko-KR" dirty="0" smtClean="0"/>
              <a:t>The chain of mentions is much shorter than the length the information traverses the network</a:t>
            </a:r>
            <a:endParaRPr lang="en-US" altLang="ko-KR" dirty="0"/>
          </a:p>
          <a:p>
            <a:pPr lvl="2"/>
            <a:r>
              <a:rPr lang="en-US" altLang="ko-KR" dirty="0" smtClean="0"/>
              <a:t>The average number of mentions in the collected tweets was close to 1, and the largest was 3</a:t>
            </a:r>
          </a:p>
          <a:p>
            <a:pPr lvl="2"/>
            <a:r>
              <a:rPr lang="en-US" altLang="ko-KR" dirty="0" smtClean="0"/>
              <a:t>But many followers were quite distant from the original source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Even though information can reach users that are far from the original source, not all users are credited in the same way for spreading the information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Results (</a:t>
            </a:r>
            <a:r>
              <a:rPr lang="en-US" altLang="ko-KR" sz="2200" dirty="0" smtClean="0"/>
              <a:t>4/10)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Benefits from Referrals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3520802"/>
            <a:ext cx="45624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How users perceive the values they may obtain from referring particular sources (cont</a:t>
            </a:r>
            <a:r>
              <a:rPr lang="en-US" altLang="ko-KR" dirty="0" smtClean="0"/>
              <a:t>.)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Results </a:t>
            </a:r>
            <a:r>
              <a:rPr lang="en-US" altLang="ko-KR" sz="2200" dirty="0" smtClean="0"/>
              <a:t>(5/10)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Benefits from Referrals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372359" cy="367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32143"/>
            <a:ext cx="4326814" cy="368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5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Why do “some users” get mentioned in a </a:t>
            </a:r>
            <a:r>
              <a:rPr lang="en-US" altLang="ko-KR" dirty="0" err="1" smtClean="0"/>
              <a:t>retweet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The original source receives a disproportionate large faction of the total number of mentions</a:t>
            </a:r>
            <a:endParaRPr lang="en-US" altLang="ko-KR" dirty="0"/>
          </a:p>
          <a:p>
            <a:pPr lvl="1"/>
            <a:r>
              <a:rPr lang="en-US" altLang="ko-KR" dirty="0"/>
              <a:t>Credibility</a:t>
            </a:r>
          </a:p>
          <a:p>
            <a:pPr lvl="2"/>
            <a:r>
              <a:rPr lang="en-US" altLang="ko-KR" dirty="0" smtClean="0"/>
              <a:t>Ex</a:t>
            </a:r>
            <a:r>
              <a:rPr lang="en-US" altLang="ko-KR" dirty="0"/>
              <a:t>. an information that comes from a major newspaper’s account</a:t>
            </a:r>
          </a:p>
          <a:p>
            <a:pPr lvl="1"/>
            <a:r>
              <a:rPr lang="en-US" altLang="ko-KR" dirty="0"/>
              <a:t>Reputation</a:t>
            </a:r>
          </a:p>
          <a:p>
            <a:pPr lvl="2"/>
            <a:r>
              <a:rPr lang="en-US" altLang="ko-KR" dirty="0"/>
              <a:t>If the source is popular, mentioning its tweet account is a way to inject reputation in the </a:t>
            </a:r>
            <a:r>
              <a:rPr lang="en-US" altLang="ko-KR" dirty="0" err="1"/>
              <a:t>retweet</a:t>
            </a:r>
            <a:endParaRPr lang="en-US" altLang="ko-KR" dirty="0"/>
          </a:p>
          <a:p>
            <a:pPr lvl="2"/>
            <a:r>
              <a:rPr lang="en-US" altLang="ko-KR" dirty="0"/>
              <a:t>Ex. a joke from a popular website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Results </a:t>
            </a:r>
            <a:r>
              <a:rPr lang="en-US" altLang="ko-KR" sz="2200" dirty="0" smtClean="0"/>
              <a:t>(6/10)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Benefits from Referrals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8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Why does the limit in the number of mentions appear?</a:t>
            </a:r>
          </a:p>
          <a:p>
            <a:pPr lvl="1"/>
            <a:r>
              <a:rPr lang="en-US" altLang="ko-KR" dirty="0" smtClean="0"/>
              <a:t>Twitter limits in the length of the messages</a:t>
            </a:r>
          </a:p>
          <a:p>
            <a:pPr lvl="2"/>
            <a:r>
              <a:rPr lang="en-US" altLang="ko-KR" dirty="0" smtClean="0"/>
              <a:t>Additional mentions require more characters</a:t>
            </a:r>
          </a:p>
          <a:p>
            <a:pPr lvl="1"/>
            <a:r>
              <a:rPr lang="en-US" altLang="ko-KR" dirty="0" smtClean="0"/>
              <a:t>The more mentions in a tweet, the older the contained information looks</a:t>
            </a:r>
          </a:p>
          <a:p>
            <a:pPr lvl="2"/>
            <a:r>
              <a:rPr lang="en-US" altLang="ko-KR" i="1" dirty="0" smtClean="0"/>
              <a:t>“I cut sometimes [the names of the sources] because I want the information to seem fresh”</a:t>
            </a:r>
          </a:p>
          <a:p>
            <a:pPr lvl="2"/>
            <a:r>
              <a:rPr lang="en-US" altLang="ko-KR" dirty="0" smtClean="0"/>
              <a:t>If it were not for the editing of </a:t>
            </a:r>
            <a:r>
              <a:rPr lang="en-US" altLang="ko-KR" dirty="0" err="1" smtClean="0"/>
              <a:t>retweets</a:t>
            </a:r>
            <a:r>
              <a:rPr lang="en-US" altLang="ko-KR" dirty="0" smtClean="0"/>
              <a:t>, the chain of mentions could be used to determine how new some information is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Results </a:t>
            </a:r>
            <a:r>
              <a:rPr lang="en-US" altLang="ko-KR" sz="2200" dirty="0" smtClean="0"/>
              <a:t>(7/10)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Benefits from Referrals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6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Some differences between the cases</a:t>
            </a:r>
          </a:p>
          <a:p>
            <a:pPr lvl="1"/>
            <a:r>
              <a:rPr lang="en-US" altLang="ko-KR" dirty="0" smtClean="0"/>
              <a:t>Case 2  : </a:t>
            </a:r>
            <a:r>
              <a:rPr lang="en-US" altLang="ko-KR" b="1" dirty="0" smtClean="0"/>
              <a:t>conversational act</a:t>
            </a:r>
          </a:p>
          <a:p>
            <a:pPr lvl="2"/>
            <a:r>
              <a:rPr lang="en-US" altLang="ko-KR" dirty="0" smtClean="0"/>
              <a:t>The majority of </a:t>
            </a:r>
            <a:r>
              <a:rPr lang="en-US" altLang="ko-KR" dirty="0" err="1" smtClean="0"/>
              <a:t>retweets</a:t>
            </a:r>
            <a:r>
              <a:rPr lang="en-US" altLang="ko-KR" dirty="0" smtClean="0"/>
              <a:t> didn’t quote the source, and only quoted the link and commented</a:t>
            </a:r>
          </a:p>
          <a:p>
            <a:pPr lvl="1"/>
            <a:r>
              <a:rPr lang="en-US" altLang="ko-KR" dirty="0" smtClean="0"/>
              <a:t>Case 3</a:t>
            </a:r>
          </a:p>
          <a:p>
            <a:pPr lvl="2"/>
            <a:r>
              <a:rPr lang="en-US" altLang="ko-KR" dirty="0" smtClean="0"/>
              <a:t>The original source had to be mentioned in order for the user to </a:t>
            </a:r>
            <a:r>
              <a:rPr lang="en-US" altLang="ko-KR" b="1" dirty="0" smtClean="0"/>
              <a:t>participate </a:t>
            </a:r>
            <a:r>
              <a:rPr lang="en-US" altLang="ko-KR" dirty="0" smtClean="0"/>
              <a:t>in the raffle</a:t>
            </a:r>
          </a:p>
          <a:p>
            <a:pPr lvl="2"/>
            <a:r>
              <a:rPr lang="en-US" altLang="ko-KR" dirty="0" smtClean="0"/>
              <a:t>Users would also mention the friend that first made the promotion visible to them, as a way to show </a:t>
            </a:r>
            <a:r>
              <a:rPr lang="en-US" altLang="ko-KR" b="1" dirty="0" smtClean="0"/>
              <a:t>appreciation</a:t>
            </a:r>
            <a:r>
              <a:rPr lang="en-US" altLang="ko-KR" dirty="0" smtClean="0"/>
              <a:t> for letting them know</a:t>
            </a:r>
          </a:p>
          <a:p>
            <a:pPr lvl="1"/>
            <a:r>
              <a:rPr lang="en-US" altLang="ko-KR" dirty="0" smtClean="0"/>
              <a:t>Case 4</a:t>
            </a:r>
          </a:p>
          <a:p>
            <a:pPr lvl="2"/>
            <a:r>
              <a:rPr lang="en-US" altLang="ko-KR" dirty="0" smtClean="0"/>
              <a:t>“Funny things”  was the second most pointed </a:t>
            </a:r>
            <a:r>
              <a:rPr lang="en-US" altLang="ko-KR" dirty="0" err="1" smtClean="0"/>
              <a:t>retweet</a:t>
            </a:r>
            <a:r>
              <a:rPr lang="en-US" altLang="ko-KR" dirty="0" smtClean="0"/>
              <a:t> reason</a:t>
            </a:r>
          </a:p>
          <a:p>
            <a:pPr lvl="2"/>
            <a:r>
              <a:rPr lang="en-US" altLang="ko-KR" dirty="0" smtClean="0"/>
              <a:t>Humor was a more general and widespread value, while other </a:t>
            </a:r>
            <a:r>
              <a:rPr lang="en-US" altLang="ko-KR" dirty="0" err="1" smtClean="0"/>
              <a:t>retweets</a:t>
            </a:r>
            <a:r>
              <a:rPr lang="en-US" altLang="ko-KR" dirty="0"/>
              <a:t> </a:t>
            </a:r>
            <a:r>
              <a:rPr lang="en-US" altLang="ko-KR" dirty="0" smtClean="0"/>
              <a:t>had very specific information on subjects they like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Results </a:t>
            </a:r>
            <a:r>
              <a:rPr lang="en-US" altLang="ko-KR" sz="2200" dirty="0" smtClean="0"/>
              <a:t>(8/10)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Benefits from Referrals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36" y="404664"/>
            <a:ext cx="392198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7435209" y="1002102"/>
            <a:ext cx="360040" cy="158418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77812" y="1653183"/>
            <a:ext cx="360040" cy="15841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982698" y="1002102"/>
            <a:ext cx="369467" cy="443930"/>
            <a:chOff x="7982698" y="1002102"/>
            <a:chExt cx="369467" cy="44393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982698" y="1002102"/>
              <a:ext cx="360040" cy="158418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992125" y="1287614"/>
              <a:ext cx="360040" cy="158418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4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motivations behind </a:t>
            </a:r>
            <a:r>
              <a:rPr lang="en-US" altLang="ko-KR" dirty="0" err="1" smtClean="0"/>
              <a:t>retweets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give visibility to some information that will be relevant to their followers</a:t>
            </a:r>
          </a:p>
          <a:p>
            <a:pPr lvl="2"/>
            <a:r>
              <a:rPr lang="en-US" altLang="ko-KR" dirty="0" smtClean="0"/>
              <a:t>By </a:t>
            </a:r>
            <a:r>
              <a:rPr lang="en-US" altLang="ko-KR" dirty="0" err="1" smtClean="0"/>
              <a:t>retweeting</a:t>
            </a:r>
            <a:r>
              <a:rPr lang="en-US" altLang="ko-KR" dirty="0" smtClean="0"/>
              <a:t>, users invest less time and effort in seeking information</a:t>
            </a:r>
          </a:p>
          <a:p>
            <a:pPr lvl="1"/>
            <a:r>
              <a:rPr lang="en-US" altLang="ko-KR" dirty="0" smtClean="0"/>
              <a:t>To show their social network to others</a:t>
            </a:r>
          </a:p>
          <a:p>
            <a:pPr lvl="2"/>
            <a:r>
              <a:rPr lang="en-US" altLang="ko-KR" i="1" dirty="0" smtClean="0"/>
              <a:t>“I </a:t>
            </a:r>
            <a:r>
              <a:rPr lang="en-US" altLang="ko-KR" i="1" dirty="0" err="1" smtClean="0"/>
              <a:t>retweet</a:t>
            </a:r>
            <a:r>
              <a:rPr lang="en-US" altLang="ko-KR" i="1" dirty="0" smtClean="0"/>
              <a:t> people I think are relevant”</a:t>
            </a:r>
          </a:p>
          <a:p>
            <a:pPr lvl="2"/>
            <a:r>
              <a:rPr lang="en-US" altLang="ko-KR" i="1" dirty="0" smtClean="0"/>
              <a:t>“I like to show who my contacts are”</a:t>
            </a:r>
          </a:p>
          <a:p>
            <a:pPr lvl="1"/>
            <a:r>
              <a:rPr lang="en-US" altLang="ko-KR" dirty="0" smtClean="0"/>
              <a:t>To show agreement or support with an expressed opinion </a:t>
            </a:r>
          </a:p>
          <a:p>
            <a:pPr lvl="2"/>
            <a:r>
              <a:rPr lang="en-US" altLang="ko-KR" i="1" dirty="0" smtClean="0"/>
              <a:t>“I </a:t>
            </a:r>
            <a:r>
              <a:rPr lang="en-US" altLang="ko-KR" i="1" dirty="0" err="1" smtClean="0"/>
              <a:t>retweet</a:t>
            </a:r>
            <a:r>
              <a:rPr lang="en-US" altLang="ko-KR" i="1" dirty="0" smtClean="0"/>
              <a:t> things I agree with so my followers will know I support these ideas”</a:t>
            </a:r>
          </a:p>
          <a:p>
            <a:pPr lvl="1"/>
            <a:r>
              <a:rPr lang="en-US" altLang="ko-KR" dirty="0" smtClean="0"/>
              <a:t>To create conversations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Results </a:t>
            </a:r>
            <a:r>
              <a:rPr lang="en-US" altLang="ko-KR" sz="2200" dirty="0" smtClean="0"/>
              <a:t>(9/10)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Benefits from Information Access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656" y="4221088"/>
            <a:ext cx="416707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89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6056736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Timing is a very important value associated to Twitter</a:t>
            </a:r>
          </a:p>
          <a:p>
            <a:pPr lvl="1"/>
            <a:r>
              <a:rPr lang="en-US" altLang="ko-KR" dirty="0" smtClean="0"/>
              <a:t>19.8% of users mentioned the timing as a key value of </a:t>
            </a:r>
            <a:r>
              <a:rPr lang="en-US" altLang="ko-KR" dirty="0" err="1" smtClean="0"/>
              <a:t>retweets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29.8% of users mentioned receiving information </a:t>
            </a:r>
            <a:r>
              <a:rPr lang="en-US" altLang="ko-KR" b="1" dirty="0" smtClean="0"/>
              <a:t>quickly</a:t>
            </a:r>
            <a:r>
              <a:rPr lang="en-US" altLang="ko-KR" dirty="0" smtClean="0"/>
              <a:t> is one of the Twitter’s advantage</a:t>
            </a:r>
          </a:p>
          <a:p>
            <a:endParaRPr lang="en-US" altLang="ko-KR" dirty="0"/>
          </a:p>
          <a:p>
            <a:r>
              <a:rPr lang="en-US" altLang="ko-KR" dirty="0" smtClean="0"/>
              <a:t>The number of </a:t>
            </a:r>
            <a:r>
              <a:rPr lang="en-US" altLang="ko-KR" dirty="0" err="1" smtClean="0"/>
              <a:t>retweets</a:t>
            </a:r>
            <a:r>
              <a:rPr lang="en-US" altLang="ko-KR" dirty="0" smtClean="0"/>
              <a:t> fell as time passed</a:t>
            </a:r>
          </a:p>
          <a:p>
            <a:pPr lvl="1"/>
            <a:r>
              <a:rPr lang="en-US" altLang="ko-KR" dirty="0" smtClean="0"/>
              <a:t>In case 3</a:t>
            </a:r>
          </a:p>
          <a:p>
            <a:pPr lvl="2"/>
            <a:r>
              <a:rPr lang="en-US" altLang="ko-KR" dirty="0" smtClean="0"/>
              <a:t>The opposite was observed, because users had to </a:t>
            </a:r>
            <a:r>
              <a:rPr lang="en-US" altLang="ko-KR" dirty="0" err="1" smtClean="0"/>
              <a:t>retweet</a:t>
            </a:r>
            <a:r>
              <a:rPr lang="en-US" altLang="ko-KR" dirty="0" smtClean="0"/>
              <a:t> in order to participate</a:t>
            </a:r>
          </a:p>
          <a:p>
            <a:pPr lvl="2"/>
            <a:r>
              <a:rPr lang="en-US" altLang="ko-KR" dirty="0" smtClean="0"/>
              <a:t>The value was not to spread in the information</a:t>
            </a:r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Results </a:t>
            </a:r>
            <a:r>
              <a:rPr lang="en-US" altLang="ko-KR" sz="2200" dirty="0" smtClean="0"/>
              <a:t>(10/10)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Benefits from Timing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35" y="1484784"/>
            <a:ext cx="3036643" cy="499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8028384" y="4011005"/>
            <a:ext cx="792088" cy="792088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err="1" smtClean="0"/>
              <a:t>Retweet</a:t>
            </a:r>
            <a:r>
              <a:rPr lang="en-US" altLang="ko-KR" dirty="0" smtClean="0"/>
              <a:t> Practices</a:t>
            </a:r>
          </a:p>
          <a:p>
            <a:r>
              <a:rPr lang="en-US" altLang="ko-KR" dirty="0" smtClean="0"/>
              <a:t>Social Capital and Twitter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b="1" dirty="0" smtClean="0"/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3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Retweets</a:t>
            </a:r>
            <a:r>
              <a:rPr lang="en-US" altLang="ko-KR" dirty="0" smtClean="0"/>
              <a:t> are a form to gather some values without having to invest so much time in searching for news</a:t>
            </a:r>
          </a:p>
          <a:p>
            <a:pPr lvl="1"/>
            <a:r>
              <a:rPr lang="en-US" altLang="ko-KR" dirty="0" smtClean="0"/>
              <a:t>Referral, Information access, Timing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Retweets</a:t>
            </a:r>
            <a:r>
              <a:rPr lang="en-US" altLang="ko-KR" dirty="0" smtClean="0"/>
              <a:t> create not only private goods but also public goods</a:t>
            </a:r>
          </a:p>
          <a:p>
            <a:endParaRPr lang="en-US" altLang="ko-KR" dirty="0"/>
          </a:p>
          <a:p>
            <a:r>
              <a:rPr lang="en-US" altLang="ko-KR" dirty="0" smtClean="0"/>
              <a:t>Understanding these </a:t>
            </a:r>
            <a:r>
              <a:rPr lang="en-US" altLang="ko-KR" dirty="0" err="1" smtClean="0"/>
              <a:t>motivatoins</a:t>
            </a:r>
            <a:r>
              <a:rPr lang="en-US" altLang="ko-KR" dirty="0" smtClean="0"/>
              <a:t> and their related behavior may be key to understand how </a:t>
            </a:r>
            <a:r>
              <a:rPr lang="en-US" altLang="ko-KR" dirty="0" err="1" smtClean="0"/>
              <a:t>retweets</a:t>
            </a:r>
            <a:r>
              <a:rPr lang="en-US" altLang="ko-KR" dirty="0" smtClean="0"/>
              <a:t> construct value in Twitter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key motivations for Twitter’s usage is </a:t>
            </a:r>
            <a:r>
              <a:rPr lang="en-US" altLang="ko-KR" b="1" dirty="0" smtClean="0"/>
              <a:t>information access</a:t>
            </a:r>
          </a:p>
          <a:p>
            <a:pPr lvl="1"/>
            <a:r>
              <a:rPr lang="en-US" altLang="ko-KR" dirty="0" smtClean="0"/>
              <a:t>Twitter also has characteristics of social network sites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Actors make decisions to share or not certain types of information based on the </a:t>
            </a:r>
            <a:r>
              <a:rPr lang="en-US" altLang="ko-KR" b="1" dirty="0" smtClean="0"/>
              <a:t>possible benefits</a:t>
            </a:r>
            <a:r>
              <a:rPr lang="en-US" altLang="ko-KR" dirty="0" smtClean="0"/>
              <a:t> they may receive from the social network</a:t>
            </a:r>
          </a:p>
          <a:p>
            <a:pPr lvl="1"/>
            <a:r>
              <a:rPr lang="en-US" altLang="ko-KR" dirty="0" smtClean="0"/>
              <a:t>We focus on the benefits of </a:t>
            </a:r>
            <a:r>
              <a:rPr lang="en-US" altLang="ko-KR" i="1" dirty="0" err="1" smtClean="0"/>
              <a:t>retweets</a:t>
            </a:r>
            <a:endParaRPr lang="en-US" altLang="ko-KR" i="1" dirty="0" smtClean="0"/>
          </a:p>
          <a:p>
            <a:pPr lvl="1"/>
            <a:endParaRPr lang="en-US" altLang="ko-KR" i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4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err="1" smtClean="0"/>
              <a:t>Retweet</a:t>
            </a:r>
            <a:r>
              <a:rPr lang="en-US" altLang="ko-KR" b="1" dirty="0" smtClean="0"/>
              <a:t> Practices</a:t>
            </a:r>
          </a:p>
          <a:p>
            <a:r>
              <a:rPr lang="en-US" altLang="ko-KR" dirty="0" smtClean="0"/>
              <a:t>Social Capital and Twitter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9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Retweet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Practicies</a:t>
            </a:r>
            <a:r>
              <a:rPr lang="en-US" altLang="ko-KR" dirty="0" smtClean="0"/>
              <a:t>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Retweet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Copying someone’s tweet and prefixing it with the letters “RT”</a:t>
            </a:r>
            <a:endParaRPr lang="en-US" altLang="ko-KR" dirty="0"/>
          </a:p>
          <a:p>
            <a:pPr lvl="2"/>
            <a:r>
              <a:rPr lang="en-US" altLang="ko-KR" dirty="0" smtClean="0"/>
              <a:t>It is a common practice to mention the source or sources of information</a:t>
            </a:r>
          </a:p>
          <a:p>
            <a:pPr lvl="1"/>
            <a:r>
              <a:rPr lang="en-US" altLang="ko-KR" dirty="0" err="1" smtClean="0"/>
              <a:t>Retweet</a:t>
            </a:r>
            <a:r>
              <a:rPr lang="en-US" altLang="ko-KR" dirty="0" smtClean="0"/>
              <a:t>  focus on information</a:t>
            </a:r>
          </a:p>
          <a:p>
            <a:pPr lvl="2"/>
            <a:r>
              <a:rPr lang="en-US" altLang="ko-KR" dirty="0" smtClean="0"/>
              <a:t>92% has a URL, 97 has  the @username </a:t>
            </a:r>
          </a:p>
          <a:p>
            <a:pPr lvl="2"/>
            <a:r>
              <a:rPr lang="en-US" altLang="ko-KR" dirty="0" smtClean="0"/>
              <a:t>Mentions are focused on a public response to someone</a:t>
            </a:r>
          </a:p>
          <a:p>
            <a:pPr lvl="1"/>
            <a:r>
              <a:rPr lang="en-US" altLang="ko-KR" dirty="0"/>
              <a:t>Changes to the </a:t>
            </a:r>
            <a:r>
              <a:rPr lang="en-US" altLang="ko-KR" dirty="0" err="1"/>
              <a:t>retweet</a:t>
            </a:r>
            <a:r>
              <a:rPr lang="en-US" altLang="ko-KR" dirty="0"/>
              <a:t> may happen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Users </a:t>
            </a:r>
            <a:r>
              <a:rPr lang="en-US" altLang="ko-KR" dirty="0"/>
              <a:t>add sources </a:t>
            </a:r>
            <a:r>
              <a:rPr lang="en-US" altLang="ko-KR" dirty="0" smtClean="0"/>
              <a:t>or a personal comment</a:t>
            </a:r>
          </a:p>
          <a:p>
            <a:pPr lvl="3"/>
            <a:r>
              <a:rPr lang="en-US" altLang="ko-KR" dirty="0"/>
              <a:t>Through commenting, users believe that they generate more value to the </a:t>
            </a:r>
            <a:r>
              <a:rPr lang="en-US" altLang="ko-KR" dirty="0" err="1" smtClean="0"/>
              <a:t>retweets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5" y="4244575"/>
            <a:ext cx="5086350" cy="1171575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274999" y="4658151"/>
            <a:ext cx="288032" cy="153739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72267" y="4658150"/>
            <a:ext cx="864096" cy="153739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10025" y="4469835"/>
            <a:ext cx="4190634" cy="342055"/>
            <a:chOff x="2757630" y="4374340"/>
            <a:chExt cx="4190634" cy="34205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2766866" y="4374340"/>
              <a:ext cx="4181398" cy="15373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757630" y="4562656"/>
              <a:ext cx="355738" cy="15373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131271"/>
            <a:ext cx="5095875" cy="962025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2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Retweet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Practicies</a:t>
            </a:r>
            <a:r>
              <a:rPr lang="en-US" altLang="ko-KR" dirty="0" smtClean="0"/>
              <a:t>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Several roles of </a:t>
            </a:r>
            <a:r>
              <a:rPr lang="en-US" altLang="ko-KR" dirty="0" err="1" smtClean="0"/>
              <a:t>retweets</a:t>
            </a:r>
            <a:r>
              <a:rPr lang="en-US" altLang="ko-KR" dirty="0" smtClean="0"/>
              <a:t> within the social network</a:t>
            </a:r>
          </a:p>
          <a:p>
            <a:pPr lvl="1"/>
            <a:r>
              <a:rPr lang="en-US" altLang="ko-KR" dirty="0" smtClean="0"/>
              <a:t>It’s a way to </a:t>
            </a:r>
            <a:r>
              <a:rPr lang="en-US" altLang="ko-KR" b="1" dirty="0" smtClean="0"/>
              <a:t>share information</a:t>
            </a:r>
          </a:p>
          <a:p>
            <a:pPr lvl="1"/>
            <a:r>
              <a:rPr lang="en-US" altLang="ko-KR" dirty="0" smtClean="0"/>
              <a:t>It’s a way to initiate or </a:t>
            </a:r>
            <a:r>
              <a:rPr lang="en-US" altLang="ko-KR" b="1" dirty="0" smtClean="0"/>
              <a:t>create a context</a:t>
            </a:r>
            <a:r>
              <a:rPr lang="en-US" altLang="ko-KR" dirty="0" smtClean="0"/>
              <a:t> for conversations</a:t>
            </a:r>
          </a:p>
          <a:p>
            <a:pPr lvl="1"/>
            <a:r>
              <a:rPr lang="en-US" altLang="ko-KR" dirty="0" smtClean="0"/>
              <a:t>It may </a:t>
            </a:r>
            <a:r>
              <a:rPr lang="en-US" altLang="ko-KR" b="1" dirty="0" smtClean="0"/>
              <a:t>influence the social structure</a:t>
            </a:r>
          </a:p>
          <a:p>
            <a:pPr lvl="2"/>
            <a:r>
              <a:rPr lang="en-US" altLang="ko-KR" dirty="0" smtClean="0"/>
              <a:t>It may lead users to follow other users</a:t>
            </a:r>
          </a:p>
          <a:p>
            <a:pPr lvl="2"/>
            <a:r>
              <a:rPr lang="en-US" altLang="ko-KR" dirty="0" smtClean="0"/>
              <a:t>The identity of who is </a:t>
            </a:r>
            <a:r>
              <a:rPr lang="en-US" altLang="ko-KR" dirty="0" err="1" smtClean="0"/>
              <a:t>retweeted</a:t>
            </a:r>
            <a:r>
              <a:rPr lang="en-US" altLang="ko-KR" dirty="0" smtClean="0"/>
              <a:t> may influence the total number of clicks a URL receives</a:t>
            </a:r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0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err="1" smtClean="0"/>
              <a:t>Retweet</a:t>
            </a:r>
            <a:r>
              <a:rPr lang="en-US" altLang="ko-KR" dirty="0" smtClean="0"/>
              <a:t> Practices</a:t>
            </a:r>
          </a:p>
          <a:p>
            <a:r>
              <a:rPr lang="en-US" altLang="ko-KR" b="1" dirty="0" smtClean="0"/>
              <a:t>Social Capital and Twitter</a:t>
            </a:r>
          </a:p>
          <a:p>
            <a:pPr lvl="1"/>
            <a:r>
              <a:rPr lang="en-US" altLang="ko-KR" b="1" dirty="0" smtClean="0"/>
              <a:t>Information as a form of Social Capital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Social Capital and Twitter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Social capital</a:t>
            </a:r>
          </a:p>
          <a:p>
            <a:pPr lvl="1"/>
            <a:r>
              <a:rPr lang="en-US" altLang="ko-KR" dirty="0" smtClean="0"/>
              <a:t>Values obtained by being part of a social network</a:t>
            </a:r>
          </a:p>
          <a:p>
            <a:pPr lvl="1"/>
            <a:r>
              <a:rPr lang="en-US" altLang="ko-KR" dirty="0" smtClean="0"/>
              <a:t>The sum of </a:t>
            </a:r>
            <a:r>
              <a:rPr lang="en-US" altLang="ko-KR" i="1" dirty="0" smtClean="0"/>
              <a:t>social resources</a:t>
            </a:r>
          </a:p>
          <a:p>
            <a:pPr lvl="1"/>
            <a:r>
              <a:rPr lang="en-US" altLang="ko-KR" dirty="0"/>
              <a:t>Through this structure, actors can </a:t>
            </a:r>
            <a:r>
              <a:rPr lang="en-US" altLang="ko-KR" dirty="0" smtClean="0"/>
              <a:t>achieve </a:t>
            </a:r>
            <a:r>
              <a:rPr lang="en-US" altLang="ko-KR" dirty="0"/>
              <a:t>benefits</a:t>
            </a:r>
          </a:p>
          <a:p>
            <a:pPr lvl="2"/>
            <a:r>
              <a:rPr lang="en-US" altLang="ko-KR" i="1" dirty="0" smtClean="0"/>
              <a:t>“Better connected people enjoy higher returns”</a:t>
            </a:r>
          </a:p>
          <a:p>
            <a:pPr lvl="2"/>
            <a:endParaRPr lang="en-US" altLang="ko-KR" i="1" dirty="0"/>
          </a:p>
          <a:p>
            <a:pPr lvl="1"/>
            <a:r>
              <a:rPr lang="en-US" altLang="ko-KR" dirty="0" smtClean="0"/>
              <a:t>As a form of capital</a:t>
            </a:r>
          </a:p>
          <a:p>
            <a:pPr lvl="2"/>
            <a:r>
              <a:rPr lang="en-US" altLang="ko-KR" dirty="0" smtClean="0"/>
              <a:t>Product of each actor’s investments in her social network</a:t>
            </a:r>
          </a:p>
          <a:p>
            <a:pPr lvl="2"/>
            <a:r>
              <a:rPr lang="en-US" altLang="ko-KR" dirty="0" smtClean="0"/>
              <a:t>Public good? Private good? or </a:t>
            </a:r>
            <a:r>
              <a:rPr lang="en-US" altLang="ko-KR" dirty="0"/>
              <a:t>B</a:t>
            </a:r>
            <a:r>
              <a:rPr lang="en-US" altLang="ko-KR" dirty="0" smtClean="0"/>
              <a:t>oth?</a:t>
            </a:r>
          </a:p>
          <a:p>
            <a:pPr lvl="2"/>
            <a:r>
              <a:rPr lang="en-US" altLang="ko-KR" dirty="0" smtClean="0"/>
              <a:t>Actors have control over certain types of resources and are interested in resources controlled by others</a:t>
            </a:r>
          </a:p>
          <a:p>
            <a:pPr lvl="3"/>
            <a:r>
              <a:rPr lang="en-US" altLang="ko-KR" dirty="0" smtClean="0"/>
              <a:t>In order to gain access to these types of values, users engage in exchanges from which they may benefit</a:t>
            </a:r>
          </a:p>
          <a:p>
            <a:pPr lvl="3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5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9605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most common form of social capital is</a:t>
            </a:r>
            <a:r>
              <a:rPr lang="en-US" altLang="ko-KR" b="1" dirty="0" smtClean="0"/>
              <a:t> information access </a:t>
            </a:r>
          </a:p>
          <a:p>
            <a:pPr lvl="1"/>
            <a:r>
              <a:rPr lang="en-US" altLang="ko-KR" dirty="0"/>
              <a:t>Social capital must also be a key ingredient of Twitter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Benefits obtained from information in social networks (Burt 1992)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Social Capital and Twitter (2/3)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Information as a form of Social Capital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432" y="-2259631"/>
            <a:ext cx="8280920" cy="209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542163" y="2852936"/>
            <a:ext cx="8383823" cy="3600400"/>
            <a:chOff x="542163" y="2852936"/>
            <a:chExt cx="8383823" cy="3600400"/>
          </a:xfrm>
        </p:grpSpPr>
        <p:graphicFrame>
          <p:nvGraphicFramePr>
            <p:cNvPr id="4" name="다이어그램 3"/>
            <p:cNvGraphicFramePr/>
            <p:nvPr>
              <p:extLst>
                <p:ext uri="{D42A27DB-BD31-4B8C-83A1-F6EECF244321}">
                  <p14:modId xmlns:p14="http://schemas.microsoft.com/office/powerpoint/2010/main" val="2092219914"/>
                </p:ext>
              </p:extLst>
            </p:nvPr>
          </p:nvGraphicFramePr>
          <p:xfrm>
            <a:off x="542163" y="2852936"/>
            <a:ext cx="8280920" cy="3600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025550" y="3086613"/>
              <a:ext cx="7866929" cy="654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lnSpc>
                  <a:spcPct val="120000"/>
                </a:lnSpc>
              </a:pPr>
              <a:r>
                <a:rPr lang="en-US" altLang="ko-KR" sz="1600" dirty="0" smtClean="0"/>
                <a:t>- Receiving </a:t>
              </a:r>
              <a:r>
                <a:rPr lang="en-US" altLang="ko-KR" sz="1600" dirty="0"/>
                <a:t>a valuable piece of information and knowing who can use </a:t>
              </a:r>
              <a:r>
                <a:rPr lang="en-US" altLang="ko-KR" sz="1600" dirty="0" smtClean="0"/>
                <a:t>it</a:t>
              </a:r>
            </a:p>
            <a:p>
              <a:pPr lvl="2">
                <a:lnSpc>
                  <a:spcPct val="120000"/>
                </a:lnSpc>
              </a:pPr>
              <a:r>
                <a:rPr lang="en-US" altLang="ko-KR" sz="1600" dirty="0" smtClean="0"/>
                <a:t>- Using </a:t>
              </a:r>
              <a:r>
                <a:rPr lang="en-US" altLang="ko-KR" sz="1600" dirty="0"/>
                <a:t>the social network to filter and to give you information</a:t>
              </a:r>
              <a:endParaRPr lang="ko-KR" alt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5549" y="4173953"/>
              <a:ext cx="7866929" cy="94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lnSpc>
                  <a:spcPct val="120000"/>
                </a:lnSpc>
              </a:pPr>
              <a:r>
                <a:rPr lang="en-US" altLang="ko-KR" sz="1600" dirty="0" smtClean="0"/>
                <a:t>- Making </a:t>
              </a:r>
              <a:r>
                <a:rPr lang="en-US" altLang="ko-KR" sz="1600" dirty="0"/>
                <a:t>information quickly accessible</a:t>
              </a:r>
            </a:p>
            <a:p>
              <a:pPr lvl="2">
                <a:lnSpc>
                  <a:spcPct val="120000"/>
                </a:lnSpc>
              </a:pPr>
              <a:r>
                <a:rPr lang="en-US" altLang="ko-KR" sz="1600" dirty="0" smtClean="0"/>
                <a:t>- The </a:t>
              </a:r>
              <a:r>
                <a:rPr lang="en-US" altLang="ko-KR" sz="1600" dirty="0"/>
                <a:t>earlier the information reaches, someone the more value this person can get form it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9057" y="5426370"/>
              <a:ext cx="7866929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lnSpc>
                  <a:spcPct val="120000"/>
                </a:lnSpc>
              </a:pPr>
              <a:r>
                <a:rPr lang="en-US" altLang="ko-KR" sz="1600" dirty="0" smtClean="0"/>
                <a:t>- Associating </a:t>
              </a:r>
              <a:r>
                <a:rPr lang="en-US" altLang="ko-KR" sz="1600" dirty="0"/>
                <a:t>the information to particular people</a:t>
              </a:r>
            </a:p>
            <a:p>
              <a:pPr lvl="2">
                <a:lnSpc>
                  <a:spcPct val="120000"/>
                </a:lnSpc>
              </a:pPr>
              <a:r>
                <a:rPr lang="en-US" altLang="ko-KR" sz="1600" dirty="0" smtClean="0"/>
                <a:t>- Adding </a:t>
              </a:r>
              <a:r>
                <a:rPr lang="en-US" altLang="ko-KR" sz="1600" dirty="0"/>
                <a:t>value to the information(credibility) </a:t>
              </a:r>
            </a:p>
            <a:p>
              <a:pPr lvl="2">
                <a:lnSpc>
                  <a:spcPct val="120000"/>
                </a:lnSpc>
              </a:pPr>
              <a:r>
                <a:rPr lang="en-US" altLang="ko-KR" sz="1600" dirty="0" smtClean="0"/>
                <a:t>- Adding </a:t>
              </a:r>
              <a:r>
                <a:rPr lang="en-US" altLang="ko-KR" sz="1600" dirty="0"/>
                <a:t>value to the individuals who are referred</a:t>
              </a:r>
              <a:endParaRPr lang="ko-KR" alt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229" y="3125295"/>
              <a:ext cx="1345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Information</a:t>
              </a:r>
            </a:p>
            <a:p>
              <a:pPr algn="ctr"/>
              <a:r>
                <a:rPr lang="en-US" altLang="ko-KR" sz="1600" b="1" dirty="0" smtClean="0"/>
                <a:t>Access</a:t>
              </a:r>
              <a:endParaRPr lang="ko-KR" altLang="en-US" sz="1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6757" y="4464064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Timing</a:t>
              </a:r>
              <a:endParaRPr lang="ko-KR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1914" y="5702787"/>
              <a:ext cx="1148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Referrals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070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303898</TotalTime>
  <Words>1813</Words>
  <Application>Microsoft Office PowerPoint</Application>
  <PresentationFormat>화면 슬라이드 쇼(4:3)</PresentationFormat>
  <Paragraphs>343</Paragraphs>
  <Slides>28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SNU IDB Lab.</vt:lpstr>
      <vt:lpstr>How Does Social Capital Affect Retweets?</vt:lpstr>
      <vt:lpstr>Outline</vt:lpstr>
      <vt:lpstr>Introduction</vt:lpstr>
      <vt:lpstr>Outline</vt:lpstr>
      <vt:lpstr>Retweet Practicies (1/2)</vt:lpstr>
      <vt:lpstr>Retweet Practicies (2/2)</vt:lpstr>
      <vt:lpstr>Outline</vt:lpstr>
      <vt:lpstr>Social Capital and Twitter (1/3)</vt:lpstr>
      <vt:lpstr>Social Capital and Twitter (2/3) Information as a form of Social Capital</vt:lpstr>
      <vt:lpstr>Social Capital and Twitter (3/3) Information as a form of Social Capital (cont.)</vt:lpstr>
      <vt:lpstr>Outline</vt:lpstr>
      <vt:lpstr>Methodology (1/3)</vt:lpstr>
      <vt:lpstr>Methodology (2/3)</vt:lpstr>
      <vt:lpstr>Methodology (3/3)</vt:lpstr>
      <vt:lpstr>Outline</vt:lpstr>
      <vt:lpstr>Results (1/10) Twitter Values</vt:lpstr>
      <vt:lpstr>Results (2/10) Retweet Benefits</vt:lpstr>
      <vt:lpstr>Results (3/10) Benefits from Referrals</vt:lpstr>
      <vt:lpstr>Results (3/10) Benefits from Referrals</vt:lpstr>
      <vt:lpstr>Results (4/10) Benefits from Referrals</vt:lpstr>
      <vt:lpstr>Results (5/10) Benefits from Referrals</vt:lpstr>
      <vt:lpstr>Results (6/10) Benefits from Referrals</vt:lpstr>
      <vt:lpstr>Results (7/10) Benefits from Referrals</vt:lpstr>
      <vt:lpstr>Results (8/10) Benefits from Referrals</vt:lpstr>
      <vt:lpstr>Results (9/10) Benefits from Information Access</vt:lpstr>
      <vt:lpstr>Results (10/10) Benefits from Timing</vt:lpstr>
      <vt:lpstr>Outline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Tag</dc:title>
  <dc:creator>Microsoft Corporation</dc:creator>
  <cp:lastModifiedBy>smkim</cp:lastModifiedBy>
  <cp:revision>2446</cp:revision>
  <dcterms:created xsi:type="dcterms:W3CDTF">2006-10-05T04:04:58Z</dcterms:created>
  <dcterms:modified xsi:type="dcterms:W3CDTF">2011-11-09T09:31:58Z</dcterms:modified>
</cp:coreProperties>
</file>