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-22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4A1A8A-3D88-42BC-ACE6-34DE09A767F1}" type="datetimeFigureOut">
              <a:rPr lang="ko-KR" altLang="en-US" smtClean="0"/>
              <a:pPr/>
              <a:t>2012-06-28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A02C8-FE82-4E6A-9ABE-CDA729C351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911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70784" y="6597353"/>
            <a:ext cx="802432" cy="216023"/>
          </a:xfrm>
        </p:spPr>
        <p:txBody>
          <a:bodyPr/>
          <a:lstStyle>
            <a:lvl1pPr algn="ctr">
              <a:defRPr/>
            </a:lvl1pPr>
          </a:lstStyle>
          <a:p>
            <a:fld id="{806CB1D9-0D02-436E-B566-002AE4B1727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806CB1D9-0D02-436E-B566-002AE4B172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Maximizing the Spread of Influence through a Social Network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David </a:t>
            </a:r>
            <a:r>
              <a:rPr lang="en-US" altLang="ko-KR" dirty="0" err="1" smtClean="0"/>
              <a:t>Kempe</a:t>
            </a:r>
            <a:r>
              <a:rPr lang="en-US" altLang="ko-KR" dirty="0" smtClean="0"/>
              <a:t>, Jon Kleinberg, </a:t>
            </a:r>
            <a:r>
              <a:rPr lang="en-US" altLang="ko-KR" dirty="0" err="1" smtClean="0">
                <a:latin typeface="+mn-lt"/>
                <a:ea typeface="Cambria Math"/>
              </a:rPr>
              <a:t>É</a:t>
            </a:r>
            <a:r>
              <a:rPr lang="en-US" altLang="ko-KR" dirty="0" err="1" smtClean="0">
                <a:latin typeface="+mn-lt"/>
              </a:rPr>
              <a:t>v</a:t>
            </a:r>
            <a:r>
              <a:rPr lang="en-US" altLang="ko-KR" dirty="0" err="1" smtClean="0"/>
              <a:t>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Tardos</a:t>
            </a:r>
            <a:r>
              <a:rPr lang="en-US" altLang="ko-KR" dirty="0" smtClean="0"/>
              <a:t> (Cornell University)</a:t>
            </a:r>
          </a:p>
          <a:p>
            <a:r>
              <a:rPr lang="en-US" altLang="ko-KR" dirty="0" smtClean="0"/>
              <a:t>KDD </a:t>
            </a:r>
            <a:r>
              <a:rPr lang="en-US" altLang="ko-KR" dirty="0" smtClean="0"/>
              <a:t>2003</a:t>
            </a:r>
          </a:p>
          <a:p>
            <a:endParaRPr lang="en-US" altLang="ko-KR" dirty="0"/>
          </a:p>
          <a:p>
            <a:r>
              <a:rPr lang="en-US" altLang="ko-KR" dirty="0" err="1" smtClean="0"/>
              <a:t>Hyewon</a:t>
            </a:r>
            <a:r>
              <a:rPr lang="en-US" altLang="ko-KR" dirty="0" smtClean="0"/>
              <a:t> Lim</a:t>
            </a:r>
          </a:p>
          <a:p>
            <a:r>
              <a:rPr lang="en-US" altLang="ko-KR" smtClean="0"/>
              <a:t>27 June 2012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546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altLang="ko-KR" dirty="0"/>
              <a:t>Approximation Guarantees in the Independent Cascade and </a:t>
            </a:r>
            <a:r>
              <a:rPr lang="en-US" altLang="ko-KR" dirty="0" smtClean="0"/>
              <a:t>Linear </a:t>
            </a:r>
            <a:r>
              <a:rPr lang="en-US" altLang="ko-KR" dirty="0"/>
              <a:t>Threshold </a:t>
            </a:r>
            <a:r>
              <a:rPr lang="en-US" altLang="ko-KR" dirty="0" smtClean="0"/>
              <a:t>Models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 wish to find a </a:t>
            </a:r>
            <a:r>
              <a:rPr lang="en-US" altLang="ko-KR" i="1" dirty="0" smtClean="0"/>
              <a:t>k</a:t>
            </a:r>
            <a:r>
              <a:rPr lang="en-US" altLang="ko-KR" dirty="0" smtClean="0"/>
              <a:t>-element set </a:t>
            </a:r>
            <a:r>
              <a:rPr lang="en-US" altLang="ko-KR" i="1" dirty="0" smtClean="0"/>
              <a:t>S</a:t>
            </a:r>
            <a:r>
              <a:rPr lang="en-US" altLang="ko-KR" dirty="0" smtClean="0"/>
              <a:t> for which </a:t>
            </a:r>
            <a:r>
              <a:rPr lang="en-US" altLang="ko-KR" i="1" dirty="0" smtClean="0"/>
              <a:t>f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S</a:t>
            </a:r>
            <a:r>
              <a:rPr lang="en-US" altLang="ko-KR" dirty="0" smtClean="0"/>
              <a:t>) is maximized!</a:t>
            </a:r>
          </a:p>
          <a:p>
            <a:pPr lvl="1"/>
            <a:r>
              <a:rPr lang="en-US" altLang="ko-KR" b="1" i="1" dirty="0" smtClean="0"/>
              <a:t>f</a:t>
            </a:r>
            <a:r>
              <a:rPr lang="en-US" altLang="ko-KR" b="1" dirty="0" smtClean="0"/>
              <a:t>(·) </a:t>
            </a:r>
          </a:p>
          <a:p>
            <a:pPr lvl="2"/>
            <a:r>
              <a:rPr lang="en-US" altLang="ko-KR" dirty="0" smtClean="0"/>
              <a:t>Maps subsets of a finite ground set U to non-negative real numbers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b="1" i="1" dirty="0" smtClean="0"/>
              <a:t>f</a:t>
            </a:r>
            <a:r>
              <a:rPr lang="en-US" altLang="ko-KR" dirty="0" smtClean="0"/>
              <a:t> is </a:t>
            </a:r>
            <a:r>
              <a:rPr lang="en-US" altLang="ko-KR" b="1" dirty="0" err="1" smtClean="0"/>
              <a:t>submodular</a:t>
            </a:r>
            <a:endParaRPr lang="en-US" altLang="ko-KR" b="1" dirty="0" smtClean="0"/>
          </a:p>
          <a:p>
            <a:pPr lvl="2"/>
            <a:r>
              <a:rPr lang="en-US" altLang="ko-KR" dirty="0" smtClean="0"/>
              <a:t>If it satisfies a natural “</a:t>
            </a:r>
            <a:r>
              <a:rPr lang="en-US" altLang="ko-KR" i="1" dirty="0" smtClean="0"/>
              <a:t>diminishing returns</a:t>
            </a:r>
            <a:r>
              <a:rPr lang="en-US" altLang="ko-KR" dirty="0" smtClean="0"/>
              <a:t>” property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This is an </a:t>
            </a:r>
            <a:r>
              <a:rPr lang="en-US" altLang="ko-KR" b="1" dirty="0" smtClean="0"/>
              <a:t>NP-hard</a:t>
            </a:r>
            <a:r>
              <a:rPr lang="en-US" altLang="ko-KR" dirty="0" smtClean="0"/>
              <a:t> optimization problem</a:t>
            </a:r>
          </a:p>
          <a:p>
            <a:pPr lvl="1"/>
            <a:r>
              <a:rPr lang="en-US" altLang="ko-KR" dirty="0" err="1" smtClean="0"/>
              <a:t>Nemhauser</a:t>
            </a:r>
            <a:r>
              <a:rPr lang="en-US" altLang="ko-KR" dirty="0" smtClean="0"/>
              <a:t>, Wolsey, and Fisher shows that the greedy hill-climbing algorithm </a:t>
            </a:r>
            <a:r>
              <a:rPr lang="en-US" altLang="ko-KR" b="1" dirty="0" smtClean="0"/>
              <a:t>approximates</a:t>
            </a:r>
            <a:r>
              <a:rPr lang="en-US" altLang="ko-KR" dirty="0" smtClean="0"/>
              <a:t> the optimum to within a factor of </a:t>
            </a:r>
            <a:r>
              <a:rPr lang="en-US" altLang="ko-KR" b="1" dirty="0" smtClean="0"/>
              <a:t>(1 – 1/</a:t>
            </a:r>
            <a:r>
              <a:rPr lang="en-US" altLang="ko-KR" b="1" i="1" dirty="0" smtClean="0"/>
              <a:t>e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B1D9-0D02-436E-B566-002AE4B17273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854" y="3356992"/>
            <a:ext cx="3250292" cy="304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685360"/>
            <a:ext cx="3024336" cy="199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7494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dirty="0"/>
              <a:t>Approximation Guarantees in the Independent Cascade and Linear Threshold </a:t>
            </a:r>
            <a:r>
              <a:rPr lang="en-US" altLang="ko-KR" sz="2000" dirty="0" smtClean="0"/>
              <a:t>Models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Independent Cascade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latin typeface="+mn-lt"/>
                <a:cs typeface="Times New Roman" pitchFamily="18" charset="0"/>
              </a:rPr>
              <a:t>Theorem 2.2</a:t>
            </a:r>
            <a:r>
              <a:rPr lang="en-US" altLang="ko-KR" dirty="0" smtClean="0">
                <a:latin typeface="+mn-lt"/>
                <a:cs typeface="Times New Roman" pitchFamily="18" charset="0"/>
              </a:rPr>
              <a:t>. </a:t>
            </a:r>
            <a:r>
              <a:rPr lang="en-US" altLang="ko-KR" i="1" dirty="0" smtClean="0">
                <a:latin typeface="+mn-lt"/>
                <a:cs typeface="Times New Roman" pitchFamily="18" charset="0"/>
              </a:rPr>
              <a:t>For an arbitrary instance of the Independent Cascade Model, the resulting influence function </a:t>
            </a:r>
            <a:r>
              <a:rPr lang="el-GR" altLang="ko-KR" i="1" dirty="0" smtClean="0">
                <a:latin typeface="+mn-lt"/>
                <a:cs typeface="Times New Roman" pitchFamily="18" charset="0"/>
              </a:rPr>
              <a:t>σ</a:t>
            </a:r>
            <a:r>
              <a:rPr lang="en-US" altLang="ko-KR" i="1" dirty="0" smtClean="0">
                <a:latin typeface="+mn-lt"/>
                <a:cs typeface="Times New Roman" pitchFamily="18" charset="0"/>
              </a:rPr>
              <a:t>(·) is </a:t>
            </a:r>
            <a:r>
              <a:rPr lang="en-US" altLang="ko-KR" i="1" dirty="0" err="1" smtClean="0">
                <a:latin typeface="+mn-lt"/>
                <a:cs typeface="Times New Roman" pitchFamily="18" charset="0"/>
              </a:rPr>
              <a:t>submodular</a:t>
            </a:r>
            <a:endParaRPr lang="en-US" altLang="ko-KR" i="1" dirty="0" smtClean="0">
              <a:latin typeface="+mn-lt"/>
              <a:cs typeface="Times New Roman" pitchFamily="18" charset="0"/>
            </a:endParaRPr>
          </a:p>
          <a:p>
            <a:pPr lvl="1"/>
            <a:r>
              <a:rPr lang="el-GR" altLang="ko-KR" i="1" dirty="0" smtClean="0">
                <a:latin typeface="+mn-lt"/>
                <a:cs typeface="Times New Roman" pitchFamily="18" charset="0"/>
              </a:rPr>
              <a:t>σ</a:t>
            </a:r>
            <a:r>
              <a:rPr lang="en-US" altLang="ko-KR" dirty="0" smtClean="0">
                <a:latin typeface="+mn-lt"/>
                <a:cs typeface="Times New Roman" pitchFamily="18" charset="0"/>
              </a:rPr>
              <a:t>(A </a:t>
            </a:r>
            <a:r>
              <a:rPr lang="en-US" altLang="ko-KR" dirty="0" smtClean="0">
                <a:latin typeface="+mn-lt"/>
                <a:ea typeface="Cambria Math"/>
                <a:cs typeface="Times New Roman" pitchFamily="18" charset="0"/>
              </a:rPr>
              <a:t>∪ {</a:t>
            </a:r>
            <a:r>
              <a:rPr lang="en-US" altLang="ko-KR" i="1" dirty="0" smtClean="0">
                <a:latin typeface="Georgia" pitchFamily="18" charset="0"/>
                <a:ea typeface="Cambria Math"/>
                <a:cs typeface="Times New Roman" pitchFamily="18" charset="0"/>
              </a:rPr>
              <a:t>v</a:t>
            </a:r>
            <a:r>
              <a:rPr lang="en-US" altLang="ko-KR" dirty="0" smtClean="0">
                <a:latin typeface="+mn-lt"/>
                <a:ea typeface="Cambria Math"/>
                <a:cs typeface="Times New Roman" pitchFamily="18" charset="0"/>
              </a:rPr>
              <a:t>}) - </a:t>
            </a:r>
            <a:r>
              <a:rPr lang="el-GR" altLang="ko-KR" sz="1800" i="1" dirty="0">
                <a:latin typeface="+mn-lt"/>
                <a:cs typeface="Times New Roman" pitchFamily="18" charset="0"/>
              </a:rPr>
              <a:t>σ</a:t>
            </a:r>
            <a:r>
              <a:rPr lang="en-US" altLang="ko-KR" sz="1800" dirty="0" smtClean="0">
                <a:latin typeface="+mn-lt"/>
                <a:cs typeface="Times New Roman" pitchFamily="18" charset="0"/>
              </a:rPr>
              <a:t>(A) </a:t>
            </a:r>
            <a:r>
              <a:rPr lang="en-US" altLang="ko-KR" sz="1800" b="1" dirty="0" smtClean="0">
                <a:latin typeface="+mn-lt"/>
                <a:cs typeface="Times New Roman" pitchFamily="18" charset="0"/>
              </a:rPr>
              <a:t>→</a:t>
            </a:r>
            <a:r>
              <a:rPr lang="en-US" altLang="ko-KR" sz="1800" dirty="0" smtClean="0">
                <a:latin typeface="+mn-lt"/>
                <a:cs typeface="Times New Roman" pitchFamily="18" charset="0"/>
              </a:rPr>
              <a:t> difficult to analyze directly</a:t>
            </a:r>
          </a:p>
          <a:p>
            <a:pPr lvl="1"/>
            <a:endParaRPr lang="ko-KR" altLang="en-US" i="1" dirty="0">
              <a:latin typeface="+mn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B1D9-0D02-436E-B566-002AE4B17273}" type="slidenum">
              <a:rPr lang="ko-KR" altLang="en-US" smtClean="0"/>
              <a:pPr/>
              <a:t>11</a:t>
            </a:fld>
            <a:endParaRPr lang="ko-KR" altLang="en-US"/>
          </a:p>
        </p:txBody>
      </p:sp>
      <p:grpSp>
        <p:nvGrpSpPr>
          <p:cNvPr id="75" name="그룹 74"/>
          <p:cNvGrpSpPr/>
          <p:nvPr/>
        </p:nvGrpSpPr>
        <p:grpSpPr>
          <a:xfrm>
            <a:off x="225936" y="2587141"/>
            <a:ext cx="8476104" cy="4059982"/>
            <a:chOff x="179512" y="2276872"/>
            <a:chExt cx="8568952" cy="4104456"/>
          </a:xfrm>
        </p:grpSpPr>
        <p:grpSp>
          <p:nvGrpSpPr>
            <p:cNvPr id="23" name="그룹 22"/>
            <p:cNvGrpSpPr/>
            <p:nvPr/>
          </p:nvGrpSpPr>
          <p:grpSpPr>
            <a:xfrm>
              <a:off x="2940254" y="3929155"/>
              <a:ext cx="911666" cy="772756"/>
              <a:chOff x="1403648" y="3578423"/>
              <a:chExt cx="1125886" cy="954336"/>
            </a:xfrm>
          </p:grpSpPr>
          <p:cxnSp>
            <p:nvCxnSpPr>
              <p:cNvPr id="48" name="직선 화살표 연결선 47"/>
              <p:cNvCxnSpPr/>
              <p:nvPr/>
            </p:nvCxnSpPr>
            <p:spPr>
              <a:xfrm>
                <a:off x="1835696" y="4123184"/>
                <a:ext cx="288032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9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03648" y="3713609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0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61119" y="3713609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1451666" y="3887036"/>
                <a:ext cx="313185" cy="304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i="1" dirty="0" smtClean="0">
                    <a:solidFill>
                      <a:schemeClr val="bg1"/>
                    </a:solidFill>
                    <a:latin typeface="Georgia" pitchFamily="18" charset="0"/>
                    <a:ea typeface="Cambria Math" pitchFamily="18" charset="0"/>
                    <a:cs typeface="Times New Roman" pitchFamily="18" charset="0"/>
                  </a:rPr>
                  <a:t>v</a:t>
                </a:r>
                <a:endParaRPr lang="ko-KR" altLang="en-US" sz="1000" i="1" dirty="0">
                  <a:solidFill>
                    <a:schemeClr val="bg1"/>
                  </a:solidFill>
                  <a:latin typeface="Georgia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52" name="그룹 51"/>
              <p:cNvGrpSpPr/>
              <p:nvPr/>
            </p:nvGrpSpPr>
            <p:grpSpPr>
              <a:xfrm rot="626729">
                <a:off x="2285187" y="3578423"/>
                <a:ext cx="195502" cy="72995"/>
                <a:chOff x="2249173" y="2778924"/>
                <a:chExt cx="195502" cy="72995"/>
              </a:xfrm>
              <a:effectLst>
                <a:glow rad="127000">
                  <a:srgbClr val="C00000">
                    <a:alpha val="15000"/>
                  </a:srgbClr>
                </a:glow>
              </a:effectLst>
            </p:grpSpPr>
            <p:cxnSp>
              <p:nvCxnSpPr>
                <p:cNvPr id="54" name="직선 연결선 53"/>
                <p:cNvCxnSpPr/>
                <p:nvPr/>
              </p:nvCxnSpPr>
              <p:spPr>
                <a:xfrm rot="20298854">
                  <a:off x="2249173" y="2800989"/>
                  <a:ext cx="21007" cy="50930"/>
                </a:xfrm>
                <a:prstGeom prst="line">
                  <a:avLst/>
                </a:prstGeom>
                <a:ln/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>
                <a:xfrm rot="20298854" flipH="1">
                  <a:off x="2330337" y="2778924"/>
                  <a:ext cx="20465" cy="47038"/>
                </a:xfrm>
                <a:prstGeom prst="line">
                  <a:avLst/>
                </a:prstGeom>
                <a:ln/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>
                <a:xfrm rot="20298854" flipH="1">
                  <a:off x="2394320" y="2815526"/>
                  <a:ext cx="50355" cy="28955"/>
                </a:xfrm>
                <a:prstGeom prst="line">
                  <a:avLst/>
                </a:prstGeom>
                <a:ln/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TextBox 52"/>
              <p:cNvSpPr txBox="1"/>
              <p:nvPr/>
            </p:nvSpPr>
            <p:spPr>
              <a:xfrm>
                <a:off x="2216349" y="3887036"/>
                <a:ext cx="313185" cy="304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i="1" dirty="0" smtClean="0">
                    <a:solidFill>
                      <a:schemeClr val="bg1"/>
                    </a:solidFill>
                    <a:latin typeface="Georgia" pitchFamily="18" charset="0"/>
                    <a:ea typeface="Cambria Math" pitchFamily="18" charset="0"/>
                    <a:cs typeface="Times New Roman" pitchFamily="18" charset="0"/>
                  </a:rPr>
                  <a:t>v</a:t>
                </a:r>
                <a:endParaRPr lang="ko-KR" altLang="en-US" sz="1000" i="1" dirty="0">
                  <a:solidFill>
                    <a:schemeClr val="bg1"/>
                  </a:solidFill>
                  <a:latin typeface="Georgia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4673969" y="3445955"/>
              <a:ext cx="1459226" cy="2169730"/>
              <a:chOff x="3635896" y="2181227"/>
              <a:chExt cx="1802110" cy="2679566"/>
            </a:xfrm>
          </p:grpSpPr>
          <p:pic>
            <p:nvPicPr>
              <p:cNvPr id="39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35896" y="2590802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0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5976" y="2181227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6056" y="2590802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2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5976" y="3108389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3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35896" y="3625976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4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6056" y="3625976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5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5976" y="4041643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6" name="TextBox 45"/>
              <p:cNvSpPr txBox="1"/>
              <p:nvPr/>
            </p:nvSpPr>
            <p:spPr>
              <a:xfrm>
                <a:off x="4402940" y="3284984"/>
                <a:ext cx="313185" cy="304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i="1" dirty="0" smtClean="0">
                    <a:solidFill>
                      <a:schemeClr val="bg1"/>
                    </a:solidFill>
                    <a:latin typeface="Georgia" pitchFamily="18" charset="0"/>
                    <a:ea typeface="Cambria Math" pitchFamily="18" charset="0"/>
                    <a:cs typeface="Times New Roman" pitchFamily="18" charset="0"/>
                  </a:rPr>
                  <a:t>v</a:t>
                </a:r>
                <a:endParaRPr lang="ko-KR" altLang="en-US" sz="1000" i="1" dirty="0">
                  <a:solidFill>
                    <a:schemeClr val="bg1"/>
                  </a:solidFill>
                  <a:latin typeface="Georgia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7" name="구부러진 연결선 46"/>
              <p:cNvCxnSpPr>
                <a:stCxn id="42" idx="0"/>
              </p:cNvCxnSpPr>
              <p:nvPr/>
            </p:nvCxnSpPr>
            <p:spPr>
              <a:xfrm rot="5400000" flipH="1" flipV="1">
                <a:off x="4799374" y="2650732"/>
                <a:ext cx="195234" cy="720081"/>
              </a:xfrm>
              <a:prstGeom prst="curvedConnector2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/>
          </p:nvGrpSpPr>
          <p:grpSpPr>
            <a:xfrm>
              <a:off x="7063017" y="3445955"/>
              <a:ext cx="1459226" cy="2169730"/>
              <a:chOff x="3635896" y="2181227"/>
              <a:chExt cx="1802110" cy="2679566"/>
            </a:xfrm>
          </p:grpSpPr>
          <p:pic>
            <p:nvPicPr>
              <p:cNvPr id="31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35896" y="2590802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2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5976" y="2181227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3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6056" y="2590802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4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5976" y="3108389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5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35896" y="3625976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6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6056" y="3625976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7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5976" y="4041643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8" name="TextBox 37"/>
              <p:cNvSpPr txBox="1"/>
              <p:nvPr/>
            </p:nvSpPr>
            <p:spPr>
              <a:xfrm>
                <a:off x="4402940" y="3284984"/>
                <a:ext cx="313185" cy="304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i="1" dirty="0" smtClean="0">
                    <a:solidFill>
                      <a:schemeClr val="bg1"/>
                    </a:solidFill>
                    <a:latin typeface="Georgia" pitchFamily="18" charset="0"/>
                    <a:ea typeface="Cambria Math" pitchFamily="18" charset="0"/>
                    <a:cs typeface="Times New Roman" pitchFamily="18" charset="0"/>
                  </a:rPr>
                  <a:t>v</a:t>
                </a:r>
                <a:endParaRPr lang="ko-KR" altLang="en-US" sz="1000" i="1" dirty="0">
                  <a:solidFill>
                    <a:schemeClr val="bg1"/>
                  </a:solidFill>
                  <a:latin typeface="Georgia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26" name="직선 화살표 연결선 25"/>
            <p:cNvCxnSpPr/>
            <p:nvPr/>
          </p:nvCxnSpPr>
          <p:spPr>
            <a:xfrm>
              <a:off x="179512" y="3050169"/>
              <a:ext cx="822611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099675" y="2825874"/>
              <a:ext cx="482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ea typeface="Cambria Math" pitchFamily="18" charset="0"/>
                  <a:cs typeface="Times New Roman" pitchFamily="18" charset="0"/>
                </a:rPr>
                <a:t>step</a:t>
              </a:r>
              <a:r>
                <a:rPr lang="en-US" altLang="ko-KR" sz="1000" i="1" dirty="0" smtClean="0">
                  <a:ea typeface="Cambria Math" pitchFamily="18" charset="0"/>
                  <a:cs typeface="Times New Roman" pitchFamily="18" charset="0"/>
                </a:rPr>
                <a:t> </a:t>
              </a:r>
              <a:r>
                <a:rPr lang="en-US" altLang="ko-KR" sz="1000" b="1" i="1" dirty="0" smtClean="0">
                  <a:ea typeface="Cambria Math" pitchFamily="18" charset="0"/>
                  <a:cs typeface="Times New Roman" pitchFamily="18" charset="0"/>
                </a:rPr>
                <a:t>t</a:t>
              </a:r>
              <a:endParaRPr lang="ko-KR" altLang="en-US" sz="1000" b="1" i="1" dirty="0">
                <a:cs typeface="Times New Roman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493646" y="2825874"/>
              <a:ext cx="6126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ea typeface="Cambria Math" pitchFamily="18" charset="0"/>
                  <a:cs typeface="Times New Roman" pitchFamily="18" charset="0"/>
                </a:rPr>
                <a:t>step</a:t>
              </a:r>
              <a:r>
                <a:rPr lang="en-US" altLang="ko-KR" sz="1000" i="1" dirty="0" smtClean="0">
                  <a:ea typeface="Cambria Math" pitchFamily="18" charset="0"/>
                  <a:cs typeface="Times New Roman" pitchFamily="18" charset="0"/>
                </a:rPr>
                <a:t> </a:t>
              </a:r>
              <a:r>
                <a:rPr lang="en-US" altLang="ko-KR" sz="1000" b="1" i="1" dirty="0" smtClean="0">
                  <a:ea typeface="Cambria Math" pitchFamily="18" charset="0"/>
                  <a:cs typeface="Times New Roman" pitchFamily="18" charset="0"/>
                </a:rPr>
                <a:t>t+1</a:t>
              </a:r>
              <a:endParaRPr lang="ko-KR" altLang="en-US" sz="1000" b="1" i="1" dirty="0">
                <a:cs typeface="Times New Roman" pitchFamily="18" charset="0"/>
              </a:endParaRPr>
            </a:p>
          </p:txBody>
        </p:sp>
        <p:sp>
          <p:nvSpPr>
            <p:cNvPr id="29" name="오른쪽 화살표 28"/>
            <p:cNvSpPr/>
            <p:nvPr/>
          </p:nvSpPr>
          <p:spPr>
            <a:xfrm>
              <a:off x="4078141" y="4291196"/>
              <a:ext cx="349843" cy="237158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0" name="오른쪽 화살표 29"/>
            <p:cNvSpPr/>
            <p:nvPr/>
          </p:nvSpPr>
          <p:spPr>
            <a:xfrm>
              <a:off x="6423184" y="4291196"/>
              <a:ext cx="349843" cy="237158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59" name="구부러진 연결선 58"/>
            <p:cNvCxnSpPr>
              <a:stCxn id="57" idx="0"/>
              <a:endCxn id="62" idx="0"/>
            </p:cNvCxnSpPr>
            <p:nvPr/>
          </p:nvCxnSpPr>
          <p:spPr>
            <a:xfrm rot="16200000" flipH="1">
              <a:off x="3513529" y="238999"/>
              <a:ext cx="1089382" cy="5165128"/>
            </a:xfrm>
            <a:prstGeom prst="curvedConnector3">
              <a:avLst>
                <a:gd name="adj1" fmla="val -20984"/>
              </a:avLst>
            </a:prstGeom>
            <a:ln w="57150">
              <a:solidFill>
                <a:srgbClr val="6666FF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57" name="모서리가 둥근 직사각형 56"/>
            <p:cNvSpPr/>
            <p:nvPr/>
          </p:nvSpPr>
          <p:spPr>
            <a:xfrm>
              <a:off x="611560" y="2276872"/>
              <a:ext cx="1728192" cy="4104456"/>
            </a:xfrm>
            <a:prstGeom prst="roundRect">
              <a:avLst>
                <a:gd name="adj" fmla="val 10242"/>
              </a:avLst>
            </a:prstGeom>
            <a:solidFill>
              <a:schemeClr val="bg1"/>
            </a:solidFill>
            <a:ln w="76200">
              <a:solidFill>
                <a:srgbClr val="6666F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4533104" y="3366254"/>
              <a:ext cx="4215360" cy="2339940"/>
            </a:xfrm>
            <a:prstGeom prst="roundRect">
              <a:avLst>
                <a:gd name="adj" fmla="val 10242"/>
              </a:avLst>
            </a:prstGeom>
            <a:noFill/>
            <a:ln w="9525">
              <a:solidFill>
                <a:srgbClr val="6666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822815" y="2384564"/>
              <a:ext cx="1445052" cy="3862010"/>
              <a:chOff x="755576" y="2204864"/>
              <a:chExt cx="1579530" cy="4221410"/>
            </a:xfrm>
          </p:grpSpPr>
          <p:pic>
            <p:nvPicPr>
              <p:cNvPr id="6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5576" y="2204864"/>
                <a:ext cx="274400" cy="6210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1640" y="2204864"/>
                <a:ext cx="274400" cy="6210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5576" y="2924944"/>
                <a:ext cx="274400" cy="6210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1640" y="2924944"/>
                <a:ext cx="274400" cy="6210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5576" y="3645024"/>
                <a:ext cx="274400" cy="6210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1640" y="3645024"/>
                <a:ext cx="274400" cy="6210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5576" y="5085184"/>
                <a:ext cx="274400" cy="6210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1640" y="5085184"/>
                <a:ext cx="274400" cy="6210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5576" y="5805264"/>
                <a:ext cx="274400" cy="6210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1640" y="5805264"/>
                <a:ext cx="274400" cy="6210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1007175" y="4509120"/>
                <a:ext cx="461665" cy="251031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ko-KR" dirty="0" smtClean="0"/>
                  <a:t>…</a:t>
                </a:r>
                <a:endParaRPr lang="ko-KR" altLang="en-US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703202" y="2384564"/>
                <a:ext cx="38343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/>
                  <a:t>live</a:t>
                </a:r>
                <a:endParaRPr lang="ko-KR" altLang="en-US" sz="11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703202" y="3104644"/>
                <a:ext cx="63190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/>
                  <a:t>blocked</a:t>
                </a:r>
                <a:endParaRPr lang="ko-KR" altLang="en-US" sz="11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703202" y="3824724"/>
                <a:ext cx="38343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/>
                  <a:t>live</a:t>
                </a:r>
                <a:endParaRPr lang="ko-KR" altLang="en-US" sz="11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703202" y="5264884"/>
                <a:ext cx="38343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/>
                  <a:t>live</a:t>
                </a:r>
                <a:endParaRPr lang="ko-KR" altLang="en-US" sz="11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703202" y="5984964"/>
                <a:ext cx="63190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/>
                  <a:t>blocked</a:t>
                </a:r>
                <a:endParaRPr lang="ko-KR" altLang="en-US" sz="1100" dirty="0"/>
              </a:p>
            </p:txBody>
          </p:sp>
        </p:grpSp>
      </p:grpSp>
      <p:cxnSp>
        <p:nvCxnSpPr>
          <p:cNvPr id="77" name="직선 연결선 76"/>
          <p:cNvCxnSpPr>
            <a:stCxn id="6" idx="3"/>
            <a:endCxn id="7" idx="1"/>
          </p:cNvCxnSpPr>
          <p:nvPr/>
        </p:nvCxnSpPr>
        <p:spPr>
          <a:xfrm>
            <a:off x="1110587" y="2974658"/>
            <a:ext cx="27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8" idx="3"/>
            <a:endCxn id="9" idx="1"/>
          </p:cNvCxnSpPr>
          <p:nvPr/>
        </p:nvCxnSpPr>
        <p:spPr>
          <a:xfrm>
            <a:off x="1110587" y="3626294"/>
            <a:ext cx="27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10" idx="3"/>
            <a:endCxn id="11" idx="1"/>
          </p:cNvCxnSpPr>
          <p:nvPr/>
        </p:nvCxnSpPr>
        <p:spPr>
          <a:xfrm>
            <a:off x="1110587" y="4277930"/>
            <a:ext cx="27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stCxn id="12" idx="3"/>
            <a:endCxn id="13" idx="1"/>
          </p:cNvCxnSpPr>
          <p:nvPr/>
        </p:nvCxnSpPr>
        <p:spPr>
          <a:xfrm>
            <a:off x="1110587" y="5581202"/>
            <a:ext cx="27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14" idx="3"/>
            <a:endCxn id="15" idx="1"/>
          </p:cNvCxnSpPr>
          <p:nvPr/>
        </p:nvCxnSpPr>
        <p:spPr>
          <a:xfrm>
            <a:off x="1110587" y="6232838"/>
            <a:ext cx="27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74689" y="5805264"/>
            <a:ext cx="990977" cy="646331"/>
          </a:xfrm>
          <a:prstGeom prst="rect">
            <a:avLst/>
          </a:prstGeom>
          <a:solidFill>
            <a:srgbClr val="6666FF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Flipping </a:t>
            </a:r>
          </a:p>
          <a:p>
            <a:r>
              <a:rPr lang="en-US" altLang="ko-KR" b="1" dirty="0" smtClean="0">
                <a:solidFill>
                  <a:schemeClr val="bg1"/>
                </a:solidFill>
              </a:rPr>
              <a:t>a coin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984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1800" dirty="0">
                <a:solidFill>
                  <a:prstClr val="white"/>
                </a:solidFill>
              </a:rPr>
              <a:t>Approximation Guarantees in the Independent Cascade and Linear Threshold Models</a:t>
            </a:r>
            <a:r>
              <a:rPr lang="en-US" altLang="ko-KR" sz="3200" dirty="0">
                <a:solidFill>
                  <a:prstClr val="white"/>
                </a:solidFill>
              </a:rPr>
              <a:t/>
            </a:r>
            <a:br>
              <a:rPr lang="en-US" altLang="ko-KR" sz="3200" dirty="0">
                <a:solidFill>
                  <a:prstClr val="white"/>
                </a:solidFill>
              </a:rPr>
            </a:br>
            <a:r>
              <a:rPr lang="en-US" altLang="ko-KR" sz="3200" dirty="0">
                <a:solidFill>
                  <a:prstClr val="white"/>
                </a:solidFill>
              </a:rPr>
              <a:t>Independent Cascade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Proof of Theorem 2.2</a:t>
            </a:r>
          </a:p>
          <a:p>
            <a:endParaRPr lang="en-US" altLang="ko-KR" dirty="0" smtClean="0">
              <a:latin typeface="+mn-lt"/>
            </a:endParaRPr>
          </a:p>
          <a:p>
            <a:endParaRPr lang="en-US" altLang="ko-KR" dirty="0">
              <a:latin typeface="+mn-lt"/>
            </a:endParaRPr>
          </a:p>
          <a:p>
            <a:endParaRPr lang="en-US" altLang="ko-KR" dirty="0" smtClean="0">
              <a:latin typeface="+mn-lt"/>
            </a:endParaRPr>
          </a:p>
          <a:p>
            <a:endParaRPr lang="en-US" altLang="ko-KR" dirty="0">
              <a:latin typeface="+mn-lt"/>
            </a:endParaRPr>
          </a:p>
          <a:p>
            <a:endParaRPr lang="en-US" altLang="ko-KR" dirty="0" smtClean="0">
              <a:latin typeface="+mn-lt"/>
            </a:endParaRPr>
          </a:p>
          <a:p>
            <a:endParaRPr lang="en-US" altLang="ko-KR" dirty="0">
              <a:latin typeface="+mn-lt"/>
            </a:endParaRPr>
          </a:p>
          <a:p>
            <a:r>
              <a:rPr lang="en-US" altLang="ko-KR" dirty="0" smtClean="0">
                <a:latin typeface="+mn-lt"/>
              </a:rPr>
              <a:t>From the picture: </a:t>
            </a:r>
            <a:r>
              <a:rPr lang="en-US" altLang="ko-KR" sz="2000" i="1" dirty="0" smtClean="0">
                <a:latin typeface="Georgia" pitchFamily="18" charset="0"/>
              </a:rPr>
              <a:t>g</a:t>
            </a:r>
            <a:r>
              <a:rPr lang="en-US" altLang="ko-KR" sz="2000" dirty="0" smtClean="0">
                <a:latin typeface="Georgia" pitchFamily="18" charset="0"/>
              </a:rPr>
              <a:t>(</a:t>
            </a:r>
            <a:r>
              <a:rPr lang="en-US" altLang="ko-KR" sz="2000" i="1" dirty="0" smtClean="0">
                <a:latin typeface="Georgia" pitchFamily="18" charset="0"/>
              </a:rPr>
              <a:t>T </a:t>
            </a:r>
            <a:r>
              <a:rPr lang="en-US" altLang="ko-KR" sz="2000" dirty="0" smtClean="0">
                <a:latin typeface="Georgia" pitchFamily="18" charset="0"/>
              </a:rPr>
              <a:t>+ </a:t>
            </a:r>
            <a:r>
              <a:rPr lang="en-US" altLang="ko-KR" sz="2000" i="1" dirty="0" smtClean="0">
                <a:latin typeface="Georgia" pitchFamily="18" charset="0"/>
              </a:rPr>
              <a:t>v</a:t>
            </a:r>
            <a:r>
              <a:rPr lang="en-US" altLang="ko-KR" sz="2000" dirty="0" smtClean="0">
                <a:latin typeface="Georgia" pitchFamily="18" charset="0"/>
              </a:rPr>
              <a:t>) – </a:t>
            </a:r>
            <a:r>
              <a:rPr lang="en-US" altLang="ko-KR" sz="2000" i="1" dirty="0" smtClean="0">
                <a:latin typeface="Georgia" pitchFamily="18" charset="0"/>
              </a:rPr>
              <a:t>g</a:t>
            </a:r>
            <a:r>
              <a:rPr lang="en-US" altLang="ko-KR" sz="2000" dirty="0" smtClean="0">
                <a:latin typeface="Georgia" pitchFamily="18" charset="0"/>
              </a:rPr>
              <a:t>(</a:t>
            </a:r>
            <a:r>
              <a:rPr lang="en-US" altLang="ko-KR" sz="2000" i="1" dirty="0" smtClean="0">
                <a:latin typeface="Georgia" pitchFamily="18" charset="0"/>
              </a:rPr>
              <a:t>T</a:t>
            </a:r>
            <a:r>
              <a:rPr lang="en-US" altLang="ko-KR" sz="2000" dirty="0" smtClean="0">
                <a:latin typeface="Georgia" pitchFamily="18" charset="0"/>
              </a:rPr>
              <a:t>) </a:t>
            </a:r>
            <a:r>
              <a:rPr lang="en-US" altLang="ko-KR" sz="2000" dirty="0" smtClean="0">
                <a:latin typeface="Georgia" pitchFamily="18" charset="0"/>
                <a:ea typeface="Cambria Math"/>
              </a:rPr>
              <a:t>⊆ </a:t>
            </a:r>
            <a:r>
              <a:rPr lang="en-US" altLang="ko-KR" sz="2000" i="1" dirty="0" smtClean="0">
                <a:latin typeface="Georgia" pitchFamily="18" charset="0"/>
                <a:ea typeface="Cambria Math"/>
              </a:rPr>
              <a:t>g</a:t>
            </a:r>
            <a:r>
              <a:rPr lang="en-US" altLang="ko-KR" sz="2000" dirty="0" smtClean="0">
                <a:latin typeface="Georgia" pitchFamily="18" charset="0"/>
                <a:ea typeface="Cambria Math"/>
              </a:rPr>
              <a:t>(</a:t>
            </a:r>
            <a:r>
              <a:rPr lang="en-US" altLang="ko-KR" sz="2000" i="1" dirty="0" smtClean="0">
                <a:latin typeface="Georgia" pitchFamily="18" charset="0"/>
                <a:ea typeface="Cambria Math"/>
              </a:rPr>
              <a:t>S </a:t>
            </a:r>
            <a:r>
              <a:rPr lang="en-US" altLang="ko-KR" sz="2000" dirty="0" smtClean="0">
                <a:latin typeface="Georgia" pitchFamily="18" charset="0"/>
                <a:ea typeface="Cambria Math"/>
              </a:rPr>
              <a:t>+ </a:t>
            </a:r>
            <a:r>
              <a:rPr lang="en-US" altLang="ko-KR" sz="2000" i="1" dirty="0" smtClean="0">
                <a:latin typeface="Georgia" pitchFamily="18" charset="0"/>
                <a:ea typeface="Cambria Math"/>
              </a:rPr>
              <a:t>v</a:t>
            </a:r>
            <a:r>
              <a:rPr lang="en-US" altLang="ko-KR" sz="2000" dirty="0" smtClean="0">
                <a:latin typeface="Georgia" pitchFamily="18" charset="0"/>
                <a:ea typeface="Cambria Math"/>
              </a:rPr>
              <a:t>) – </a:t>
            </a:r>
            <a:r>
              <a:rPr lang="en-US" altLang="ko-KR" sz="2000" i="1" dirty="0" smtClean="0">
                <a:latin typeface="Georgia" pitchFamily="18" charset="0"/>
                <a:ea typeface="Cambria Math"/>
              </a:rPr>
              <a:t>g</a:t>
            </a:r>
            <a:r>
              <a:rPr lang="en-US" altLang="ko-KR" sz="2000" dirty="0" smtClean="0">
                <a:latin typeface="Georgia" pitchFamily="18" charset="0"/>
                <a:ea typeface="Cambria Math"/>
              </a:rPr>
              <a:t>(</a:t>
            </a:r>
            <a:r>
              <a:rPr lang="en-US" altLang="ko-KR" sz="2000" i="1" dirty="0" smtClean="0">
                <a:latin typeface="Georgia" pitchFamily="18" charset="0"/>
                <a:ea typeface="Cambria Math"/>
              </a:rPr>
              <a:t>S</a:t>
            </a:r>
            <a:r>
              <a:rPr lang="en-US" altLang="ko-KR" sz="2000" dirty="0" smtClean="0">
                <a:latin typeface="Georgia" pitchFamily="18" charset="0"/>
                <a:ea typeface="Cambria Math"/>
              </a:rPr>
              <a:t>) </a:t>
            </a:r>
            <a:r>
              <a:rPr lang="en-US" altLang="ko-KR" sz="2000" dirty="0">
                <a:latin typeface="Georgia" pitchFamily="18" charset="0"/>
                <a:ea typeface="Cambria Math"/>
              </a:rPr>
              <a:t>when </a:t>
            </a:r>
            <a:r>
              <a:rPr lang="en-US" altLang="ko-KR" sz="2000" i="1" dirty="0">
                <a:latin typeface="Georgia" pitchFamily="18" charset="0"/>
                <a:ea typeface="Cambria Math"/>
              </a:rPr>
              <a:t>S </a:t>
            </a:r>
            <a:r>
              <a:rPr lang="en-US" altLang="ko-KR" sz="2000" dirty="0" smtClean="0">
                <a:latin typeface="Georgia" pitchFamily="18" charset="0"/>
                <a:ea typeface="Cambria Math"/>
              </a:rPr>
              <a:t>⊆ </a:t>
            </a:r>
            <a:r>
              <a:rPr lang="en-US" altLang="ko-KR" sz="2000" i="1" dirty="0" smtClean="0">
                <a:latin typeface="Georgia" pitchFamily="18" charset="0"/>
                <a:ea typeface="Cambria Math"/>
              </a:rPr>
              <a:t>T</a:t>
            </a:r>
          </a:p>
          <a:p>
            <a:endParaRPr lang="en-US" altLang="ko-KR" sz="2800" dirty="0" smtClean="0">
              <a:latin typeface="+mn-lt"/>
            </a:endParaRPr>
          </a:p>
          <a:p>
            <a:endParaRPr lang="en-US" altLang="ko-KR" sz="2800" dirty="0">
              <a:latin typeface="+mn-lt"/>
            </a:endParaRPr>
          </a:p>
          <a:p>
            <a:pPr marL="0" indent="0">
              <a:buNone/>
            </a:pPr>
            <a:r>
              <a:rPr lang="en-US" altLang="ko-KR" sz="2800" i="1" dirty="0" smtClean="0">
                <a:latin typeface="+mn-lt"/>
              </a:rPr>
              <a:t>			</a:t>
            </a:r>
            <a:r>
              <a:rPr lang="en-US" altLang="ko-KR" sz="2800" dirty="0" smtClean="0">
                <a:latin typeface="+mn-lt"/>
                <a:ea typeface="Cambria Math"/>
              </a:rPr>
              <a:t>⇨</a:t>
            </a:r>
            <a:r>
              <a:rPr lang="en-US" altLang="ko-KR" sz="2800" dirty="0" smtClean="0">
                <a:latin typeface="Cambria Math"/>
                <a:ea typeface="Cambria Math"/>
              </a:rPr>
              <a:t> </a:t>
            </a:r>
            <a:r>
              <a:rPr lang="en-US" altLang="ko-KR" sz="2800" i="1" dirty="0" smtClean="0">
                <a:latin typeface="+mn-lt"/>
              </a:rPr>
              <a:t>f</a:t>
            </a:r>
            <a:r>
              <a:rPr lang="en-US" altLang="ko-KR" sz="2800" dirty="0" smtClean="0">
                <a:latin typeface="+mn-lt"/>
              </a:rPr>
              <a:t> is </a:t>
            </a:r>
            <a:r>
              <a:rPr lang="en-US" altLang="ko-KR" sz="2800" dirty="0" err="1" smtClean="0">
                <a:latin typeface="+mn-lt"/>
              </a:rPr>
              <a:t>submodular</a:t>
            </a:r>
            <a:endParaRPr lang="ko-KR" altLang="en-US" sz="2800" dirty="0">
              <a:latin typeface="+mn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B1D9-0D02-436E-B566-002AE4B17273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724" y="1700808"/>
            <a:ext cx="5861596" cy="2247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868" y="4928560"/>
            <a:ext cx="3269308" cy="568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7504" y="6525344"/>
            <a:ext cx="3155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This slide is based on the author’s slide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15816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600" dirty="0">
                <a:solidFill>
                  <a:prstClr val="white"/>
                </a:solidFill>
              </a:rPr>
              <a:t>Approximation Guarantees in the Independent Cascade and Linear Threshold Models</a:t>
            </a:r>
            <a:r>
              <a:rPr lang="en-US" altLang="ko-KR" sz="2900" dirty="0">
                <a:solidFill>
                  <a:prstClr val="white"/>
                </a:solidFill>
              </a:rPr>
              <a:t/>
            </a:r>
            <a:br>
              <a:rPr lang="en-US" altLang="ko-KR" sz="2900" dirty="0">
                <a:solidFill>
                  <a:prstClr val="white"/>
                </a:solidFill>
              </a:rPr>
            </a:br>
            <a:r>
              <a:rPr lang="en-US" altLang="ko-KR" sz="2900" dirty="0" smtClean="0">
                <a:solidFill>
                  <a:prstClr val="white"/>
                </a:solidFill>
              </a:rPr>
              <a:t>Linear Thresholds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cs typeface="Times New Roman" pitchFamily="18" charset="0"/>
              </a:rPr>
              <a:t>Theorem 2.2</a:t>
            </a:r>
            <a:r>
              <a:rPr lang="en-US" altLang="ko-KR" dirty="0">
                <a:cs typeface="Times New Roman" pitchFamily="18" charset="0"/>
              </a:rPr>
              <a:t>. </a:t>
            </a:r>
            <a:r>
              <a:rPr lang="en-US" altLang="ko-KR" i="1" dirty="0">
                <a:cs typeface="Times New Roman" pitchFamily="18" charset="0"/>
              </a:rPr>
              <a:t>For an arbitrary instance of the </a:t>
            </a:r>
            <a:r>
              <a:rPr lang="en-US" altLang="ko-KR" i="1" dirty="0" smtClean="0">
                <a:cs typeface="Times New Roman" pitchFamily="18" charset="0"/>
              </a:rPr>
              <a:t>Linear Threshold </a:t>
            </a:r>
            <a:r>
              <a:rPr lang="en-US" altLang="ko-KR" i="1" dirty="0">
                <a:cs typeface="Times New Roman" pitchFamily="18" charset="0"/>
              </a:rPr>
              <a:t>Model, the resulting influence function </a:t>
            </a:r>
            <a:r>
              <a:rPr lang="el-GR" altLang="ko-KR" i="1" dirty="0">
                <a:cs typeface="Times New Roman" pitchFamily="18" charset="0"/>
              </a:rPr>
              <a:t>σ</a:t>
            </a:r>
            <a:r>
              <a:rPr lang="en-US" altLang="ko-KR" i="1" dirty="0">
                <a:cs typeface="Times New Roman" pitchFamily="18" charset="0"/>
              </a:rPr>
              <a:t>(·) is </a:t>
            </a:r>
            <a:r>
              <a:rPr lang="en-US" altLang="ko-KR" i="1" dirty="0" err="1" smtClean="0">
                <a:cs typeface="Times New Roman" pitchFamily="18" charset="0"/>
              </a:rPr>
              <a:t>submodular</a:t>
            </a:r>
            <a:endParaRPr lang="en-US" altLang="ko-KR" i="1" dirty="0" smtClean="0">
              <a:cs typeface="Times New Roman" pitchFamily="18" charset="0"/>
            </a:endParaRPr>
          </a:p>
          <a:p>
            <a:pPr lvl="1"/>
            <a:r>
              <a:rPr lang="en-US" altLang="ko-KR" i="1" dirty="0">
                <a:cs typeface="Times New Roman" pitchFamily="18" charset="0"/>
              </a:rPr>
              <a:t>v</a:t>
            </a:r>
            <a:r>
              <a:rPr lang="en-US" altLang="ko-KR" dirty="0" smtClean="0">
                <a:cs typeface="Times New Roman" pitchFamily="18" charset="0"/>
              </a:rPr>
              <a:t> picks at most one of its incoming edges at random</a:t>
            </a:r>
          </a:p>
          <a:p>
            <a:pPr lvl="2"/>
            <a:r>
              <a:rPr lang="en-US" altLang="ko-KR" dirty="0" smtClean="0">
                <a:cs typeface="Times New Roman" pitchFamily="18" charset="0"/>
              </a:rPr>
              <a:t>Selecting the edge from </a:t>
            </a:r>
            <a:r>
              <a:rPr lang="en-US" altLang="ko-KR" i="1" dirty="0" smtClean="0">
                <a:cs typeface="Times New Roman" pitchFamily="18" charset="0"/>
              </a:rPr>
              <a:t>w</a:t>
            </a:r>
            <a:r>
              <a:rPr lang="en-US" altLang="ko-KR" dirty="0" smtClean="0">
                <a:cs typeface="Times New Roman" pitchFamily="18" charset="0"/>
              </a:rPr>
              <a:t> with probability </a:t>
            </a:r>
            <a:r>
              <a:rPr lang="en-US" altLang="ko-KR" i="1" dirty="0" err="1" smtClean="0">
                <a:cs typeface="Times New Roman" pitchFamily="18" charset="0"/>
              </a:rPr>
              <a:t>b</a:t>
            </a:r>
            <a:r>
              <a:rPr lang="en-US" altLang="ko-KR" i="1" baseline="-25000" dirty="0" err="1" smtClean="0">
                <a:cs typeface="Times New Roman" pitchFamily="18" charset="0"/>
              </a:rPr>
              <a:t>v,w</a:t>
            </a:r>
            <a:r>
              <a:rPr lang="en-US" altLang="ko-KR" dirty="0" smtClean="0">
                <a:cs typeface="Times New Roman" pitchFamily="18" charset="0"/>
              </a:rPr>
              <a:t>  :  live</a:t>
            </a:r>
          </a:p>
          <a:p>
            <a:pPr lvl="2"/>
            <a:r>
              <a:rPr lang="en-US" altLang="ko-KR" dirty="0" smtClean="0">
                <a:cs typeface="Times New Roman" pitchFamily="18" charset="0"/>
              </a:rPr>
              <a:t>Selecting no edge with probability</a:t>
            </a:r>
            <a:r>
              <a:rPr lang="en-US" altLang="ko-KR" dirty="0" smtClean="0">
                <a:latin typeface="+mn-lt"/>
                <a:cs typeface="Times New Roman" pitchFamily="18" charset="0"/>
              </a:rPr>
              <a:t> 1 - </a:t>
            </a:r>
            <a:r>
              <a:rPr lang="en-US" altLang="ko-KR" dirty="0" smtClean="0">
                <a:latin typeface="+mn-lt"/>
                <a:ea typeface="Cambria Math"/>
                <a:cs typeface="Times New Roman" pitchFamily="18" charset="0"/>
              </a:rPr>
              <a:t>∑</a:t>
            </a:r>
            <a:r>
              <a:rPr lang="en-US" altLang="ko-KR" i="1" baseline="-25000" dirty="0" smtClean="0">
                <a:latin typeface="+mn-lt"/>
                <a:ea typeface="Cambria Math"/>
                <a:cs typeface="Times New Roman" pitchFamily="18" charset="0"/>
              </a:rPr>
              <a:t>v</a:t>
            </a:r>
            <a:r>
              <a:rPr lang="en-US" altLang="ko-KR" dirty="0" smtClean="0">
                <a:latin typeface="+mn-lt"/>
                <a:ea typeface="Cambria Math"/>
                <a:cs typeface="Times New Roman" pitchFamily="18" charset="0"/>
              </a:rPr>
              <a:t> </a:t>
            </a:r>
            <a:r>
              <a:rPr lang="en-US" altLang="ko-KR" i="1" dirty="0" err="1" smtClean="0">
                <a:latin typeface="+mn-lt"/>
                <a:ea typeface="Cambria Math"/>
                <a:cs typeface="Times New Roman" pitchFamily="18" charset="0"/>
              </a:rPr>
              <a:t>b</a:t>
            </a:r>
            <a:r>
              <a:rPr lang="en-US" altLang="ko-KR" i="1" baseline="-25000" dirty="0" err="1" smtClean="0">
                <a:latin typeface="+mn-lt"/>
                <a:ea typeface="Cambria Math"/>
                <a:cs typeface="Times New Roman" pitchFamily="18" charset="0"/>
              </a:rPr>
              <a:t>v,w</a:t>
            </a:r>
            <a:r>
              <a:rPr lang="en-US" altLang="ko-KR" dirty="0" smtClean="0">
                <a:latin typeface="Cambria Math"/>
                <a:ea typeface="Cambria Math"/>
                <a:cs typeface="Times New Roman" pitchFamily="18" charset="0"/>
              </a:rPr>
              <a:t> </a:t>
            </a:r>
            <a:r>
              <a:rPr lang="en-US" altLang="ko-KR" dirty="0">
                <a:cs typeface="Times New Roman" pitchFamily="18" charset="0"/>
              </a:rPr>
              <a:t>:</a:t>
            </a:r>
            <a:r>
              <a:rPr lang="en-US" altLang="ko-KR" dirty="0" smtClean="0">
                <a:cs typeface="Times New Roman" pitchFamily="18" charset="0"/>
              </a:rPr>
              <a:t> blocked</a:t>
            </a:r>
            <a:endParaRPr lang="en-US" altLang="ko-KR" dirty="0">
              <a:cs typeface="Times New Roman" pitchFamily="18" charset="0"/>
            </a:endParaRP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The crux of the proof</a:t>
            </a:r>
          </a:p>
          <a:p>
            <a:pPr lvl="2"/>
            <a:r>
              <a:rPr lang="en-US" altLang="ko-KR" dirty="0" smtClean="0"/>
              <a:t>Linear Threshold model is equivalent to </a:t>
            </a:r>
            <a:r>
              <a:rPr lang="en-US" altLang="ko-KR" b="1" i="1" dirty="0" err="1" smtClean="0"/>
              <a:t>reachability</a:t>
            </a:r>
            <a:r>
              <a:rPr lang="en-US" altLang="ko-KR" dirty="0" smtClean="0"/>
              <a:t> via live-edge paths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B1D9-0D02-436E-B566-002AE4B1727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315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Approximation Guarantees in the Independent Cascade and </a:t>
            </a:r>
            <a:br>
              <a:rPr lang="en-US" altLang="ko-KR" dirty="0" smtClean="0"/>
            </a:br>
            <a:r>
              <a:rPr lang="en-US" altLang="ko-KR" dirty="0" smtClean="0"/>
              <a:t>Linear Threshold Models</a:t>
            </a:r>
          </a:p>
          <a:p>
            <a:r>
              <a:rPr lang="en-US" altLang="ko-KR" b="1" u="sng" dirty="0" smtClean="0"/>
              <a:t>Experiments</a:t>
            </a:r>
          </a:p>
          <a:p>
            <a:r>
              <a:rPr lang="en-US" altLang="ko-KR" dirty="0" smtClean="0"/>
              <a:t>A General Framework for Influence Maximization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Non-progressive Processes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General Marketing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Strategies</a:t>
            </a:r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B1D9-0D02-436E-B566-002AE4B17273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19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Experiments</a:t>
            </a:r>
            <a:endParaRPr lang="ko-KR" altLang="en-US" sz="5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Data</a:t>
            </a:r>
          </a:p>
          <a:p>
            <a:pPr lvl="1"/>
            <a:r>
              <a:rPr lang="en-US" altLang="ko-KR" i="1" dirty="0" smtClean="0"/>
              <a:t>Collaboration graph</a:t>
            </a:r>
            <a:r>
              <a:rPr lang="en-US" altLang="ko-KR" dirty="0" smtClean="0"/>
              <a:t> obtained from co-authorships in physics publications</a:t>
            </a:r>
          </a:p>
          <a:p>
            <a:pPr lvl="2"/>
            <a:r>
              <a:rPr lang="en-US" altLang="ko-KR" dirty="0" smtClean="0"/>
              <a:t>Papers in the high-energy physics theory section of the e-print </a:t>
            </a:r>
            <a:r>
              <a:rPr lang="en-US" altLang="ko-KR" dirty="0" err="1" smtClean="0"/>
              <a:t>arXiv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10748 nodes, 53000 edges</a:t>
            </a:r>
          </a:p>
          <a:p>
            <a:endParaRPr lang="en-US" altLang="ko-KR" dirty="0"/>
          </a:p>
          <a:p>
            <a:r>
              <a:rPr lang="en-US" altLang="ko-KR" dirty="0" smtClean="0"/>
              <a:t>Algorithms </a:t>
            </a:r>
          </a:p>
          <a:p>
            <a:pPr lvl="1"/>
            <a:r>
              <a:rPr lang="en-US" altLang="ko-KR" dirty="0" smtClean="0"/>
              <a:t>Greedy: linear threshold model, independent cascade model</a:t>
            </a:r>
          </a:p>
          <a:p>
            <a:pPr lvl="1"/>
            <a:r>
              <a:rPr lang="en-US" altLang="ko-KR" dirty="0" smtClean="0"/>
              <a:t>High-degree (“degree centrality”)</a:t>
            </a:r>
          </a:p>
          <a:p>
            <a:pPr lvl="2"/>
            <a:r>
              <a:rPr lang="en-US" altLang="ko-KR" dirty="0" smtClean="0"/>
              <a:t>High-degree nodes are more influential </a:t>
            </a:r>
          </a:p>
          <a:p>
            <a:pPr lvl="1"/>
            <a:r>
              <a:rPr lang="en-US" altLang="ko-KR" dirty="0" smtClean="0"/>
              <a:t>Central (“distance centrality”)</a:t>
            </a:r>
          </a:p>
          <a:p>
            <a:pPr lvl="2"/>
            <a:r>
              <a:rPr lang="en-US" altLang="ko-KR" dirty="0" smtClean="0"/>
              <a:t>A node with short paths to other nodes is more influential</a:t>
            </a:r>
          </a:p>
          <a:p>
            <a:pPr lvl="1"/>
            <a:r>
              <a:rPr lang="en-US" altLang="ko-KR" dirty="0" smtClean="0"/>
              <a:t>Random (baseline)</a:t>
            </a:r>
          </a:p>
          <a:p>
            <a:pPr lvl="2"/>
            <a:r>
              <a:rPr lang="en-US" altLang="ko-KR" dirty="0" smtClean="0"/>
              <a:t>Choose nodes uniformly at random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B1D9-0D02-436E-B566-002AE4B17273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135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The results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B1D9-0D02-436E-B566-002AE4B17273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060848"/>
            <a:ext cx="3909881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67404" y="2060848"/>
            <a:ext cx="3893028" cy="3193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19972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results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B1D9-0D02-436E-B566-002AE4B17273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132855"/>
            <a:ext cx="3773963" cy="3106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1999" y="1743640"/>
            <a:ext cx="3823403" cy="3485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Approximation Guarantees in the Independent Cascade and </a:t>
            </a:r>
            <a:br>
              <a:rPr lang="en-US" altLang="ko-KR" dirty="0" smtClean="0"/>
            </a:br>
            <a:r>
              <a:rPr lang="en-US" altLang="ko-KR" dirty="0" smtClean="0"/>
              <a:t>Linear Threshold Models</a:t>
            </a:r>
          </a:p>
          <a:p>
            <a:r>
              <a:rPr lang="en-US" altLang="ko-KR" dirty="0" smtClean="0"/>
              <a:t>Experiments</a:t>
            </a:r>
          </a:p>
          <a:p>
            <a:r>
              <a:rPr lang="en-US" altLang="ko-KR" b="1" u="sng" dirty="0" smtClean="0"/>
              <a:t>A General Framework for Influence Maximization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Non-progressive Processes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General Marketing Strategies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B1D9-0D02-436E-B566-002AE4B17273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19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 General Framework for Influence Maximization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General threshold model</a:t>
            </a:r>
          </a:p>
          <a:p>
            <a:pPr lvl="1"/>
            <a:r>
              <a:rPr lang="en-US" altLang="ko-KR" dirty="0" smtClean="0"/>
              <a:t>Monotone threshold function </a:t>
            </a:r>
            <a:r>
              <a:rPr lang="en-US" altLang="ko-KR" i="1" dirty="0" smtClean="0"/>
              <a:t>f</a:t>
            </a:r>
            <a:r>
              <a:rPr lang="en-US" altLang="ko-KR" i="1" baseline="-25000" dirty="0" smtClean="0"/>
              <a:t>v</a:t>
            </a:r>
          </a:p>
          <a:p>
            <a:pPr lvl="2"/>
            <a:r>
              <a:rPr lang="en-US" altLang="ko-KR" dirty="0" smtClean="0"/>
              <a:t>Maps subsets of </a:t>
            </a:r>
            <a:r>
              <a:rPr lang="en-US" altLang="ko-KR" i="1" dirty="0" err="1" smtClean="0"/>
              <a:t>v</a:t>
            </a:r>
            <a:r>
              <a:rPr lang="en-US" altLang="ko-KR" dirty="0" err="1" smtClean="0"/>
              <a:t>’s</a:t>
            </a:r>
            <a:r>
              <a:rPr lang="en-US" altLang="ko-KR" dirty="0" smtClean="0"/>
              <a:t> neighbor set to real numbers in [0, 1]</a:t>
            </a:r>
          </a:p>
          <a:p>
            <a:pPr lvl="2"/>
            <a:r>
              <a:rPr lang="en-US" altLang="ko-KR" i="1" dirty="0" smtClean="0"/>
              <a:t>v</a:t>
            </a:r>
            <a:r>
              <a:rPr lang="en-US" altLang="ko-KR" dirty="0" smtClean="0"/>
              <a:t> becomes active in step t if </a:t>
            </a:r>
            <a:r>
              <a:rPr lang="en-US" altLang="ko-KR" i="1" dirty="0" smtClean="0"/>
              <a:t>f</a:t>
            </a:r>
            <a:r>
              <a:rPr lang="en-US" altLang="ko-KR" i="1" baseline="-25000" dirty="0" smtClean="0"/>
              <a:t>v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S</a:t>
            </a:r>
            <a:r>
              <a:rPr lang="en-US" altLang="ko-KR" dirty="0" smtClean="0"/>
              <a:t>) ≥ </a:t>
            </a:r>
            <a:r>
              <a:rPr lang="el-GR" altLang="ko-KR" dirty="0" smtClean="0"/>
              <a:t>θ</a:t>
            </a:r>
            <a:r>
              <a:rPr lang="en-US" altLang="ko-KR" i="1" baseline="-25000" dirty="0" smtClean="0"/>
              <a:t>v</a:t>
            </a:r>
          </a:p>
          <a:p>
            <a:pPr lvl="3"/>
            <a:r>
              <a:rPr lang="en-US" altLang="ko-KR" dirty="0" smtClean="0"/>
              <a:t>where </a:t>
            </a:r>
            <a:r>
              <a:rPr lang="en-US" altLang="ko-KR" i="1" dirty="0" smtClean="0"/>
              <a:t>S</a:t>
            </a:r>
            <a:r>
              <a:rPr lang="en-US" altLang="ko-KR" dirty="0" smtClean="0"/>
              <a:t> is the set of neighbors of </a:t>
            </a:r>
            <a:r>
              <a:rPr lang="en-US" altLang="ko-KR" i="1" dirty="0" smtClean="0"/>
              <a:t>v</a:t>
            </a:r>
            <a:r>
              <a:rPr lang="en-US" altLang="ko-KR" dirty="0" smtClean="0"/>
              <a:t> that are active in step </a:t>
            </a:r>
            <a:r>
              <a:rPr lang="en-US" altLang="ko-KR" i="1" dirty="0" smtClean="0"/>
              <a:t>t</a:t>
            </a:r>
            <a:r>
              <a:rPr lang="en-US" altLang="ko-KR" dirty="0" smtClean="0"/>
              <a:t> – 1</a:t>
            </a:r>
          </a:p>
          <a:p>
            <a:pPr lvl="1"/>
            <a:r>
              <a:rPr lang="en-US" altLang="ko-KR" dirty="0" smtClean="0"/>
              <a:t>Linear Threshold Model is the special case</a:t>
            </a:r>
          </a:p>
          <a:p>
            <a:pPr lvl="2"/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General cascade model</a:t>
            </a:r>
          </a:p>
          <a:p>
            <a:pPr lvl="1"/>
            <a:r>
              <a:rPr lang="en-US" altLang="ko-KR" dirty="0" smtClean="0"/>
              <a:t>Incremental function </a:t>
            </a:r>
            <a:r>
              <a:rPr lang="en-US" altLang="ko-KR" i="1" dirty="0" err="1" smtClean="0"/>
              <a:t>p</a:t>
            </a:r>
            <a:r>
              <a:rPr lang="en-US" altLang="ko-KR" i="1" baseline="-25000" dirty="0" err="1" smtClean="0"/>
              <a:t>v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u</a:t>
            </a:r>
            <a:r>
              <a:rPr lang="en-US" altLang="ko-KR" dirty="0" smtClean="0"/>
              <a:t>, </a:t>
            </a:r>
            <a:r>
              <a:rPr lang="en-US" altLang="ko-KR" i="1" dirty="0" smtClean="0"/>
              <a:t>S</a:t>
            </a:r>
            <a:r>
              <a:rPr lang="en-US" altLang="ko-KR" dirty="0" smtClean="0"/>
              <a:t>) ∈ [0, 1]</a:t>
            </a:r>
          </a:p>
          <a:p>
            <a:pPr lvl="1"/>
            <a:r>
              <a:rPr lang="en-US" altLang="ko-KR" dirty="0" smtClean="0"/>
              <a:t>Independent Cascade Model is the special case</a:t>
            </a:r>
          </a:p>
          <a:p>
            <a:pPr lvl="2"/>
            <a:r>
              <a:rPr lang="en-US" altLang="ko-KR" i="1" dirty="0" err="1" smtClean="0"/>
              <a:t>p</a:t>
            </a:r>
            <a:r>
              <a:rPr lang="en-US" altLang="ko-KR" i="1" baseline="-25000" dirty="0" err="1" smtClean="0"/>
              <a:t>v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u</a:t>
            </a:r>
            <a:r>
              <a:rPr lang="en-US" altLang="ko-KR" dirty="0" smtClean="0"/>
              <a:t>, </a:t>
            </a:r>
            <a:r>
              <a:rPr lang="en-US" altLang="ko-KR" i="1" dirty="0" smtClean="0"/>
              <a:t>S</a:t>
            </a:r>
            <a:r>
              <a:rPr lang="en-US" altLang="ko-KR" dirty="0" smtClean="0"/>
              <a:t>) = constant </a:t>
            </a:r>
            <a:r>
              <a:rPr lang="en-US" altLang="ko-KR" i="1" dirty="0" err="1" smtClean="0"/>
              <a:t>p</a:t>
            </a:r>
            <a:r>
              <a:rPr lang="en-US" altLang="ko-KR" i="1" baseline="-25000" dirty="0" err="1" smtClean="0"/>
              <a:t>u</a:t>
            </a:r>
            <a:r>
              <a:rPr lang="en-US" altLang="ko-KR" i="1" baseline="-25000" dirty="0" smtClean="0"/>
              <a:t>, v</a:t>
            </a:r>
          </a:p>
          <a:p>
            <a:pPr lvl="2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B1D9-0D02-436E-B566-002AE4B17273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7" y="3212976"/>
            <a:ext cx="168387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u="sng" dirty="0" smtClean="0"/>
              <a:t>Introduction</a:t>
            </a:r>
          </a:p>
          <a:p>
            <a:r>
              <a:rPr lang="en-US" altLang="ko-KR" dirty="0" smtClean="0"/>
              <a:t>Approximation Guarantees in the Independent Cascade and </a:t>
            </a:r>
            <a:br>
              <a:rPr lang="en-US" altLang="ko-KR" dirty="0" smtClean="0"/>
            </a:br>
            <a:r>
              <a:rPr lang="en-US" altLang="ko-KR" dirty="0" smtClean="0"/>
              <a:t>Linear Threshold Models</a:t>
            </a:r>
          </a:p>
          <a:p>
            <a:r>
              <a:rPr lang="en-US" altLang="ko-KR" dirty="0" smtClean="0"/>
              <a:t>Experiments</a:t>
            </a:r>
          </a:p>
          <a:p>
            <a:r>
              <a:rPr lang="en-US" altLang="ko-KR" dirty="0" smtClean="0"/>
              <a:t>A General Framework for Influence Maximization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Non-progressive Processes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General Marketing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Strategies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B1D9-0D02-436E-B566-002AE4B17273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54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38" name="그룹 37"/>
          <p:cNvGrpSpPr/>
          <p:nvPr/>
        </p:nvGrpSpPr>
        <p:grpSpPr>
          <a:xfrm>
            <a:off x="1403648" y="1486525"/>
            <a:ext cx="6264696" cy="3717590"/>
            <a:chOff x="1403648" y="1486525"/>
            <a:chExt cx="6264696" cy="3717590"/>
          </a:xfrm>
        </p:grpSpPr>
        <p:grpSp>
          <p:nvGrpSpPr>
            <p:cNvPr id="8" name="그룹 7"/>
            <p:cNvGrpSpPr/>
            <p:nvPr/>
          </p:nvGrpSpPr>
          <p:grpSpPr>
            <a:xfrm>
              <a:off x="1403648" y="2697130"/>
              <a:ext cx="1119421" cy="1035174"/>
              <a:chOff x="755576" y="2911413"/>
              <a:chExt cx="1119421" cy="1035174"/>
            </a:xfrm>
          </p:grpSpPr>
          <p:cxnSp>
            <p:nvCxnSpPr>
              <p:cNvPr id="5" name="직선 화살표 연결선 4"/>
              <p:cNvCxnSpPr/>
              <p:nvPr/>
            </p:nvCxnSpPr>
            <p:spPr>
              <a:xfrm>
                <a:off x="1187624" y="3537012"/>
                <a:ext cx="288032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5576" y="3127437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13047" y="3127437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" name="타원형 설명선 6"/>
              <p:cNvSpPr/>
              <p:nvPr/>
            </p:nvSpPr>
            <p:spPr>
              <a:xfrm>
                <a:off x="1007604" y="2911413"/>
                <a:ext cx="360040" cy="216024"/>
              </a:xfrm>
              <a:prstGeom prst="wedgeEllipseCallou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4498082" y="1486525"/>
              <a:ext cx="3170262" cy="3717590"/>
              <a:chOff x="3131840" y="1682688"/>
              <a:chExt cx="3170262" cy="3717590"/>
            </a:xfrm>
          </p:grpSpPr>
          <p:pic>
            <p:nvPicPr>
              <p:cNvPr id="14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79912" y="2092263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9992" y="1682688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6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20072" y="2092263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7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1840" y="2609850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9992" y="2609850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9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0152" y="2609850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79912" y="3127437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1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20072" y="3127437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2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1840" y="3543104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3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9992" y="3543104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4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0152" y="3543104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5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79912" y="4060691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6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20072" y="4060691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9992" y="4581128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29" name="직선 화살표 연결선 28"/>
            <p:cNvCxnSpPr/>
            <p:nvPr/>
          </p:nvCxnSpPr>
          <p:spPr>
            <a:xfrm>
              <a:off x="2627784" y="3322729"/>
              <a:ext cx="28803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 flipV="1">
              <a:off x="3491880" y="2854677"/>
              <a:ext cx="216024" cy="1935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>
              <a:off x="3491880" y="3624292"/>
              <a:ext cx="216024" cy="1817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057400" y="3142709"/>
              <a:ext cx="2904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…</a:t>
              </a:r>
              <a:endParaRPr lang="ko-KR" altLang="en-US" sz="1200" dirty="0"/>
            </a:p>
          </p:txBody>
        </p:sp>
        <p:cxnSp>
          <p:nvCxnSpPr>
            <p:cNvPr id="35" name="직선 화살표 연결선 34"/>
            <p:cNvCxnSpPr/>
            <p:nvPr/>
          </p:nvCxnSpPr>
          <p:spPr>
            <a:xfrm>
              <a:off x="3455876" y="3322729"/>
              <a:ext cx="28803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851920" y="3142709"/>
              <a:ext cx="2904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…</a:t>
              </a:r>
              <a:endParaRPr lang="ko-KR" altLang="en-US" sz="1200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081035" y="5590981"/>
            <a:ext cx="4939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C00000"/>
                </a:solidFill>
              </a:rPr>
              <a:t>If we trigger a large cascade of further adoptions, </a:t>
            </a:r>
          </a:p>
          <a:p>
            <a:pPr algn="ctr"/>
            <a:r>
              <a:rPr lang="en-US" altLang="ko-KR" b="1" dirty="0" smtClean="0">
                <a:solidFill>
                  <a:srgbClr val="C00000"/>
                </a:solidFill>
              </a:rPr>
              <a:t>which set of individuals should we target?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4" name="슬라이드 번호 개체 틀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B1D9-0D02-436E-B566-002AE4B1727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25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How should we choose the few key individuals to use for seeding the process?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B1D9-0D02-436E-B566-002AE4B17273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341676" y="3319824"/>
            <a:ext cx="38523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Probabilistic model of interaction</a:t>
            </a:r>
            <a:r>
              <a:rPr lang="en-US" altLang="ko-KR" dirty="0" smtClean="0"/>
              <a:t>*</a:t>
            </a:r>
          </a:p>
          <a:p>
            <a:pPr algn="ctr"/>
            <a:r>
              <a:rPr lang="en-US" altLang="ko-KR" i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- P. </a:t>
            </a:r>
            <a:r>
              <a:rPr lang="en-US" altLang="ko-KR" i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Domingos</a:t>
            </a:r>
            <a:r>
              <a:rPr lang="en-US" altLang="ko-KR" i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M. Richardson</a:t>
            </a:r>
            <a:endParaRPr lang="en-US" altLang="ko-KR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General model (2001)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: NP-hard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Polynomial-time solvable model (2002)</a:t>
            </a:r>
            <a:endParaRPr lang="ko-KR" altLang="en-US" dirty="0"/>
          </a:p>
        </p:txBody>
      </p:sp>
      <p:grpSp>
        <p:nvGrpSpPr>
          <p:cNvPr id="51" name="그룹 50"/>
          <p:cNvGrpSpPr/>
          <p:nvPr/>
        </p:nvGrpSpPr>
        <p:grpSpPr>
          <a:xfrm>
            <a:off x="1043608" y="2440104"/>
            <a:ext cx="2808312" cy="3293152"/>
            <a:chOff x="576511" y="2132856"/>
            <a:chExt cx="2808312" cy="3293152"/>
          </a:xfrm>
        </p:grpSpPr>
        <p:grpSp>
          <p:nvGrpSpPr>
            <p:cNvPr id="22" name="그룹 21"/>
            <p:cNvGrpSpPr/>
            <p:nvPr/>
          </p:nvGrpSpPr>
          <p:grpSpPr>
            <a:xfrm>
              <a:off x="576511" y="2132856"/>
              <a:ext cx="2808312" cy="3293152"/>
              <a:chOff x="3131840" y="1682688"/>
              <a:chExt cx="3170262" cy="3717590"/>
            </a:xfrm>
          </p:grpSpPr>
          <p:pic>
            <p:nvPicPr>
              <p:cNvPr id="23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79912" y="2092263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4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9992" y="1682688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5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20072" y="2092263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6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1840" y="2609850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9992" y="2609850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8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0152" y="2609850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9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79912" y="3127437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0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20072" y="3127437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1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1840" y="3543104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2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9992" y="3543104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3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0152" y="3543104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4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79912" y="4060691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5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20072" y="4060691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6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9992" y="4581128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46" name="이등변 삼각형 45"/>
            <p:cNvSpPr/>
            <p:nvPr/>
          </p:nvSpPr>
          <p:spPr>
            <a:xfrm rot="10800000">
              <a:off x="714907" y="2865120"/>
              <a:ext cx="67637" cy="70545"/>
            </a:xfrm>
            <a:prstGeom prst="triangle">
              <a:avLst/>
            </a:prstGeom>
            <a:gradFill flip="none"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이등변 삼각형 46"/>
            <p:cNvSpPr/>
            <p:nvPr/>
          </p:nvSpPr>
          <p:spPr>
            <a:xfrm rot="10800000">
              <a:off x="2552823" y="3341368"/>
              <a:ext cx="67637" cy="70545"/>
            </a:xfrm>
            <a:prstGeom prst="triangle">
              <a:avLst/>
            </a:prstGeom>
            <a:gradFill flip="none"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이등변 삼각형 47"/>
            <p:cNvSpPr/>
            <p:nvPr/>
          </p:nvSpPr>
          <p:spPr>
            <a:xfrm rot="10800000">
              <a:off x="1277086" y="4168845"/>
              <a:ext cx="67637" cy="70545"/>
            </a:xfrm>
            <a:prstGeom prst="triangle">
              <a:avLst/>
            </a:prstGeom>
            <a:gradFill flip="none"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074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Introduction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Two Basic Diffusion Models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B1D9-0D02-436E-B566-002AE4B17273}" type="slidenum">
              <a:rPr lang="ko-KR" altLang="en-US" smtClean="0"/>
              <a:pPr/>
              <a:t>5</a:t>
            </a:fld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3707904" y="1700808"/>
            <a:ext cx="1665998" cy="1149430"/>
            <a:chOff x="3635896" y="1661175"/>
            <a:chExt cx="1665998" cy="1149430"/>
          </a:xfrm>
        </p:grpSpPr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2525" y="1661175"/>
              <a:ext cx="361950" cy="819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1443" y="1661175"/>
              <a:ext cx="361950" cy="819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3635896" y="2491577"/>
              <a:ext cx="7552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inactive</a:t>
              </a:r>
              <a:endParaRPr lang="ko-KR" altLang="en-US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82942" y="2502828"/>
              <a:ext cx="6189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active</a:t>
              </a:r>
              <a:endParaRPr lang="ko-KR" altLang="en-US" sz="1400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907704" y="3714334"/>
            <a:ext cx="1730102" cy="1638300"/>
            <a:chOff x="2309272" y="4005064"/>
            <a:chExt cx="1730102" cy="1638300"/>
          </a:xfrm>
        </p:grpSpPr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9272" y="4437142"/>
              <a:ext cx="361950" cy="819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5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1105" y="4005064"/>
              <a:ext cx="361950" cy="819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7424" y="4437142"/>
              <a:ext cx="361950" cy="819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1105" y="4824214"/>
              <a:ext cx="361950" cy="819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3" name="그룹 22"/>
          <p:cNvGrpSpPr/>
          <p:nvPr/>
        </p:nvGrpSpPr>
        <p:grpSpPr>
          <a:xfrm>
            <a:off x="5336054" y="3714334"/>
            <a:ext cx="2260282" cy="1638300"/>
            <a:chOff x="5017542" y="4005064"/>
            <a:chExt cx="2260282" cy="1638300"/>
          </a:xfrm>
        </p:grpSpPr>
        <p:pic>
          <p:nvPicPr>
            <p:cNvPr id="13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1708" y="4437142"/>
              <a:ext cx="361950" cy="819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5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1680" y="4005064"/>
              <a:ext cx="361950" cy="819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0966" y="4437142"/>
              <a:ext cx="361950" cy="819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1680" y="4824214"/>
              <a:ext cx="361950" cy="819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5874" y="4824214"/>
              <a:ext cx="361950" cy="819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7542" y="4824214"/>
              <a:ext cx="361950" cy="819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5" name="TextBox 24"/>
          <p:cNvSpPr txBox="1"/>
          <p:nvPr/>
        </p:nvSpPr>
        <p:spPr>
          <a:xfrm>
            <a:off x="2123728" y="5442526"/>
            <a:ext cx="4858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Each node’s tendency to become active increases monotonically</a:t>
            </a:r>
            <a:br>
              <a:rPr lang="en-US" altLang="ko-KR" sz="1400" dirty="0" smtClean="0"/>
            </a:br>
            <a:r>
              <a:rPr lang="en-US" altLang="ko-KR" sz="1400" dirty="0" smtClean="0"/>
              <a:t>as more of its neighbors become active</a:t>
            </a:r>
            <a:endParaRPr lang="ko-KR" altLang="en-US" sz="1400" dirty="0"/>
          </a:p>
        </p:txBody>
      </p:sp>
      <p:sp>
        <p:nvSpPr>
          <p:cNvPr id="26" name="L 도형 25"/>
          <p:cNvSpPr/>
          <p:nvPr/>
        </p:nvSpPr>
        <p:spPr>
          <a:xfrm rot="2700000">
            <a:off x="4420855" y="4356289"/>
            <a:ext cx="308224" cy="301308"/>
          </a:xfrm>
          <a:prstGeom prst="corner">
            <a:avLst>
              <a:gd name="adj1" fmla="val 23468"/>
              <a:gd name="adj2" fmla="val 2220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24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/>
              <a:t>Introduction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Two Basic Diffusion Models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Linear Threshold Model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The thresholds intuitively represent the different latent tendencies of nodes to adopt the innovation when their neighbors do</a:t>
            </a:r>
          </a:p>
          <a:p>
            <a:pPr lvl="2"/>
            <a:r>
              <a:rPr lang="en-US" altLang="ko-KR" dirty="0" smtClean="0"/>
              <a:t>We are in effect  averaging over possible threshold values for all the nodes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B1D9-0D02-436E-B566-002AE4B17273}" type="slidenum">
              <a:rPr lang="ko-KR" altLang="en-US" smtClean="0"/>
              <a:pPr/>
              <a:t>6</a:t>
            </a:fld>
            <a:endParaRPr lang="ko-KR" altLang="en-US"/>
          </a:p>
        </p:txBody>
      </p:sp>
      <p:grpSp>
        <p:nvGrpSpPr>
          <p:cNvPr id="43" name="그룹 42"/>
          <p:cNvGrpSpPr/>
          <p:nvPr/>
        </p:nvGrpSpPr>
        <p:grpSpPr>
          <a:xfrm>
            <a:off x="1590659" y="1772816"/>
            <a:ext cx="2837325" cy="3293152"/>
            <a:chOff x="1295470" y="1772816"/>
            <a:chExt cx="2837325" cy="3293152"/>
          </a:xfrm>
        </p:grpSpPr>
        <p:grpSp>
          <p:nvGrpSpPr>
            <p:cNvPr id="6" name="그룹 5"/>
            <p:cNvGrpSpPr/>
            <p:nvPr/>
          </p:nvGrpSpPr>
          <p:grpSpPr>
            <a:xfrm>
              <a:off x="1303090" y="1772816"/>
              <a:ext cx="2808312" cy="3293152"/>
              <a:chOff x="3131840" y="1682688"/>
              <a:chExt cx="3170262" cy="3717590"/>
            </a:xfrm>
          </p:grpSpPr>
          <p:pic>
            <p:nvPicPr>
              <p:cNvPr id="10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79912" y="2092263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9992" y="1682688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20072" y="2092263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1840" y="2609850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9992" y="2609850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0152" y="2609850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6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79912" y="3127437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7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20072" y="3127437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1840" y="3543104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9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9992" y="3543104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0152" y="3543104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1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79912" y="4060691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2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20072" y="4060691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3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9992" y="4581128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4" name="TextBox 23"/>
            <p:cNvSpPr txBox="1"/>
            <p:nvPr/>
          </p:nvSpPr>
          <p:spPr>
            <a:xfrm>
              <a:off x="1295470" y="2806397"/>
              <a:ext cx="3481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accent2">
                      <a:lumMod val="75000"/>
                    </a:schemeClr>
                  </a:solidFill>
                </a:rPr>
                <a:t>0.3</a:t>
              </a:r>
              <a:endParaRPr lang="ko-KR" altLang="en-US" sz="1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508887" y="2806397"/>
              <a:ext cx="3481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accent2">
                      <a:lumMod val="75000"/>
                    </a:schemeClr>
                  </a:solidFill>
                </a:rPr>
                <a:t>0.1</a:t>
              </a:r>
              <a:endParaRPr lang="ko-KR" altLang="en-US" sz="1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784623" y="2806397"/>
              <a:ext cx="3481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accent2">
                      <a:lumMod val="75000"/>
                    </a:schemeClr>
                  </a:solidFill>
                </a:rPr>
                <a:t>0.8</a:t>
              </a:r>
              <a:endParaRPr lang="ko-KR" altLang="en-US" sz="1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95470" y="3633101"/>
              <a:ext cx="3481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accent2">
                      <a:lumMod val="75000"/>
                    </a:schemeClr>
                  </a:solidFill>
                </a:rPr>
                <a:t>0.7</a:t>
              </a:r>
              <a:endParaRPr lang="ko-KR" altLang="en-US" sz="1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508887" y="3633101"/>
              <a:ext cx="3481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accent2">
                      <a:lumMod val="75000"/>
                    </a:schemeClr>
                  </a:solidFill>
                </a:rPr>
                <a:t>0.2</a:t>
              </a:r>
              <a:endParaRPr lang="ko-KR" altLang="en-US" sz="1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784623" y="3633101"/>
              <a:ext cx="3481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accent2">
                      <a:lumMod val="75000"/>
                    </a:schemeClr>
                  </a:solidFill>
                </a:rPr>
                <a:t>0.6</a:t>
              </a:r>
              <a:endParaRPr lang="ko-KR" altLang="en-US" sz="1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869943" y="4099210"/>
              <a:ext cx="3481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accent2">
                      <a:lumMod val="75000"/>
                    </a:schemeClr>
                  </a:solidFill>
                </a:rPr>
                <a:t>0.5</a:t>
              </a:r>
              <a:endParaRPr lang="ko-KR" altLang="en-US" sz="1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145638" y="4099210"/>
              <a:ext cx="3481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accent2">
                      <a:lumMod val="75000"/>
                    </a:schemeClr>
                  </a:solidFill>
                </a:rPr>
                <a:t>0.4</a:t>
              </a:r>
              <a:endParaRPr lang="ko-KR" altLang="en-US" sz="1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869943" y="3268630"/>
              <a:ext cx="3481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accent2">
                      <a:lumMod val="75000"/>
                    </a:schemeClr>
                  </a:solidFill>
                </a:rPr>
                <a:t>0.3</a:t>
              </a:r>
              <a:endParaRPr lang="ko-KR" altLang="en-US" sz="1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145638" y="3268630"/>
              <a:ext cx="3481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accent2">
                      <a:lumMod val="75000"/>
                    </a:schemeClr>
                  </a:solidFill>
                </a:rPr>
                <a:t>0.3</a:t>
              </a:r>
              <a:endParaRPr lang="ko-KR" altLang="en-US" sz="1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869943" y="2354230"/>
              <a:ext cx="3481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accent2">
                      <a:lumMod val="75000"/>
                    </a:schemeClr>
                  </a:solidFill>
                </a:rPr>
                <a:t>0.4</a:t>
              </a:r>
              <a:endParaRPr lang="ko-KR" altLang="en-US" sz="1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145638" y="2354230"/>
              <a:ext cx="3481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accent2">
                      <a:lumMod val="75000"/>
                    </a:schemeClr>
                  </a:solidFill>
                </a:rPr>
                <a:t>0.2</a:t>
              </a:r>
              <a:endParaRPr lang="ko-KR" altLang="en-US" sz="1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08887" y="1991057"/>
              <a:ext cx="3481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accent2">
                      <a:lumMod val="75000"/>
                    </a:schemeClr>
                  </a:solidFill>
                </a:rPr>
                <a:t>0.7</a:t>
              </a:r>
              <a:endParaRPr lang="ko-KR" altLang="en-US" sz="1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508887" y="4566617"/>
              <a:ext cx="3481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accent2">
                      <a:lumMod val="75000"/>
                    </a:schemeClr>
                  </a:solidFill>
                </a:rPr>
                <a:t>0.3</a:t>
              </a:r>
              <a:endParaRPr lang="ko-KR" altLang="en-US" sz="1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643" y="2708920"/>
            <a:ext cx="1364312" cy="361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685984"/>
            <a:ext cx="1997472" cy="414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8591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/>
              <a:t>Introduction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Two Basic Diffusion Models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Independent Cascade Model </a:t>
            </a:r>
            <a:r>
              <a:rPr lang="en-US" altLang="ko-KR" sz="1600" dirty="0" smtClean="0"/>
              <a:t>(Goldenberg, </a:t>
            </a:r>
            <a:r>
              <a:rPr lang="en-US" altLang="ko-KR" sz="1600" dirty="0" err="1" smtClean="0"/>
              <a:t>Libai</a:t>
            </a:r>
            <a:r>
              <a:rPr lang="en-US" altLang="ko-KR" sz="1600" dirty="0" smtClean="0"/>
              <a:t>, and Muller)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B1D9-0D02-436E-B566-002AE4B17273}" type="slidenum">
              <a:rPr lang="ko-KR" altLang="en-US" smtClean="0"/>
              <a:pPr/>
              <a:t>7</a:t>
            </a:fld>
            <a:endParaRPr lang="ko-KR" altLang="en-US"/>
          </a:p>
        </p:txBody>
      </p:sp>
      <p:grpSp>
        <p:nvGrpSpPr>
          <p:cNvPr id="61" name="그룹 60"/>
          <p:cNvGrpSpPr/>
          <p:nvPr/>
        </p:nvGrpSpPr>
        <p:grpSpPr>
          <a:xfrm>
            <a:off x="1115616" y="1844824"/>
            <a:ext cx="7056784" cy="3445351"/>
            <a:chOff x="1115616" y="2215897"/>
            <a:chExt cx="7056784" cy="3445351"/>
          </a:xfrm>
        </p:grpSpPr>
        <p:grpSp>
          <p:nvGrpSpPr>
            <p:cNvPr id="60" name="그룹 59"/>
            <p:cNvGrpSpPr/>
            <p:nvPr/>
          </p:nvGrpSpPr>
          <p:grpSpPr>
            <a:xfrm>
              <a:off x="1115616" y="3578423"/>
              <a:ext cx="1119421" cy="954336"/>
              <a:chOff x="1403648" y="3578423"/>
              <a:chExt cx="1119421" cy="954336"/>
            </a:xfrm>
          </p:grpSpPr>
          <p:cxnSp>
            <p:nvCxnSpPr>
              <p:cNvPr id="5" name="직선 화살표 연결선 4"/>
              <p:cNvCxnSpPr/>
              <p:nvPr/>
            </p:nvCxnSpPr>
            <p:spPr>
              <a:xfrm>
                <a:off x="1835696" y="4123184"/>
                <a:ext cx="288032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03648" y="3713609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61119" y="3713609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1451666" y="3887036"/>
                <a:ext cx="268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i="1" dirty="0" smtClean="0">
                    <a:solidFill>
                      <a:schemeClr val="bg1"/>
                    </a:solidFill>
                    <a:latin typeface="Georgia" pitchFamily="18" charset="0"/>
                    <a:ea typeface="Cambria Math" pitchFamily="18" charset="0"/>
                    <a:cs typeface="Times New Roman" pitchFamily="18" charset="0"/>
                  </a:rPr>
                  <a:t>v</a:t>
                </a:r>
                <a:endParaRPr lang="ko-KR" altLang="en-US" sz="1200" i="1" dirty="0">
                  <a:solidFill>
                    <a:schemeClr val="bg1"/>
                  </a:solidFill>
                  <a:latin typeface="Georgia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23" name="그룹 22"/>
              <p:cNvGrpSpPr/>
              <p:nvPr/>
            </p:nvGrpSpPr>
            <p:grpSpPr>
              <a:xfrm rot="626729">
                <a:off x="2285187" y="3578423"/>
                <a:ext cx="195502" cy="72995"/>
                <a:chOff x="2249173" y="2778924"/>
                <a:chExt cx="195502" cy="72995"/>
              </a:xfrm>
              <a:effectLst>
                <a:glow rad="127000">
                  <a:srgbClr val="C00000">
                    <a:alpha val="15000"/>
                  </a:srgbClr>
                </a:glow>
              </a:effectLst>
            </p:grpSpPr>
            <p:cxnSp>
              <p:nvCxnSpPr>
                <p:cNvPr id="14" name="직선 연결선 13"/>
                <p:cNvCxnSpPr/>
                <p:nvPr/>
              </p:nvCxnSpPr>
              <p:spPr>
                <a:xfrm rot="20298854">
                  <a:off x="2249173" y="2800989"/>
                  <a:ext cx="21007" cy="50930"/>
                </a:xfrm>
                <a:prstGeom prst="line">
                  <a:avLst/>
                </a:prstGeom>
                <a:ln/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/>
                <p:cNvCxnSpPr/>
                <p:nvPr/>
              </p:nvCxnSpPr>
              <p:spPr>
                <a:xfrm rot="20298854" flipH="1">
                  <a:off x="2330337" y="2778924"/>
                  <a:ext cx="20465" cy="47038"/>
                </a:xfrm>
                <a:prstGeom prst="line">
                  <a:avLst/>
                </a:prstGeom>
                <a:ln/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/>
                <p:cNvCxnSpPr/>
                <p:nvPr/>
              </p:nvCxnSpPr>
              <p:spPr>
                <a:xfrm rot="20298854" flipH="1">
                  <a:off x="2394320" y="2815526"/>
                  <a:ext cx="50355" cy="28955"/>
                </a:xfrm>
                <a:prstGeom prst="line">
                  <a:avLst/>
                </a:prstGeom>
                <a:ln/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" name="TextBox 34"/>
              <p:cNvSpPr txBox="1"/>
              <p:nvPr/>
            </p:nvSpPr>
            <p:spPr>
              <a:xfrm>
                <a:off x="2216349" y="3887036"/>
                <a:ext cx="268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i="1" dirty="0" smtClean="0">
                    <a:solidFill>
                      <a:schemeClr val="bg1"/>
                    </a:solidFill>
                    <a:latin typeface="Georgia" pitchFamily="18" charset="0"/>
                    <a:ea typeface="Cambria Math" pitchFamily="18" charset="0"/>
                    <a:cs typeface="Times New Roman" pitchFamily="18" charset="0"/>
                  </a:rPr>
                  <a:t>v</a:t>
                </a:r>
                <a:endParaRPr lang="ko-KR" altLang="en-US" sz="1200" i="1" dirty="0">
                  <a:solidFill>
                    <a:schemeClr val="bg1"/>
                  </a:solidFill>
                  <a:latin typeface="Georgia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3419872" y="2981682"/>
              <a:ext cx="1802110" cy="2679566"/>
              <a:chOff x="3635896" y="2181227"/>
              <a:chExt cx="1802110" cy="2679566"/>
            </a:xfrm>
          </p:grpSpPr>
          <p:pic>
            <p:nvPicPr>
              <p:cNvPr id="28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35896" y="2590802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9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5976" y="2181227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0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6056" y="2590802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1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5976" y="3108389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2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35896" y="3625976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3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6056" y="3625976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4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5976" y="4041643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6" name="TextBox 35"/>
              <p:cNvSpPr txBox="1"/>
              <p:nvPr/>
            </p:nvSpPr>
            <p:spPr>
              <a:xfrm>
                <a:off x="4402940" y="3284984"/>
                <a:ext cx="268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i="1" dirty="0" smtClean="0">
                    <a:solidFill>
                      <a:schemeClr val="bg1"/>
                    </a:solidFill>
                    <a:latin typeface="Georgia" pitchFamily="18" charset="0"/>
                    <a:ea typeface="Cambria Math" pitchFamily="18" charset="0"/>
                    <a:cs typeface="Times New Roman" pitchFamily="18" charset="0"/>
                  </a:rPr>
                  <a:t>v</a:t>
                </a:r>
                <a:endParaRPr lang="ko-KR" altLang="en-US" sz="1200" i="1" dirty="0">
                  <a:solidFill>
                    <a:schemeClr val="bg1"/>
                  </a:solidFill>
                  <a:latin typeface="Georgia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8" name="구부러진 연결선 37"/>
              <p:cNvCxnSpPr>
                <a:stCxn id="31" idx="0"/>
              </p:cNvCxnSpPr>
              <p:nvPr/>
            </p:nvCxnSpPr>
            <p:spPr>
              <a:xfrm rot="5400000" flipH="1" flipV="1">
                <a:off x="4799374" y="2650732"/>
                <a:ext cx="195234" cy="720081"/>
              </a:xfrm>
              <a:prstGeom prst="curvedConnector2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그룹 40"/>
            <p:cNvGrpSpPr/>
            <p:nvPr/>
          </p:nvGrpSpPr>
          <p:grpSpPr>
            <a:xfrm>
              <a:off x="6370290" y="2981682"/>
              <a:ext cx="1802110" cy="2679566"/>
              <a:chOff x="3635896" y="2181227"/>
              <a:chExt cx="1802110" cy="2679566"/>
            </a:xfrm>
          </p:grpSpPr>
          <p:pic>
            <p:nvPicPr>
              <p:cNvPr id="42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35896" y="2590802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3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5976" y="2181227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4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6056" y="2590802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5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5976" y="3108389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6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35896" y="3625976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7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6056" y="3625976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8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5976" y="4041643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9" name="TextBox 48"/>
              <p:cNvSpPr txBox="1"/>
              <p:nvPr/>
            </p:nvSpPr>
            <p:spPr>
              <a:xfrm>
                <a:off x="4402940" y="3284984"/>
                <a:ext cx="268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i="1" dirty="0" smtClean="0">
                    <a:solidFill>
                      <a:schemeClr val="bg1"/>
                    </a:solidFill>
                    <a:latin typeface="Georgia" pitchFamily="18" charset="0"/>
                    <a:ea typeface="Cambria Math" pitchFamily="18" charset="0"/>
                    <a:cs typeface="Times New Roman" pitchFamily="18" charset="0"/>
                  </a:rPr>
                  <a:t>v</a:t>
                </a:r>
                <a:endParaRPr lang="ko-KR" altLang="en-US" sz="1200" i="1" dirty="0">
                  <a:solidFill>
                    <a:schemeClr val="bg1"/>
                  </a:solidFill>
                  <a:latin typeface="Georgia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54" name="직선 화살표 연결선 53"/>
            <p:cNvCxnSpPr/>
            <p:nvPr/>
          </p:nvCxnSpPr>
          <p:spPr>
            <a:xfrm>
              <a:off x="1331640" y="2492896"/>
              <a:ext cx="66967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1475656" y="2215897"/>
              <a:ext cx="5387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ea typeface="Cambria Math" pitchFamily="18" charset="0"/>
                  <a:cs typeface="Times New Roman" pitchFamily="18" charset="0"/>
                </a:rPr>
                <a:t>step</a:t>
              </a:r>
              <a:r>
                <a:rPr lang="en-US" altLang="ko-KR" sz="1200" i="1" dirty="0" smtClean="0">
                  <a:ea typeface="Cambria Math" pitchFamily="18" charset="0"/>
                  <a:cs typeface="Times New Roman" pitchFamily="18" charset="0"/>
                </a:rPr>
                <a:t> </a:t>
              </a:r>
              <a:r>
                <a:rPr lang="en-US" altLang="ko-KR" sz="1200" b="1" i="1" dirty="0" smtClean="0">
                  <a:ea typeface="Cambria Math" pitchFamily="18" charset="0"/>
                  <a:cs typeface="Times New Roman" pitchFamily="18" charset="0"/>
                </a:rPr>
                <a:t>t</a:t>
              </a:r>
              <a:endParaRPr lang="ko-KR" altLang="en-US" sz="1200" b="1" i="1" dirty="0">
                <a:cs typeface="Times New Roman" pitchFamily="18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902107" y="2215897"/>
              <a:ext cx="6942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ea typeface="Cambria Math" pitchFamily="18" charset="0"/>
                  <a:cs typeface="Times New Roman" pitchFamily="18" charset="0"/>
                </a:rPr>
                <a:t>step</a:t>
              </a:r>
              <a:r>
                <a:rPr lang="en-US" altLang="ko-KR" sz="1200" i="1" dirty="0" smtClean="0">
                  <a:ea typeface="Cambria Math" pitchFamily="18" charset="0"/>
                  <a:cs typeface="Times New Roman" pitchFamily="18" charset="0"/>
                </a:rPr>
                <a:t> </a:t>
              </a:r>
              <a:r>
                <a:rPr lang="en-US" altLang="ko-KR" sz="1200" b="1" i="1" dirty="0" smtClean="0">
                  <a:ea typeface="Cambria Math" pitchFamily="18" charset="0"/>
                  <a:cs typeface="Times New Roman" pitchFamily="18" charset="0"/>
                </a:rPr>
                <a:t>t+1</a:t>
              </a:r>
              <a:endParaRPr lang="ko-KR" altLang="en-US" sz="1200" b="1" i="1" dirty="0">
                <a:cs typeface="Times New Roman" pitchFamily="18" charset="0"/>
              </a:endParaRPr>
            </a:p>
          </p:txBody>
        </p:sp>
        <p:sp>
          <p:nvSpPr>
            <p:cNvPr id="58" name="오른쪽 화살표 57"/>
            <p:cNvSpPr/>
            <p:nvPr/>
          </p:nvSpPr>
          <p:spPr>
            <a:xfrm>
              <a:off x="2627784" y="4025535"/>
              <a:ext cx="432048" cy="292884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오른쪽 화살표 58"/>
            <p:cNvSpPr/>
            <p:nvPr/>
          </p:nvSpPr>
          <p:spPr>
            <a:xfrm>
              <a:off x="5580112" y="4025535"/>
              <a:ext cx="432048" cy="292884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5004048" y="5517232"/>
            <a:ext cx="1652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 dirty="0" smtClean="0">
                <a:ea typeface="Cambria Math" pitchFamily="18" charset="0"/>
                <a:cs typeface="Times New Roman" pitchFamily="18" charset="0"/>
              </a:rPr>
              <a:t>Success probability </a:t>
            </a:r>
            <a:r>
              <a:rPr lang="en-US" altLang="ko-KR" sz="1200" i="1" dirty="0" err="1" smtClean="0">
                <a:ea typeface="Cambria Math" pitchFamily="18" charset="0"/>
                <a:cs typeface="Times New Roman" pitchFamily="18" charset="0"/>
              </a:rPr>
              <a:t>p</a:t>
            </a:r>
            <a:r>
              <a:rPr lang="en-US" altLang="ko-KR" sz="1200" i="1" baseline="-25000" dirty="0" err="1" smtClean="0">
                <a:ea typeface="Cambria Math" pitchFamily="18" charset="0"/>
                <a:cs typeface="Times New Roman" pitchFamily="18" charset="0"/>
              </a:rPr>
              <a:t>v,w</a:t>
            </a:r>
            <a:endParaRPr lang="ko-KR" altLang="en-US" sz="1200" i="1" baseline="-250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082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/>
              <a:t>Introduction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Influence Maximization </a:t>
            </a:r>
            <a:r>
              <a:rPr lang="en-US" altLang="ko-KR" dirty="0"/>
              <a:t>P</a:t>
            </a:r>
            <a:r>
              <a:rPr lang="en-US" altLang="ko-KR" dirty="0" smtClean="0"/>
              <a:t>roblem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Find a </a:t>
            </a:r>
            <a:r>
              <a:rPr lang="en-US" altLang="ko-KR" i="1" dirty="0" smtClean="0">
                <a:solidFill>
                  <a:srgbClr val="C00000"/>
                </a:solidFill>
              </a:rPr>
              <a:t>k</a:t>
            </a:r>
            <a:r>
              <a:rPr lang="en-US" altLang="ko-KR" dirty="0" smtClean="0">
                <a:solidFill>
                  <a:srgbClr val="C00000"/>
                </a:solidFill>
              </a:rPr>
              <a:t>-node set of maximum influence</a:t>
            </a:r>
          </a:p>
          <a:p>
            <a:pPr lvl="1"/>
            <a:r>
              <a:rPr lang="en-US" altLang="ko-KR" b="1" dirty="0" smtClean="0"/>
              <a:t>NP-hard</a:t>
            </a:r>
            <a:r>
              <a:rPr lang="en-US" altLang="ko-KR" dirty="0" smtClean="0"/>
              <a:t> to determine the optimum for influence maximization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B1D9-0D02-436E-B566-002AE4B17273}" type="slidenum">
              <a:rPr lang="ko-KR" altLang="en-US" smtClean="0"/>
              <a:pPr/>
              <a:t>8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051720" y="2125780"/>
            <a:ext cx="1791166" cy="1806360"/>
            <a:chOff x="576511" y="2132856"/>
            <a:chExt cx="2808312" cy="2832133"/>
          </a:xfrm>
        </p:grpSpPr>
        <p:grpSp>
          <p:nvGrpSpPr>
            <p:cNvPr id="6" name="그룹 5"/>
            <p:cNvGrpSpPr/>
            <p:nvPr/>
          </p:nvGrpSpPr>
          <p:grpSpPr>
            <a:xfrm>
              <a:off x="576511" y="2132856"/>
              <a:ext cx="2808312" cy="2832133"/>
              <a:chOff x="3131840" y="1682688"/>
              <a:chExt cx="3170262" cy="3197153"/>
            </a:xfrm>
          </p:grpSpPr>
          <p:pic>
            <p:nvPicPr>
              <p:cNvPr id="10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79912" y="2092263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9992" y="1682688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20072" y="2092263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1840" y="2609850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9992" y="2609850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0152" y="2609850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6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79912" y="3127437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7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20072" y="3127437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1840" y="3543104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9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9992" y="3543104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0152" y="3543104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1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79912" y="4060691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2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20072" y="4060691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7" name="이등변 삼각형 6"/>
            <p:cNvSpPr/>
            <p:nvPr/>
          </p:nvSpPr>
          <p:spPr>
            <a:xfrm rot="10800000">
              <a:off x="692950" y="2840704"/>
              <a:ext cx="95954" cy="101598"/>
            </a:xfrm>
            <a:prstGeom prst="triangle">
              <a:avLst/>
            </a:prstGeom>
            <a:gradFill flip="none"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이등변 삼각형 7"/>
            <p:cNvSpPr/>
            <p:nvPr/>
          </p:nvSpPr>
          <p:spPr>
            <a:xfrm rot="10800000">
              <a:off x="2530866" y="3316952"/>
              <a:ext cx="95954" cy="101598"/>
            </a:xfrm>
            <a:prstGeom prst="triangle">
              <a:avLst/>
            </a:prstGeom>
            <a:gradFill flip="none"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0800000">
              <a:off x="1255130" y="4144428"/>
              <a:ext cx="95954" cy="101598"/>
            </a:xfrm>
            <a:prstGeom prst="triangle">
              <a:avLst/>
            </a:prstGeom>
            <a:gradFill flip="none"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5330490" y="2126696"/>
            <a:ext cx="1791166" cy="1806360"/>
            <a:chOff x="576511" y="2132856"/>
            <a:chExt cx="2808312" cy="2832133"/>
          </a:xfrm>
        </p:grpSpPr>
        <p:grpSp>
          <p:nvGrpSpPr>
            <p:cNvPr id="25" name="그룹 24"/>
            <p:cNvGrpSpPr/>
            <p:nvPr/>
          </p:nvGrpSpPr>
          <p:grpSpPr>
            <a:xfrm>
              <a:off x="576511" y="2132856"/>
              <a:ext cx="2808312" cy="2832133"/>
              <a:chOff x="3131840" y="1682688"/>
              <a:chExt cx="3170262" cy="3197153"/>
            </a:xfrm>
          </p:grpSpPr>
          <p:pic>
            <p:nvPicPr>
              <p:cNvPr id="29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79912" y="2092263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0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9992" y="1682688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1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20072" y="2092263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2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1840" y="2609850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3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9992" y="2609850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4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0152" y="2609850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5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79912" y="3127437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6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20072" y="3127437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7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1840" y="3543104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8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9992" y="3543104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9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0152" y="3543104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0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79912" y="4060691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20072" y="4060691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6" name="이등변 삼각형 25"/>
            <p:cNvSpPr/>
            <p:nvPr/>
          </p:nvSpPr>
          <p:spPr>
            <a:xfrm rot="10800000">
              <a:off x="699932" y="2849500"/>
              <a:ext cx="97584" cy="101786"/>
            </a:xfrm>
            <a:prstGeom prst="triangle">
              <a:avLst/>
            </a:prstGeom>
            <a:gradFill flip="none"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이등변 삼각형 26"/>
            <p:cNvSpPr/>
            <p:nvPr/>
          </p:nvSpPr>
          <p:spPr>
            <a:xfrm rot="10800000">
              <a:off x="2537848" y="3325748"/>
              <a:ext cx="97584" cy="101786"/>
            </a:xfrm>
            <a:prstGeom prst="triangle">
              <a:avLst/>
            </a:prstGeom>
            <a:gradFill flip="none"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이등변 삼각형 27"/>
            <p:cNvSpPr/>
            <p:nvPr/>
          </p:nvSpPr>
          <p:spPr>
            <a:xfrm rot="10800000">
              <a:off x="1262111" y="4153224"/>
              <a:ext cx="97584" cy="101786"/>
            </a:xfrm>
            <a:prstGeom prst="triangle">
              <a:avLst/>
            </a:prstGeom>
            <a:gradFill flip="none"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094352" y="4430952"/>
            <a:ext cx="1791166" cy="1806360"/>
            <a:chOff x="576511" y="2132856"/>
            <a:chExt cx="2808312" cy="2832133"/>
          </a:xfrm>
        </p:grpSpPr>
        <p:grpSp>
          <p:nvGrpSpPr>
            <p:cNvPr id="44" name="그룹 43"/>
            <p:cNvGrpSpPr/>
            <p:nvPr/>
          </p:nvGrpSpPr>
          <p:grpSpPr>
            <a:xfrm>
              <a:off x="576511" y="2132856"/>
              <a:ext cx="2808312" cy="2832133"/>
              <a:chOff x="3131840" y="1682688"/>
              <a:chExt cx="3170262" cy="3197153"/>
            </a:xfrm>
          </p:grpSpPr>
          <p:pic>
            <p:nvPicPr>
              <p:cNvPr id="48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79912" y="2092263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9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9992" y="1682688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0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20072" y="2092263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1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1840" y="2609850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2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9992" y="2609850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3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0152" y="2609850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4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79912" y="3127437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5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20072" y="3127437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6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1840" y="3543104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7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9992" y="3543104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8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0152" y="3543104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9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79912" y="4060691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0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20072" y="4060691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45" name="이등변 삼각형 44"/>
            <p:cNvSpPr/>
            <p:nvPr/>
          </p:nvSpPr>
          <p:spPr>
            <a:xfrm rot="10800000">
              <a:off x="2537025" y="4149096"/>
              <a:ext cx="95954" cy="101598"/>
            </a:xfrm>
            <a:prstGeom prst="triangle">
              <a:avLst/>
            </a:prstGeom>
            <a:gradFill flip="none"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이등변 삼각형 45"/>
            <p:cNvSpPr/>
            <p:nvPr/>
          </p:nvSpPr>
          <p:spPr>
            <a:xfrm rot="10800000">
              <a:off x="2536453" y="2394072"/>
              <a:ext cx="95954" cy="101598"/>
            </a:xfrm>
            <a:prstGeom prst="triangle">
              <a:avLst/>
            </a:prstGeom>
            <a:gradFill flip="none"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이등변 삼각형 46"/>
            <p:cNvSpPr/>
            <p:nvPr/>
          </p:nvSpPr>
          <p:spPr>
            <a:xfrm rot="10800000">
              <a:off x="686635" y="3679270"/>
              <a:ext cx="95954" cy="101598"/>
            </a:xfrm>
            <a:prstGeom prst="triangle">
              <a:avLst/>
            </a:prstGeom>
            <a:gradFill flip="none"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5373122" y="4409371"/>
            <a:ext cx="1791166" cy="1806360"/>
            <a:chOff x="576511" y="2132856"/>
            <a:chExt cx="2808312" cy="2832133"/>
          </a:xfrm>
        </p:grpSpPr>
        <p:grpSp>
          <p:nvGrpSpPr>
            <p:cNvPr id="82" name="그룹 81"/>
            <p:cNvGrpSpPr/>
            <p:nvPr/>
          </p:nvGrpSpPr>
          <p:grpSpPr>
            <a:xfrm>
              <a:off x="576511" y="2132856"/>
              <a:ext cx="2808312" cy="2832133"/>
              <a:chOff x="3131840" y="1682688"/>
              <a:chExt cx="3170262" cy="3197153"/>
            </a:xfrm>
          </p:grpSpPr>
          <p:pic>
            <p:nvPicPr>
              <p:cNvPr id="86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79912" y="2092263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7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9992" y="1682688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8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20072" y="2092263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9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1840" y="2609850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0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9992" y="2609850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1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0152" y="2609850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2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79912" y="3127437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3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20072" y="3127437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4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1840" y="3543104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5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9992" y="3543104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6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0152" y="3543104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7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79912" y="4060691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8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20072" y="4060691"/>
                <a:ext cx="361950" cy="819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83" name="이등변 삼각형 82"/>
            <p:cNvSpPr/>
            <p:nvPr/>
          </p:nvSpPr>
          <p:spPr>
            <a:xfrm rot="10800000">
              <a:off x="2537585" y="4149096"/>
              <a:ext cx="95954" cy="101598"/>
            </a:xfrm>
            <a:prstGeom prst="triangle">
              <a:avLst/>
            </a:prstGeom>
            <a:gradFill flip="none"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이등변 삼각형 83"/>
            <p:cNvSpPr/>
            <p:nvPr/>
          </p:nvSpPr>
          <p:spPr>
            <a:xfrm rot="10800000">
              <a:off x="2537012" y="2394072"/>
              <a:ext cx="95954" cy="101598"/>
            </a:xfrm>
            <a:prstGeom prst="triangle">
              <a:avLst/>
            </a:prstGeom>
            <a:gradFill flip="none"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이등변 삼각형 84"/>
            <p:cNvSpPr/>
            <p:nvPr/>
          </p:nvSpPr>
          <p:spPr>
            <a:xfrm rot="10800000">
              <a:off x="687195" y="3679270"/>
              <a:ext cx="95954" cy="101598"/>
            </a:xfrm>
            <a:prstGeom prst="triangle">
              <a:avLst/>
            </a:prstGeom>
            <a:gradFill flip="none"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1" name="직선 화살표 연결선 100"/>
          <p:cNvCxnSpPr/>
          <p:nvPr/>
        </p:nvCxnSpPr>
        <p:spPr>
          <a:xfrm>
            <a:off x="4355976" y="3113345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/>
          <p:nvPr/>
        </p:nvCxnSpPr>
        <p:spPr>
          <a:xfrm>
            <a:off x="4355976" y="5457046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83568" y="2215897"/>
            <a:ext cx="879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ea typeface="Cambria Math" pitchFamily="18" charset="0"/>
                <a:cs typeface="Times New Roman" pitchFamily="18" charset="0"/>
              </a:rPr>
              <a:t>e.g., </a:t>
            </a:r>
            <a:r>
              <a:rPr lang="en-US" altLang="ko-KR" sz="1400" i="1" dirty="0" smtClean="0">
                <a:ea typeface="Cambria Math" pitchFamily="18" charset="0"/>
                <a:cs typeface="Times New Roman" pitchFamily="18" charset="0"/>
              </a:rPr>
              <a:t>k</a:t>
            </a:r>
            <a:r>
              <a:rPr lang="en-US" altLang="ko-KR" sz="1400" dirty="0" smtClean="0">
                <a:ea typeface="Cambria Math" pitchFamily="18" charset="0"/>
                <a:cs typeface="Times New Roman" pitchFamily="18" charset="0"/>
              </a:rPr>
              <a:t> = 3</a:t>
            </a:r>
            <a:endParaRPr lang="ko-KR" altLang="en-US" sz="1400" b="1" i="1" dirty="0">
              <a:cs typeface="Times New Roman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452320" y="2788734"/>
            <a:ext cx="4122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  <a:cs typeface="Times New Roman" pitchFamily="18" charset="0"/>
              </a:rPr>
              <a:t>v</a:t>
            </a:r>
            <a:endParaRPr lang="ko-KR" altLang="en-US" sz="4400" b="1" i="1" dirty="0">
              <a:solidFill>
                <a:srgbClr val="FF0000"/>
              </a:solidFill>
              <a:latin typeface="나눔손글씨 펜" pitchFamily="66" charset="-127"/>
              <a:ea typeface="나눔손글씨 펜" pitchFamily="66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601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b="1" u="sng" dirty="0" smtClean="0"/>
              <a:t>Approximation Guarantees in the Independent Cascade and </a:t>
            </a:r>
            <a:br>
              <a:rPr lang="en-US" altLang="ko-KR" b="1" u="sng" dirty="0" smtClean="0"/>
            </a:br>
            <a:r>
              <a:rPr lang="en-US" altLang="ko-KR" b="1" u="sng" dirty="0" smtClean="0"/>
              <a:t>Linear Threshold Models</a:t>
            </a:r>
          </a:p>
          <a:p>
            <a:r>
              <a:rPr lang="en-US" altLang="ko-KR" dirty="0" smtClean="0"/>
              <a:t>Experiments</a:t>
            </a:r>
          </a:p>
          <a:p>
            <a:r>
              <a:rPr lang="en-US" altLang="ko-KR" dirty="0" smtClean="0"/>
              <a:t>A General Framework for Influence Maximization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Non-progressive Processes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General Marketing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Strategies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B1D9-0D02-436E-B566-002AE4B1727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56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DB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SNU IDB Lab.</Template>
  <TotalTime>1489</TotalTime>
  <Words>693</Words>
  <Application>Microsoft Office PowerPoint</Application>
  <PresentationFormat>화면 슬라이드 쇼(4:3)</PresentationFormat>
  <Paragraphs>190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SNU IDB Lab.</vt:lpstr>
      <vt:lpstr>Maximizing the Spread of Influence through a Social Network</vt:lpstr>
      <vt:lpstr>Outline </vt:lpstr>
      <vt:lpstr>Introduction</vt:lpstr>
      <vt:lpstr>Introduction</vt:lpstr>
      <vt:lpstr>Introduction Two Basic Diffusion Models</vt:lpstr>
      <vt:lpstr>Introduction Two Basic Diffusion Models</vt:lpstr>
      <vt:lpstr>Introduction Two Basic Diffusion Models</vt:lpstr>
      <vt:lpstr>Introduction Influence Maximization Problem</vt:lpstr>
      <vt:lpstr>Outline </vt:lpstr>
      <vt:lpstr>Approximation Guarantees in the Independent Cascade and Linear Threshold Models</vt:lpstr>
      <vt:lpstr>Approximation Guarantees in the Independent Cascade and Linear Threshold Models Independent Cascade</vt:lpstr>
      <vt:lpstr>Approximation Guarantees in the Independent Cascade and Linear Threshold Models Independent Cascade</vt:lpstr>
      <vt:lpstr>Approximation Guarantees in the Independent Cascade and Linear Threshold Models Linear Thresholds</vt:lpstr>
      <vt:lpstr>Outline </vt:lpstr>
      <vt:lpstr>Experiments</vt:lpstr>
      <vt:lpstr>Experiments</vt:lpstr>
      <vt:lpstr>Experiments</vt:lpstr>
      <vt:lpstr>Outline </vt:lpstr>
      <vt:lpstr>A General Framework for Influence Maximization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Maximizing the Spread of Influence through a Social Network</dc:title>
  <dc:creator>Hyewon Lim</dc:creator>
  <cp:lastModifiedBy>Hyewon Lim</cp:lastModifiedBy>
  <cp:revision>35</cp:revision>
  <dcterms:created xsi:type="dcterms:W3CDTF">2012-06-20T04:03:28Z</dcterms:created>
  <dcterms:modified xsi:type="dcterms:W3CDTF">2012-06-28T06:28:11Z</dcterms:modified>
</cp:coreProperties>
</file>