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74" r:id="rId5"/>
    <p:sldId id="275" r:id="rId6"/>
    <p:sldId id="269" r:id="rId7"/>
    <p:sldId id="259" r:id="rId8"/>
    <p:sldId id="266" r:id="rId9"/>
    <p:sldId id="276" r:id="rId10"/>
    <p:sldId id="279" r:id="rId11"/>
    <p:sldId id="280" r:id="rId12"/>
    <p:sldId id="281" r:id="rId13"/>
    <p:sldId id="282" r:id="rId14"/>
    <p:sldId id="283" r:id="rId15"/>
    <p:sldId id="285" r:id="rId16"/>
    <p:sldId id="287" r:id="rId17"/>
    <p:sldId id="286" r:id="rId18"/>
    <p:sldId id="298" r:id="rId19"/>
    <p:sldId id="299" r:id="rId20"/>
    <p:sldId id="294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66CCFF"/>
    <a:srgbClr val="0099FF"/>
    <a:srgbClr val="CCEC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1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endParaRPr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ko-KR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fld id="{FBC54DA7-0352-4EA6-A2E1-3589B279610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09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endParaRPr lang="ko-KR" altLang="ko-KR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 smtClean="0"/>
              <a:t>마스터 문자열 유형 편집</a:t>
            </a:r>
          </a:p>
          <a:p>
            <a:pPr lvl="1"/>
            <a:r>
              <a:rPr lang="ko-KR" altLang="ko-KR" smtClean="0"/>
              <a:t>둘째 수준</a:t>
            </a:r>
          </a:p>
          <a:p>
            <a:pPr lvl="2"/>
            <a:r>
              <a:rPr lang="ko-KR" altLang="ko-KR" smtClean="0"/>
              <a:t>셋째 수준</a:t>
            </a:r>
          </a:p>
          <a:p>
            <a:pPr lvl="3"/>
            <a:r>
              <a:rPr lang="ko-KR" altLang="ko-KR" smtClean="0"/>
              <a:t>넷째 수준</a:t>
            </a:r>
          </a:p>
          <a:p>
            <a:pPr lvl="4"/>
            <a:r>
              <a:rPr lang="ko-KR" altLang="ko-KR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ko-KR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fld id="{A67E6ED6-BCA3-4301-9647-B37912A428AA}" type="slidenum">
              <a:rPr lang="ko-KR" altLang="ko-KR"/>
              <a:pPr/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0152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344C9EA-04D0-437F-A8F9-C1CB447B15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1EE40034-1C52-4921-BA39-B884BB5D01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 Tour of XML 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SNU IDB Lab.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Elements</a:t>
            </a:r>
            <a:endParaRPr lang="en-US" altLang="ko-KR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An element consists of a start tag, an end tag, and data</a:t>
            </a:r>
          </a:p>
          <a:p>
            <a:pPr lvl="1"/>
            <a:r>
              <a:rPr lang="en-US" altLang="ko-KR"/>
              <a:t>e.g.) Are you going to </a:t>
            </a:r>
            <a:r>
              <a:rPr lang="en-US" altLang="ko-KR" b="1"/>
              <a:t>&lt;name&gt;</a:t>
            </a:r>
            <a:r>
              <a:rPr lang="en-US" altLang="ko-KR"/>
              <a:t> Scarborough </a:t>
            </a:r>
            <a:r>
              <a:rPr lang="en-US" altLang="ko-KR" b="1"/>
              <a:t>&lt;/name&gt;</a:t>
            </a:r>
            <a:r>
              <a:rPr lang="en-US" altLang="ko-KR"/>
              <a:t> failr ?</a:t>
            </a:r>
          </a:p>
          <a:p>
            <a:r>
              <a:rPr lang="en-US" altLang="ko-KR"/>
              <a:t>Element names are case-sensitive</a:t>
            </a:r>
          </a:p>
          <a:p>
            <a:r>
              <a:rPr lang="en-US" altLang="ko-KR"/>
              <a:t>Some hierarchical structures may be recursive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Content types</a:t>
            </a:r>
          </a:p>
          <a:p>
            <a:pPr lvl="1"/>
            <a:r>
              <a:rPr lang="en-US" altLang="ko-KR" sz="2400" dirty="0"/>
              <a:t>element content</a:t>
            </a:r>
          </a:p>
          <a:p>
            <a:pPr lvl="2"/>
            <a:r>
              <a:rPr lang="en-US" altLang="ko-KR" sz="2400" dirty="0"/>
              <a:t>an element that does not directly contain text, but contains other elements</a:t>
            </a:r>
          </a:p>
          <a:p>
            <a:pPr lvl="1"/>
            <a:r>
              <a:rPr lang="en-US" altLang="ko-KR" sz="2400" dirty="0"/>
              <a:t>mixed content</a:t>
            </a:r>
          </a:p>
          <a:p>
            <a:pPr lvl="2"/>
            <a:r>
              <a:rPr lang="en-US" altLang="ko-KR" sz="2400" dirty="0"/>
              <a:t>an element that contains a mixture of elements and text</a:t>
            </a:r>
          </a:p>
          <a:p>
            <a:pPr lvl="1"/>
            <a:r>
              <a:rPr lang="en-US" altLang="ko-KR" sz="2400" dirty="0"/>
              <a:t>data content</a:t>
            </a:r>
          </a:p>
          <a:p>
            <a:pPr lvl="2"/>
            <a:r>
              <a:rPr lang="en-US" altLang="ko-KR" sz="2400" dirty="0"/>
              <a:t>an element that happens to contain only text</a:t>
            </a:r>
          </a:p>
          <a:p>
            <a:pPr lvl="1"/>
            <a:r>
              <a:rPr lang="en-US" altLang="ko-KR" sz="2400" dirty="0"/>
              <a:t>empty element</a:t>
            </a:r>
          </a:p>
          <a:p>
            <a:pPr lvl="2"/>
            <a:r>
              <a:rPr lang="en-US" altLang="ko-KR" sz="2400" dirty="0"/>
              <a:t>an element that may not be allowed to contain data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259632" y="2345640"/>
            <a:ext cx="6403975" cy="228917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/>
              <a:t>&lt;</a:t>
            </a:r>
            <a:r>
              <a:rPr kumimoji="1" lang="en-US" altLang="ko-KR" sz="1800"/>
              <a:t>section&gt;</a:t>
            </a:r>
          </a:p>
          <a:p>
            <a:pPr eaLnBrk="1" latinLnBrk="1" hangingPunct="1"/>
            <a:r>
              <a:rPr kumimoji="1" lang="en-US" altLang="ko-KR" sz="1800"/>
              <a:t>	&lt;p&gt; … &lt;/p&gt;</a:t>
            </a:r>
          </a:p>
          <a:p>
            <a:pPr eaLnBrk="1" latinLnBrk="1" hangingPunct="1"/>
            <a:r>
              <a:rPr kumimoji="1" lang="en-US" altLang="ko-KR" sz="1800"/>
              <a:t>	&lt;p&gt; This paragraph contains an </a:t>
            </a:r>
          </a:p>
          <a:p>
            <a:pPr eaLnBrk="1" latinLnBrk="1" hangingPunct="1"/>
            <a:r>
              <a:rPr kumimoji="1" lang="en-US" altLang="ko-KR" sz="1800"/>
              <a:t>		&lt;em&gt;emphasized phrases&lt;/em&gt; </a:t>
            </a:r>
          </a:p>
          <a:p>
            <a:pPr eaLnBrk="1" latinLnBrk="1" hangingPunct="1"/>
            <a:r>
              <a:rPr kumimoji="1" lang="en-US" altLang="ko-KR" sz="1800"/>
              <a:t>		in the middle. &lt;/p&gt;</a:t>
            </a:r>
          </a:p>
          <a:p>
            <a:pPr eaLnBrk="1" latinLnBrk="1" hangingPunct="1"/>
            <a:r>
              <a:rPr kumimoji="1" lang="en-US" altLang="ko-KR" sz="1800"/>
              <a:t>	&lt;p&gt; This paragraph contains a figure &lt;fig …/&gt; here. &lt;/p&gt;</a:t>
            </a:r>
          </a:p>
          <a:p>
            <a:pPr eaLnBrk="1" latinLnBrk="1" hangingPunct="1"/>
            <a:r>
              <a:rPr kumimoji="1" lang="en-US" altLang="ko-KR" sz="1800"/>
              <a:t>	&lt;list&gt; … &lt;/list&gt;</a:t>
            </a:r>
          </a:p>
          <a:p>
            <a:pPr eaLnBrk="1" latinLnBrk="1" hangingPunct="1"/>
            <a:r>
              <a:rPr kumimoji="1" lang="en-US" altLang="ko-KR" sz="1800"/>
              <a:t>&lt;/section&gt;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 flipH="1" flipV="1">
            <a:off x="2021632" y="455544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081957" y="5507940"/>
            <a:ext cx="17668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Corbel" pitchFamily="34" charset="0"/>
              </a:rPr>
              <a:t>element content</a:t>
            </a: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H="1" flipV="1">
            <a:off x="1793032" y="2650440"/>
            <a:ext cx="53340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834557" y="1697940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Corbel" pitchFamily="34" charset="0"/>
              </a:rPr>
              <a:t>mixed content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H="1">
            <a:off x="2555032" y="196464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4002832" y="196464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272957" y="2078940"/>
            <a:ext cx="14061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Corbel" pitchFamily="34" charset="0"/>
              </a:rPr>
              <a:t>data content</a:t>
            </a: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flipH="1">
            <a:off x="3621832" y="2269440"/>
            <a:ext cx="2667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 flipH="1">
            <a:off x="5907832" y="234564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H="1" flipV="1">
            <a:off x="6288832" y="409824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6196757" y="5203140"/>
            <a:ext cx="16417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Corbel" pitchFamily="34" charset="0"/>
              </a:rPr>
              <a:t>empty element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Attributes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Provides refined information about an element</a:t>
            </a:r>
          </a:p>
          <a:p>
            <a:r>
              <a:rPr lang="ko-KR" altLang="ko-KR"/>
              <a:t>Embedded in the element start-tag</a:t>
            </a:r>
          </a:p>
          <a:p>
            <a:r>
              <a:rPr lang="ko-KR" altLang="ko-KR"/>
              <a:t>Consists of an attribute name and an attribute value</a:t>
            </a:r>
          </a:p>
          <a:p>
            <a:pPr lvl="1"/>
            <a:r>
              <a:rPr lang="ko-KR" altLang="ko-KR"/>
              <a:t>value is enclosed by quotes</a:t>
            </a:r>
          </a:p>
          <a:p>
            <a:pPr lvl="1"/>
            <a:r>
              <a:rPr lang="ko-KR" altLang="ko-KR"/>
              <a:t>name and value are case-sensitive</a:t>
            </a:r>
          </a:p>
          <a:p>
            <a:pPr lvl="1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Reserved </a:t>
            </a:r>
            <a:r>
              <a:rPr lang="en-US" altLang="ko-KR" dirty="0" smtClean="0"/>
              <a:t>Attributes</a:t>
            </a:r>
            <a:endParaRPr lang="en-US" altLang="ko-KR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Languages</a:t>
            </a:r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xml:lang</a:t>
            </a:r>
            <a:r>
              <a:rPr lang="en-US" altLang="ko-KR" dirty="0"/>
              <a:t>’ is reserved for storage of both language and country details</a:t>
            </a:r>
          </a:p>
          <a:p>
            <a:pPr lvl="2"/>
            <a:r>
              <a:rPr lang="en-US" altLang="ko-KR" dirty="0"/>
              <a:t>e.g.) &lt;</a:t>
            </a:r>
            <a:r>
              <a:rPr lang="en-US" altLang="ko-KR" dirty="0" err="1"/>
              <a:t>para</a:t>
            </a:r>
            <a:r>
              <a:rPr lang="en-US" altLang="ko-KR" dirty="0"/>
              <a:t> </a:t>
            </a:r>
            <a:r>
              <a:rPr lang="en-US" altLang="ko-KR" dirty="0" err="1"/>
              <a:t>xml:lang</a:t>
            </a:r>
            <a:r>
              <a:rPr lang="en-US" altLang="ko-KR" dirty="0"/>
              <a:t>=“en”&gt; … &lt;/</a:t>
            </a:r>
            <a:r>
              <a:rPr lang="en-US" altLang="ko-KR" dirty="0" err="1"/>
              <a:t>para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sub-code specify a country code</a:t>
            </a:r>
          </a:p>
          <a:p>
            <a:pPr lvl="2"/>
            <a:r>
              <a:rPr lang="en-US" altLang="ko-KR" dirty="0"/>
              <a:t>e.g.) &lt;instruction </a:t>
            </a:r>
            <a:r>
              <a:rPr lang="en-US" altLang="ko-KR" dirty="0" err="1"/>
              <a:t>xml:lang</a:t>
            </a:r>
            <a:r>
              <a:rPr lang="en-US" altLang="ko-KR" dirty="0"/>
              <a:t>=“en-GB”&gt; … &lt;instruction</a:t>
            </a:r>
            <a:r>
              <a:rPr lang="en-US" altLang="ko-KR" dirty="0" smtClean="0"/>
              <a:t>&gt;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Significant spaces</a:t>
            </a:r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xml:space</a:t>
            </a:r>
            <a:r>
              <a:rPr lang="en-US" altLang="ko-KR" dirty="0"/>
              <a:t>’ is reserved for distinguish space characters in elements that contain other elements from spaces in elements that contain text</a:t>
            </a:r>
          </a:p>
          <a:p>
            <a:pPr lvl="2"/>
            <a:r>
              <a:rPr lang="en-US" altLang="ko-KR" dirty="0"/>
              <a:t>possible values : ‘default’, ‘preserve’</a:t>
            </a:r>
          </a:p>
          <a:p>
            <a:pPr lvl="2"/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Declarations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Contain instructions to the XML processor</a:t>
            </a:r>
          </a:p>
          <a:p>
            <a:r>
              <a:rPr lang="en-US" altLang="ko-KR" sz="2000"/>
              <a:t>Delimited by ‘&lt;!’ and ‘&gt;’</a:t>
            </a:r>
          </a:p>
          <a:p>
            <a:r>
              <a:rPr lang="en-US" altLang="ko-KR" sz="2000"/>
              <a:t>Types of declarations</a:t>
            </a:r>
          </a:p>
          <a:p>
            <a:pPr lvl="1"/>
            <a:r>
              <a:rPr lang="en-US" altLang="ko-KR" sz="2000"/>
              <a:t>document type declaration</a:t>
            </a:r>
          </a:p>
          <a:p>
            <a:pPr lvl="2"/>
            <a:r>
              <a:rPr lang="en-US" altLang="ko-KR" sz="2000"/>
              <a:t>e.g.) &lt;!DOCTYPE MyBook&gt;</a:t>
            </a:r>
          </a:p>
          <a:p>
            <a:pPr lvl="1"/>
            <a:r>
              <a:rPr lang="en-US" altLang="ko-KR" sz="2000"/>
              <a:t>comments</a:t>
            </a:r>
          </a:p>
          <a:p>
            <a:pPr lvl="2"/>
            <a:r>
              <a:rPr lang="en-US" altLang="ko-KR" sz="2000"/>
              <a:t>e.g.&gt; &lt;!-- This is a comment --&gt;</a:t>
            </a:r>
          </a:p>
          <a:p>
            <a:pPr lvl="1"/>
            <a:r>
              <a:rPr lang="en-US" altLang="ko-KR" sz="2000"/>
              <a:t>character data sections</a:t>
            </a:r>
          </a:p>
          <a:p>
            <a:pPr lvl="2"/>
            <a:r>
              <a:rPr lang="en-US" altLang="ko-KR" sz="2000"/>
              <a:t>&lt;![CDATA[Press the &lt;&lt;&lt;Enter&gt;&gt;&gt; button.]]&gt;</a:t>
            </a:r>
          </a:p>
          <a:p>
            <a:pPr lvl="1"/>
            <a:r>
              <a:rPr lang="en-US" altLang="ko-KR" sz="2000"/>
              <a:t>XML declaration</a:t>
            </a:r>
          </a:p>
          <a:p>
            <a:pPr lvl="2"/>
            <a:r>
              <a:rPr lang="en-US" altLang="ko-KR" sz="2000"/>
              <a:t>&lt;?XML version=“1.0” encoding=“UTF-8” standalone=“yes” 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Concepts of DTD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DTD(Document Type Definition)</a:t>
            </a:r>
          </a:p>
          <a:p>
            <a:pPr lvl="1"/>
            <a:r>
              <a:rPr lang="en-US" altLang="ko-KR" sz="2400" dirty="0"/>
              <a:t>An optional but powerful feature of XML</a:t>
            </a:r>
          </a:p>
          <a:p>
            <a:pPr lvl="1"/>
            <a:r>
              <a:rPr lang="en-US" altLang="ko-KR" sz="2400" dirty="0"/>
              <a:t>Comprises a set of declarations that define a document structure tree</a:t>
            </a:r>
          </a:p>
          <a:p>
            <a:pPr lvl="1"/>
            <a:r>
              <a:rPr lang="en-US" altLang="ko-KR" sz="2400" dirty="0"/>
              <a:t>Some XML processors read the DTD and use it to build the document model in memory</a:t>
            </a:r>
          </a:p>
          <a:p>
            <a:pPr lvl="1"/>
            <a:r>
              <a:rPr lang="en-US" altLang="ko-KR" sz="2400" dirty="0"/>
              <a:t>Establishes formal document structure rules</a:t>
            </a:r>
          </a:p>
          <a:p>
            <a:pPr lvl="2"/>
            <a:r>
              <a:rPr lang="en-US" altLang="ko-KR" sz="2400" dirty="0"/>
              <a:t>It define the elements and dictates where they may be applied in relation to each other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Concepts of </a:t>
            </a:r>
            <a:r>
              <a:rPr lang="en-US" altLang="ko-KR" dirty="0" smtClean="0"/>
              <a:t>DTD</a:t>
            </a:r>
            <a:endParaRPr lang="en-US" altLang="ko-KR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/>
              <a:t>Declare Vs. Define</a:t>
            </a:r>
          </a:p>
          <a:p>
            <a:pPr lvl="1"/>
            <a:r>
              <a:rPr lang="en-US" altLang="ko-KR" sz="2200"/>
              <a:t>Declare </a:t>
            </a:r>
            <a:r>
              <a:rPr lang="en-US" altLang="ko-KR" sz="2200">
                <a:sym typeface="Symbol" pitchFamily="18" charset="2"/>
              </a:rPr>
              <a:t> “This document is a concert poster”</a:t>
            </a:r>
          </a:p>
          <a:p>
            <a:pPr lvl="1"/>
            <a:r>
              <a:rPr lang="en-US" altLang="ko-KR" sz="2200">
                <a:sym typeface="Symbol" pitchFamily="18" charset="2"/>
              </a:rPr>
              <a:t>Define  “A concert poster must have the following features”</a:t>
            </a:r>
          </a:p>
          <a:p>
            <a:r>
              <a:rPr lang="en-US" altLang="ko-KR" sz="2200">
                <a:sym typeface="Symbol" pitchFamily="18" charset="2"/>
              </a:rPr>
              <a:t>DTD define</a:t>
            </a:r>
          </a:p>
          <a:p>
            <a:pPr lvl="1"/>
            <a:r>
              <a:rPr lang="en-US" altLang="ko-KR" sz="2200">
                <a:sym typeface="Symbol" pitchFamily="18" charset="2"/>
              </a:rPr>
              <a:t>Element type + Attribute + Entities</a:t>
            </a:r>
          </a:p>
          <a:p>
            <a:r>
              <a:rPr lang="en-US" altLang="ko-KR" sz="2200">
                <a:sym typeface="Symbol" pitchFamily="18" charset="2"/>
              </a:rPr>
              <a:t>Valid Vs. Invalid</a:t>
            </a:r>
          </a:p>
          <a:p>
            <a:pPr lvl="1"/>
            <a:r>
              <a:rPr lang="en-US" altLang="ko-KR" sz="2200">
                <a:sym typeface="Symbol" pitchFamily="18" charset="2"/>
              </a:rPr>
              <a:t>Valid  conforms to DTD</a:t>
            </a:r>
          </a:p>
          <a:p>
            <a:pPr lvl="1"/>
            <a:r>
              <a:rPr lang="en-US" altLang="ko-KR" sz="2200">
                <a:sym typeface="Symbol" pitchFamily="18" charset="2"/>
              </a:rPr>
              <a:t>Invalid  fail to conform to DTD</a:t>
            </a:r>
            <a:endParaRPr lang="en-US" altLang="ko-KR">
              <a:sym typeface="Symbol" pitchFamily="18" charset="2"/>
            </a:endParaRP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5791200" y="3429000"/>
            <a:ext cx="2590800" cy="25146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2400"/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6248400" y="4419600"/>
            <a:ext cx="1752600" cy="1371600"/>
          </a:xfrm>
          <a:prstGeom prst="ellipse">
            <a:avLst/>
          </a:prstGeom>
          <a:solidFill>
            <a:srgbClr val="66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6248400" y="3657600"/>
            <a:ext cx="20383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2200"/>
              <a:t>Well formed </a:t>
            </a:r>
          </a:p>
          <a:p>
            <a:pPr eaLnBrk="1" latinLnBrk="1" hangingPunct="1"/>
            <a:r>
              <a:rPr kumimoji="1" lang="en-US" altLang="ko-KR" sz="2200"/>
              <a:t>XML Document</a:t>
            </a:r>
            <a:endParaRPr kumimoji="1" lang="en-US" altLang="ko-KR" sz="2400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400800" y="4724400"/>
            <a:ext cx="1676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kumimoji="1" lang="en-US" altLang="ko-KR" sz="2000"/>
              <a:t>Valid XML Document</a:t>
            </a:r>
            <a:endParaRPr kumimoji="1" lang="en-US" altLang="ko-K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Hypertext </a:t>
            </a:r>
            <a:r>
              <a:rPr lang="en-US" altLang="ko-KR" dirty="0" smtClean="0"/>
              <a:t>Links(XLL)</a:t>
            </a:r>
            <a:endParaRPr lang="en-US" altLang="ko-KR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Terminology</a:t>
            </a:r>
          </a:p>
          <a:p>
            <a:pPr lvl="1"/>
            <a:r>
              <a:rPr lang="en-US" altLang="ko-KR"/>
              <a:t>resource</a:t>
            </a:r>
          </a:p>
          <a:p>
            <a:pPr lvl="2"/>
            <a:r>
              <a:rPr lang="en-US" altLang="ko-KR"/>
              <a:t>target object</a:t>
            </a:r>
          </a:p>
          <a:p>
            <a:pPr lvl="1"/>
            <a:r>
              <a:rPr lang="en-US" altLang="ko-KR"/>
              <a:t>linking element</a:t>
            </a:r>
          </a:p>
          <a:p>
            <a:pPr lvl="2"/>
            <a:r>
              <a:rPr lang="en-US" altLang="ko-KR"/>
              <a:t>source</a:t>
            </a:r>
          </a:p>
          <a:p>
            <a:pPr lvl="1"/>
            <a:r>
              <a:rPr lang="en-US" altLang="ko-KR"/>
              <a:t>traversal</a:t>
            </a:r>
          </a:p>
          <a:p>
            <a:pPr lvl="2"/>
            <a:r>
              <a:rPr lang="en-US" altLang="ko-KR"/>
              <a:t>the act of moving from the liking element to the resource</a:t>
            </a:r>
          </a:p>
          <a:p>
            <a:pPr lvl="1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Hypertext Links(XLL)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Simple link &amp; Extended link</a:t>
            </a:r>
          </a:p>
          <a:p>
            <a:pPr lvl="1"/>
            <a:r>
              <a:rPr lang="en-US" altLang="ko-KR" sz="2400" dirty="0"/>
              <a:t>simple link</a:t>
            </a:r>
          </a:p>
          <a:p>
            <a:pPr lvl="2"/>
            <a:r>
              <a:rPr lang="en-US" altLang="ko-KR" sz="2400" dirty="0"/>
              <a:t>the primitive one-directional linking scheme, but make it possible to traverse links between documents</a:t>
            </a:r>
          </a:p>
          <a:p>
            <a:pPr lvl="1"/>
            <a:r>
              <a:rPr lang="en-US" altLang="ko-KR" sz="2400" dirty="0"/>
              <a:t>Extended link</a:t>
            </a:r>
          </a:p>
          <a:p>
            <a:pPr lvl="2"/>
            <a:r>
              <a:rPr lang="en-US" altLang="ko-KR" sz="2400" dirty="0"/>
              <a:t>resources can be cross-related</a:t>
            </a:r>
          </a:p>
          <a:p>
            <a:pPr lvl="2"/>
            <a:r>
              <a:rPr lang="en-US" altLang="ko-KR" sz="2400" dirty="0"/>
              <a:t>an extended link contains a number of locator elements, each one points to a resource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Table of Contents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What is XML ?</a:t>
            </a:r>
          </a:p>
          <a:p>
            <a:r>
              <a:rPr lang="en-US" altLang="ko-KR"/>
              <a:t>The Origin of XML</a:t>
            </a:r>
          </a:p>
          <a:p>
            <a:r>
              <a:rPr lang="en-US" altLang="ko-KR"/>
              <a:t>Elements and Attributes</a:t>
            </a:r>
          </a:p>
          <a:p>
            <a:r>
              <a:rPr lang="en-US" altLang="ko-KR"/>
              <a:t>What is the DTD?</a:t>
            </a:r>
          </a:p>
          <a:p>
            <a:r>
              <a:rPr lang="en-US" altLang="ko-KR"/>
              <a:t>Hypertext Links</a:t>
            </a:r>
          </a:p>
          <a:p>
            <a:r>
              <a:rPr lang="en-US" altLang="ko-KR"/>
              <a:t>Document Formatting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Hypertext Links(XLL)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Attributes in the linking element can influence</a:t>
            </a:r>
          </a:p>
          <a:p>
            <a:pPr lvl="1"/>
            <a:r>
              <a:rPr lang="en-US" altLang="ko-KR" sz="2400" dirty="0"/>
              <a:t>the means by which a link can be activated</a:t>
            </a:r>
          </a:p>
          <a:p>
            <a:pPr lvl="2"/>
            <a:r>
              <a:rPr lang="en-US" altLang="ko-KR" sz="2400" dirty="0"/>
              <a:t>a link could be activated by the person(‘user’ link)</a:t>
            </a:r>
          </a:p>
          <a:p>
            <a:pPr lvl="2"/>
            <a:r>
              <a:rPr lang="en-US" altLang="ko-KR" sz="2400" dirty="0"/>
              <a:t>directly by the application(‘auto’ link)</a:t>
            </a:r>
          </a:p>
          <a:p>
            <a:pPr lvl="1"/>
            <a:r>
              <a:rPr lang="en-US" altLang="ko-KR" sz="2400" dirty="0"/>
              <a:t>the presentation technique required once it has been activated</a:t>
            </a:r>
          </a:p>
          <a:p>
            <a:pPr lvl="2"/>
            <a:r>
              <a:rPr lang="en-US" altLang="ko-KR" sz="2400" dirty="0"/>
              <a:t>application may jump to the specified resource(‘replace’)</a:t>
            </a:r>
          </a:p>
          <a:p>
            <a:pPr lvl="2"/>
            <a:r>
              <a:rPr lang="en-US" altLang="ko-KR" sz="2400" dirty="0"/>
              <a:t>display the resource in another window(‘new’)</a:t>
            </a:r>
          </a:p>
          <a:p>
            <a:pPr lvl="2"/>
            <a:r>
              <a:rPr lang="en-US" altLang="ko-KR" sz="2400" dirty="0"/>
              <a:t>insert the resource into the original text(‘embed’)</a:t>
            </a:r>
          </a:p>
          <a:p>
            <a:pPr lvl="2"/>
            <a:endParaRPr lang="ko-KR" altLang="en-US" sz="2400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smtClean="0"/>
              <a:t>XML?</a:t>
            </a:r>
            <a:endParaRPr lang="en-US" altLang="ko-K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acronym for </a:t>
            </a:r>
            <a:r>
              <a:rPr lang="en-US" altLang="ko-KR" dirty="0" smtClean="0">
                <a:solidFill>
                  <a:srgbClr val="C00000"/>
                </a:solidFill>
              </a:rPr>
              <a:t>‘</a:t>
            </a:r>
            <a:r>
              <a:rPr lang="en-US" altLang="ko-KR" dirty="0" err="1" smtClean="0">
                <a:solidFill>
                  <a:srgbClr val="C00000"/>
                </a:solidFill>
              </a:rPr>
              <a:t>eXtensible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Markup </a:t>
            </a:r>
            <a:r>
              <a:rPr lang="en-US" altLang="ko-KR" dirty="0" smtClean="0">
                <a:solidFill>
                  <a:srgbClr val="C00000"/>
                </a:solidFill>
              </a:rPr>
              <a:t>Language’</a:t>
            </a:r>
            <a:r>
              <a:rPr lang="en-US" altLang="ko-KR" dirty="0" smtClean="0">
                <a:solidFill>
                  <a:srgbClr val="0066CC"/>
                </a:solidFill>
              </a:rPr>
              <a:t>’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en-US" altLang="ko-KR" dirty="0">
                <a:solidFill>
                  <a:srgbClr val="C00000"/>
                </a:solidFill>
              </a:rPr>
              <a:t>meta-language</a:t>
            </a:r>
            <a:r>
              <a:rPr lang="en-US" altLang="ko-KR" dirty="0"/>
              <a:t> that describes other languages</a:t>
            </a:r>
          </a:p>
          <a:p>
            <a:r>
              <a:rPr lang="en-US" altLang="ko-KR" dirty="0"/>
              <a:t>A </a:t>
            </a:r>
            <a:r>
              <a:rPr lang="en-US" altLang="ko-KR" dirty="0">
                <a:solidFill>
                  <a:srgbClr val="C00000"/>
                </a:solidFill>
              </a:rPr>
              <a:t>data format for storing structured and semi-structured text </a:t>
            </a:r>
            <a:r>
              <a:rPr lang="en-US" altLang="ko-KR" dirty="0"/>
              <a:t>for dissemination and ultimate publication, perhaps on a variety of </a:t>
            </a:r>
            <a:r>
              <a:rPr lang="en-US" altLang="ko-KR" dirty="0" smtClean="0"/>
              <a:t>media</a:t>
            </a:r>
          </a:p>
          <a:p>
            <a:endParaRPr lang="en-US" altLang="ko-KR" dirty="0"/>
          </a:p>
          <a:p>
            <a:r>
              <a:rPr lang="en-US" altLang="ko-KR" dirty="0"/>
              <a:t>Properties</a:t>
            </a:r>
          </a:p>
          <a:p>
            <a:pPr lvl="1"/>
            <a:r>
              <a:rPr lang="en-US" altLang="ko-KR" dirty="0"/>
              <a:t>tags enclose identifiable parts of the document</a:t>
            </a:r>
          </a:p>
          <a:p>
            <a:pPr lvl="1"/>
            <a:r>
              <a:rPr lang="en-US" altLang="ko-KR" dirty="0"/>
              <a:t>self-describing</a:t>
            </a:r>
          </a:p>
          <a:p>
            <a:pPr lvl="1"/>
            <a:r>
              <a:rPr lang="en-US" altLang="ko-KR" dirty="0"/>
              <a:t>physical/logical structure</a:t>
            </a:r>
          </a:p>
          <a:p>
            <a:pPr lvl="2"/>
            <a:r>
              <a:rPr lang="en-US" altLang="ko-KR" dirty="0"/>
              <a:t>physical structure : allows components of the document, called </a:t>
            </a:r>
            <a:r>
              <a:rPr lang="en-US" altLang="ko-KR" i="1" dirty="0"/>
              <a:t>entities</a:t>
            </a:r>
            <a:endParaRPr lang="en-US" altLang="ko-KR" dirty="0"/>
          </a:p>
          <a:p>
            <a:pPr lvl="2"/>
            <a:r>
              <a:rPr lang="en-US" altLang="ko-KR" dirty="0"/>
              <a:t>logical structure : allows a document to be divided into named units and sub-units, called </a:t>
            </a:r>
            <a:r>
              <a:rPr lang="en-US" altLang="ko-KR" i="1" dirty="0"/>
              <a:t>elements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676400" y="1676400"/>
            <a:ext cx="2057400" cy="36576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057400" y="2057400"/>
            <a:ext cx="1447800" cy="1219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endParaRPr kumimoji="1" lang="ko-KR" altLang="en-US" sz="2400">
              <a:latin typeface="Corbel" pitchFamily="34" charset="0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362200" y="24384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Corbel" pitchFamily="34" charset="0"/>
              </a:rPr>
              <a:t>Sub-unit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362200" y="29718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057400" y="3657600"/>
            <a:ext cx="1447800" cy="1219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362200" y="4038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362200" y="4572000"/>
            <a:ext cx="990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2057400" y="2057400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Corbel" pitchFamily="34" charset="0"/>
              </a:rPr>
              <a:t>Unit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1676400" y="1676400"/>
            <a:ext cx="11929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Corbel" pitchFamily="34" charset="0"/>
              </a:rPr>
              <a:t>Document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1000" y="3276600"/>
            <a:ext cx="1069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Corbel" pitchFamily="34" charset="0"/>
              </a:rPr>
              <a:t>elements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V="1">
            <a:off x="990600" y="1981200"/>
            <a:ext cx="838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V="1">
            <a:off x="1143000" y="23622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1219200" y="2667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1279525" y="11811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b="1">
                <a:latin typeface="Corbel" pitchFamily="34" charset="0"/>
              </a:rPr>
              <a:t>Logical Structure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4800600" y="1524000"/>
            <a:ext cx="2286000" cy="2667000"/>
          </a:xfrm>
          <a:prstGeom prst="rect">
            <a:avLst/>
          </a:prstGeom>
          <a:solidFill>
            <a:srgbClr val="66CCFF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4876800" y="1752600"/>
            <a:ext cx="762000" cy="1143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876800" y="3429000"/>
            <a:ext cx="7620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6172200" y="3124200"/>
            <a:ext cx="1676400" cy="2743200"/>
          </a:xfrm>
          <a:prstGeom prst="rect">
            <a:avLst/>
          </a:prstGeom>
          <a:solidFill>
            <a:srgbClr val="66CCFF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6324600" y="3581400"/>
            <a:ext cx="685800" cy="533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6477000" y="3276600"/>
            <a:ext cx="6096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49" name="Oval 25"/>
          <p:cNvSpPr>
            <a:spLocks noChangeArrowheads="1"/>
          </p:cNvSpPr>
          <p:nvPr/>
        </p:nvSpPr>
        <p:spPr bwMode="auto">
          <a:xfrm>
            <a:off x="6553200" y="3810000"/>
            <a:ext cx="3048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50" name="AutoShape 26"/>
          <p:cNvSpPr>
            <a:spLocks noChangeArrowheads="1"/>
          </p:cNvSpPr>
          <p:nvPr/>
        </p:nvSpPr>
        <p:spPr bwMode="auto">
          <a:xfrm>
            <a:off x="6400800" y="3657600"/>
            <a:ext cx="228600" cy="381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>
            <a:off x="50292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>
            <a:off x="50292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49530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5105400" y="3733800"/>
            <a:ext cx="381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6629400" y="4419600"/>
            <a:ext cx="9906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6850063" y="4495800"/>
            <a:ext cx="6937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>
            <a:off x="6918325" y="4648200"/>
            <a:ext cx="3968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>
            <a:off x="6781800" y="5181600"/>
            <a:ext cx="7921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7010400" y="4800600"/>
            <a:ext cx="495300" cy="220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67818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>
            <a:off x="65532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66294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4953000" y="1828800"/>
            <a:ext cx="609600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5181600" y="2057400"/>
            <a:ext cx="2286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4953000" y="2514600"/>
            <a:ext cx="6096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4953000" y="2743200"/>
            <a:ext cx="304800" cy="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49530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>
            <a:off x="4953000" y="2133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70" name="Line 46"/>
          <p:cNvSpPr>
            <a:spLocks noChangeShapeType="1"/>
          </p:cNvSpPr>
          <p:nvPr/>
        </p:nvSpPr>
        <p:spPr bwMode="auto">
          <a:xfrm>
            <a:off x="4953000" y="228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71" name="Line 47"/>
          <p:cNvSpPr>
            <a:spLocks noChangeShapeType="1"/>
          </p:cNvSpPr>
          <p:nvPr/>
        </p:nvSpPr>
        <p:spPr bwMode="auto">
          <a:xfrm>
            <a:off x="4953000" y="236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73" name="Line 49"/>
          <p:cNvSpPr>
            <a:spLocks noChangeShapeType="1"/>
          </p:cNvSpPr>
          <p:nvPr/>
        </p:nvSpPr>
        <p:spPr bwMode="auto">
          <a:xfrm>
            <a:off x="6553200" y="40386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74" name="Line 50"/>
          <p:cNvSpPr>
            <a:spLocks noChangeShapeType="1"/>
          </p:cNvSpPr>
          <p:nvPr/>
        </p:nvSpPr>
        <p:spPr bwMode="auto">
          <a:xfrm flipH="1" flipV="1">
            <a:off x="5410200" y="38100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75" name="Line 51"/>
          <p:cNvSpPr>
            <a:spLocks noChangeShapeType="1"/>
          </p:cNvSpPr>
          <p:nvPr/>
        </p:nvSpPr>
        <p:spPr bwMode="auto">
          <a:xfrm>
            <a:off x="7010400" y="3429000"/>
            <a:ext cx="304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76" name="Line 52"/>
          <p:cNvSpPr>
            <a:spLocks noChangeShapeType="1"/>
          </p:cNvSpPr>
          <p:nvPr/>
        </p:nvSpPr>
        <p:spPr bwMode="auto">
          <a:xfrm flipH="1" flipV="1">
            <a:off x="5410200" y="21336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77" name="Line 53"/>
          <p:cNvSpPr>
            <a:spLocks noChangeShapeType="1"/>
          </p:cNvSpPr>
          <p:nvPr/>
        </p:nvSpPr>
        <p:spPr bwMode="auto">
          <a:xfrm flipV="1">
            <a:off x="5257800" y="2667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78" name="Line 54"/>
          <p:cNvSpPr>
            <a:spLocks noChangeShapeType="1"/>
          </p:cNvSpPr>
          <p:nvPr/>
        </p:nvSpPr>
        <p:spPr bwMode="auto">
          <a:xfrm flipH="1">
            <a:off x="5029200" y="18288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79" name="Text Box 55"/>
          <p:cNvSpPr txBox="1">
            <a:spLocks noChangeArrowheads="1"/>
          </p:cNvSpPr>
          <p:nvPr/>
        </p:nvSpPr>
        <p:spPr bwMode="auto">
          <a:xfrm>
            <a:off x="7527925" y="2019300"/>
            <a:ext cx="8963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Corbel" pitchFamily="34" charset="0"/>
              </a:rPr>
              <a:t>entities</a:t>
            </a:r>
          </a:p>
        </p:txBody>
      </p:sp>
      <p:sp>
        <p:nvSpPr>
          <p:cNvPr id="26680" name="Text Box 56"/>
          <p:cNvSpPr txBox="1">
            <a:spLocks noChangeArrowheads="1"/>
          </p:cNvSpPr>
          <p:nvPr/>
        </p:nvSpPr>
        <p:spPr bwMode="auto">
          <a:xfrm>
            <a:off x="7543800" y="2286000"/>
            <a:ext cx="10414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>
                <a:latin typeface="Corbel" pitchFamily="34" charset="0"/>
              </a:rPr>
              <a:t>(</a:t>
            </a:r>
            <a:r>
              <a:rPr kumimoji="1" lang="en-US" altLang="ko-KR">
                <a:latin typeface="Corbel" pitchFamily="34" charset="0"/>
              </a:rPr>
              <a:t>internal)</a:t>
            </a:r>
          </a:p>
          <a:p>
            <a:pPr eaLnBrk="1" latinLnBrk="1" hangingPunct="1"/>
            <a:r>
              <a:rPr kumimoji="1" lang="en-US" altLang="ko-KR">
                <a:latin typeface="Corbel" pitchFamily="34" charset="0"/>
              </a:rPr>
              <a:t>(separate)</a:t>
            </a:r>
          </a:p>
        </p:txBody>
      </p:sp>
      <p:sp>
        <p:nvSpPr>
          <p:cNvPr id="26681" name="Line 57"/>
          <p:cNvSpPr>
            <a:spLocks noChangeShapeType="1"/>
          </p:cNvSpPr>
          <p:nvPr/>
        </p:nvSpPr>
        <p:spPr bwMode="auto">
          <a:xfrm flipH="1" flipV="1">
            <a:off x="5486400" y="1905000"/>
            <a:ext cx="2133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82" name="Line 58"/>
          <p:cNvSpPr>
            <a:spLocks noChangeShapeType="1"/>
          </p:cNvSpPr>
          <p:nvPr/>
        </p:nvSpPr>
        <p:spPr bwMode="auto">
          <a:xfrm flipH="1" flipV="1">
            <a:off x="5715000" y="22098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83" name="Line 59"/>
          <p:cNvSpPr>
            <a:spLocks noChangeShapeType="1"/>
          </p:cNvSpPr>
          <p:nvPr/>
        </p:nvSpPr>
        <p:spPr bwMode="auto">
          <a:xfrm flipH="1">
            <a:off x="5715000" y="27432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84" name="Line 60"/>
          <p:cNvSpPr>
            <a:spLocks noChangeShapeType="1"/>
          </p:cNvSpPr>
          <p:nvPr/>
        </p:nvSpPr>
        <p:spPr bwMode="auto">
          <a:xfrm flipH="1">
            <a:off x="7086600" y="2819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85" name="Line 61"/>
          <p:cNvSpPr>
            <a:spLocks noChangeShapeType="1"/>
          </p:cNvSpPr>
          <p:nvPr/>
        </p:nvSpPr>
        <p:spPr bwMode="auto">
          <a:xfrm flipH="1">
            <a:off x="7086600" y="28194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86" name="Line 62"/>
          <p:cNvSpPr>
            <a:spLocks noChangeShapeType="1"/>
          </p:cNvSpPr>
          <p:nvPr/>
        </p:nvSpPr>
        <p:spPr bwMode="auto">
          <a:xfrm flipH="1">
            <a:off x="7467600" y="28194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26687" name="Text Box 63"/>
          <p:cNvSpPr txBox="1">
            <a:spLocks noChangeArrowheads="1"/>
          </p:cNvSpPr>
          <p:nvPr/>
        </p:nvSpPr>
        <p:spPr bwMode="auto">
          <a:xfrm>
            <a:off x="4572000" y="990600"/>
            <a:ext cx="1993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b="1">
                <a:latin typeface="Corbel" pitchFamily="34" charset="0"/>
              </a:rPr>
              <a:t>Physical Structure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XML?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57200" y="2743200"/>
            <a:ext cx="8178800" cy="1465263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 b="1"/>
              <a:t>&lt;</a:t>
            </a:r>
            <a:r>
              <a:rPr kumimoji="1" lang="en-US" altLang="ko-KR" sz="1800" b="1"/>
              <a:t>warning&gt;</a:t>
            </a:r>
            <a:endParaRPr kumimoji="1" lang="en-US" altLang="ko-KR" sz="1800"/>
          </a:p>
          <a:p>
            <a:pPr eaLnBrk="1" latinLnBrk="1" hangingPunct="1"/>
            <a:r>
              <a:rPr kumimoji="1" lang="en-US" altLang="ko-KR" sz="1800" b="1"/>
              <a:t>&lt;para&gt;</a:t>
            </a:r>
            <a:r>
              <a:rPr kumimoji="1" lang="en-US" altLang="ko-KR" sz="1800"/>
              <a:t> This substance if hazardous to health </a:t>
            </a:r>
            <a:r>
              <a:rPr kumimoji="1" lang="en-US" altLang="ko-KR" sz="1800" b="1"/>
              <a:t>&lt;/para&gt;</a:t>
            </a:r>
            <a:endParaRPr kumimoji="1" lang="en-US" altLang="ko-KR" sz="1800"/>
          </a:p>
          <a:p>
            <a:pPr eaLnBrk="1" latinLnBrk="1" hangingPunct="1"/>
            <a:r>
              <a:rPr kumimoji="1" lang="en-US" altLang="ko-KR" sz="1800" b="1"/>
              <a:t>&lt;para&gt;</a:t>
            </a:r>
            <a:r>
              <a:rPr kumimoji="1" lang="en-US" altLang="ko-KR" sz="1800"/>
              <a:t> See procedure 12A. 7 for information on protective clothing required. </a:t>
            </a:r>
            <a:r>
              <a:rPr kumimoji="1" lang="en-US" altLang="ko-KR" sz="1800" b="1"/>
              <a:t>&lt;/para&gt;</a:t>
            </a:r>
            <a:endParaRPr kumimoji="1" lang="en-US" altLang="ko-KR" sz="1800"/>
          </a:p>
          <a:p>
            <a:pPr eaLnBrk="1" latinLnBrk="1" hangingPunct="1"/>
            <a:r>
              <a:rPr kumimoji="1" lang="en-US" altLang="ko-KR" sz="1800" b="1"/>
              <a:t>&lt;logo …/&gt;</a:t>
            </a:r>
          </a:p>
          <a:p>
            <a:pPr eaLnBrk="1" latinLnBrk="1" hangingPunct="1"/>
            <a:r>
              <a:rPr kumimoji="1" lang="en-US" altLang="ko-KR" sz="1800" b="1"/>
              <a:t>&lt;/warning&gt;</a:t>
            </a:r>
            <a:endParaRPr kumimoji="1" lang="en-US" altLang="ko-KR" sz="180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260725" y="1866900"/>
            <a:ext cx="1562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 b="1"/>
              <a:t>XML markup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H="1">
            <a:off x="1676400" y="22098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3733800" y="220980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H="1">
            <a:off x="1219200" y="2209800"/>
            <a:ext cx="2362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XML?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smtClean="0"/>
              <a:t>XML?</a:t>
            </a:r>
            <a:endParaRPr lang="en-US" altLang="ko-KR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DTD(Document Type Definition)</a:t>
            </a:r>
          </a:p>
          <a:p>
            <a:pPr lvl="1"/>
            <a:r>
              <a:rPr lang="en-US" altLang="ko-KR" dirty="0"/>
              <a:t>define the elements allowed in a particular type of document</a:t>
            </a:r>
          </a:p>
          <a:p>
            <a:pPr lvl="1"/>
            <a:r>
              <a:rPr lang="en-US" altLang="ko-KR" dirty="0"/>
              <a:t>a parser uses it to check the validity of documents </a:t>
            </a:r>
          </a:p>
          <a:p>
            <a:r>
              <a:rPr lang="en-US" altLang="ko-KR" dirty="0" smtClean="0"/>
              <a:t>Style </a:t>
            </a:r>
            <a:r>
              <a:rPr lang="en-US" altLang="ko-KR" dirty="0"/>
              <a:t>sheet</a:t>
            </a:r>
          </a:p>
          <a:p>
            <a:pPr lvl="1"/>
            <a:r>
              <a:rPr lang="en-US" altLang="ko-KR" dirty="0"/>
              <a:t>used to specify an output format for each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Origin of XML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flipV="1">
            <a:off x="1219200" y="1828800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2362200" y="5105400"/>
            <a:ext cx="1295400" cy="990600"/>
          </a:xfrm>
          <a:custGeom>
            <a:avLst/>
            <a:gdLst>
              <a:gd name="T0" fmla="*/ 248 w 920"/>
              <a:gd name="T1" fmla="*/ 216 h 792"/>
              <a:gd name="T2" fmla="*/ 8 w 920"/>
              <a:gd name="T3" fmla="*/ 312 h 792"/>
              <a:gd name="T4" fmla="*/ 200 w 920"/>
              <a:gd name="T5" fmla="*/ 504 h 792"/>
              <a:gd name="T6" fmla="*/ 152 w 920"/>
              <a:gd name="T7" fmla="*/ 600 h 792"/>
              <a:gd name="T8" fmla="*/ 152 w 920"/>
              <a:gd name="T9" fmla="*/ 696 h 792"/>
              <a:gd name="T10" fmla="*/ 296 w 920"/>
              <a:gd name="T11" fmla="*/ 792 h 792"/>
              <a:gd name="T12" fmla="*/ 488 w 920"/>
              <a:gd name="T13" fmla="*/ 696 h 792"/>
              <a:gd name="T14" fmla="*/ 632 w 920"/>
              <a:gd name="T15" fmla="*/ 504 h 792"/>
              <a:gd name="T16" fmla="*/ 824 w 920"/>
              <a:gd name="T17" fmla="*/ 504 h 792"/>
              <a:gd name="T18" fmla="*/ 920 w 920"/>
              <a:gd name="T19" fmla="*/ 312 h 792"/>
              <a:gd name="T20" fmla="*/ 824 w 920"/>
              <a:gd name="T21" fmla="*/ 216 h 792"/>
              <a:gd name="T22" fmla="*/ 584 w 920"/>
              <a:gd name="T23" fmla="*/ 24 h 792"/>
              <a:gd name="T24" fmla="*/ 392 w 920"/>
              <a:gd name="T25" fmla="*/ 72 h 792"/>
              <a:gd name="T26" fmla="*/ 248 w 920"/>
              <a:gd name="T27" fmla="*/ 216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20" h="792">
                <a:moveTo>
                  <a:pt x="248" y="216"/>
                </a:moveTo>
                <a:cubicBezTo>
                  <a:pt x="184" y="256"/>
                  <a:pt x="16" y="264"/>
                  <a:pt x="8" y="312"/>
                </a:cubicBezTo>
                <a:cubicBezTo>
                  <a:pt x="0" y="360"/>
                  <a:pt x="176" y="456"/>
                  <a:pt x="200" y="504"/>
                </a:cubicBezTo>
                <a:cubicBezTo>
                  <a:pt x="224" y="552"/>
                  <a:pt x="160" y="568"/>
                  <a:pt x="152" y="600"/>
                </a:cubicBezTo>
                <a:cubicBezTo>
                  <a:pt x="144" y="632"/>
                  <a:pt x="128" y="664"/>
                  <a:pt x="152" y="696"/>
                </a:cubicBezTo>
                <a:cubicBezTo>
                  <a:pt x="176" y="728"/>
                  <a:pt x="240" y="792"/>
                  <a:pt x="296" y="792"/>
                </a:cubicBezTo>
                <a:cubicBezTo>
                  <a:pt x="352" y="792"/>
                  <a:pt x="432" y="744"/>
                  <a:pt x="488" y="696"/>
                </a:cubicBezTo>
                <a:cubicBezTo>
                  <a:pt x="544" y="648"/>
                  <a:pt x="576" y="536"/>
                  <a:pt x="632" y="504"/>
                </a:cubicBezTo>
                <a:cubicBezTo>
                  <a:pt x="688" y="472"/>
                  <a:pt x="776" y="536"/>
                  <a:pt x="824" y="504"/>
                </a:cubicBezTo>
                <a:cubicBezTo>
                  <a:pt x="872" y="472"/>
                  <a:pt x="920" y="360"/>
                  <a:pt x="920" y="312"/>
                </a:cubicBezTo>
                <a:cubicBezTo>
                  <a:pt x="920" y="264"/>
                  <a:pt x="880" y="264"/>
                  <a:pt x="824" y="216"/>
                </a:cubicBezTo>
                <a:cubicBezTo>
                  <a:pt x="768" y="168"/>
                  <a:pt x="656" y="48"/>
                  <a:pt x="584" y="24"/>
                </a:cubicBezTo>
                <a:cubicBezTo>
                  <a:pt x="512" y="0"/>
                  <a:pt x="448" y="40"/>
                  <a:pt x="392" y="72"/>
                </a:cubicBezTo>
                <a:cubicBezTo>
                  <a:pt x="336" y="104"/>
                  <a:pt x="312" y="176"/>
                  <a:pt x="248" y="2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5486400" y="2895600"/>
            <a:ext cx="1295400" cy="990600"/>
          </a:xfrm>
          <a:custGeom>
            <a:avLst/>
            <a:gdLst>
              <a:gd name="T0" fmla="*/ 248 w 920"/>
              <a:gd name="T1" fmla="*/ 216 h 792"/>
              <a:gd name="T2" fmla="*/ 8 w 920"/>
              <a:gd name="T3" fmla="*/ 312 h 792"/>
              <a:gd name="T4" fmla="*/ 200 w 920"/>
              <a:gd name="T5" fmla="*/ 504 h 792"/>
              <a:gd name="T6" fmla="*/ 152 w 920"/>
              <a:gd name="T7" fmla="*/ 600 h 792"/>
              <a:gd name="T8" fmla="*/ 152 w 920"/>
              <a:gd name="T9" fmla="*/ 696 h 792"/>
              <a:gd name="T10" fmla="*/ 296 w 920"/>
              <a:gd name="T11" fmla="*/ 792 h 792"/>
              <a:gd name="T12" fmla="*/ 488 w 920"/>
              <a:gd name="T13" fmla="*/ 696 h 792"/>
              <a:gd name="T14" fmla="*/ 632 w 920"/>
              <a:gd name="T15" fmla="*/ 504 h 792"/>
              <a:gd name="T16" fmla="*/ 824 w 920"/>
              <a:gd name="T17" fmla="*/ 504 h 792"/>
              <a:gd name="T18" fmla="*/ 920 w 920"/>
              <a:gd name="T19" fmla="*/ 312 h 792"/>
              <a:gd name="T20" fmla="*/ 824 w 920"/>
              <a:gd name="T21" fmla="*/ 216 h 792"/>
              <a:gd name="T22" fmla="*/ 584 w 920"/>
              <a:gd name="T23" fmla="*/ 24 h 792"/>
              <a:gd name="T24" fmla="*/ 392 w 920"/>
              <a:gd name="T25" fmla="*/ 72 h 792"/>
              <a:gd name="T26" fmla="*/ 248 w 920"/>
              <a:gd name="T27" fmla="*/ 216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20" h="792">
                <a:moveTo>
                  <a:pt x="248" y="216"/>
                </a:moveTo>
                <a:cubicBezTo>
                  <a:pt x="184" y="256"/>
                  <a:pt x="16" y="264"/>
                  <a:pt x="8" y="312"/>
                </a:cubicBezTo>
                <a:cubicBezTo>
                  <a:pt x="0" y="360"/>
                  <a:pt x="176" y="456"/>
                  <a:pt x="200" y="504"/>
                </a:cubicBezTo>
                <a:cubicBezTo>
                  <a:pt x="224" y="552"/>
                  <a:pt x="160" y="568"/>
                  <a:pt x="152" y="600"/>
                </a:cubicBezTo>
                <a:cubicBezTo>
                  <a:pt x="144" y="632"/>
                  <a:pt x="128" y="664"/>
                  <a:pt x="152" y="696"/>
                </a:cubicBezTo>
                <a:cubicBezTo>
                  <a:pt x="176" y="728"/>
                  <a:pt x="240" y="792"/>
                  <a:pt x="296" y="792"/>
                </a:cubicBezTo>
                <a:cubicBezTo>
                  <a:pt x="352" y="792"/>
                  <a:pt x="432" y="744"/>
                  <a:pt x="488" y="696"/>
                </a:cubicBezTo>
                <a:cubicBezTo>
                  <a:pt x="544" y="648"/>
                  <a:pt x="576" y="536"/>
                  <a:pt x="632" y="504"/>
                </a:cubicBezTo>
                <a:cubicBezTo>
                  <a:pt x="688" y="472"/>
                  <a:pt x="776" y="536"/>
                  <a:pt x="824" y="504"/>
                </a:cubicBezTo>
                <a:cubicBezTo>
                  <a:pt x="872" y="472"/>
                  <a:pt x="920" y="360"/>
                  <a:pt x="920" y="312"/>
                </a:cubicBezTo>
                <a:cubicBezTo>
                  <a:pt x="920" y="264"/>
                  <a:pt x="880" y="264"/>
                  <a:pt x="824" y="216"/>
                </a:cubicBezTo>
                <a:cubicBezTo>
                  <a:pt x="768" y="168"/>
                  <a:pt x="656" y="48"/>
                  <a:pt x="584" y="24"/>
                </a:cubicBezTo>
                <a:cubicBezTo>
                  <a:pt x="512" y="0"/>
                  <a:pt x="448" y="40"/>
                  <a:pt x="392" y="72"/>
                </a:cubicBezTo>
                <a:cubicBezTo>
                  <a:pt x="336" y="104"/>
                  <a:pt x="312" y="176"/>
                  <a:pt x="248" y="2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5638800" y="5181600"/>
            <a:ext cx="1295400" cy="990600"/>
          </a:xfrm>
          <a:custGeom>
            <a:avLst/>
            <a:gdLst>
              <a:gd name="T0" fmla="*/ 248 w 920"/>
              <a:gd name="T1" fmla="*/ 216 h 792"/>
              <a:gd name="T2" fmla="*/ 8 w 920"/>
              <a:gd name="T3" fmla="*/ 312 h 792"/>
              <a:gd name="T4" fmla="*/ 200 w 920"/>
              <a:gd name="T5" fmla="*/ 504 h 792"/>
              <a:gd name="T6" fmla="*/ 152 w 920"/>
              <a:gd name="T7" fmla="*/ 600 h 792"/>
              <a:gd name="T8" fmla="*/ 152 w 920"/>
              <a:gd name="T9" fmla="*/ 696 h 792"/>
              <a:gd name="T10" fmla="*/ 296 w 920"/>
              <a:gd name="T11" fmla="*/ 792 h 792"/>
              <a:gd name="T12" fmla="*/ 488 w 920"/>
              <a:gd name="T13" fmla="*/ 696 h 792"/>
              <a:gd name="T14" fmla="*/ 632 w 920"/>
              <a:gd name="T15" fmla="*/ 504 h 792"/>
              <a:gd name="T16" fmla="*/ 824 w 920"/>
              <a:gd name="T17" fmla="*/ 504 h 792"/>
              <a:gd name="T18" fmla="*/ 920 w 920"/>
              <a:gd name="T19" fmla="*/ 312 h 792"/>
              <a:gd name="T20" fmla="*/ 824 w 920"/>
              <a:gd name="T21" fmla="*/ 216 h 792"/>
              <a:gd name="T22" fmla="*/ 584 w 920"/>
              <a:gd name="T23" fmla="*/ 24 h 792"/>
              <a:gd name="T24" fmla="*/ 392 w 920"/>
              <a:gd name="T25" fmla="*/ 72 h 792"/>
              <a:gd name="T26" fmla="*/ 248 w 920"/>
              <a:gd name="T27" fmla="*/ 216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20" h="792">
                <a:moveTo>
                  <a:pt x="248" y="216"/>
                </a:moveTo>
                <a:cubicBezTo>
                  <a:pt x="184" y="256"/>
                  <a:pt x="16" y="264"/>
                  <a:pt x="8" y="312"/>
                </a:cubicBezTo>
                <a:cubicBezTo>
                  <a:pt x="0" y="360"/>
                  <a:pt x="176" y="456"/>
                  <a:pt x="200" y="504"/>
                </a:cubicBezTo>
                <a:cubicBezTo>
                  <a:pt x="224" y="552"/>
                  <a:pt x="160" y="568"/>
                  <a:pt x="152" y="600"/>
                </a:cubicBezTo>
                <a:cubicBezTo>
                  <a:pt x="144" y="632"/>
                  <a:pt x="128" y="664"/>
                  <a:pt x="152" y="696"/>
                </a:cubicBezTo>
                <a:cubicBezTo>
                  <a:pt x="176" y="728"/>
                  <a:pt x="240" y="792"/>
                  <a:pt x="296" y="792"/>
                </a:cubicBezTo>
                <a:cubicBezTo>
                  <a:pt x="352" y="792"/>
                  <a:pt x="432" y="744"/>
                  <a:pt x="488" y="696"/>
                </a:cubicBezTo>
                <a:cubicBezTo>
                  <a:pt x="544" y="648"/>
                  <a:pt x="576" y="536"/>
                  <a:pt x="632" y="504"/>
                </a:cubicBezTo>
                <a:cubicBezTo>
                  <a:pt x="688" y="472"/>
                  <a:pt x="776" y="536"/>
                  <a:pt x="824" y="504"/>
                </a:cubicBezTo>
                <a:cubicBezTo>
                  <a:pt x="872" y="472"/>
                  <a:pt x="920" y="360"/>
                  <a:pt x="920" y="312"/>
                </a:cubicBezTo>
                <a:cubicBezTo>
                  <a:pt x="920" y="264"/>
                  <a:pt x="880" y="264"/>
                  <a:pt x="824" y="216"/>
                </a:cubicBezTo>
                <a:cubicBezTo>
                  <a:pt x="768" y="168"/>
                  <a:pt x="656" y="48"/>
                  <a:pt x="584" y="24"/>
                </a:cubicBezTo>
                <a:cubicBezTo>
                  <a:pt x="512" y="0"/>
                  <a:pt x="448" y="40"/>
                  <a:pt x="392" y="72"/>
                </a:cubicBezTo>
                <a:cubicBezTo>
                  <a:pt x="336" y="104"/>
                  <a:pt x="312" y="176"/>
                  <a:pt x="248" y="2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651125" y="5448300"/>
            <a:ext cx="5277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Corbel" pitchFamily="34" charset="0"/>
              </a:rPr>
              <a:t>GM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927725" y="5448300"/>
            <a:ext cx="952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Corbel" pitchFamily="34" charset="0"/>
              </a:rPr>
              <a:t>Internet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851525" y="3162300"/>
            <a:ext cx="7954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 sz="1800">
                <a:latin typeface="Corbel" pitchFamily="34" charset="0"/>
              </a:rPr>
              <a:t>WWW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2362200" y="42672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Corbel" pitchFamily="34" charset="0"/>
              </a:rPr>
              <a:t>SGML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276600" y="32004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Corbel" pitchFamily="34" charset="0"/>
              </a:rPr>
              <a:t>HTML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3200400" y="22860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>
                <a:latin typeface="Corbel" pitchFamily="34" charset="0"/>
              </a:rPr>
              <a:t>XML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1219200" y="5867400"/>
            <a:ext cx="651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>
                <a:latin typeface="Corbel" pitchFamily="34" charset="0"/>
              </a:rPr>
              <a:t>1960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219200" y="4800600"/>
            <a:ext cx="651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>
                <a:latin typeface="Corbel" pitchFamily="34" charset="0"/>
              </a:rPr>
              <a:t>1986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1219200" y="3505200"/>
            <a:ext cx="651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>
                <a:latin typeface="Corbel" pitchFamily="34" charset="0"/>
              </a:rPr>
              <a:t>1992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1219200" y="26670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800">
                <a:latin typeface="Corbel" pitchFamily="34" charset="0"/>
              </a:rPr>
              <a:t>1997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3124200" y="5791200"/>
            <a:ext cx="17113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>
                <a:latin typeface="Corbel" pitchFamily="34" charset="0"/>
              </a:rPr>
              <a:t>GM = Generalized</a:t>
            </a:r>
          </a:p>
          <a:p>
            <a:pPr eaLnBrk="1" latinLnBrk="1" hangingPunct="1"/>
            <a:r>
              <a:rPr kumimoji="1" lang="en-US" altLang="ko-KR">
                <a:latin typeface="Corbel" pitchFamily="34" charset="0"/>
              </a:rPr>
              <a:t>          Markup</a:t>
            </a:r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V="1">
            <a:off x="30480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V="1">
            <a:off x="3048000" y="3657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2971800" y="2743200"/>
            <a:ext cx="304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40386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V="1">
            <a:off x="63246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 flipH="1">
            <a:off x="4800600" y="3429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 flipH="1" flipV="1">
            <a:off x="4724400" y="25146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Applications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Data exchange applications</a:t>
            </a:r>
          </a:p>
          <a:p>
            <a:pPr lvl="1"/>
            <a:r>
              <a:rPr lang="en-US" altLang="ko-KR"/>
              <a:t>identified domain : XML-EDI</a:t>
            </a:r>
          </a:p>
          <a:p>
            <a:pPr lvl="1"/>
            <a:r>
              <a:rPr lang="en-US" altLang="ko-KR"/>
              <a:t>general meta-data part : MCF, XML-Data, RDF</a:t>
            </a:r>
          </a:p>
          <a:p>
            <a:r>
              <a:rPr lang="en-US" altLang="ko-KR"/>
              <a:t>Document publishing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050976" y="5469855"/>
            <a:ext cx="6324600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/>
              <a:t>ASCII / ISO 10646 / Unicode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755576" y="5469855"/>
            <a:ext cx="1143000" cy="3810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/>
              <a:t>TCP/IP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755576" y="5012655"/>
            <a:ext cx="18288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/>
              <a:t>HTTP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812976" y="5012655"/>
            <a:ext cx="25908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/>
              <a:t>XML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556176" y="5012655"/>
            <a:ext cx="13716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/>
              <a:t>CSS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7080176" y="5012655"/>
            <a:ext cx="12954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/>
              <a:t>SPDL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193976" y="4707855"/>
            <a:ext cx="8382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/>
              <a:t>XLL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4336976" y="4707855"/>
            <a:ext cx="8382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800"/>
              <a:t>XSL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4260776" y="3107655"/>
            <a:ext cx="9874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/>
              <a:t>Complex</a:t>
            </a:r>
          </a:p>
          <a:p>
            <a:pPr eaLnBrk="1" latinLnBrk="1" hangingPunct="1"/>
            <a:r>
              <a:rPr kumimoji="1" lang="en-US" altLang="ko-KR"/>
              <a:t>document</a:t>
            </a:r>
          </a:p>
          <a:p>
            <a:pPr eaLnBrk="1" latinLnBrk="1" hangingPunct="1"/>
            <a:r>
              <a:rPr kumimoji="1" lang="en-US" altLang="ko-KR"/>
              <a:t>layout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251376" y="3107655"/>
            <a:ext cx="9874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/>
              <a:t>Simple</a:t>
            </a:r>
          </a:p>
          <a:p>
            <a:pPr eaLnBrk="1" latinLnBrk="1" hangingPunct="1"/>
            <a:r>
              <a:rPr kumimoji="1" lang="en-US" altLang="ko-KR"/>
              <a:t>document</a:t>
            </a:r>
          </a:p>
          <a:p>
            <a:pPr eaLnBrk="1" latinLnBrk="1" hangingPunct="1"/>
            <a:r>
              <a:rPr kumimoji="1" lang="en-US" altLang="ko-KR"/>
              <a:t>layout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V="1">
            <a:off x="4717976" y="402205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V="1">
            <a:off x="5556176" y="394585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V="1">
            <a:off x="4946576" y="432685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4946576" y="432685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5937176" y="432685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1" name="Freeform 21"/>
          <p:cNvSpPr>
            <a:spLocks/>
          </p:cNvSpPr>
          <p:nvPr/>
        </p:nvSpPr>
        <p:spPr bwMode="auto">
          <a:xfrm>
            <a:off x="4717976" y="2802855"/>
            <a:ext cx="838200" cy="304800"/>
          </a:xfrm>
          <a:custGeom>
            <a:avLst/>
            <a:gdLst>
              <a:gd name="T0" fmla="*/ 0 w 528"/>
              <a:gd name="T1" fmla="*/ 192 h 192"/>
              <a:gd name="T2" fmla="*/ 0 w 528"/>
              <a:gd name="T3" fmla="*/ 0 h 192"/>
              <a:gd name="T4" fmla="*/ 528 w 528"/>
              <a:gd name="T5" fmla="*/ 0 h 192"/>
              <a:gd name="T6" fmla="*/ 528 w 52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8" h="192">
                <a:moveTo>
                  <a:pt x="0" y="192"/>
                </a:moveTo>
                <a:lnTo>
                  <a:pt x="0" y="0"/>
                </a:lnTo>
                <a:lnTo>
                  <a:pt x="528" y="0"/>
                </a:lnTo>
                <a:lnTo>
                  <a:pt x="52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3" name="Freeform 23"/>
          <p:cNvSpPr>
            <a:spLocks/>
          </p:cNvSpPr>
          <p:nvPr/>
        </p:nvSpPr>
        <p:spPr bwMode="auto">
          <a:xfrm>
            <a:off x="3041576" y="2421855"/>
            <a:ext cx="2057400" cy="2590800"/>
          </a:xfrm>
          <a:custGeom>
            <a:avLst/>
            <a:gdLst>
              <a:gd name="T0" fmla="*/ 0 w 1296"/>
              <a:gd name="T1" fmla="*/ 1632 h 1632"/>
              <a:gd name="T2" fmla="*/ 0 w 1296"/>
              <a:gd name="T3" fmla="*/ 0 h 1632"/>
              <a:gd name="T4" fmla="*/ 1296 w 1296"/>
              <a:gd name="T5" fmla="*/ 0 h 1632"/>
              <a:gd name="T6" fmla="*/ 1296 w 1296"/>
              <a:gd name="T7" fmla="*/ 24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1632">
                <a:moveTo>
                  <a:pt x="0" y="1632"/>
                </a:moveTo>
                <a:lnTo>
                  <a:pt x="0" y="0"/>
                </a:lnTo>
                <a:lnTo>
                  <a:pt x="1296" y="0"/>
                </a:lnTo>
                <a:lnTo>
                  <a:pt x="1296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 flipV="1">
            <a:off x="3651176" y="242185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5" name="Freeform 25"/>
          <p:cNvSpPr>
            <a:spLocks/>
          </p:cNvSpPr>
          <p:nvPr/>
        </p:nvSpPr>
        <p:spPr bwMode="auto">
          <a:xfrm>
            <a:off x="5251376" y="2421855"/>
            <a:ext cx="2438400" cy="2590800"/>
          </a:xfrm>
          <a:custGeom>
            <a:avLst/>
            <a:gdLst>
              <a:gd name="T0" fmla="*/ 0 w 1536"/>
              <a:gd name="T1" fmla="*/ 240 h 1632"/>
              <a:gd name="T2" fmla="*/ 0 w 1536"/>
              <a:gd name="T3" fmla="*/ 0 h 1632"/>
              <a:gd name="T4" fmla="*/ 1536 w 1536"/>
              <a:gd name="T5" fmla="*/ 0 h 1632"/>
              <a:gd name="T6" fmla="*/ 1536 w 1536"/>
              <a:gd name="T7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1632">
                <a:moveTo>
                  <a:pt x="0" y="240"/>
                </a:moveTo>
                <a:lnTo>
                  <a:pt x="0" y="0"/>
                </a:lnTo>
                <a:lnTo>
                  <a:pt x="1536" y="0"/>
                </a:lnTo>
                <a:lnTo>
                  <a:pt x="1536" y="16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7" name="Freeform 27"/>
          <p:cNvSpPr>
            <a:spLocks/>
          </p:cNvSpPr>
          <p:nvPr/>
        </p:nvSpPr>
        <p:spPr bwMode="auto">
          <a:xfrm>
            <a:off x="1593776" y="2117055"/>
            <a:ext cx="2362200" cy="2895600"/>
          </a:xfrm>
          <a:custGeom>
            <a:avLst/>
            <a:gdLst>
              <a:gd name="T0" fmla="*/ 0 w 1488"/>
              <a:gd name="T1" fmla="*/ 1824 h 1824"/>
              <a:gd name="T2" fmla="*/ 0 w 1488"/>
              <a:gd name="T3" fmla="*/ 0 h 1824"/>
              <a:gd name="T4" fmla="*/ 1488 w 1488"/>
              <a:gd name="T5" fmla="*/ 0 h 1824"/>
              <a:gd name="T6" fmla="*/ 1488 w 1488"/>
              <a:gd name="T7" fmla="*/ 192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8" h="1824">
                <a:moveTo>
                  <a:pt x="0" y="1824"/>
                </a:moveTo>
                <a:lnTo>
                  <a:pt x="0" y="0"/>
                </a:lnTo>
                <a:lnTo>
                  <a:pt x="1488" y="0"/>
                </a:lnTo>
                <a:lnTo>
                  <a:pt x="148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 flipV="1">
            <a:off x="2812976" y="181225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 flipV="1">
            <a:off x="4336976" y="181225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 flipV="1">
            <a:off x="6394376" y="188845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1806501" y="1416968"/>
            <a:ext cx="1479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/>
              <a:t>Web publishing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3787701" y="1340768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/>
              <a:t>Interactive</a:t>
            </a:r>
          </a:p>
          <a:p>
            <a:pPr eaLnBrk="1" latinLnBrk="1" hangingPunct="1"/>
            <a:r>
              <a:rPr kumimoji="1" lang="en-US" altLang="ko-KR"/>
              <a:t>publishing</a:t>
            </a:r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5921301" y="1493168"/>
            <a:ext cx="1139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en-US" altLang="ko-KR"/>
              <a:t>Page layout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20110525_김현우_Collaborative User Modeling with User-generated Tags for Social Recommender Systems</Template>
  <TotalTime>149</TotalTime>
  <Words>821</Words>
  <Application>Microsoft Office PowerPoint</Application>
  <PresentationFormat>화면 슬라이드 쇼(4:3)</PresentationFormat>
  <Paragraphs>179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Times New Roman</vt:lpstr>
      <vt:lpstr>굴림</vt:lpstr>
      <vt:lpstr>Arial Black</vt:lpstr>
      <vt:lpstr>Arial</vt:lpstr>
      <vt:lpstr>Symbol</vt:lpstr>
      <vt:lpstr>SNU IDB Lab.</vt:lpstr>
      <vt:lpstr>A Tour of XML </vt:lpstr>
      <vt:lpstr>Table of Contents</vt:lpstr>
      <vt:lpstr>What is XML?</vt:lpstr>
      <vt:lpstr>What is XML?</vt:lpstr>
      <vt:lpstr>What is XML?</vt:lpstr>
      <vt:lpstr>What is XML?</vt:lpstr>
      <vt:lpstr>The Origin of XML</vt:lpstr>
      <vt:lpstr>Applications</vt:lpstr>
      <vt:lpstr>Applications</vt:lpstr>
      <vt:lpstr>Elements</vt:lpstr>
      <vt:lpstr>Elements</vt:lpstr>
      <vt:lpstr>Elements</vt:lpstr>
      <vt:lpstr>Attributes</vt:lpstr>
      <vt:lpstr>Reserved Attributes</vt:lpstr>
      <vt:lpstr>Declarations</vt:lpstr>
      <vt:lpstr>Concepts of DTD</vt:lpstr>
      <vt:lpstr>Concepts of DTD</vt:lpstr>
      <vt:lpstr>Hypertext Links(XLL)</vt:lpstr>
      <vt:lpstr>Hypertext Links(XLL)</vt:lpstr>
      <vt:lpstr>Hypertext Links(XLL)</vt:lpstr>
    </vt:vector>
  </TitlesOfParts>
  <Company>서울대학교 컴퓨터공학과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Overview</dc:title>
  <dc:creator>학과사무실</dc:creator>
  <cp:lastModifiedBy>Ruud</cp:lastModifiedBy>
  <cp:revision>23</cp:revision>
  <cp:lastPrinted>1997-02-26T15:00:00Z</cp:lastPrinted>
  <dcterms:created xsi:type="dcterms:W3CDTF">1999-09-19T23:58:23Z</dcterms:created>
  <dcterms:modified xsi:type="dcterms:W3CDTF">2011-06-21T06:54:50Z</dcterms:modified>
</cp:coreProperties>
</file>