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  <p:sldId id="292" r:id="rId33"/>
    <p:sldId id="293" r:id="rId34"/>
    <p:sldId id="285" r:id="rId35"/>
    <p:sldId id="286" r:id="rId36"/>
    <p:sldId id="287" r:id="rId37"/>
    <p:sldId id="288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737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pPr/>
              <a:t>2013-01-30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pPr/>
              <a:t>2013-01-30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팀 세미나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Set Similarity Join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Some slides from </a:t>
            </a:r>
            <a:r>
              <a:rPr lang="en-US" altLang="ko-KR" dirty="0" err="1" smtClean="0"/>
              <a:t>vldb</a:t>
            </a:r>
            <a:r>
              <a:rPr lang="en-US" altLang="ko-KR" dirty="0" smtClean="0"/>
              <a:t> 2012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Verifying Candidates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1629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9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Filtering 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Filtering techniques were proposed to reduce the number of candidate pairs to consider similarity</a:t>
            </a:r>
          </a:p>
          <a:p>
            <a:r>
              <a:rPr lang="en-US" altLang="ko-KR" dirty="0" smtClean="0"/>
              <a:t>Reduce the size of the global similarity hash table</a:t>
            </a:r>
          </a:p>
          <a:p>
            <a:pPr lvl="1"/>
            <a:r>
              <a:rPr lang="en-US" altLang="ko-KR" dirty="0" smtClean="0"/>
              <a:t>Size filtering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err="1" smtClean="0"/>
              <a:t>Bayardo</a:t>
            </a:r>
            <a:r>
              <a:rPr lang="en-US" altLang="ko-KR" dirty="0" smtClean="0"/>
              <a:t>, Ma, </a:t>
            </a:r>
            <a:r>
              <a:rPr lang="en-US" altLang="ko-KR" dirty="0" err="1" smtClean="0"/>
              <a:t>Srikant</a:t>
            </a:r>
            <a:r>
              <a:rPr lang="en-US" altLang="ko-KR" dirty="0" smtClean="0"/>
              <a:t>: WWW, 2007]</a:t>
            </a:r>
          </a:p>
          <a:p>
            <a:pPr lvl="2"/>
            <a:r>
              <a:rPr lang="en-US" altLang="ko-KR" dirty="0" smtClean="0"/>
              <a:t>If |r| &gt;&gt; |s|, a pair (</a:t>
            </a:r>
            <a:r>
              <a:rPr lang="en-US" altLang="ko-KR" dirty="0" err="1" smtClean="0"/>
              <a:t>r,s</a:t>
            </a:r>
            <a:r>
              <a:rPr lang="en-US" altLang="ko-KR" dirty="0" smtClean="0"/>
              <a:t>) cannot be the similar pair</a:t>
            </a:r>
          </a:p>
          <a:p>
            <a:pPr lvl="1"/>
            <a:r>
              <a:rPr lang="en-US" altLang="ko-KR" dirty="0" smtClean="0"/>
              <a:t>Positional filtering</a:t>
            </a:r>
          </a:p>
          <a:p>
            <a:pPr lvl="2"/>
            <a:r>
              <a:rPr lang="en-US" altLang="ko-KR" dirty="0" smtClean="0"/>
              <a:t>[Xiao, Wang, Lin, Yu: WWW 2008]</a:t>
            </a:r>
          </a:p>
          <a:p>
            <a:pPr lvl="2"/>
            <a:r>
              <a:rPr lang="en-US" altLang="ko-KR" dirty="0" smtClean="0"/>
              <a:t>Utilize an upper bound of similarities</a:t>
            </a:r>
            <a:endParaRPr lang="en-US" altLang="ko-KR" dirty="0"/>
          </a:p>
          <a:p>
            <a:r>
              <a:rPr lang="en-US" altLang="ko-KR" dirty="0" smtClean="0"/>
              <a:t>Reduce the sizes of inverted lists</a:t>
            </a:r>
          </a:p>
          <a:p>
            <a:pPr lvl="1"/>
            <a:r>
              <a:rPr lang="en-US" altLang="ko-KR" dirty="0" smtClean="0"/>
              <a:t>Prefix filtering</a:t>
            </a:r>
          </a:p>
          <a:p>
            <a:pPr lvl="2"/>
            <a:r>
              <a:rPr lang="en-US" altLang="ko-KR" dirty="0" smtClean="0"/>
              <a:t>[Xiao, Wang, Lin, Yu: WWW 2008]</a:t>
            </a:r>
          </a:p>
          <a:p>
            <a:pPr lvl="2"/>
            <a:r>
              <a:rPr lang="en-US" altLang="ko-KR" dirty="0" smtClean="0"/>
              <a:t>Index the items in a subset of each set record only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6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Size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0294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5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Sort the tokens by a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global ordering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Increasing order of document frequency</a:t>
            </a:r>
          </a:p>
          <a:p>
            <a:r>
              <a:rPr lang="en-US" altLang="zh-CN" sz="2800" dirty="0">
                <a:ea typeface="宋体" pitchFamily="2" charset="-122"/>
              </a:rPr>
              <a:t>Index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the first few tokens </a:t>
            </a:r>
            <a:r>
              <a:rPr lang="en-US" altLang="zh-CN" sz="2800" dirty="0">
                <a:ea typeface="宋体" pitchFamily="2" charset="-122"/>
              </a:rPr>
              <a:t>(prefix) for each record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Must share at least one token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</a:rPr>
              <a:t>in prefix </a:t>
            </a:r>
            <a:r>
              <a:rPr lang="en-US" altLang="zh-CN" sz="2600" dirty="0">
                <a:ea typeface="宋体" pitchFamily="2" charset="-122"/>
              </a:rPr>
              <a:t>to be a </a:t>
            </a:r>
            <a:r>
              <a:rPr lang="en-US" altLang="zh-CN" sz="2600" dirty="0">
                <a:solidFill>
                  <a:srgbClr val="C82E2E"/>
                </a:solidFill>
                <a:ea typeface="宋体" pitchFamily="2" charset="-122"/>
              </a:rPr>
              <a:t>candidate pair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Group 86"/>
          <p:cNvGraphicFramePr>
            <a:graphicFrameLocks/>
          </p:cNvGraphicFramePr>
          <p:nvPr/>
        </p:nvGraphicFramePr>
        <p:xfrm>
          <a:off x="1119163" y="3319462"/>
          <a:ext cx="2571750" cy="39624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49804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88"/>
          <p:cNvGraphicFramePr>
            <a:graphicFrameLocks/>
          </p:cNvGraphicFramePr>
          <p:nvPr/>
        </p:nvGraphicFramePr>
        <p:xfrm>
          <a:off x="1123944" y="4081467"/>
          <a:ext cx="2571750" cy="396240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56"/>
          <p:cNvSpPr>
            <a:spLocks noChangeArrowheads="1"/>
          </p:cNvSpPr>
          <p:nvPr/>
        </p:nvSpPr>
        <p:spPr bwMode="auto">
          <a:xfrm>
            <a:off x="1114444" y="3333746"/>
            <a:ext cx="528598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1647844" y="3332158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1114444" y="4095746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1647844" y="4095746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>
            <a:off x="3929058" y="3571876"/>
            <a:ext cx="385786" cy="29527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67"/>
          <p:cNvSpPr>
            <a:spLocks noChangeShapeType="1"/>
          </p:cNvSpPr>
          <p:nvPr/>
        </p:nvSpPr>
        <p:spPr bwMode="auto">
          <a:xfrm flipV="1">
            <a:off x="3857620" y="4019546"/>
            <a:ext cx="457224" cy="2667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68"/>
          <p:cNvSpPr txBox="1">
            <a:spLocks noChangeArrowheads="1"/>
          </p:cNvSpPr>
          <p:nvPr/>
        </p:nvSpPr>
        <p:spPr bwMode="auto">
          <a:xfrm>
            <a:off x="4391044" y="3714746"/>
            <a:ext cx="26670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itchFamily="34" charset="0"/>
                <a:cs typeface="Arial" pitchFamily="34" charset="0"/>
              </a:rPr>
              <a:t>ubound</a:t>
            </a:r>
            <a:r>
              <a:rPr lang="en-US" altLang="zh-CN" i="1" baseline="-25000">
                <a:latin typeface="Arial" pitchFamily="34" charset="0"/>
                <a:cs typeface="Arial" pitchFamily="34" charset="0"/>
              </a:rPr>
              <a:t>O</a:t>
            </a:r>
            <a:r>
              <a:rPr lang="en-US" altLang="zh-CN" baseline="-2500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i="1" baseline="-25000">
                <a:latin typeface="Arial" pitchFamily="34" charset="0"/>
                <a:cs typeface="Arial" pitchFamily="34" charset="0"/>
              </a:rPr>
              <a:t>x</a:t>
            </a:r>
            <a:r>
              <a:rPr lang="en-US" altLang="zh-CN" baseline="-2500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i="1" baseline="-25000">
                <a:latin typeface="Arial" pitchFamily="34" charset="0"/>
                <a:cs typeface="Arial" pitchFamily="34" charset="0"/>
              </a:rPr>
              <a:t>y</a:t>
            </a:r>
            <a:r>
              <a:rPr lang="en-US" altLang="zh-CN" baseline="-2500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= 3 &lt; 4!</a:t>
            </a:r>
          </a:p>
        </p:txBody>
      </p:sp>
      <p:sp>
        <p:nvSpPr>
          <p:cNvPr id="15" name="AutoShape 69"/>
          <p:cNvSpPr>
            <a:spLocks/>
          </p:cNvSpPr>
          <p:nvPr/>
        </p:nvSpPr>
        <p:spPr bwMode="auto">
          <a:xfrm rot="16200000">
            <a:off x="1633514" y="4224346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70"/>
          <p:cNvSpPr txBox="1">
            <a:spLocks noChangeArrowheads="1"/>
          </p:cNvSpPr>
          <p:nvPr/>
        </p:nvSpPr>
        <p:spPr bwMode="auto">
          <a:xfrm>
            <a:off x="1000100" y="4643446"/>
            <a:ext cx="12954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i="1" dirty="0">
                <a:latin typeface="Arial" pitchFamily="34" charset="0"/>
                <a:cs typeface="Arial" pitchFamily="34" charset="0"/>
              </a:rPr>
              <a:t>prefix</a:t>
            </a:r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>
            <a:off x="6715140" y="3786190"/>
            <a:ext cx="228600" cy="228600"/>
          </a:xfrm>
          <a:prstGeom prst="line">
            <a:avLst/>
          </a:prstGeom>
          <a:noFill/>
          <a:ln w="28575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72"/>
          <p:cNvSpPr>
            <a:spLocks noChangeShapeType="1"/>
          </p:cNvSpPr>
          <p:nvPr/>
        </p:nvSpPr>
        <p:spPr bwMode="auto">
          <a:xfrm flipV="1">
            <a:off x="6715140" y="3786190"/>
            <a:ext cx="228600" cy="228600"/>
          </a:xfrm>
          <a:prstGeom prst="line">
            <a:avLst/>
          </a:prstGeom>
          <a:noFill/>
          <a:ln w="28575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90"/>
          <p:cNvSpPr>
            <a:spLocks noChangeShapeType="1"/>
          </p:cNvSpPr>
          <p:nvPr/>
        </p:nvSpPr>
        <p:spPr bwMode="auto">
          <a:xfrm>
            <a:off x="3019447" y="3257547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91"/>
          <p:cNvSpPr txBox="1">
            <a:spLocks noChangeArrowheads="1"/>
          </p:cNvSpPr>
          <p:nvPr/>
        </p:nvSpPr>
        <p:spPr bwMode="auto">
          <a:xfrm>
            <a:off x="2928932" y="2947984"/>
            <a:ext cx="838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Arial" pitchFamily="34" charset="0"/>
                <a:cs typeface="Arial" pitchFamily="34" charset="0"/>
              </a:rPr>
              <a:t>sorted</a:t>
            </a:r>
          </a:p>
        </p:txBody>
      </p:sp>
      <p:sp>
        <p:nvSpPr>
          <p:cNvPr id="21" name="Text Box 92"/>
          <p:cNvSpPr txBox="1">
            <a:spLocks noChangeArrowheads="1"/>
          </p:cNvSpPr>
          <p:nvPr/>
        </p:nvSpPr>
        <p:spPr bwMode="auto">
          <a:xfrm>
            <a:off x="2928926" y="4500570"/>
            <a:ext cx="8382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Arial" pitchFamily="34" charset="0"/>
                <a:cs typeface="Arial" pitchFamily="34" charset="0"/>
              </a:rPr>
              <a:t>sorted</a:t>
            </a:r>
          </a:p>
        </p:txBody>
      </p:sp>
      <p:sp>
        <p:nvSpPr>
          <p:cNvPr id="22" name="Line 93"/>
          <p:cNvSpPr>
            <a:spLocks noChangeShapeType="1"/>
          </p:cNvSpPr>
          <p:nvPr/>
        </p:nvSpPr>
        <p:spPr bwMode="auto">
          <a:xfrm>
            <a:off x="3038491" y="4562482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Group 119"/>
          <p:cNvGraphicFramePr>
            <a:graphicFrameLocks noGrp="1"/>
          </p:cNvGraphicFramePr>
          <p:nvPr/>
        </p:nvGraphicFramePr>
        <p:xfrm>
          <a:off x="2181244" y="3319458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189"/>
          <p:cNvGraphicFramePr>
            <a:graphicFrameLocks noGrp="1"/>
          </p:cNvGraphicFramePr>
          <p:nvPr/>
        </p:nvGraphicFramePr>
        <p:xfrm>
          <a:off x="2181244" y="3305171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201"/>
          <p:cNvGraphicFramePr>
            <a:graphicFrameLocks noGrp="1"/>
          </p:cNvGraphicFramePr>
          <p:nvPr/>
        </p:nvGraphicFramePr>
        <p:xfrm>
          <a:off x="2181244" y="4081458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13"/>
          <p:cNvGraphicFramePr>
            <a:graphicFrameLocks noGrp="1"/>
          </p:cNvGraphicFramePr>
          <p:nvPr/>
        </p:nvGraphicFramePr>
        <p:xfrm>
          <a:off x="2181244" y="3305171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25"/>
          <p:cNvGraphicFramePr>
            <a:graphicFrameLocks noGrp="1"/>
          </p:cNvGraphicFramePr>
          <p:nvPr/>
        </p:nvGraphicFramePr>
        <p:xfrm>
          <a:off x="2181244" y="4081458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Line 237"/>
          <p:cNvSpPr>
            <a:spLocks noChangeShapeType="1"/>
          </p:cNvSpPr>
          <p:nvPr/>
        </p:nvSpPr>
        <p:spPr bwMode="auto">
          <a:xfrm>
            <a:off x="2257444" y="4233858"/>
            <a:ext cx="838200" cy="152400"/>
          </a:xfrm>
          <a:prstGeom prst="line">
            <a:avLst/>
          </a:prstGeom>
          <a:noFill/>
          <a:ln w="25400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38"/>
          <p:cNvSpPr>
            <a:spLocks noChangeShapeType="1"/>
          </p:cNvSpPr>
          <p:nvPr/>
        </p:nvSpPr>
        <p:spPr bwMode="auto">
          <a:xfrm flipV="1">
            <a:off x="2257444" y="4233858"/>
            <a:ext cx="838200" cy="152400"/>
          </a:xfrm>
          <a:prstGeom prst="line">
            <a:avLst/>
          </a:prstGeom>
          <a:noFill/>
          <a:ln w="25400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Group 242"/>
          <p:cNvGraphicFramePr>
            <a:graphicFrameLocks noGrp="1"/>
          </p:cNvGraphicFramePr>
          <p:nvPr/>
        </p:nvGraphicFramePr>
        <p:xfrm>
          <a:off x="2181244" y="4081458"/>
          <a:ext cx="1524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266"/>
          <p:cNvGraphicFramePr>
            <a:graphicFrameLocks noGrp="1"/>
          </p:cNvGraphicFramePr>
          <p:nvPr/>
        </p:nvGraphicFramePr>
        <p:xfrm>
          <a:off x="1114444" y="3319458"/>
          <a:ext cx="1016000" cy="39624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267"/>
          <p:cNvGraphicFramePr>
            <a:graphicFrameLocks noGrp="1"/>
          </p:cNvGraphicFramePr>
          <p:nvPr/>
        </p:nvGraphicFramePr>
        <p:xfrm>
          <a:off x="1114444" y="4081458"/>
          <a:ext cx="1028664" cy="396240"/>
        </p:xfrm>
        <a:graphic>
          <a:graphicData uri="http://schemas.openxmlformats.org/drawingml/2006/table">
            <a:tbl>
              <a:tblPr/>
              <a:tblGrid>
                <a:gridCol w="553045"/>
                <a:gridCol w="47561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378"/>
          <p:cNvSpPr txBox="1">
            <a:spLocks noChangeArrowheads="1"/>
          </p:cNvSpPr>
          <p:nvPr/>
        </p:nvSpPr>
        <p:spPr bwMode="auto">
          <a:xfrm>
            <a:off x="857224" y="2714620"/>
            <a:ext cx="2971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) &gt;= 4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/>
      <p:bldP spid="17" grpId="0" animBg="1"/>
      <p:bldP spid="18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Prefix Filtering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                                  </a:t>
            </a: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  </a:t>
            </a:r>
            <a:r>
              <a:rPr lang="en-US" altLang="zh-CN" sz="2800" dirty="0" smtClean="0">
                <a:ea typeface="宋体" pitchFamily="2" charset="-122"/>
              </a:rPr>
              <a:t>prefix length = |x| -     + 1</a:t>
            </a: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                             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dirty="0" smtClean="0"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prefix length = |x| - </a:t>
            </a:r>
            <a:r>
              <a:rPr lang="en-US" altLang="zh-CN" sz="2800" dirty="0" err="1" smtClean="0">
                <a:ea typeface="宋体" pitchFamily="2" charset="-122"/>
              </a:rPr>
              <a:t>t|x</a:t>
            </a:r>
            <a:r>
              <a:rPr lang="en-US" altLang="zh-CN" sz="2800" dirty="0" smtClean="0">
                <a:ea typeface="宋体" pitchFamily="2" charset="-122"/>
              </a:rPr>
              <a:t>| + 1</a:t>
            </a: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Example: suppose J(</a:t>
            </a:r>
            <a:r>
              <a:rPr lang="en-US" altLang="zh-CN" sz="2800" dirty="0" err="1" smtClean="0">
                <a:ea typeface="宋体" pitchFamily="2" charset="-122"/>
              </a:rPr>
              <a:t>x,y</a:t>
            </a:r>
            <a:r>
              <a:rPr lang="en-US" altLang="zh-CN" sz="2800" dirty="0" smtClean="0">
                <a:ea typeface="宋体" pitchFamily="2" charset="-122"/>
              </a:rPr>
              <a:t>) &gt;= 0.8</a:t>
            </a:r>
          </a:p>
          <a:p>
            <a:pPr>
              <a:buNone/>
            </a:pPr>
            <a:r>
              <a:rPr lang="en-US" altLang="zh-CN" sz="2800" dirty="0" smtClean="0">
                <a:ea typeface="宋体" pitchFamily="2" charset="-122"/>
              </a:rPr>
              <a:t>	w = {</a:t>
            </a:r>
            <a:r>
              <a:rPr lang="en-US" altLang="zh-CN" sz="2800" u="sng" dirty="0" smtClean="0">
                <a:solidFill>
                  <a:srgbClr val="C00000"/>
                </a:solidFill>
                <a:ea typeface="宋体" pitchFamily="2" charset="-122"/>
              </a:rPr>
              <a:t>D</a:t>
            </a:r>
            <a:r>
              <a:rPr lang="en-US" altLang="zh-CN" sz="2800" dirty="0" smtClean="0">
                <a:ea typeface="宋体" pitchFamily="2" charset="-122"/>
              </a:rPr>
              <a:t>, E, F, G}</a:t>
            </a:r>
          </a:p>
          <a:p>
            <a:pPr>
              <a:buNone/>
            </a:pPr>
            <a:r>
              <a:rPr lang="en-US" altLang="zh-CN" sz="2800" dirty="0" smtClean="0">
                <a:ea typeface="宋体" pitchFamily="2" charset="-122"/>
              </a:rPr>
              <a:t>	x =  {</a:t>
            </a:r>
            <a:r>
              <a:rPr lang="en-US" altLang="zh-CN" sz="2800" u="sng" dirty="0" smtClean="0">
                <a:solidFill>
                  <a:srgbClr val="C00000"/>
                </a:solidFill>
                <a:ea typeface="宋体" pitchFamily="2" charset="-122"/>
              </a:rPr>
              <a:t>C, D</a:t>
            </a:r>
            <a:r>
              <a:rPr lang="en-US" altLang="zh-CN" sz="2800" dirty="0" smtClean="0">
                <a:ea typeface="宋体" pitchFamily="2" charset="-122"/>
              </a:rPr>
              <a:t>, E, F, G}</a:t>
            </a:r>
          </a:p>
          <a:p>
            <a:pPr>
              <a:buNone/>
            </a:pPr>
            <a:r>
              <a:rPr lang="en-US" altLang="zh-CN" sz="2800" dirty="0" smtClean="0">
                <a:ea typeface="宋体" pitchFamily="2" charset="-122"/>
              </a:rPr>
              <a:t>	y =  {</a:t>
            </a:r>
            <a:r>
              <a:rPr lang="en-US" altLang="zh-CN" sz="2800" u="sng" dirty="0" smtClean="0">
                <a:solidFill>
                  <a:srgbClr val="C00000"/>
                </a:solidFill>
                <a:ea typeface="宋体" pitchFamily="2" charset="-122"/>
              </a:rPr>
              <a:t>B, C</a:t>
            </a:r>
            <a:r>
              <a:rPr lang="en-US" altLang="zh-CN" sz="2800" dirty="0" smtClean="0">
                <a:ea typeface="宋体" pitchFamily="2" charset="-122"/>
              </a:rPr>
              <a:t>, D, E, G}</a:t>
            </a:r>
          </a:p>
          <a:p>
            <a:pPr>
              <a:buNone/>
            </a:pPr>
            <a:r>
              <a:rPr lang="en-US" altLang="zh-CN" sz="2800" dirty="0" smtClean="0">
                <a:ea typeface="宋体" pitchFamily="2" charset="-122"/>
              </a:rPr>
              <a:t>	z =  {</a:t>
            </a:r>
            <a:r>
              <a:rPr lang="en-US" altLang="zh-CN" sz="2800" u="sng" dirty="0" smtClean="0">
                <a:solidFill>
                  <a:srgbClr val="C00000"/>
                </a:solidFill>
                <a:ea typeface="宋体" pitchFamily="2" charset="-122"/>
              </a:rPr>
              <a:t>A, B</a:t>
            </a:r>
            <a:r>
              <a:rPr lang="en-US" altLang="zh-CN" sz="2800" dirty="0" smtClean="0">
                <a:ea typeface="宋体" pitchFamily="2" charset="-122"/>
              </a:rPr>
              <a:t>, C, F, G}</a:t>
            </a:r>
          </a:p>
        </p:txBody>
      </p:sp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929058" y="3859604"/>
            <a:ext cx="260034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u="sng" dirty="0">
                <a:latin typeface="Corbel" pitchFamily="34" charset="0"/>
              </a:rPr>
              <a:t>Candidate </a:t>
            </a:r>
            <a:r>
              <a:rPr lang="en-US" altLang="zh-CN" sz="2400" u="sng" dirty="0" smtClean="0">
                <a:latin typeface="Corbel" pitchFamily="34" charset="0"/>
              </a:rPr>
              <a:t>Pairs</a:t>
            </a:r>
            <a:r>
              <a:rPr lang="en-US" altLang="zh-CN" sz="2400" dirty="0" smtClean="0">
                <a:latin typeface="Corbel" pitchFamily="34" charset="0"/>
              </a:rPr>
              <a:t/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 smtClean="0">
                <a:latin typeface="Corbel" pitchFamily="34" charset="0"/>
              </a:rPr>
              <a:t>w,x</a:t>
            </a:r>
            <a:r>
              <a:rPr lang="en-US" altLang="zh-CN" sz="2400" dirty="0" smtClean="0">
                <a:latin typeface="Corbel" pitchFamily="34" charset="0"/>
              </a:rPr>
              <a:t>&gt;</a:t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>
                <a:latin typeface="Corbel" pitchFamily="34" charset="0"/>
              </a:rPr>
              <a:t>x,y</a:t>
            </a:r>
            <a:r>
              <a:rPr lang="en-US" altLang="zh-CN" sz="2400" dirty="0" smtClean="0">
                <a:latin typeface="Corbel" pitchFamily="34" charset="0"/>
              </a:rPr>
              <a:t>&gt;</a:t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>
                <a:latin typeface="Corbel" pitchFamily="34" charset="0"/>
              </a:rPr>
              <a:t>y,z</a:t>
            </a:r>
            <a:r>
              <a:rPr lang="en-US" altLang="zh-CN" sz="2400" dirty="0">
                <a:latin typeface="Corbel" pitchFamily="34" charset="0"/>
              </a:rPr>
              <a:t>&gt;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286644" y="4143380"/>
            <a:ext cx="142876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u="sng" dirty="0" smtClean="0">
                <a:latin typeface="Corbel" pitchFamily="34" charset="0"/>
              </a:rPr>
              <a:t>Results</a:t>
            </a:r>
            <a:r>
              <a:rPr lang="en-US" altLang="zh-CN" sz="2400" dirty="0" smtClean="0">
                <a:latin typeface="Corbel" pitchFamily="34" charset="0"/>
              </a:rPr>
              <a:t/>
            </a:r>
            <a:br>
              <a:rPr lang="en-US" altLang="zh-CN" sz="2400" dirty="0" smtClean="0">
                <a:latin typeface="Corbel" pitchFamily="34" charset="0"/>
              </a:rPr>
            </a:br>
            <a:r>
              <a:rPr lang="en-US" altLang="zh-CN" sz="2400" dirty="0" smtClean="0">
                <a:latin typeface="Corbel" pitchFamily="34" charset="0"/>
              </a:rPr>
              <a:t>&lt;</a:t>
            </a:r>
            <a:r>
              <a:rPr lang="en-US" altLang="zh-CN" sz="2400" dirty="0" err="1" smtClean="0">
                <a:latin typeface="Corbel" pitchFamily="34" charset="0"/>
              </a:rPr>
              <a:t>w,x</a:t>
            </a:r>
            <a:r>
              <a:rPr lang="en-US" altLang="zh-CN" sz="2400" dirty="0">
                <a:latin typeface="Corbel" pitchFamily="34" charset="0"/>
              </a:rPr>
              <a:t>&gt;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576235" y="1152509"/>
          <a:ext cx="270869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수식" r:id="rId3" imgW="1257120" imgH="253800" progId="Equation.3">
                  <p:embed/>
                </p:oleObj>
              </mc:Choice>
              <mc:Fallback>
                <p:oleObj name="수식" r:id="rId3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35" y="1152509"/>
                        <a:ext cx="270869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505588" y="1285860"/>
          <a:ext cx="309998" cy="28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88" y="1285860"/>
                        <a:ext cx="309998" cy="28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571472" y="1976427"/>
          <a:ext cx="240675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7" imgW="1218960" imgH="469800" progId="Equation.3">
                  <p:embed/>
                </p:oleObj>
              </mc:Choice>
              <mc:Fallback>
                <p:oleObj name="公式" r:id="rId7" imgW="1218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976427"/>
                        <a:ext cx="2406756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오른쪽 화살표 18"/>
          <p:cNvSpPr/>
          <p:nvPr/>
        </p:nvSpPr>
        <p:spPr>
          <a:xfrm>
            <a:off x="3500430" y="4429132"/>
            <a:ext cx="571504" cy="500066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429388" y="4429132"/>
            <a:ext cx="571504" cy="500066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Prefix Filtering + Positional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Prefix filter (All-Pairs </a:t>
            </a:r>
            <a:r>
              <a:rPr lang="en-US" altLang="zh-CN" sz="2000" dirty="0">
                <a:ea typeface="宋体" pitchFamily="2" charset="-122"/>
              </a:rPr>
              <a:t>[www07]</a:t>
            </a:r>
            <a:r>
              <a:rPr lang="en-US" altLang="zh-CN" sz="2800" dirty="0">
                <a:ea typeface="宋体" pitchFamily="2" charset="-122"/>
              </a:rPr>
              <a:t>) is used as basic framework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Intuition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Tokens sorted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dirty="0">
                <a:ea typeface="宋体" pitchFamily="2" charset="-122"/>
              </a:rPr>
              <a:t> rank, or 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of tokens within a record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Estimate tighter upper bounds of overlap between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with positional information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Index construction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</a:rPr>
              <a:t>PPJoin</a:t>
            </a:r>
            <a:r>
              <a:rPr lang="en-US" altLang="zh-CN" sz="2800" dirty="0">
                <a:ea typeface="宋体" pitchFamily="2" charset="-122"/>
              </a:rPr>
              <a:t> algorithm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Index not only tokens, but their positions in the record</a:t>
            </a:r>
          </a:p>
          <a:p>
            <a:r>
              <a:rPr lang="en-US" altLang="zh-CN" sz="2800" dirty="0">
                <a:ea typeface="宋体" pitchFamily="2" charset="-122"/>
              </a:rPr>
              <a:t>Candidate generation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</a:rPr>
              <a:t>PPJoin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+</a:t>
            </a:r>
            <a:r>
              <a:rPr lang="en-US" altLang="zh-CN" sz="2800" dirty="0">
                <a:ea typeface="宋体" pitchFamily="2" charset="-122"/>
              </a:rPr>
              <a:t> algorithm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Probe tokens in suffix, compare the positions in the record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PPJoin</a:t>
            </a:r>
            <a:r>
              <a:rPr lang="en-US" altLang="ko-KR" dirty="0" smtClean="0"/>
              <a:t>: Positional Filtering within Prefix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Index both tokens and their positions</a:t>
            </a: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2000" dirty="0" smtClean="0">
              <a:ea typeface="宋体" pitchFamily="2" charset="-122"/>
            </a:endParaRPr>
          </a:p>
          <a:p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800" dirty="0" err="1" smtClean="0">
                <a:ea typeface="宋体" pitchFamily="2" charset="-122"/>
              </a:rPr>
              <a:t>ubound</a:t>
            </a:r>
            <a:r>
              <a:rPr lang="en-US" altLang="zh-CN" sz="2800" i="1" baseline="-25000" dirty="0" err="1" smtClean="0">
                <a:ea typeface="宋体" pitchFamily="2" charset="-122"/>
              </a:rPr>
              <a:t>O</a:t>
            </a:r>
            <a:r>
              <a:rPr lang="en-US" altLang="zh-CN" sz="2800" baseline="-25000" dirty="0" smtClean="0">
                <a:ea typeface="宋体" pitchFamily="2" charset="-122"/>
              </a:rPr>
              <a:t>(</a:t>
            </a:r>
            <a:r>
              <a:rPr lang="en-US" altLang="zh-CN" sz="2800" i="1" baseline="-25000" dirty="0" err="1" smtClean="0">
                <a:ea typeface="宋体" pitchFamily="2" charset="-122"/>
              </a:rPr>
              <a:t>x</a:t>
            </a:r>
            <a:r>
              <a:rPr lang="en-US" altLang="zh-CN" sz="2800" baseline="-25000" dirty="0" err="1" smtClean="0">
                <a:ea typeface="宋体" pitchFamily="2" charset="-122"/>
              </a:rPr>
              <a:t>,</a:t>
            </a:r>
            <a:r>
              <a:rPr lang="en-US" altLang="zh-CN" sz="2800" i="1" baseline="-25000" dirty="0" err="1" smtClean="0">
                <a:ea typeface="宋体" pitchFamily="2" charset="-122"/>
              </a:rPr>
              <a:t>y</a:t>
            </a:r>
            <a:r>
              <a:rPr lang="en-US" altLang="zh-CN" sz="2800" i="1" baseline="-25000" dirty="0" smtClean="0">
                <a:ea typeface="宋体" pitchFamily="2" charset="-122"/>
              </a:rPr>
              <a:t>)</a:t>
            </a:r>
            <a:r>
              <a:rPr lang="en-US" altLang="zh-CN" sz="2800" i="1" dirty="0" smtClean="0">
                <a:ea typeface="宋体" pitchFamily="2" charset="-122"/>
              </a:rPr>
              <a:t> = </a:t>
            </a:r>
            <a:r>
              <a:rPr lang="en-US" altLang="zh-CN" sz="2800" dirty="0" smtClean="0">
                <a:ea typeface="宋体" pitchFamily="2" charset="-122"/>
              </a:rPr>
              <a:t>1+ min(|</a:t>
            </a:r>
            <a:r>
              <a:rPr lang="en-US" altLang="zh-CN" sz="2800" i="1" dirty="0" smtClean="0">
                <a:ea typeface="宋体" pitchFamily="2" charset="-122"/>
              </a:rPr>
              <a:t>x</a:t>
            </a:r>
            <a:r>
              <a:rPr lang="en-US" altLang="zh-CN" sz="2800" dirty="0" smtClean="0">
                <a:ea typeface="宋体" pitchFamily="2" charset="-122"/>
              </a:rPr>
              <a:t>| - </a:t>
            </a:r>
            <a:r>
              <a:rPr lang="en-US" altLang="zh-CN" sz="2800" i="1" dirty="0" err="1" smtClean="0">
                <a:solidFill>
                  <a:srgbClr val="C82E2E"/>
                </a:solidFill>
                <a:ea typeface="宋体" pitchFamily="2" charset="-122"/>
              </a:rPr>
              <a:t>p</a:t>
            </a:r>
            <a:r>
              <a:rPr lang="en-US" altLang="zh-CN" sz="2800" i="1" baseline="-25000" dirty="0" err="1" smtClean="0">
                <a:solidFill>
                  <a:srgbClr val="C82E2E"/>
                </a:solidFill>
                <a:ea typeface="宋体" pitchFamily="2" charset="-122"/>
              </a:rPr>
              <a:t>x</a:t>
            </a:r>
            <a:r>
              <a:rPr lang="en-US" altLang="zh-CN" sz="2800" dirty="0" smtClean="0">
                <a:ea typeface="宋体" pitchFamily="2" charset="-122"/>
              </a:rPr>
              <a:t>, |</a:t>
            </a:r>
            <a:r>
              <a:rPr lang="en-US" altLang="zh-CN" sz="2800" i="1" dirty="0" smtClean="0">
                <a:ea typeface="宋体" pitchFamily="2" charset="-122"/>
              </a:rPr>
              <a:t>y</a:t>
            </a:r>
            <a:r>
              <a:rPr lang="en-US" altLang="zh-CN" sz="2800" dirty="0" smtClean="0">
                <a:ea typeface="宋体" pitchFamily="2" charset="-122"/>
              </a:rPr>
              <a:t>| - </a:t>
            </a:r>
            <a:r>
              <a:rPr lang="en-US" altLang="zh-CN" sz="2800" i="1" dirty="0" err="1" smtClean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en-US" altLang="zh-CN" sz="2800" i="1" baseline="-25000" dirty="0" err="1" smtClean="0">
                <a:solidFill>
                  <a:srgbClr val="0000CC"/>
                </a:solidFill>
                <a:ea typeface="宋体" pitchFamily="2" charset="-122"/>
              </a:rPr>
              <a:t>y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</a:p>
          <a:p>
            <a:endParaRPr lang="en-US" altLang="zh-CN" sz="2000" dirty="0" smtClean="0">
              <a:ea typeface="宋体" pitchFamily="2" charset="-122"/>
            </a:endParaRPr>
          </a:p>
          <a:p>
            <a:pPr lvl="2"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6" name="Group 143"/>
          <p:cNvGraphicFramePr>
            <a:graphicFrameLocks/>
          </p:cNvGraphicFramePr>
          <p:nvPr/>
        </p:nvGraphicFramePr>
        <p:xfrm>
          <a:off x="2057400" y="2533640"/>
          <a:ext cx="3200400" cy="533400"/>
        </p:xfrm>
        <a:graphic>
          <a:graphicData uri="http://schemas.openxmlformats.org/drawingml/2006/table">
            <a:tbl>
              <a:tblPr/>
              <a:tblGrid>
                <a:gridCol w="639763"/>
                <a:gridCol w="639762"/>
                <a:gridCol w="641350"/>
                <a:gridCol w="639763"/>
                <a:gridCol w="6397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44"/>
          <p:cNvGraphicFramePr>
            <a:graphicFrameLocks/>
          </p:cNvGraphicFramePr>
          <p:nvPr/>
        </p:nvGraphicFramePr>
        <p:xfrm>
          <a:off x="2057400" y="3295640"/>
          <a:ext cx="3200400" cy="533400"/>
        </p:xfrm>
        <a:graphic>
          <a:graphicData uri="http://schemas.openxmlformats.org/drawingml/2006/table">
            <a:tbl>
              <a:tblPr/>
              <a:tblGrid>
                <a:gridCol w="639763"/>
                <a:gridCol w="639762"/>
                <a:gridCol w="641350"/>
                <a:gridCol w="639763"/>
                <a:gridCol w="6397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3335338" y="3295640"/>
            <a:ext cx="1919287" cy="533400"/>
          </a:xfrm>
          <a:prstGeom prst="rect">
            <a:avLst/>
          </a:prstGeom>
          <a:solidFill>
            <a:srgbClr val="FF6600">
              <a:alpha val="5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705100" y="2533640"/>
            <a:ext cx="2568575" cy="533400"/>
          </a:xfrm>
          <a:prstGeom prst="rect">
            <a:avLst/>
          </a:prstGeom>
          <a:solidFill>
            <a:srgbClr val="FF6600">
              <a:alpha val="5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5410200" y="268604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 flipV="1">
            <a:off x="5410200" y="321944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5867400" y="2643182"/>
            <a:ext cx="2562252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latin typeface="Corbel" pitchFamily="34" charset="0"/>
              </a:rPr>
              <a:t>ubound</a:t>
            </a:r>
            <a:r>
              <a:rPr lang="en-US" altLang="zh-CN" sz="2400" dirty="0">
                <a:latin typeface="Corbel" pitchFamily="34" charset="0"/>
              </a:rPr>
              <a:t> </a:t>
            </a:r>
            <a:r>
              <a:rPr lang="en-US" altLang="zh-CN" sz="2400" i="1" baseline="-25000" dirty="0">
                <a:latin typeface="Corbel" pitchFamily="34" charset="0"/>
              </a:rPr>
              <a:t>O</a:t>
            </a:r>
            <a:r>
              <a:rPr lang="en-US" altLang="zh-CN" sz="2400" baseline="-25000" dirty="0">
                <a:latin typeface="Corbel" pitchFamily="34" charset="0"/>
              </a:rPr>
              <a:t>(</a:t>
            </a:r>
            <a:r>
              <a:rPr lang="en-US" altLang="zh-CN" sz="2400" i="1" baseline="-25000" dirty="0" err="1">
                <a:latin typeface="Corbel" pitchFamily="34" charset="0"/>
              </a:rPr>
              <a:t>x</a:t>
            </a:r>
            <a:r>
              <a:rPr lang="en-US" altLang="zh-CN" sz="2400" baseline="-25000" dirty="0" err="1">
                <a:latin typeface="Corbel" pitchFamily="34" charset="0"/>
              </a:rPr>
              <a:t>,</a:t>
            </a:r>
            <a:r>
              <a:rPr lang="en-US" altLang="zh-CN" sz="2400" i="1" baseline="-25000" dirty="0" err="1">
                <a:latin typeface="Corbel" pitchFamily="34" charset="0"/>
              </a:rPr>
              <a:t>y</a:t>
            </a:r>
            <a:r>
              <a:rPr lang="en-US" altLang="zh-CN" sz="2400" baseline="-25000" dirty="0">
                <a:latin typeface="Corbel" pitchFamily="34" charset="0"/>
              </a:rPr>
              <a:t>)</a:t>
            </a:r>
            <a:r>
              <a:rPr lang="en-US" altLang="zh-CN" sz="2400" dirty="0">
                <a:latin typeface="Corbel" pitchFamily="34" charset="0"/>
              </a:rPr>
              <a:t> =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Corbel" pitchFamily="34" charset="0"/>
              </a:rPr>
              <a:t>1 + min(</a:t>
            </a:r>
            <a:r>
              <a:rPr lang="en-US" altLang="zh-CN" sz="2400" dirty="0">
                <a:solidFill>
                  <a:srgbClr val="C82E2E"/>
                </a:solidFill>
                <a:latin typeface="Corbel" pitchFamily="34" charset="0"/>
              </a:rPr>
              <a:t>4</a:t>
            </a:r>
            <a:r>
              <a:rPr lang="en-US" altLang="zh-CN" sz="2400" dirty="0">
                <a:latin typeface="Corbel" pitchFamily="34" charset="0"/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  <a:latin typeface="Corbel" pitchFamily="34" charset="0"/>
              </a:rPr>
              <a:t>3</a:t>
            </a:r>
            <a:r>
              <a:rPr lang="en-US" altLang="zh-CN" sz="2400" dirty="0">
                <a:latin typeface="Corbel" pitchFamily="34" charset="0"/>
              </a:rPr>
              <a:t>) = 4</a:t>
            </a:r>
          </a:p>
        </p:txBody>
      </p:sp>
      <p:graphicFrame>
        <p:nvGraphicFramePr>
          <p:cNvPr id="13" name="Object 44"/>
          <p:cNvGraphicFramePr>
            <a:graphicFrameLocks noChangeAspect="1"/>
          </p:cNvGraphicFramePr>
          <p:nvPr/>
        </p:nvGraphicFramePr>
        <p:xfrm>
          <a:off x="1643042" y="4286256"/>
          <a:ext cx="4545622" cy="98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수식" r:id="rId3" imgW="2158920" imgH="469800" progId="Equation.3">
                  <p:embed/>
                </p:oleObj>
              </mc:Choice>
              <mc:Fallback>
                <p:oleObj name="수식" r:id="rId3" imgW="2158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286256"/>
                        <a:ext cx="4545622" cy="988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46"/>
          <p:cNvSpPr>
            <a:spLocks noChangeShapeType="1"/>
          </p:cNvSpPr>
          <p:nvPr/>
        </p:nvSpPr>
        <p:spPr bwMode="auto">
          <a:xfrm flipV="1">
            <a:off x="6477000" y="4667240"/>
            <a:ext cx="228600" cy="228600"/>
          </a:xfrm>
          <a:prstGeom prst="line">
            <a:avLst/>
          </a:prstGeom>
          <a:noFill/>
          <a:ln w="28575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6477000" y="4667240"/>
            <a:ext cx="228600" cy="228600"/>
          </a:xfrm>
          <a:prstGeom prst="line">
            <a:avLst/>
          </a:prstGeom>
          <a:noFill/>
          <a:ln w="28575" cap="sq">
            <a:solidFill>
              <a:srgbClr val="C82E2E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16" name="Group 82"/>
          <p:cNvGraphicFramePr>
            <a:graphicFrameLocks/>
          </p:cNvGraphicFramePr>
          <p:nvPr/>
        </p:nvGraphicFramePr>
        <p:xfrm>
          <a:off x="2057400" y="2000240"/>
          <a:ext cx="3200400" cy="365760"/>
        </p:xfrm>
        <a:graphic>
          <a:graphicData uri="http://schemas.openxmlformats.org/drawingml/2006/table">
            <a:tbl>
              <a:tblPr/>
              <a:tblGrid>
                <a:gridCol w="639763"/>
                <a:gridCol w="639762"/>
                <a:gridCol w="641350"/>
                <a:gridCol w="639763"/>
                <a:gridCol w="639762"/>
              </a:tblGrid>
              <a:tr h="133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83"/>
          <p:cNvSpPr>
            <a:spLocks noChangeArrowheads="1"/>
          </p:cNvSpPr>
          <p:nvPr/>
        </p:nvSpPr>
        <p:spPr bwMode="auto">
          <a:xfrm>
            <a:off x="3335338" y="3295640"/>
            <a:ext cx="1919287" cy="533400"/>
          </a:xfrm>
          <a:prstGeom prst="rect">
            <a:avLst/>
          </a:prstGeom>
          <a:solidFill>
            <a:srgbClr val="0000FF">
              <a:alpha val="5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84"/>
          <p:cNvSpPr>
            <a:spLocks noChangeArrowheads="1"/>
          </p:cNvSpPr>
          <p:nvPr/>
        </p:nvSpPr>
        <p:spPr bwMode="auto">
          <a:xfrm>
            <a:off x="2705100" y="2533640"/>
            <a:ext cx="2568575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Text Box 85"/>
          <p:cNvSpPr txBox="1">
            <a:spLocks noChangeArrowheads="1"/>
          </p:cNvSpPr>
          <p:nvPr/>
        </p:nvSpPr>
        <p:spPr bwMode="auto">
          <a:xfrm>
            <a:off x="2220913" y="2000240"/>
            <a:ext cx="381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82E2E"/>
                </a:solidFill>
                <a:latin typeface="Arial" charset="0"/>
              </a:rPr>
              <a:t>1</a:t>
            </a:r>
          </a:p>
        </p:txBody>
      </p:sp>
      <p:sp>
        <p:nvSpPr>
          <p:cNvPr id="20" name="Text Box 145"/>
          <p:cNvSpPr txBox="1">
            <a:spLocks noChangeArrowheads="1"/>
          </p:cNvSpPr>
          <p:nvPr/>
        </p:nvSpPr>
        <p:spPr bwMode="auto">
          <a:xfrm>
            <a:off x="2860675" y="2000240"/>
            <a:ext cx="381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CC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0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30833 -0.03334 L 3.33333E-6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17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325 0.1 L -3.33333E-6 -4.44444E-6 " pathEditMode="relative" ptsTypes="AA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/>
      <p:bldP spid="14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PPJoin</a:t>
            </a:r>
            <a:r>
              <a:rPr lang="en-US" altLang="ko-KR" dirty="0" smtClean="0"/>
              <a:t>+:Positional Filtering within Suffix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Divide and Conquer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Probe suffix recursively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Until either candidate pair is pruned, or reach max-depth</a:t>
            </a:r>
          </a:p>
          <a:p>
            <a:endParaRPr lang="en-US" altLang="zh-CN" sz="2000" dirty="0" smtClean="0">
              <a:ea typeface="宋体" pitchFamily="2" charset="-122"/>
            </a:endParaRPr>
          </a:p>
          <a:p>
            <a:pPr lvl="2"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6" name="Group 310"/>
          <p:cNvGraphicFramePr>
            <a:graphicFrameLocks/>
          </p:cNvGraphicFramePr>
          <p:nvPr/>
        </p:nvGraphicFramePr>
        <p:xfrm>
          <a:off x="609600" y="2362189"/>
          <a:ext cx="7696200" cy="396240"/>
        </p:xfrm>
        <a:graphic>
          <a:graphicData uri="http://schemas.openxmlformats.org/drawingml/2006/table">
            <a:tbl>
              <a:tblPr/>
              <a:tblGrid>
                <a:gridCol w="406400"/>
                <a:gridCol w="401638"/>
                <a:gridCol w="406400"/>
                <a:gridCol w="406400"/>
                <a:gridCol w="404812"/>
                <a:gridCol w="406400"/>
                <a:gridCol w="403225"/>
                <a:gridCol w="404813"/>
                <a:gridCol w="406400"/>
                <a:gridCol w="403225"/>
                <a:gridCol w="406400"/>
                <a:gridCol w="404812"/>
                <a:gridCol w="403225"/>
                <a:gridCol w="406400"/>
                <a:gridCol w="404813"/>
                <a:gridCol w="406400"/>
                <a:gridCol w="406400"/>
                <a:gridCol w="401637"/>
                <a:gridCol w="406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Line 178"/>
          <p:cNvSpPr>
            <a:spLocks noChangeShapeType="1"/>
          </p:cNvSpPr>
          <p:nvPr/>
        </p:nvSpPr>
        <p:spPr bwMode="auto">
          <a:xfrm>
            <a:off x="2224088" y="1995476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Rectangle 191"/>
          <p:cNvSpPr>
            <a:spLocks noChangeArrowheads="1"/>
          </p:cNvSpPr>
          <p:nvPr/>
        </p:nvSpPr>
        <p:spPr bwMode="auto">
          <a:xfrm>
            <a:off x="5065713" y="2376476"/>
            <a:ext cx="409575" cy="381000"/>
          </a:xfrm>
          <a:prstGeom prst="rect">
            <a:avLst/>
          </a:prstGeom>
          <a:solidFill>
            <a:srgbClr val="008080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1</a:t>
            </a:r>
          </a:p>
        </p:txBody>
      </p:sp>
      <p:sp>
        <p:nvSpPr>
          <p:cNvPr id="9" name="Rectangle 192"/>
          <p:cNvSpPr>
            <a:spLocks noChangeArrowheads="1"/>
          </p:cNvSpPr>
          <p:nvPr/>
        </p:nvSpPr>
        <p:spPr bwMode="auto">
          <a:xfrm>
            <a:off x="3435350" y="2376476"/>
            <a:ext cx="409575" cy="381000"/>
          </a:xfrm>
          <a:prstGeom prst="rect">
            <a:avLst/>
          </a:prstGeom>
          <a:solidFill>
            <a:srgbClr val="666699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2</a:t>
            </a:r>
          </a:p>
        </p:txBody>
      </p:sp>
      <p:sp>
        <p:nvSpPr>
          <p:cNvPr id="10" name="Rectangle 193"/>
          <p:cNvSpPr>
            <a:spLocks noChangeArrowheads="1"/>
          </p:cNvSpPr>
          <p:nvPr/>
        </p:nvSpPr>
        <p:spPr bwMode="auto">
          <a:xfrm>
            <a:off x="6677025" y="2376476"/>
            <a:ext cx="409575" cy="381000"/>
          </a:xfrm>
          <a:prstGeom prst="rect">
            <a:avLst/>
          </a:prstGeom>
          <a:solidFill>
            <a:srgbClr val="666699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2</a:t>
            </a:r>
          </a:p>
        </p:txBody>
      </p:sp>
      <p:sp>
        <p:nvSpPr>
          <p:cNvPr id="11" name="Rectangle 194"/>
          <p:cNvSpPr>
            <a:spLocks noChangeArrowheads="1"/>
          </p:cNvSpPr>
          <p:nvPr/>
        </p:nvSpPr>
        <p:spPr bwMode="auto">
          <a:xfrm>
            <a:off x="2638425" y="2376476"/>
            <a:ext cx="409575" cy="381000"/>
          </a:xfrm>
          <a:prstGeom prst="rect">
            <a:avLst/>
          </a:prstGeom>
          <a:solidFill>
            <a:srgbClr val="800000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3</a:t>
            </a:r>
          </a:p>
        </p:txBody>
      </p:sp>
      <p:sp>
        <p:nvSpPr>
          <p:cNvPr id="12" name="Rectangle 195"/>
          <p:cNvSpPr>
            <a:spLocks noChangeArrowheads="1"/>
          </p:cNvSpPr>
          <p:nvPr/>
        </p:nvSpPr>
        <p:spPr bwMode="auto">
          <a:xfrm>
            <a:off x="4256088" y="2376476"/>
            <a:ext cx="409575" cy="381000"/>
          </a:xfrm>
          <a:prstGeom prst="rect">
            <a:avLst/>
          </a:prstGeom>
          <a:solidFill>
            <a:srgbClr val="800000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3</a:t>
            </a:r>
          </a:p>
        </p:txBody>
      </p:sp>
      <p:sp>
        <p:nvSpPr>
          <p:cNvPr id="13" name="Rectangle 196"/>
          <p:cNvSpPr>
            <a:spLocks noChangeArrowheads="1"/>
          </p:cNvSpPr>
          <p:nvPr/>
        </p:nvSpPr>
        <p:spPr bwMode="auto">
          <a:xfrm>
            <a:off x="7502525" y="2376476"/>
            <a:ext cx="409575" cy="381000"/>
          </a:xfrm>
          <a:prstGeom prst="rect">
            <a:avLst/>
          </a:prstGeom>
          <a:solidFill>
            <a:srgbClr val="800000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3</a:t>
            </a:r>
          </a:p>
        </p:txBody>
      </p:sp>
      <p:sp>
        <p:nvSpPr>
          <p:cNvPr id="14" name="Rectangle 197"/>
          <p:cNvSpPr>
            <a:spLocks noChangeArrowheads="1"/>
          </p:cNvSpPr>
          <p:nvPr/>
        </p:nvSpPr>
        <p:spPr bwMode="auto">
          <a:xfrm>
            <a:off x="5867400" y="2376476"/>
            <a:ext cx="409575" cy="381000"/>
          </a:xfrm>
          <a:prstGeom prst="rect">
            <a:avLst/>
          </a:prstGeom>
          <a:solidFill>
            <a:srgbClr val="800000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Arial" charset="0"/>
              </a:rPr>
              <a:t>3</a:t>
            </a:r>
          </a:p>
        </p:txBody>
      </p:sp>
      <p:graphicFrame>
        <p:nvGraphicFramePr>
          <p:cNvPr id="15" name="Group 311"/>
          <p:cNvGraphicFramePr>
            <a:graphicFrameLocks/>
          </p:cNvGraphicFramePr>
          <p:nvPr/>
        </p:nvGraphicFramePr>
        <p:xfrm>
          <a:off x="609600" y="3290876"/>
          <a:ext cx="7696200" cy="396240"/>
        </p:xfrm>
        <a:graphic>
          <a:graphicData uri="http://schemas.openxmlformats.org/drawingml/2006/table">
            <a:tbl>
              <a:tblPr/>
              <a:tblGrid>
                <a:gridCol w="406400"/>
                <a:gridCol w="401638"/>
                <a:gridCol w="406400"/>
                <a:gridCol w="406400"/>
                <a:gridCol w="404812"/>
                <a:gridCol w="406400"/>
                <a:gridCol w="403225"/>
                <a:gridCol w="404813"/>
                <a:gridCol w="406400"/>
                <a:gridCol w="403225"/>
                <a:gridCol w="406400"/>
                <a:gridCol w="404812"/>
                <a:gridCol w="403225"/>
                <a:gridCol w="406400"/>
                <a:gridCol w="404813"/>
                <a:gridCol w="406400"/>
                <a:gridCol w="406400"/>
                <a:gridCol w="401637"/>
                <a:gridCol w="406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2E2E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Line 293"/>
          <p:cNvSpPr>
            <a:spLocks noChangeShapeType="1"/>
          </p:cNvSpPr>
          <p:nvPr/>
        </p:nvSpPr>
        <p:spPr bwMode="auto">
          <a:xfrm flipH="1">
            <a:off x="4876800" y="2757476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7" name="Line 294"/>
          <p:cNvSpPr>
            <a:spLocks noChangeShapeType="1"/>
          </p:cNvSpPr>
          <p:nvPr/>
        </p:nvSpPr>
        <p:spPr bwMode="auto">
          <a:xfrm>
            <a:off x="3657600" y="2757476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8" name="Line 295"/>
          <p:cNvSpPr>
            <a:spLocks noChangeShapeType="1"/>
          </p:cNvSpPr>
          <p:nvPr/>
        </p:nvSpPr>
        <p:spPr bwMode="auto">
          <a:xfrm flipH="1">
            <a:off x="6477000" y="2757476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296"/>
          <p:cNvSpPr>
            <a:spLocks noChangeShapeType="1"/>
          </p:cNvSpPr>
          <p:nvPr/>
        </p:nvSpPr>
        <p:spPr bwMode="auto">
          <a:xfrm>
            <a:off x="2819400" y="2757476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297"/>
          <p:cNvSpPr>
            <a:spLocks noChangeShapeType="1"/>
          </p:cNvSpPr>
          <p:nvPr/>
        </p:nvSpPr>
        <p:spPr bwMode="auto">
          <a:xfrm>
            <a:off x="4419600" y="275747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298"/>
          <p:cNvSpPr>
            <a:spLocks noChangeShapeType="1"/>
          </p:cNvSpPr>
          <p:nvPr/>
        </p:nvSpPr>
        <p:spPr bwMode="auto">
          <a:xfrm>
            <a:off x="6019800" y="275747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299"/>
          <p:cNvSpPr>
            <a:spLocks noChangeShapeType="1"/>
          </p:cNvSpPr>
          <p:nvPr/>
        </p:nvSpPr>
        <p:spPr bwMode="auto">
          <a:xfrm>
            <a:off x="7696200" y="2757476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Rectangle 301"/>
          <p:cNvSpPr>
            <a:spLocks noChangeArrowheads="1"/>
          </p:cNvSpPr>
          <p:nvPr/>
        </p:nvSpPr>
        <p:spPr bwMode="auto">
          <a:xfrm>
            <a:off x="4648200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302"/>
          <p:cNvSpPr>
            <a:spLocks noChangeArrowheads="1"/>
          </p:cNvSpPr>
          <p:nvPr/>
        </p:nvSpPr>
        <p:spPr bwMode="auto">
          <a:xfrm>
            <a:off x="3857625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303"/>
          <p:cNvSpPr>
            <a:spLocks noChangeArrowheads="1"/>
          </p:cNvSpPr>
          <p:nvPr/>
        </p:nvSpPr>
        <p:spPr bwMode="auto">
          <a:xfrm>
            <a:off x="3048000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304"/>
          <p:cNvSpPr>
            <a:spLocks noChangeArrowheads="1"/>
          </p:cNvSpPr>
          <p:nvPr/>
        </p:nvSpPr>
        <p:spPr bwMode="auto">
          <a:xfrm>
            <a:off x="4267200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Rectangle 305"/>
          <p:cNvSpPr>
            <a:spLocks noChangeArrowheads="1"/>
          </p:cNvSpPr>
          <p:nvPr/>
        </p:nvSpPr>
        <p:spPr bwMode="auto">
          <a:xfrm>
            <a:off x="5867400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06"/>
          <p:cNvSpPr>
            <a:spLocks noChangeArrowheads="1"/>
          </p:cNvSpPr>
          <p:nvPr/>
        </p:nvSpPr>
        <p:spPr bwMode="auto">
          <a:xfrm>
            <a:off x="6286500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307"/>
          <p:cNvSpPr>
            <a:spLocks noChangeArrowheads="1"/>
          </p:cNvSpPr>
          <p:nvPr/>
        </p:nvSpPr>
        <p:spPr bwMode="auto">
          <a:xfrm>
            <a:off x="7896225" y="3290876"/>
            <a:ext cx="409575" cy="381000"/>
          </a:xfrm>
          <a:prstGeom prst="rect">
            <a:avLst/>
          </a:prstGeom>
          <a:solidFill>
            <a:srgbClr val="333333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Text Box 313"/>
          <p:cNvSpPr txBox="1">
            <a:spLocks noChangeArrowheads="1"/>
          </p:cNvSpPr>
          <p:nvPr/>
        </p:nvSpPr>
        <p:spPr bwMode="auto">
          <a:xfrm>
            <a:off x="1371600" y="1857364"/>
            <a:ext cx="12192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prefix</a:t>
            </a:r>
          </a:p>
        </p:txBody>
      </p:sp>
      <p:sp>
        <p:nvSpPr>
          <p:cNvPr id="31" name="Text Box 314"/>
          <p:cNvSpPr txBox="1">
            <a:spLocks noChangeArrowheads="1"/>
          </p:cNvSpPr>
          <p:nvPr/>
        </p:nvSpPr>
        <p:spPr bwMode="auto">
          <a:xfrm>
            <a:off x="2362200" y="1857364"/>
            <a:ext cx="12192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suffix</a:t>
            </a:r>
          </a:p>
        </p:txBody>
      </p:sp>
      <p:sp>
        <p:nvSpPr>
          <p:cNvPr id="32" name="Rectangle 317"/>
          <p:cNvSpPr>
            <a:spLocks noChangeArrowheads="1"/>
          </p:cNvSpPr>
          <p:nvPr/>
        </p:nvSpPr>
        <p:spPr bwMode="auto">
          <a:xfrm>
            <a:off x="609600" y="2376476"/>
            <a:ext cx="1600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Rectangle 318"/>
          <p:cNvSpPr>
            <a:spLocks noChangeArrowheads="1"/>
          </p:cNvSpPr>
          <p:nvPr/>
        </p:nvSpPr>
        <p:spPr bwMode="auto">
          <a:xfrm>
            <a:off x="609600" y="3290876"/>
            <a:ext cx="1600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319"/>
          <p:cNvSpPr>
            <a:spLocks noChangeArrowheads="1"/>
          </p:cNvSpPr>
          <p:nvPr/>
        </p:nvSpPr>
        <p:spPr bwMode="auto">
          <a:xfrm>
            <a:off x="2209800" y="2376476"/>
            <a:ext cx="28956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Rectangle 320"/>
          <p:cNvSpPr>
            <a:spLocks noChangeArrowheads="1"/>
          </p:cNvSpPr>
          <p:nvPr/>
        </p:nvSpPr>
        <p:spPr bwMode="auto">
          <a:xfrm>
            <a:off x="2209800" y="3290876"/>
            <a:ext cx="24384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Rectangle 321"/>
          <p:cNvSpPr>
            <a:spLocks noChangeArrowheads="1"/>
          </p:cNvSpPr>
          <p:nvPr/>
        </p:nvSpPr>
        <p:spPr bwMode="auto">
          <a:xfrm>
            <a:off x="50292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322"/>
          <p:cNvSpPr>
            <a:spLocks noChangeArrowheads="1"/>
          </p:cNvSpPr>
          <p:nvPr/>
        </p:nvSpPr>
        <p:spPr bwMode="auto">
          <a:xfrm>
            <a:off x="46482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Rectangle 323"/>
          <p:cNvSpPr>
            <a:spLocks noChangeArrowheads="1"/>
          </p:cNvSpPr>
          <p:nvPr/>
        </p:nvSpPr>
        <p:spPr bwMode="auto">
          <a:xfrm>
            <a:off x="5486400" y="2376476"/>
            <a:ext cx="28194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Rectangle 324"/>
          <p:cNvSpPr>
            <a:spLocks noChangeArrowheads="1"/>
          </p:cNvSpPr>
          <p:nvPr/>
        </p:nvSpPr>
        <p:spPr bwMode="auto">
          <a:xfrm>
            <a:off x="5029200" y="3290876"/>
            <a:ext cx="32766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Text Box 325"/>
          <p:cNvSpPr txBox="1">
            <a:spLocks noChangeArrowheads="1"/>
          </p:cNvSpPr>
          <p:nvPr/>
        </p:nvSpPr>
        <p:spPr bwMode="auto">
          <a:xfrm>
            <a:off x="2209800" y="3976676"/>
            <a:ext cx="304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4</a:t>
            </a:r>
          </a:p>
        </p:txBody>
      </p:sp>
      <p:sp>
        <p:nvSpPr>
          <p:cNvPr id="41" name="Text Box 326"/>
          <p:cNvSpPr txBox="1">
            <a:spLocks noChangeArrowheads="1"/>
          </p:cNvSpPr>
          <p:nvPr/>
        </p:nvSpPr>
        <p:spPr bwMode="auto">
          <a:xfrm>
            <a:off x="2438400" y="39766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+ 6</a:t>
            </a:r>
          </a:p>
        </p:txBody>
      </p:sp>
      <p:sp>
        <p:nvSpPr>
          <p:cNvPr id="42" name="Text Box 329"/>
          <p:cNvSpPr txBox="1">
            <a:spLocks noChangeArrowheads="1"/>
          </p:cNvSpPr>
          <p:nvPr/>
        </p:nvSpPr>
        <p:spPr bwMode="auto">
          <a:xfrm>
            <a:off x="2895600" y="39766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43" name="Text Box 330"/>
          <p:cNvSpPr txBox="1">
            <a:spLocks noChangeArrowheads="1"/>
          </p:cNvSpPr>
          <p:nvPr/>
        </p:nvSpPr>
        <p:spPr bwMode="auto">
          <a:xfrm>
            <a:off x="3276600" y="39766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+ 7</a:t>
            </a:r>
          </a:p>
        </p:txBody>
      </p:sp>
      <p:sp>
        <p:nvSpPr>
          <p:cNvPr id="44" name="Text Box 331"/>
          <p:cNvSpPr txBox="1">
            <a:spLocks noChangeArrowheads="1"/>
          </p:cNvSpPr>
          <p:nvPr/>
        </p:nvSpPr>
        <p:spPr bwMode="auto">
          <a:xfrm>
            <a:off x="2209800" y="4281476"/>
            <a:ext cx="304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4</a:t>
            </a:r>
          </a:p>
        </p:txBody>
      </p:sp>
      <p:sp>
        <p:nvSpPr>
          <p:cNvPr id="45" name="Text Box 332"/>
          <p:cNvSpPr txBox="1">
            <a:spLocks noChangeArrowheads="1"/>
          </p:cNvSpPr>
          <p:nvPr/>
        </p:nvSpPr>
        <p:spPr bwMode="auto">
          <a:xfrm>
            <a:off x="24384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+ 3</a:t>
            </a:r>
          </a:p>
        </p:txBody>
      </p:sp>
      <p:sp>
        <p:nvSpPr>
          <p:cNvPr id="46" name="Text Box 333"/>
          <p:cNvSpPr txBox="1">
            <a:spLocks noChangeArrowheads="1"/>
          </p:cNvSpPr>
          <p:nvPr/>
        </p:nvSpPr>
        <p:spPr bwMode="auto">
          <a:xfrm>
            <a:off x="28956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47" name="Text Box 334"/>
          <p:cNvSpPr txBox="1">
            <a:spLocks noChangeArrowheads="1"/>
          </p:cNvSpPr>
          <p:nvPr/>
        </p:nvSpPr>
        <p:spPr bwMode="auto">
          <a:xfrm>
            <a:off x="32766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48" name="Text Box 335"/>
          <p:cNvSpPr txBox="1">
            <a:spLocks noChangeArrowheads="1"/>
          </p:cNvSpPr>
          <p:nvPr/>
        </p:nvSpPr>
        <p:spPr bwMode="auto">
          <a:xfrm>
            <a:off x="36576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49" name="Text Box 336"/>
          <p:cNvSpPr txBox="1">
            <a:spLocks noChangeArrowheads="1"/>
          </p:cNvSpPr>
          <p:nvPr/>
        </p:nvSpPr>
        <p:spPr bwMode="auto">
          <a:xfrm>
            <a:off x="40386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+ 3</a:t>
            </a:r>
          </a:p>
        </p:txBody>
      </p:sp>
      <p:sp>
        <p:nvSpPr>
          <p:cNvPr id="50" name="Text Box 337"/>
          <p:cNvSpPr txBox="1">
            <a:spLocks noChangeArrowheads="1"/>
          </p:cNvSpPr>
          <p:nvPr/>
        </p:nvSpPr>
        <p:spPr bwMode="auto">
          <a:xfrm>
            <a:off x="44196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1" name="Text Box 338"/>
          <p:cNvSpPr txBox="1">
            <a:spLocks noChangeArrowheads="1"/>
          </p:cNvSpPr>
          <p:nvPr/>
        </p:nvSpPr>
        <p:spPr bwMode="auto">
          <a:xfrm>
            <a:off x="4800600" y="42814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+ 3</a:t>
            </a:r>
          </a:p>
        </p:txBody>
      </p:sp>
      <p:sp>
        <p:nvSpPr>
          <p:cNvPr id="52" name="Text Box 339"/>
          <p:cNvSpPr txBox="1">
            <a:spLocks noChangeArrowheads="1"/>
          </p:cNvSpPr>
          <p:nvPr/>
        </p:nvSpPr>
        <p:spPr bwMode="auto">
          <a:xfrm>
            <a:off x="2209800" y="4586276"/>
            <a:ext cx="304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4</a:t>
            </a:r>
          </a:p>
        </p:txBody>
      </p:sp>
      <p:sp>
        <p:nvSpPr>
          <p:cNvPr id="53" name="Text Box 340"/>
          <p:cNvSpPr txBox="1">
            <a:spLocks noChangeArrowheads="1"/>
          </p:cNvSpPr>
          <p:nvPr/>
        </p:nvSpPr>
        <p:spPr bwMode="auto">
          <a:xfrm>
            <a:off x="24384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4" name="Text Box 341"/>
          <p:cNvSpPr txBox="1">
            <a:spLocks noChangeArrowheads="1"/>
          </p:cNvSpPr>
          <p:nvPr/>
        </p:nvSpPr>
        <p:spPr bwMode="auto">
          <a:xfrm>
            <a:off x="2895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5" name="Text Box 342"/>
          <p:cNvSpPr txBox="1">
            <a:spLocks noChangeArrowheads="1"/>
          </p:cNvSpPr>
          <p:nvPr/>
        </p:nvSpPr>
        <p:spPr bwMode="auto">
          <a:xfrm>
            <a:off x="3276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6" name="Text Box 343"/>
          <p:cNvSpPr txBox="1">
            <a:spLocks noChangeArrowheads="1"/>
          </p:cNvSpPr>
          <p:nvPr/>
        </p:nvSpPr>
        <p:spPr bwMode="auto">
          <a:xfrm>
            <a:off x="3657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7" name="Text Box 344"/>
          <p:cNvSpPr txBox="1">
            <a:spLocks noChangeArrowheads="1"/>
          </p:cNvSpPr>
          <p:nvPr/>
        </p:nvSpPr>
        <p:spPr bwMode="auto">
          <a:xfrm>
            <a:off x="4038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8" name="Text Box 345"/>
          <p:cNvSpPr txBox="1">
            <a:spLocks noChangeArrowheads="1"/>
          </p:cNvSpPr>
          <p:nvPr/>
        </p:nvSpPr>
        <p:spPr bwMode="auto">
          <a:xfrm>
            <a:off x="4419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59" name="Text Box 346"/>
          <p:cNvSpPr txBox="1">
            <a:spLocks noChangeArrowheads="1"/>
          </p:cNvSpPr>
          <p:nvPr/>
        </p:nvSpPr>
        <p:spPr bwMode="auto">
          <a:xfrm>
            <a:off x="4800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60" name="Text Box 347"/>
          <p:cNvSpPr txBox="1">
            <a:spLocks noChangeArrowheads="1"/>
          </p:cNvSpPr>
          <p:nvPr/>
        </p:nvSpPr>
        <p:spPr bwMode="auto">
          <a:xfrm>
            <a:off x="5181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61" name="Text Box 348"/>
          <p:cNvSpPr txBox="1">
            <a:spLocks noChangeArrowheads="1"/>
          </p:cNvSpPr>
          <p:nvPr/>
        </p:nvSpPr>
        <p:spPr bwMode="auto">
          <a:xfrm>
            <a:off x="5562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62" name="Text Box 349"/>
          <p:cNvSpPr txBox="1">
            <a:spLocks noChangeArrowheads="1"/>
          </p:cNvSpPr>
          <p:nvPr/>
        </p:nvSpPr>
        <p:spPr bwMode="auto">
          <a:xfrm>
            <a:off x="5943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63" name="Text Box 350"/>
          <p:cNvSpPr txBox="1">
            <a:spLocks noChangeArrowheads="1"/>
          </p:cNvSpPr>
          <p:nvPr/>
        </p:nvSpPr>
        <p:spPr bwMode="auto">
          <a:xfrm>
            <a:off x="6324600" y="4586276"/>
            <a:ext cx="533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+ 1</a:t>
            </a:r>
          </a:p>
        </p:txBody>
      </p:sp>
      <p:sp>
        <p:nvSpPr>
          <p:cNvPr id="64" name="Text Box 351"/>
          <p:cNvSpPr txBox="1">
            <a:spLocks noChangeArrowheads="1"/>
          </p:cNvSpPr>
          <p:nvPr/>
        </p:nvSpPr>
        <p:spPr bwMode="auto">
          <a:xfrm>
            <a:off x="3657600" y="3976676"/>
            <a:ext cx="762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 = 18</a:t>
            </a:r>
          </a:p>
        </p:txBody>
      </p:sp>
      <p:sp>
        <p:nvSpPr>
          <p:cNvPr id="65" name="Text Box 352"/>
          <p:cNvSpPr txBox="1">
            <a:spLocks noChangeArrowheads="1"/>
          </p:cNvSpPr>
          <p:nvPr/>
        </p:nvSpPr>
        <p:spPr bwMode="auto">
          <a:xfrm>
            <a:off x="5181600" y="4281476"/>
            <a:ext cx="762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 = 17</a:t>
            </a:r>
          </a:p>
        </p:txBody>
      </p:sp>
      <p:sp>
        <p:nvSpPr>
          <p:cNvPr id="66" name="Text Box 353"/>
          <p:cNvSpPr txBox="1">
            <a:spLocks noChangeArrowheads="1"/>
          </p:cNvSpPr>
          <p:nvPr/>
        </p:nvSpPr>
        <p:spPr bwMode="auto">
          <a:xfrm>
            <a:off x="6705600" y="4586276"/>
            <a:ext cx="762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 = 15</a:t>
            </a:r>
          </a:p>
        </p:txBody>
      </p:sp>
      <p:sp>
        <p:nvSpPr>
          <p:cNvPr id="67" name="Rectangle 354"/>
          <p:cNvSpPr>
            <a:spLocks noChangeArrowheads="1"/>
          </p:cNvSpPr>
          <p:nvPr/>
        </p:nvSpPr>
        <p:spPr bwMode="auto">
          <a:xfrm>
            <a:off x="2209800" y="2376476"/>
            <a:ext cx="1219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Rectangle 355"/>
          <p:cNvSpPr>
            <a:spLocks noChangeArrowheads="1"/>
          </p:cNvSpPr>
          <p:nvPr/>
        </p:nvSpPr>
        <p:spPr bwMode="auto">
          <a:xfrm>
            <a:off x="2209800" y="3290876"/>
            <a:ext cx="1600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Rectangle 356"/>
          <p:cNvSpPr>
            <a:spLocks noChangeArrowheads="1"/>
          </p:cNvSpPr>
          <p:nvPr/>
        </p:nvSpPr>
        <p:spPr bwMode="auto">
          <a:xfrm>
            <a:off x="34290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Rectangle 357"/>
          <p:cNvSpPr>
            <a:spLocks noChangeArrowheads="1"/>
          </p:cNvSpPr>
          <p:nvPr/>
        </p:nvSpPr>
        <p:spPr bwMode="auto">
          <a:xfrm>
            <a:off x="38100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Rectangle 358"/>
          <p:cNvSpPr>
            <a:spLocks noChangeArrowheads="1"/>
          </p:cNvSpPr>
          <p:nvPr/>
        </p:nvSpPr>
        <p:spPr bwMode="auto">
          <a:xfrm>
            <a:off x="3886200" y="2376476"/>
            <a:ext cx="1143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Rectangle 360"/>
          <p:cNvSpPr>
            <a:spLocks noChangeArrowheads="1"/>
          </p:cNvSpPr>
          <p:nvPr/>
        </p:nvSpPr>
        <p:spPr bwMode="auto">
          <a:xfrm>
            <a:off x="4267200" y="32908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Rectangle 361"/>
          <p:cNvSpPr>
            <a:spLocks noChangeArrowheads="1"/>
          </p:cNvSpPr>
          <p:nvPr/>
        </p:nvSpPr>
        <p:spPr bwMode="auto">
          <a:xfrm>
            <a:off x="50292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Rectangle 362"/>
          <p:cNvSpPr>
            <a:spLocks noChangeArrowheads="1"/>
          </p:cNvSpPr>
          <p:nvPr/>
        </p:nvSpPr>
        <p:spPr bwMode="auto">
          <a:xfrm>
            <a:off x="46482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363"/>
          <p:cNvSpPr>
            <a:spLocks noChangeArrowheads="1"/>
          </p:cNvSpPr>
          <p:nvPr/>
        </p:nvSpPr>
        <p:spPr bwMode="auto">
          <a:xfrm>
            <a:off x="5486400" y="2376476"/>
            <a:ext cx="1219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Rectangle 364"/>
          <p:cNvSpPr>
            <a:spLocks noChangeArrowheads="1"/>
          </p:cNvSpPr>
          <p:nvPr/>
        </p:nvSpPr>
        <p:spPr bwMode="auto">
          <a:xfrm>
            <a:off x="5029200" y="3290876"/>
            <a:ext cx="1219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Rectangle 365"/>
          <p:cNvSpPr>
            <a:spLocks noChangeArrowheads="1"/>
          </p:cNvSpPr>
          <p:nvPr/>
        </p:nvSpPr>
        <p:spPr bwMode="auto">
          <a:xfrm>
            <a:off x="67056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Rectangle 366"/>
          <p:cNvSpPr>
            <a:spLocks noChangeArrowheads="1"/>
          </p:cNvSpPr>
          <p:nvPr/>
        </p:nvSpPr>
        <p:spPr bwMode="auto">
          <a:xfrm>
            <a:off x="62484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Rectangle 367"/>
          <p:cNvSpPr>
            <a:spLocks noChangeArrowheads="1"/>
          </p:cNvSpPr>
          <p:nvPr/>
        </p:nvSpPr>
        <p:spPr bwMode="auto">
          <a:xfrm>
            <a:off x="7086600" y="2376476"/>
            <a:ext cx="1219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Rectangle 368"/>
          <p:cNvSpPr>
            <a:spLocks noChangeArrowheads="1"/>
          </p:cNvSpPr>
          <p:nvPr/>
        </p:nvSpPr>
        <p:spPr bwMode="auto">
          <a:xfrm>
            <a:off x="6705600" y="3290876"/>
            <a:ext cx="1600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Rectangle 369"/>
          <p:cNvSpPr>
            <a:spLocks noChangeArrowheads="1"/>
          </p:cNvSpPr>
          <p:nvPr/>
        </p:nvSpPr>
        <p:spPr bwMode="auto">
          <a:xfrm>
            <a:off x="22098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Rectangle 370"/>
          <p:cNvSpPr>
            <a:spLocks noChangeArrowheads="1"/>
          </p:cNvSpPr>
          <p:nvPr/>
        </p:nvSpPr>
        <p:spPr bwMode="auto">
          <a:xfrm>
            <a:off x="2209800" y="3290876"/>
            <a:ext cx="838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Rectangle 371"/>
          <p:cNvSpPr>
            <a:spLocks noChangeArrowheads="1"/>
          </p:cNvSpPr>
          <p:nvPr/>
        </p:nvSpPr>
        <p:spPr bwMode="auto">
          <a:xfrm>
            <a:off x="26670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Rectangle 372"/>
          <p:cNvSpPr>
            <a:spLocks noChangeArrowheads="1"/>
          </p:cNvSpPr>
          <p:nvPr/>
        </p:nvSpPr>
        <p:spPr bwMode="auto">
          <a:xfrm>
            <a:off x="3048000" y="32908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Rectangle 373"/>
          <p:cNvSpPr>
            <a:spLocks noChangeArrowheads="1"/>
          </p:cNvSpPr>
          <p:nvPr/>
        </p:nvSpPr>
        <p:spPr bwMode="auto">
          <a:xfrm>
            <a:off x="30480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Rectangle 374"/>
          <p:cNvSpPr>
            <a:spLocks noChangeArrowheads="1"/>
          </p:cNvSpPr>
          <p:nvPr/>
        </p:nvSpPr>
        <p:spPr bwMode="auto">
          <a:xfrm>
            <a:off x="34290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Rectangle 375"/>
          <p:cNvSpPr>
            <a:spLocks noChangeArrowheads="1"/>
          </p:cNvSpPr>
          <p:nvPr/>
        </p:nvSpPr>
        <p:spPr bwMode="auto">
          <a:xfrm>
            <a:off x="34290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Rectangle 376"/>
          <p:cNvSpPr>
            <a:spLocks noChangeArrowheads="1"/>
          </p:cNvSpPr>
          <p:nvPr/>
        </p:nvSpPr>
        <p:spPr bwMode="auto">
          <a:xfrm>
            <a:off x="3886200" y="32908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Rectangle 377"/>
          <p:cNvSpPr>
            <a:spLocks noChangeArrowheads="1"/>
          </p:cNvSpPr>
          <p:nvPr/>
        </p:nvSpPr>
        <p:spPr bwMode="auto">
          <a:xfrm>
            <a:off x="42672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Rectangle 378"/>
          <p:cNvSpPr>
            <a:spLocks noChangeArrowheads="1"/>
          </p:cNvSpPr>
          <p:nvPr/>
        </p:nvSpPr>
        <p:spPr bwMode="auto">
          <a:xfrm>
            <a:off x="4267200" y="32908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Rectangle 379"/>
          <p:cNvSpPr>
            <a:spLocks noChangeArrowheads="1"/>
          </p:cNvSpPr>
          <p:nvPr/>
        </p:nvSpPr>
        <p:spPr bwMode="auto">
          <a:xfrm>
            <a:off x="50292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Rectangle 380"/>
          <p:cNvSpPr>
            <a:spLocks noChangeArrowheads="1"/>
          </p:cNvSpPr>
          <p:nvPr/>
        </p:nvSpPr>
        <p:spPr bwMode="auto">
          <a:xfrm>
            <a:off x="46482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Rectangle 381"/>
          <p:cNvSpPr>
            <a:spLocks noChangeArrowheads="1"/>
          </p:cNvSpPr>
          <p:nvPr/>
        </p:nvSpPr>
        <p:spPr bwMode="auto">
          <a:xfrm>
            <a:off x="54864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382"/>
          <p:cNvSpPr>
            <a:spLocks noChangeArrowheads="1"/>
          </p:cNvSpPr>
          <p:nvPr/>
        </p:nvSpPr>
        <p:spPr bwMode="auto">
          <a:xfrm>
            <a:off x="5029200" y="3290876"/>
            <a:ext cx="838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Rectangle 383"/>
          <p:cNvSpPr>
            <a:spLocks noChangeArrowheads="1"/>
          </p:cNvSpPr>
          <p:nvPr/>
        </p:nvSpPr>
        <p:spPr bwMode="auto">
          <a:xfrm>
            <a:off x="58674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Rectangle 384"/>
          <p:cNvSpPr>
            <a:spLocks noChangeArrowheads="1"/>
          </p:cNvSpPr>
          <p:nvPr/>
        </p:nvSpPr>
        <p:spPr bwMode="auto">
          <a:xfrm>
            <a:off x="58674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Rectangle 385"/>
          <p:cNvSpPr>
            <a:spLocks noChangeArrowheads="1"/>
          </p:cNvSpPr>
          <p:nvPr/>
        </p:nvSpPr>
        <p:spPr bwMode="auto">
          <a:xfrm>
            <a:off x="67056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" name="Rectangle 386"/>
          <p:cNvSpPr>
            <a:spLocks noChangeArrowheads="1"/>
          </p:cNvSpPr>
          <p:nvPr/>
        </p:nvSpPr>
        <p:spPr bwMode="auto">
          <a:xfrm>
            <a:off x="62484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" name="Rectangle 387"/>
          <p:cNvSpPr>
            <a:spLocks noChangeArrowheads="1"/>
          </p:cNvSpPr>
          <p:nvPr/>
        </p:nvSpPr>
        <p:spPr bwMode="auto">
          <a:xfrm>
            <a:off x="7086600" y="2376476"/>
            <a:ext cx="3810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Rectangle 388"/>
          <p:cNvSpPr>
            <a:spLocks noChangeArrowheads="1"/>
          </p:cNvSpPr>
          <p:nvPr/>
        </p:nvSpPr>
        <p:spPr bwMode="auto">
          <a:xfrm>
            <a:off x="6705600" y="3290876"/>
            <a:ext cx="1219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389"/>
          <p:cNvSpPr>
            <a:spLocks noChangeArrowheads="1"/>
          </p:cNvSpPr>
          <p:nvPr/>
        </p:nvSpPr>
        <p:spPr bwMode="auto">
          <a:xfrm>
            <a:off x="7467600" y="23764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" name="Rectangle 390"/>
          <p:cNvSpPr>
            <a:spLocks noChangeArrowheads="1"/>
          </p:cNvSpPr>
          <p:nvPr/>
        </p:nvSpPr>
        <p:spPr bwMode="auto">
          <a:xfrm>
            <a:off x="7848600" y="3290876"/>
            <a:ext cx="457200" cy="381000"/>
          </a:xfrm>
          <a:prstGeom prst="rect">
            <a:avLst/>
          </a:prstGeom>
          <a:solidFill>
            <a:srgbClr val="FFFF99">
              <a:alpha val="8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19097" y="3948107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ubound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dep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=1</a:t>
            </a:r>
            <a:r>
              <a:rPr lang="en-US" altLang="zh-CN" sz="2000" dirty="0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</a:rPr>
              <a:t> =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623860" y="4267196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ubound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dep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=2</a:t>
            </a:r>
            <a:r>
              <a:rPr lang="en-US" altLang="zh-CN" sz="2000" dirty="0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</a:rPr>
              <a:t> =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628623" y="4567236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ubound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dep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  <a:cs typeface="Arial" charset="0"/>
              </a:rPr>
              <a:t>=3</a:t>
            </a:r>
            <a:r>
              <a:rPr lang="en-US" altLang="zh-CN" sz="2000" dirty="0" smtClean="0">
                <a:solidFill>
                  <a:prstClr val="black"/>
                </a:solidFill>
                <a:latin typeface="Corbel" pitchFamily="34" charset="0"/>
                <a:ea typeface="宋体" pitchFamily="2" charset="-122"/>
              </a:rPr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0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 of Filters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Suppose </a:t>
            </a:r>
            <a:r>
              <a:rPr lang="en-US" altLang="zh-CN" i="1" dirty="0">
                <a:ea typeface="宋体" pitchFamily="2" charset="-122"/>
                <a:sym typeface="Wingdings" pitchFamily="2" charset="2"/>
              </a:rPr>
              <a:t>J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(</a:t>
            </a:r>
            <a:r>
              <a:rPr lang="en-US" altLang="zh-CN" i="1" dirty="0" err="1">
                <a:ea typeface="宋体" pitchFamily="2" charset="-122"/>
                <a:sym typeface="Wingdings" pitchFamily="2" charset="2"/>
              </a:rPr>
              <a:t>x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,</a:t>
            </a:r>
            <a:r>
              <a:rPr lang="en-US" altLang="zh-CN" i="1" dirty="0" err="1"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) &gt;= 0.8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u = {</a:t>
            </a:r>
            <a:r>
              <a:rPr lang="en-US" altLang="zh-CN" u="sng" dirty="0">
                <a:solidFill>
                  <a:srgbClr val="C82E2E"/>
                </a:solidFill>
                <a:ea typeface="宋体" pitchFamily="2" charset="-122"/>
                <a:sym typeface="Wingdings" pitchFamily="2" charset="2"/>
              </a:rPr>
              <a:t>C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, D, E, F}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v = {</a:t>
            </a:r>
            <a:r>
              <a:rPr lang="en-US" altLang="zh-CN" u="sng" dirty="0">
                <a:solidFill>
                  <a:srgbClr val="C82E2E"/>
                </a:solidFill>
                <a:ea typeface="宋体" pitchFamily="2" charset="-122"/>
                <a:sym typeface="Wingdings" pitchFamily="2" charset="2"/>
              </a:rPr>
              <a:t>B, C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, D, E, F}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w = {</a:t>
            </a:r>
            <a:r>
              <a:rPr lang="en-US" altLang="zh-CN" u="sng" dirty="0">
                <a:solidFill>
                  <a:srgbClr val="C82E2E"/>
                </a:solidFill>
                <a:ea typeface="宋体" pitchFamily="2" charset="-122"/>
                <a:sym typeface="Wingdings" pitchFamily="2" charset="2"/>
              </a:rPr>
              <a:t>A, B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, C, D, F}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x = {</a:t>
            </a:r>
            <a:r>
              <a:rPr lang="en-US" altLang="zh-CN" u="sng" dirty="0">
                <a:solidFill>
                  <a:srgbClr val="C82E2E"/>
                </a:solidFill>
                <a:ea typeface="宋体" pitchFamily="2" charset="-122"/>
                <a:sym typeface="Wingdings" pitchFamily="2" charset="2"/>
              </a:rPr>
              <a:t>G, A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, B, E, F}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y = {</a:t>
            </a:r>
            <a:r>
              <a:rPr lang="en-US" altLang="zh-CN" u="sng" dirty="0">
                <a:solidFill>
                  <a:srgbClr val="C82E2E"/>
                </a:solidFill>
                <a:ea typeface="宋体" pitchFamily="2" charset="-122"/>
                <a:sym typeface="Wingdings" pitchFamily="2" charset="2"/>
              </a:rPr>
              <a:t>A, B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, D, E, F}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z = {</a:t>
            </a:r>
            <a:r>
              <a:rPr lang="en-US" altLang="zh-CN" u="sng" dirty="0">
                <a:solidFill>
                  <a:srgbClr val="C82E2E"/>
                </a:solidFill>
                <a:ea typeface="宋体" pitchFamily="2" charset="-122"/>
                <a:sym typeface="Wingdings" pitchFamily="2" charset="2"/>
              </a:rPr>
              <a:t>G, A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, C, D, E, F}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After prefix filter: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u,v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v,w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v,y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w,x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w,y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w,z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x,y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x,z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y,z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After 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PPJoin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u,v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w,y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w,z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x,z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y,z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After 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PPJoin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+ (max-depth = 1):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u,v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x,z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&gt;, 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y,z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Real result: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&lt;</a:t>
            </a:r>
            <a:r>
              <a:rPr lang="en-US" altLang="zh-CN" dirty="0" err="1">
                <a:ea typeface="宋体" pitchFamily="2" charset="-122"/>
                <a:sym typeface="Wingdings" pitchFamily="2" charset="2"/>
              </a:rPr>
              <a:t>u,v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&gt;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Set-Similarity Self-Join Algorithms with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Vernica</a:t>
            </a:r>
            <a:r>
              <a:rPr lang="en-US" altLang="ko-KR" dirty="0" smtClean="0"/>
              <a:t> Algorithm [SIGMOD 2010]</a:t>
            </a:r>
          </a:p>
          <a:p>
            <a:pPr lvl="1"/>
            <a:r>
              <a:rPr lang="en-US" altLang="ko-KR" dirty="0" smtClean="0"/>
              <a:t>For each record, emit every item in the prefix with its entire record to the reduce functions</a:t>
            </a:r>
          </a:p>
          <a:p>
            <a:pPr lvl="1"/>
            <a:r>
              <a:rPr lang="en-US" altLang="ko-KR" dirty="0" smtClean="0"/>
              <a:t>Generate and verify candidates pairs in each inverted list in parallel</a:t>
            </a:r>
          </a:p>
          <a:p>
            <a:pPr lvl="1"/>
            <a:r>
              <a:rPr lang="en-US" altLang="ko-KR" dirty="0" smtClean="0"/>
              <a:t>For a pair of records, we may compute similarity value several times in different inverted lists</a:t>
            </a:r>
          </a:p>
          <a:p>
            <a:r>
              <a:rPr lang="en-US" altLang="ko-KR" dirty="0" smtClean="0"/>
              <a:t>V-SMART-Join [VLDB 2012]</a:t>
            </a:r>
          </a:p>
          <a:p>
            <a:pPr lvl="1"/>
            <a:r>
              <a:rPr lang="en-US" altLang="ko-KR" dirty="0" smtClean="0"/>
              <a:t>Decompose similarity computations and parallelize each decomposed computation</a:t>
            </a:r>
          </a:p>
          <a:p>
            <a:pPr lvl="1"/>
            <a:r>
              <a:rPr lang="en-US" altLang="ko-KR" dirty="0" smtClean="0"/>
              <a:t>Build inverted lists of all items in each record and calculate partial similarities of pairs in each inverted list</a:t>
            </a:r>
          </a:p>
          <a:p>
            <a:pPr lvl="1"/>
            <a:r>
              <a:rPr lang="en-US" altLang="ko-KR" dirty="0" smtClean="0"/>
              <a:t>Compute the exact similarities of all pairs by aggregating partial similarities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Serial Set Similarity Join (</a:t>
            </a:r>
            <a:r>
              <a:rPr lang="en-US" altLang="ko-KR" dirty="0" err="1" smtClean="0"/>
              <a:t>Jaccard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Set Similarity Join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Naïve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Inverted Index </a:t>
            </a:r>
            <a:r>
              <a:rPr lang="ko-KR" altLang="en-US" dirty="0" smtClean="0"/>
              <a:t>기반 알고리즘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필터링</a:t>
            </a:r>
            <a:r>
              <a:rPr lang="ko-KR" altLang="en-US" dirty="0" smtClean="0"/>
              <a:t> 기법 소개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Set Similarity Join (</a:t>
            </a:r>
            <a:r>
              <a:rPr lang="en-US" altLang="ko-KR" dirty="0" err="1" smtClean="0"/>
              <a:t>Jaccard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Set Similarity Join (Vector:</a:t>
            </a:r>
            <a:r>
              <a:rPr lang="ko-KR" altLang="en-US" dirty="0" smtClean="0"/>
              <a:t>코사인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Vernica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Vernica</a:t>
            </a:r>
            <a:r>
              <a:rPr lang="en-US" altLang="ko-KR" dirty="0" smtClean="0"/>
              <a:t>, Carey, Li: SIGMOD 2010]</a:t>
            </a:r>
          </a:p>
          <a:p>
            <a:r>
              <a:rPr lang="en-US" altLang="ko-KR" dirty="0" smtClean="0"/>
              <a:t>The shorter an inverted list is, the less number of candidate pairs is</a:t>
            </a:r>
          </a:p>
          <a:p>
            <a:r>
              <a:rPr lang="en-US" altLang="ko-KR" dirty="0" smtClean="0"/>
              <a:t>Inverted lists of infrequent items are small</a:t>
            </a:r>
          </a:p>
          <a:p>
            <a:r>
              <a:rPr lang="en-US" altLang="ko-KR" dirty="0" smtClean="0"/>
              <a:t>Use infrequent items for prefixes</a:t>
            </a:r>
          </a:p>
          <a:p>
            <a:pPr lvl="1"/>
            <a:r>
              <a:rPr lang="en-US" altLang="ko-KR" dirty="0" smtClean="0"/>
              <a:t>Order items in each set record based on frequency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Vernica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914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9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Vernica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1 : Find global item ordering</a:t>
            </a:r>
          </a:p>
          <a:p>
            <a:pPr lvl="1"/>
            <a:r>
              <a:rPr lang="en-US" altLang="ko-KR" dirty="0" smtClean="0"/>
              <a:t>Sort the items based on frequency</a:t>
            </a:r>
          </a:p>
          <a:p>
            <a:pPr lvl="1"/>
            <a:r>
              <a:rPr lang="en-US" altLang="ko-KR" dirty="0" smtClean="0"/>
              <a:t>1-phase vs. 2-phase</a:t>
            </a:r>
          </a:p>
          <a:p>
            <a:r>
              <a:rPr lang="en-US" altLang="ko-KR" dirty="0" smtClean="0"/>
              <a:t>Step 2 : Produce similar record id pairs</a:t>
            </a:r>
          </a:p>
          <a:p>
            <a:pPr lvl="1"/>
            <a:r>
              <a:rPr lang="en-US" altLang="ko-KR" dirty="0" smtClean="0"/>
              <a:t>Basic kernel vs. Indexed kernel</a:t>
            </a:r>
          </a:p>
          <a:p>
            <a:r>
              <a:rPr lang="en-US" altLang="ko-KR" dirty="0" smtClean="0"/>
              <a:t>Step 3 : Generate similar record pairs</a:t>
            </a:r>
          </a:p>
          <a:p>
            <a:pPr lvl="1"/>
            <a:r>
              <a:rPr lang="en-US" altLang="ko-KR" dirty="0" smtClean="0"/>
              <a:t>Replace rid pairs with record pairs</a:t>
            </a:r>
          </a:p>
          <a:p>
            <a:pPr lvl="1"/>
            <a:r>
              <a:rPr lang="en-US" altLang="ko-KR" dirty="0" smtClean="0"/>
              <a:t>1-phase projection vs. 2-phase projection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2: Produce Similar Record ID Pairs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Extract the prefix of each record using the global item ordering computed by Step 1</a:t>
            </a:r>
          </a:p>
          <a:p>
            <a:r>
              <a:rPr lang="en-US" altLang="ko-KR" dirty="0" smtClean="0"/>
              <a:t>Extract the record ID and the join-attribute value of each record with prefix filtering</a:t>
            </a:r>
          </a:p>
          <a:p>
            <a:r>
              <a:rPr lang="en-US" altLang="ko-KR" dirty="0" smtClean="0"/>
              <a:t>Verify the record pairs in an inverted list using a reduce function</a:t>
            </a:r>
          </a:p>
          <a:p>
            <a:r>
              <a:rPr lang="en-US" altLang="ko-KR" dirty="0" smtClean="0"/>
              <a:t>Two algorithms</a:t>
            </a:r>
          </a:p>
          <a:p>
            <a:pPr lvl="1"/>
            <a:r>
              <a:rPr lang="en-US" altLang="ko-KR" dirty="0" smtClean="0"/>
              <a:t>Basic kernel</a:t>
            </a:r>
          </a:p>
          <a:p>
            <a:pPr lvl="2"/>
            <a:r>
              <a:rPr lang="en-US" altLang="ko-KR" dirty="0" smtClean="0"/>
              <a:t>Use individual items and apply the nested loop approach with filtering techniques</a:t>
            </a:r>
          </a:p>
          <a:p>
            <a:pPr lvl="1"/>
            <a:r>
              <a:rPr lang="en-US" altLang="ko-KR" dirty="0" smtClean="0"/>
              <a:t>Indexed kernel</a:t>
            </a:r>
          </a:p>
          <a:p>
            <a:pPr lvl="2"/>
            <a:r>
              <a:rPr lang="en-US" altLang="ko-KR" dirty="0" smtClean="0"/>
              <a:t>Use the </a:t>
            </a:r>
            <a:r>
              <a:rPr lang="en-US" altLang="ko-KR" dirty="0" smtClean="0">
                <a:solidFill>
                  <a:srgbClr val="FF0000"/>
                </a:solidFill>
              </a:rPr>
              <a:t>grouping key </a:t>
            </a:r>
            <a:r>
              <a:rPr lang="en-US" altLang="ko-KR" dirty="0" smtClean="0"/>
              <a:t>technique and apply the </a:t>
            </a:r>
            <a:r>
              <a:rPr lang="en-US" altLang="ko-KR" dirty="0" err="1" smtClean="0"/>
              <a:t>PPJoin</a:t>
            </a:r>
            <a:r>
              <a:rPr lang="en-US" altLang="ko-KR" dirty="0" smtClean="0"/>
              <a:t>+ [WWW 2008]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5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Preprocessing: Order Items in a Record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 the items in a record based on the broadcasted global item ordering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(frequent</a:t>
            </a:r>
            <a:r>
              <a:rPr lang="ko-KR" altLang="en-US" dirty="0" smtClean="0"/>
              <a:t>가 작은 아이템을 앞으로 보내는 게 유리</a:t>
            </a:r>
            <a:r>
              <a:rPr lang="en-US" altLang="ko-KR" dirty="0" smtClean="0"/>
              <a:t>!!)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72" y="2348880"/>
            <a:ext cx="60960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Preprocessing: 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Extracts the prefix items</a:t>
            </a:r>
          </a:p>
          <a:p>
            <a:r>
              <a:rPr lang="en-US" altLang="ko-KR" dirty="0" smtClean="0"/>
              <a:t>Prefix length = |x|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where </a:t>
            </a:r>
            <a:r>
              <a:rPr lang="el-GR" altLang="ko-KR" dirty="0" smtClean="0"/>
              <a:t>σ</a:t>
            </a:r>
            <a:r>
              <a:rPr lang="en-US" altLang="ko-KR" dirty="0" smtClean="0"/>
              <a:t> is the minimum similarity threshold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99104"/>
            <a:ext cx="117373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0102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89240"/>
            <a:ext cx="22479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4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Kernel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Generate a (key, value) pair for each of its prefix items</a:t>
            </a:r>
          </a:p>
          <a:p>
            <a:pPr lvl="1"/>
            <a:r>
              <a:rPr lang="ko-KR" altLang="en-US" dirty="0" smtClean="0"/>
              <a:t>인덱스 된 </a:t>
            </a:r>
            <a:r>
              <a:rPr lang="ko-KR" altLang="en-US" dirty="0" err="1" smtClean="0"/>
              <a:t>엘리먼트만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함수에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3" y="2332831"/>
            <a:ext cx="36766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17" y="2044799"/>
            <a:ext cx="3457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7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Kernel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reduce function compute the similarity for each pair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72816"/>
            <a:ext cx="83153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Indexed Kernel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3437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Arial" pitchFamily="34" charset="0"/>
                <a:cs typeface="Arial" pitchFamily="34" charset="0"/>
              </a:rPr>
              <a:t>Prefix Filtering-Based Algorithm with MR </a:t>
            </a:r>
            <a:r>
              <a:rPr kumimoji="1" lang="en-US" altLang="zh-CN" sz="1400" kern="0" dirty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[SIGMOD10]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12055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19400" y="134915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815480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72000" y="2339355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52800" y="260223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0" y="3053333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352800" y="332231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868144" y="3534916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400800" y="3322315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357389" y="1105694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576589" y="1562894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2834" y="118746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275856" y="1052736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25172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2085230"/>
            <a:ext cx="2664296" cy="17758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56176" y="2900561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02635" y="3269893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114297" y="4149080"/>
            <a:ext cx="9020177" cy="2520280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Inverted lists only include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prefix tokens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Small # of candidate pairs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are generated </a:t>
            </a:r>
            <a:endParaRPr lang="en-US" altLang="zh-CN" sz="22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5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Join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Given a collection of records,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find all pairs of records</a:t>
            </a:r>
            <a:r>
              <a:rPr lang="en-US" altLang="zh-CN" sz="2800" dirty="0" smtClean="0">
                <a:ea typeface="宋体" pitchFamily="2" charset="-122"/>
              </a:rPr>
              <a:t>, </a:t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800" dirty="0" smtClean="0">
                <a:ea typeface="宋体" pitchFamily="2" charset="-122"/>
              </a:rPr>
              <a:t>&lt;</a:t>
            </a:r>
            <a:r>
              <a:rPr lang="en-US" altLang="zh-CN" sz="2800" dirty="0" err="1" smtClean="0">
                <a:ea typeface="宋体" pitchFamily="2" charset="-122"/>
              </a:rPr>
              <a:t>x,y</a:t>
            </a:r>
            <a:r>
              <a:rPr lang="en-US" altLang="zh-CN" sz="2800" dirty="0" smtClean="0">
                <a:ea typeface="宋体" pitchFamily="2" charset="-122"/>
              </a:rPr>
              <a:t>&gt; </a:t>
            </a:r>
            <a:r>
              <a:rPr lang="en-US" altLang="zh-CN" sz="2800" dirty="0" err="1" smtClean="0">
                <a:ea typeface="宋体" pitchFamily="2" charset="-122"/>
              </a:rPr>
              <a:t>s.t</a:t>
            </a:r>
            <a:r>
              <a:rPr lang="en-US" altLang="zh-CN" sz="2800" dirty="0" smtClean="0">
                <a:ea typeface="宋体" pitchFamily="2" charset="-122"/>
              </a:rPr>
              <a:t>. </a:t>
            </a:r>
            <a:r>
              <a:rPr lang="en-US" altLang="zh-CN" sz="2800" dirty="0" err="1" smtClean="0">
                <a:ea typeface="宋体" pitchFamily="2" charset="-122"/>
              </a:rPr>
              <a:t>sim</a:t>
            </a:r>
            <a:r>
              <a:rPr lang="en-US" altLang="zh-CN" sz="2800" dirty="0" smtClean="0">
                <a:ea typeface="宋体" pitchFamily="2" charset="-122"/>
              </a:rPr>
              <a:t>(</a:t>
            </a:r>
            <a:r>
              <a:rPr lang="en-US" altLang="zh-CN" sz="2800" dirty="0" err="1" smtClean="0">
                <a:ea typeface="宋体" pitchFamily="2" charset="-122"/>
              </a:rPr>
              <a:t>x,y</a:t>
            </a:r>
            <a:r>
              <a:rPr lang="en-US" altLang="zh-CN" sz="2800" dirty="0" smtClean="0">
                <a:ea typeface="宋体" pitchFamily="2" charset="-122"/>
              </a:rPr>
              <a:t>) &gt;= t</a:t>
            </a:r>
            <a:r>
              <a:rPr lang="en-US" altLang="zh-CN" sz="1400" dirty="0" smtClean="0">
                <a:ea typeface="宋体" pitchFamily="2" charset="-122"/>
              </a:rPr>
              <a:t/>
            </a:r>
            <a:br>
              <a:rPr lang="en-US" altLang="zh-CN" sz="1400" dirty="0" smtClean="0">
                <a:ea typeface="宋体" pitchFamily="2" charset="-122"/>
              </a:rPr>
            </a:b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Each record is converted into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a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</a:rPr>
              <a:t>multiset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 of tokens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Since tokens may occur multiple times in a record</a:t>
            </a:r>
            <a:br>
              <a:rPr lang="en-US" altLang="zh-CN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  <a:p>
            <a:pPr lvl="2">
              <a:buNone/>
            </a:pPr>
            <a:r>
              <a:rPr lang="en-US" altLang="zh-CN" sz="2400" i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 = “yes as soon as possible”</a:t>
            </a:r>
          </a:p>
          <a:p>
            <a:pPr lvl="2">
              <a:buNone/>
            </a:pPr>
            <a:r>
              <a:rPr lang="en-US" altLang="zh-CN" sz="2400" i="1" dirty="0" smtClean="0">
                <a:ea typeface="宋体" pitchFamily="2" charset="-122"/>
              </a:rPr>
              <a:t>y</a:t>
            </a:r>
            <a:r>
              <a:rPr lang="en-US" altLang="zh-CN" sz="2400" dirty="0" smtClean="0">
                <a:ea typeface="宋体" pitchFamily="2" charset="-122"/>
              </a:rPr>
              <a:t> = “as soon as possible please”</a:t>
            </a:r>
            <a:r>
              <a:rPr lang="en-US" altLang="zh-CN" sz="1000" dirty="0" smtClean="0">
                <a:ea typeface="宋体" pitchFamily="2" charset="-122"/>
              </a:rPr>
              <a:t/>
            </a:r>
            <a:br>
              <a:rPr lang="en-US" altLang="zh-CN" sz="1000" dirty="0" smtClean="0">
                <a:ea typeface="宋体" pitchFamily="2" charset="-122"/>
              </a:rPr>
            </a:br>
            <a:endParaRPr lang="en-US" altLang="zh-CN" sz="2400" i="1" dirty="0" smtClean="0">
              <a:ea typeface="宋体" pitchFamily="2" charset="-122"/>
            </a:endParaRPr>
          </a:p>
          <a:p>
            <a:pPr lvl="2"/>
            <a:endParaRPr lang="en-US" altLang="zh-CN" sz="2400" i="1" dirty="0" smtClean="0">
              <a:ea typeface="宋体" pitchFamily="2" charset="-122"/>
            </a:endParaRPr>
          </a:p>
          <a:p>
            <a:pPr lvl="2"/>
            <a:endParaRPr lang="en-US" altLang="zh-CN" sz="2400" i="1" dirty="0" smtClean="0">
              <a:ea typeface="宋体" pitchFamily="2" charset="-122"/>
            </a:endParaRPr>
          </a:p>
          <a:p>
            <a:pPr lvl="2">
              <a:buNone/>
            </a:pPr>
            <a:r>
              <a:rPr lang="en-US" altLang="zh-CN" sz="2400" i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 = {A, B, C, D, E},  </a:t>
            </a:r>
            <a:r>
              <a:rPr lang="en-US" altLang="zh-CN" sz="2400" i="1" dirty="0" smtClean="0">
                <a:ea typeface="宋体" pitchFamily="2" charset="-122"/>
              </a:rPr>
              <a:t>y</a:t>
            </a:r>
            <a:r>
              <a:rPr lang="en-US" altLang="zh-CN" sz="2400" dirty="0" smtClean="0">
                <a:ea typeface="宋体" pitchFamily="2" charset="-122"/>
              </a:rPr>
              <a:t> = {B, C, D, E, F}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6" name="Group 93"/>
          <p:cNvGraphicFramePr>
            <a:graphicFrameLocks/>
          </p:cNvGraphicFramePr>
          <p:nvPr/>
        </p:nvGraphicFramePr>
        <p:xfrm>
          <a:off x="928662" y="4929198"/>
          <a:ext cx="6786612" cy="792480"/>
        </p:xfrm>
        <a:graphic>
          <a:graphicData uri="http://schemas.openxmlformats.org/drawingml/2006/table">
            <a:tbl>
              <a:tblPr/>
              <a:tblGrid>
                <a:gridCol w="1223476"/>
                <a:gridCol w="889800"/>
                <a:gridCol w="778575"/>
                <a:gridCol w="1002911"/>
                <a:gridCol w="778576"/>
                <a:gridCol w="1117905"/>
                <a:gridCol w="995369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soon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as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possible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please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token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83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Finding Similar RID Pairs with Prefix Filtering (1) </a:t>
            </a:r>
            <a:r>
              <a:rPr kumimoji="1" lang="en-US" altLang="zh-CN" sz="1200" kern="0" dirty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[SIGMOD10]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4505122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B05B2-B40B-4273-A18A-4FB6E84A53C1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AutoShape 48"/>
          <p:cNvSpPr>
            <a:spLocks noChangeArrowheads="1"/>
          </p:cNvSpPr>
          <p:nvPr/>
        </p:nvSpPr>
        <p:spPr bwMode="auto">
          <a:xfrm>
            <a:off x="1912198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78"/>
          <p:cNvSpPr txBox="1">
            <a:spLocks noChangeArrowheads="1"/>
          </p:cNvSpPr>
          <p:nvPr/>
        </p:nvSpPr>
        <p:spPr bwMode="auto">
          <a:xfrm>
            <a:off x="112837" y="990253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4644008" y="452588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551320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input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759332" y="2780928"/>
          <a:ext cx="1108695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7144097" y="450912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40352" y="1484784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759332" y="4475168"/>
          <a:ext cx="1108695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48316" y="2132856"/>
            <a:ext cx="179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overlap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1484784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9512" y="2924944"/>
          <a:ext cx="1656184" cy="21064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056"/>
                <a:gridCol w="1152128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F G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 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 F G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 E F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 D E 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H I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 B 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51520" y="2204864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record id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raw data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763688" y="4797152"/>
            <a:ext cx="360040" cy="64807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7544" y="5517232"/>
            <a:ext cx="165618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Token order</a:t>
            </a:r>
          </a:p>
          <a:p>
            <a:pPr algn="ctr"/>
            <a:endParaRPr lang="en-US" altLang="ko-KR" sz="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B … H I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99792" y="1071786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440335" y="1812886"/>
          <a:ext cx="2141190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051720" y="1431826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token / 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&lt;rid, record&gt;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440335" y="3789040"/>
          <a:ext cx="2141190" cy="227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49860" y="6121871"/>
          <a:ext cx="2141190" cy="64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&lt;v,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A B C&gt;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148064" y="1916832"/>
          <a:ext cx="2141190" cy="259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&lt;v, A B C&gt;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 E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E F G H I&gt;</a:t>
                      </a:r>
                      <a:endParaRPr lang="ko-KR" alt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148064" y="4797152"/>
          <a:ext cx="2141190" cy="194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5006"/>
                <a:gridCol w="165618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&lt;z, C D E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&lt;w,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&lt;x, E F G H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&lt;y, D E F G I&gt;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3319289" y="2151906"/>
            <a:ext cx="1152128" cy="460851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60032" y="980728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Record </a:t>
            </a:r>
            <a:b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duplication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52320" y="6093296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Duplicated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computation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730827" y="4797152"/>
            <a:ext cx="1172319" cy="64807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30827" y="3760465"/>
            <a:ext cx="1172319" cy="64807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7730827" y="5757639"/>
            <a:ext cx="1172319" cy="360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7736160" y="3088010"/>
            <a:ext cx="1172319" cy="360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/>
      <p:bldP spid="14" grpId="0"/>
      <p:bldP spid="19" grpId="0" animBg="1"/>
      <p:bldP spid="20" grpId="0"/>
      <p:bldP spid="22" grpId="0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Prefix Filtering-Based Algorithm with MR </a:t>
            </a:r>
            <a:r>
              <a:rPr kumimoji="1" lang="en-US" altLang="zh-CN" sz="1800" kern="0" dirty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[SIGMOD10]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12055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19400" y="1349152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815480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72000" y="2339355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52800" y="260223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0" y="3053333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352800" y="3322315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868144" y="3534916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400800" y="3322315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357389" y="1105694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576589" y="1562894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2834" y="118746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275856" y="1052736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25172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2085230"/>
            <a:ext cx="2664296" cy="177581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56176" y="2900561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02635" y="3269893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114297" y="4149080"/>
            <a:ext cx="9020177" cy="2520280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Cons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Each record is always sent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to a number of reducers</a:t>
            </a:r>
            <a:endParaRPr lang="en-US" altLang="zh-CN" sz="22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One candidate pair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may be verified many times</a:t>
            </a:r>
          </a:p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Using q-gram tokens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The # of gram tokens will be large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Many record pairs have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1+ common prefix tokens</a:t>
            </a:r>
          </a:p>
          <a:p>
            <a:endParaRPr lang="en-US" altLang="zh-CN" sz="26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Prefix Filtering-Based Algorithm with MR (2) </a:t>
            </a:r>
            <a:r>
              <a:rPr kumimoji="1" lang="en-US" altLang="zh-CN" sz="2000" kern="0" dirty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[ICDM10]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298709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Record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set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19400" y="1527309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993637"/>
            <a:ext cx="2514600" cy="5334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Index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construction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(prefix tokens only)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72000" y="2517512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52800" y="278039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Candidate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0" y="3231490"/>
            <a:ext cx="0" cy="26898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352800" y="3500472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Verification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868144" y="3713073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400800" y="3500472"/>
            <a:ext cx="1905000" cy="5334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Result 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pairs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357389" y="1283851"/>
            <a:ext cx="2514600" cy="457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Global token ordering</a:t>
            </a:r>
            <a:br>
              <a:rPr lang="en-US" altLang="zh-CN" sz="18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(increasing </a:t>
            </a:r>
            <a:r>
              <a:rPr lang="en-US" altLang="zh-CN" sz="1800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idf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order)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576589" y="1741051"/>
            <a:ext cx="0" cy="26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2834" y="1365617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1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275856" y="1230893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2887077"/>
            <a:ext cx="215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3 (1 MR job)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275856" y="2671053"/>
            <a:ext cx="2664296" cy="13681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56176" y="3078718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4 (1~2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02635" y="3448050"/>
            <a:ext cx="2385789" cy="6290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275856" y="1970023"/>
            <a:ext cx="2664296" cy="576064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160" y="201345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Phase 2 (1 MR job)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14297" y="4437112"/>
            <a:ext cx="9020177" cy="1800200"/>
          </a:xfrm>
        </p:spPr>
        <p:txBody>
          <a:bodyPr>
            <a:noAutofit/>
          </a:bodyPr>
          <a:lstStyle/>
          <a:p>
            <a:r>
              <a:rPr lang="en-US" altLang="zh-CN" sz="25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Improved features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 record pair is accessed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only if they share at least one token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 their prefix</a:t>
            </a:r>
          </a:p>
          <a:p>
            <a:pPr lvl="1"/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One candidate pair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is verified just once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Finding Similar RID Pairs with Prefix Filtering (2) </a:t>
            </a:r>
            <a:r>
              <a:rPr kumimoji="1" lang="en-US" altLang="zh-CN" sz="1400" kern="0" dirty="0">
                <a:solidFill>
                  <a:prstClr val="white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[ICDM10]</a:t>
            </a:r>
            <a:r>
              <a:rPr lang="en-US" altLang="ko-KR" sz="3200" dirty="0">
                <a:latin typeface="Arial" pitchFamily="34" charset="0"/>
                <a:cs typeface="Arial" pitchFamily="34" charset="0"/>
              </a:rPr>
              <a:t> </a:t>
            </a:r>
            <a:endParaRPr lang="ko-KR" altLang="en-US" sz="2400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4283968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CB05B2-B40B-4273-A18A-4FB6E84A53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Text Box 378"/>
          <p:cNvSpPr txBox="1">
            <a:spLocks noChangeArrowheads="1"/>
          </p:cNvSpPr>
          <p:nvPr/>
        </p:nvSpPr>
        <p:spPr bwMode="auto">
          <a:xfrm>
            <a:off x="112837" y="990253"/>
            <a:ext cx="2370931" cy="40011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Suppose O(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3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1124744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 input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11979" y="2922208"/>
          <a:ext cx="1108695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344816" y="1520104"/>
            <a:ext cx="1069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Reduce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11979" y="4365104"/>
          <a:ext cx="1108695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4639"/>
                <a:gridCol w="504056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952780" y="2203825"/>
            <a:ext cx="179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overlap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392" y="1542292"/>
            <a:ext cx="130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input</a:t>
            </a:r>
          </a:p>
          <a:p>
            <a:pPr algn="ctr"/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(DFS)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42392" y="2982452"/>
          <a:ext cx="1219620" cy="24627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6783"/>
                <a:gridCol w="772837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70384" y="2262372"/>
            <a:ext cx="1449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token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record id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40335" y="1695475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Map output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4351" y="2055515"/>
            <a:ext cx="1257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rid pair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token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627784" y="2780928"/>
          <a:ext cx="1080120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3"/>
                <a:gridCol w="504057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2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788024" y="1666134"/>
          <a:ext cx="1512168" cy="1298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1 1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1882552" y="404849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48"/>
          <p:cNvSpPr>
            <a:spLocks noChangeArrowheads="1"/>
          </p:cNvSpPr>
          <p:nvPr/>
        </p:nvSpPr>
        <p:spPr bwMode="auto">
          <a:xfrm>
            <a:off x="4067944" y="404849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48"/>
          <p:cNvSpPr>
            <a:spLocks noChangeArrowheads="1"/>
          </p:cNvSpPr>
          <p:nvPr/>
        </p:nvSpPr>
        <p:spPr bwMode="auto">
          <a:xfrm>
            <a:off x="6588224" y="4077072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5589240"/>
            <a:ext cx="2088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Remote I/O</a:t>
            </a:r>
            <a:b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(to read original </a:t>
            </a:r>
            <a:b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record from DFS)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627784" y="4653136"/>
          <a:ext cx="1080120" cy="1623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3"/>
                <a:gridCol w="504057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x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788024" y="3068960"/>
          <a:ext cx="1512168" cy="974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6064"/>
                <a:gridCol w="936104"/>
              </a:tblGrid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25200" marB="252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List(V</a:t>
                      </a:r>
                      <a:r>
                        <a:rPr kumimoji="0" lang="en-US" altLang="ko-KR" sz="1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T="25200" marB="25200"/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 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ko-KR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730874" y="4437112"/>
          <a:ext cx="1656184" cy="21064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056"/>
                <a:gridCol w="1152128"/>
              </a:tblGrid>
              <a:tr h="3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rid</a:t>
                      </a:r>
                      <a:endParaRPr lang="en-US" altLang="ko-K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tokens</a:t>
                      </a:r>
                      <a:endParaRPr kumimoji="0" lang="en-US" altLang="ko-KR" sz="18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 G H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 F G H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 E F G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 D E H 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endParaRPr lang="ko-KR" alt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B 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25200" marB="25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5796136" y="3789040"/>
            <a:ext cx="7200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96136" y="2564904"/>
            <a:ext cx="216024" cy="1944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  <p:bldP spid="16" grpId="0"/>
      <p:bldP spid="19" grpId="0" animBg="1"/>
      <p:bldP spid="20" grpId="0" animBg="1"/>
      <p:bldP spid="21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V-SMART-Join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Metwally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Faloutsos</a:t>
            </a:r>
            <a:r>
              <a:rPr lang="en-US" altLang="ko-KR" dirty="0" smtClean="0"/>
              <a:t>: VLDB 2012]</a:t>
            </a:r>
          </a:p>
          <a:p>
            <a:r>
              <a:rPr lang="en-US" altLang="ko-KR" dirty="0" smtClean="0"/>
              <a:t>To reduce network overhead of </a:t>
            </a:r>
            <a:r>
              <a:rPr lang="en-US" altLang="ko-KR" dirty="0" err="1" smtClean="0"/>
              <a:t>Vernica</a:t>
            </a:r>
            <a:r>
              <a:rPr lang="en-US" altLang="ko-KR" dirty="0" smtClean="0"/>
              <a:t> algorithm, do not emit entire records</a:t>
            </a:r>
          </a:p>
          <a:p>
            <a:r>
              <a:rPr lang="en-US" altLang="ko-KR" dirty="0" smtClean="0"/>
              <a:t>Consider </a:t>
            </a:r>
            <a:r>
              <a:rPr lang="en-US" altLang="ko-KR" dirty="0" err="1" smtClean="0"/>
              <a:t>multiset</a:t>
            </a:r>
            <a:r>
              <a:rPr lang="en-US" altLang="ko-KR" dirty="0" smtClean="0"/>
              <a:t> and vector data</a:t>
            </a:r>
          </a:p>
          <a:p>
            <a:r>
              <a:rPr lang="en-US" altLang="ko-KR" dirty="0" smtClean="0"/>
              <a:t>Decompose similarity computations and parallelized each decomposed computation</a:t>
            </a:r>
          </a:p>
          <a:p>
            <a:r>
              <a:rPr lang="en-US" altLang="ko-KR" dirty="0" smtClean="0"/>
              <a:t>Build inverted lists of all items in each record and calculate partial </a:t>
            </a:r>
            <a:r>
              <a:rPr lang="en-US" altLang="ko-KR" dirty="0" err="1" smtClean="0"/>
              <a:t>similariites</a:t>
            </a:r>
            <a:r>
              <a:rPr lang="en-US" altLang="ko-KR" dirty="0" smtClean="0"/>
              <a:t> of pairs in each inverted list </a:t>
            </a:r>
          </a:p>
          <a:p>
            <a:r>
              <a:rPr lang="en-US" altLang="ko-KR" dirty="0" smtClean="0"/>
              <a:t>Compute the exact similarities of all pairs by aggregating partial similarities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5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V-SMART-Join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844005"/>
            <a:ext cx="70199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5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Similarity Self-Joins using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pair partitioning algorithm</a:t>
            </a:r>
          </a:p>
          <a:p>
            <a:pPr lvl="1"/>
            <a:r>
              <a:rPr lang="en-US" altLang="ko-KR" dirty="0" smtClean="0"/>
              <a:t>Distribute all pairs of records</a:t>
            </a:r>
          </a:p>
          <a:p>
            <a:r>
              <a:rPr lang="en-US" altLang="ko-KR" dirty="0" smtClean="0"/>
              <a:t>Full inverted list algorithm</a:t>
            </a:r>
          </a:p>
          <a:p>
            <a:pPr lvl="1"/>
            <a:r>
              <a:rPr lang="en-US" altLang="ko-KR" dirty="0" smtClean="0"/>
              <a:t>Build</a:t>
            </a:r>
            <a:r>
              <a:rPr lang="ko-KR" altLang="en-US" dirty="0" smtClean="0"/>
              <a:t> </a:t>
            </a:r>
            <a:r>
              <a:rPr lang="en-US" altLang="ko-KR" dirty="0" smtClean="0"/>
              <a:t>inverted lists for </a:t>
            </a:r>
            <a:r>
              <a:rPr lang="en-US" altLang="ko-KR" u="sng" dirty="0" smtClean="0">
                <a:solidFill>
                  <a:srgbClr val="FF0000"/>
                </a:solidFill>
              </a:rPr>
              <a:t>all dimensions</a:t>
            </a:r>
          </a:p>
          <a:p>
            <a:r>
              <a:rPr lang="en-US" altLang="ko-KR" dirty="0" smtClean="0"/>
              <a:t>VSMART-JOIN algorithm</a:t>
            </a:r>
          </a:p>
          <a:p>
            <a:pPr lvl="1"/>
            <a:r>
              <a:rPr lang="en-US" altLang="ko-KR" dirty="0" smtClean="0"/>
              <a:t>Build inverted lists for </a:t>
            </a:r>
            <a:r>
              <a:rPr lang="en-US" altLang="ko-KR" u="sng" dirty="0" smtClean="0">
                <a:solidFill>
                  <a:srgbClr val="FF0000"/>
                </a:solidFill>
              </a:rPr>
              <a:t>all dimensions</a:t>
            </a:r>
          </a:p>
          <a:p>
            <a:pPr lvl="1"/>
            <a:r>
              <a:rPr lang="en-US" altLang="ko-KR" dirty="0" smtClean="0"/>
              <a:t>Decompose and parallelize the similarity computations into sub-expression</a:t>
            </a:r>
          </a:p>
          <a:p>
            <a:r>
              <a:rPr lang="en-US" altLang="ko-KR" dirty="0" smtClean="0"/>
              <a:t>Prefix-filtering algorithms</a:t>
            </a:r>
          </a:p>
          <a:p>
            <a:pPr lvl="1"/>
            <a:r>
              <a:rPr lang="en-US" altLang="ko-KR" dirty="0" smtClean="0"/>
              <a:t>Build inverted lists of </a:t>
            </a:r>
            <a:r>
              <a:rPr lang="en-US" altLang="ko-KR" u="sng" dirty="0" smtClean="0">
                <a:solidFill>
                  <a:srgbClr val="FF0000"/>
                </a:solidFill>
              </a:rPr>
              <a:t>a subset of dimensions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Cosine Similarity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ko-KR" altLang="en-US" dirty="0" smtClean="0"/>
              <a:t>벡터의 내적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코사인 유사도 계산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문서와 질의 혹은 문서와 문서의 유사도로 확장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29" y="1124744"/>
            <a:ext cx="20002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80" y="1700808"/>
            <a:ext cx="49720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00243" y="3573016"/>
            <a:ext cx="24279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문서를 벡터로 표시</a:t>
            </a:r>
            <a:endParaRPr lang="en-US" altLang="ko-KR" sz="1050" dirty="0" smtClean="0"/>
          </a:p>
          <a:p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Wi,q</a:t>
            </a:r>
            <a:r>
              <a:rPr lang="en-US" altLang="ko-KR" sz="1050" dirty="0" smtClean="0"/>
              <a:t> : q</a:t>
            </a:r>
            <a:r>
              <a:rPr lang="ko-KR" altLang="en-US" sz="1050" dirty="0" smtClean="0"/>
              <a:t>문서에서 </a:t>
            </a:r>
            <a:r>
              <a:rPr lang="en-US" altLang="ko-KR" sz="1050" dirty="0" smtClean="0"/>
              <a:t>word1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weight)</a:t>
            </a:r>
            <a:endParaRPr lang="en-US" altLang="ko-KR" sz="105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08" y="3356992"/>
            <a:ext cx="25527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052070"/>
              </p:ext>
            </p:extLst>
          </p:nvPr>
        </p:nvGraphicFramePr>
        <p:xfrm>
          <a:off x="539552" y="3429000"/>
          <a:ext cx="5302250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수식" r:id="rId6" imgW="3035300" imgH="1854200" progId="Equation.3">
                  <p:embed/>
                </p:oleObj>
              </mc:Choice>
              <mc:Fallback>
                <p:oleObj name="수식" r:id="rId6" imgW="3035300" imgH="185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5302250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3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Cosine Similarity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158417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1196752"/>
            <a:ext cx="24279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 smtClean="0"/>
              <a:t>색인</a:t>
            </a:r>
            <a:r>
              <a:rPr lang="ko-KR" altLang="en-US" sz="1050" dirty="0" err="1"/>
              <a:t>어</a:t>
            </a:r>
            <a:endParaRPr lang="en-US" altLang="ko-KR" sz="105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69" y="1323710"/>
            <a:ext cx="6146007" cy="194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3" y="3501008"/>
            <a:ext cx="2735290" cy="27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11560" y="3717032"/>
            <a:ext cx="360041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1601" y="3463116"/>
            <a:ext cx="7099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벡터</a:t>
            </a:r>
            <a:endParaRPr lang="en-US" altLang="ko-KR" sz="105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48" y="3458696"/>
            <a:ext cx="792439" cy="27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33" y="3690511"/>
            <a:ext cx="2389843" cy="21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4885302" y="4483576"/>
            <a:ext cx="792088" cy="27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4923069"/>
            <a:ext cx="2138770" cy="8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Cosine Similarity Measure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68675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3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Similarity functions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sz="2400" dirty="0" err="1" smtClean="0">
                <a:ea typeface="宋体" pitchFamily="2" charset="-122"/>
              </a:rPr>
              <a:t>Jaccard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Overlap:</a:t>
            </a:r>
            <a:r>
              <a:rPr lang="en-US" altLang="zh-CN" sz="1400" dirty="0" smtClean="0">
                <a:ea typeface="宋体" pitchFamily="2" charset="-122"/>
              </a:rPr>
              <a:t/>
            </a:r>
            <a:br>
              <a:rPr lang="en-US" altLang="zh-CN" sz="1400" dirty="0" smtClean="0">
                <a:ea typeface="宋体" pitchFamily="2" charset="-122"/>
              </a:rPr>
            </a:br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err="1" smtClean="0">
                <a:ea typeface="宋体" pitchFamily="2" charset="-122"/>
              </a:rPr>
              <a:t>Jaccard</a:t>
            </a:r>
            <a:r>
              <a:rPr lang="en-US" altLang="zh-CN" sz="2800" dirty="0" smtClean="0">
                <a:ea typeface="宋体" pitchFamily="2" charset="-122"/>
              </a:rPr>
              <a:t> can be equivalently converted to Overlap</a:t>
            </a:r>
            <a:endParaRPr lang="en-US" altLang="zh-CN" sz="2400" dirty="0" smtClean="0">
              <a:ea typeface="宋体" pitchFamily="2" charset="-122"/>
            </a:endParaRPr>
          </a:p>
          <a:p>
            <a:pPr lvl="2">
              <a:buNone/>
            </a:pP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138362" y="1931992"/>
          <a:ext cx="1752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公式" r:id="rId3" imgW="1218960" imgH="469800" progId="Equation.3">
                  <p:embed/>
                </p:oleObj>
              </mc:Choice>
              <mc:Fallback>
                <p:oleObj name="公式" r:id="rId3" imgW="1218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2" y="1931992"/>
                        <a:ext cx="17526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152633" y="2871784"/>
          <a:ext cx="2063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5" imgW="1257120" imgH="253800" progId="Equation.3">
                  <p:embed/>
                </p:oleObj>
              </mc:Choice>
              <mc:Fallback>
                <p:oleObj name="Equation" r:id="rId5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33" y="2871784"/>
                        <a:ext cx="2063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64"/>
          <p:cNvGraphicFramePr>
            <a:graphicFrameLocks/>
          </p:cNvGraphicFramePr>
          <p:nvPr/>
        </p:nvGraphicFramePr>
        <p:xfrm>
          <a:off x="5638824" y="1103310"/>
          <a:ext cx="2362200" cy="2397128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825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{A,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B,C,D,E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{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2E2E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B,C,D,E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,F}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4/6 = 0.67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4210064" y="2217744"/>
            <a:ext cx="1571636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4395786" y="3028947"/>
            <a:ext cx="1571636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309928" y="4876810"/>
          <a:ext cx="3286148" cy="67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公式" r:id="rId7" imgW="1574640" imgH="393480" progId="Equation.3">
                  <p:embed/>
                </p:oleObj>
              </mc:Choice>
              <mc:Fallback>
                <p:oleObj name="公式" r:id="rId7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28" y="4876810"/>
                        <a:ext cx="3286148" cy="67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09677" y="4857760"/>
          <a:ext cx="1937986" cy="74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公式" r:id="rId9" imgW="1218960" imgH="469800" progId="Equation.3">
                  <p:embed/>
                </p:oleObj>
              </mc:Choice>
              <mc:Fallback>
                <p:oleObj name="公式" r:id="rId9" imgW="1218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77" y="4857760"/>
                        <a:ext cx="1937986" cy="74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16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All Pair Partitioning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7628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All Pair Partitioning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3439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5877272"/>
            <a:ext cx="3415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R3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r4</a:t>
            </a:r>
            <a:r>
              <a:rPr lang="ko-KR" altLang="en-US" sz="1200" dirty="0" smtClean="0"/>
              <a:t>를 계산하기 위해 </a:t>
            </a:r>
            <a:r>
              <a:rPr lang="en-US" altLang="ko-KR" sz="1200" dirty="0" smtClean="0"/>
              <a:t>partition (3,3)</a:t>
            </a:r>
            <a:r>
              <a:rPr lang="ko-KR" altLang="en-US" sz="1200" dirty="0" smtClean="0"/>
              <a:t>을 계산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4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Inverted List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696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5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Inverted List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24744"/>
            <a:ext cx="70866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6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Illustration of Full Inverted List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96938"/>
            <a:ext cx="85534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6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Illustration of Full Inverted List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8539"/>
            <a:ext cx="85439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3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72866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8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00163"/>
            <a:ext cx="73152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523206"/>
            <a:ext cx="81629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Illustration of 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Phase 1 : build inverted lists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666850"/>
            <a:ext cx="87534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1680" y="314096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34290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371703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4571836"/>
            <a:ext cx="307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Threshold</a:t>
            </a:r>
            <a:r>
              <a:rPr lang="ko-KR" altLang="en-US" dirty="0" smtClean="0"/>
              <a:t>를 넘지 않는 최대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0"/>
          </p:cNvCxnSpPr>
          <p:nvPr/>
        </p:nvCxnSpPr>
        <p:spPr>
          <a:xfrm flipH="1" flipV="1">
            <a:off x="1547664" y="4005064"/>
            <a:ext cx="166852" cy="566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2"/>
          </p:cNvCxnSpPr>
          <p:nvPr/>
        </p:nvCxnSpPr>
        <p:spPr>
          <a:xfrm flipV="1">
            <a:off x="1714516" y="3429000"/>
            <a:ext cx="301200" cy="1142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Naïve algorithm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Compare every pair of objects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dirty="0">
                <a:ea typeface="宋体" pitchFamily="2" charset="-122"/>
              </a:rPr>
              <a:t> O(</a:t>
            </a:r>
            <a:r>
              <a:rPr lang="en-US" altLang="zh-CN" sz="2400" i="1" dirty="0">
                <a:ea typeface="宋体" pitchFamily="2" charset="-122"/>
              </a:rPr>
              <a:t>n</a:t>
            </a:r>
            <a:r>
              <a:rPr lang="en-US" altLang="zh-CN" sz="2400" baseline="30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) time complexity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3531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Illustration of Prefix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Phase 2: compute similarities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628800"/>
            <a:ext cx="86391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7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Self-Joins using Inverted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an inverted lists for all items in set data</a:t>
            </a:r>
          </a:p>
          <a:p>
            <a:r>
              <a:rPr lang="en-US" altLang="ko-KR" dirty="0" smtClean="0"/>
              <a:t>Generate candidates by considering every pair of record IDs in each inverted list</a:t>
            </a:r>
          </a:p>
          <a:p>
            <a:r>
              <a:rPr lang="en-US" altLang="ko-KR" dirty="0" smtClean="0"/>
              <a:t>Find similar pairs by verifying each candidate</a:t>
            </a:r>
          </a:p>
          <a:p>
            <a:pPr lvl="1"/>
            <a:r>
              <a:rPr lang="en-US" altLang="ko-KR" dirty="0" smtClean="0"/>
              <a:t>Relationship between </a:t>
            </a:r>
            <a:r>
              <a:rPr lang="en-US" altLang="ko-KR" dirty="0" err="1" smtClean="0"/>
              <a:t>Jaccard</a:t>
            </a:r>
            <a:r>
              <a:rPr lang="en-US" altLang="ko-KR" dirty="0" smtClean="0"/>
              <a:t> and Overlap similarity measures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67818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4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Inverted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scan each record in the data</a:t>
            </a:r>
          </a:p>
          <a:p>
            <a:pPr lvl="1"/>
            <a:r>
              <a:rPr lang="en-US" altLang="ko-KR" dirty="0" smtClean="0"/>
              <a:t>Insert the identifier of the record (RID) into the inverted list entries of its items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369222" cy="207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21" y="4221088"/>
            <a:ext cx="5493571" cy="219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139952" y="4077072"/>
            <a:ext cx="5040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Candidates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Generate candidates by making every RID pair in the each inverted list entry</a:t>
            </a:r>
          </a:p>
          <a:p>
            <a:pPr lvl="1"/>
            <a:r>
              <a:rPr lang="en-US" altLang="ko-KR" dirty="0" smtClean="0"/>
              <a:t>Increase the overlap of the candidate pair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3"/>
            <a:ext cx="4608512" cy="209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20169"/>
            <a:ext cx="6786466" cy="236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4103948" y="4288888"/>
            <a:ext cx="5040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Similar Pairs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3" y="1844824"/>
            <a:ext cx="85248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2173</Words>
  <Application>Microsoft Office PowerPoint</Application>
  <PresentationFormat>화면 슬라이드 쇼(4:3)</PresentationFormat>
  <Paragraphs>636</Paragraphs>
  <Slides>50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SNU IDB Lab.</vt:lpstr>
      <vt:lpstr>公式</vt:lpstr>
      <vt:lpstr>Equation</vt:lpstr>
      <vt:lpstr>수식</vt:lpstr>
      <vt:lpstr>빅데이터 팀 세미나  #맵리듀스 기반 Set Similarity Join</vt:lpstr>
      <vt:lpstr>Outline</vt:lpstr>
      <vt:lpstr>Similarity Join 정의</vt:lpstr>
      <vt:lpstr>Similarity Function</vt:lpstr>
      <vt:lpstr>Naïve Approach</vt:lpstr>
      <vt:lpstr>Similarity Self-Joins using Inverted Lists</vt:lpstr>
      <vt:lpstr>Building Inverted Lists</vt:lpstr>
      <vt:lpstr>Generating Candidates</vt:lpstr>
      <vt:lpstr>Finding Similar Pairs</vt:lpstr>
      <vt:lpstr>Verifying Candidates</vt:lpstr>
      <vt:lpstr>Filtering Techniques</vt:lpstr>
      <vt:lpstr>Size Filtering</vt:lpstr>
      <vt:lpstr>Prefix Filtering</vt:lpstr>
      <vt:lpstr>Prefix Filtering</vt:lpstr>
      <vt:lpstr>Prefix Filtering + Positional Information</vt:lpstr>
      <vt:lpstr>PPJoin: Positional Filtering within Prefix</vt:lpstr>
      <vt:lpstr>PPJoin+:Positional Filtering within Suffix</vt:lpstr>
      <vt:lpstr>Effect of Filters</vt:lpstr>
      <vt:lpstr>Set-Similarity Self-Join Algorithms with MapReduce</vt:lpstr>
      <vt:lpstr>Vernica Algorithm</vt:lpstr>
      <vt:lpstr>Vernica Algorithm</vt:lpstr>
      <vt:lpstr>Vernica Algorithm</vt:lpstr>
      <vt:lpstr>Step 2: Produce Similar Record ID Pairs</vt:lpstr>
      <vt:lpstr>Preprocessing: Order Items in a Record</vt:lpstr>
      <vt:lpstr>Preprocessing: Prefix Filtering</vt:lpstr>
      <vt:lpstr>Basic Kernel</vt:lpstr>
      <vt:lpstr>Basic Kernel</vt:lpstr>
      <vt:lpstr>Indexed Kernel</vt:lpstr>
      <vt:lpstr>Prefix Filtering-Based Algorithm with MR [SIGMOD10]</vt:lpstr>
      <vt:lpstr>Finding Similar RID Pairs with Prefix Filtering (1) [SIGMOD10] </vt:lpstr>
      <vt:lpstr>Prefix Filtering-Based Algorithm with MR [SIGMOD10]</vt:lpstr>
      <vt:lpstr>Prefix Filtering-Based Algorithm with MR (2) [ICDM10]</vt:lpstr>
      <vt:lpstr>Finding Similar RID Pairs with Prefix Filtering (2) [ICDM10] </vt:lpstr>
      <vt:lpstr>V-SMART-Join</vt:lpstr>
      <vt:lpstr>V-SMART-Join</vt:lpstr>
      <vt:lpstr>Vector Similarity Self-Joins using MapReduce</vt:lpstr>
      <vt:lpstr>Cosine Similarity</vt:lpstr>
      <vt:lpstr>Cosine Similarity 예</vt:lpstr>
      <vt:lpstr>Cosine Similarity Measure</vt:lpstr>
      <vt:lpstr>All Pair Partitioning Algorithm</vt:lpstr>
      <vt:lpstr>All Pair Partitioning Algorithm</vt:lpstr>
      <vt:lpstr>Full Inverted List Algorithm</vt:lpstr>
      <vt:lpstr>Full Inverted List Algorithm</vt:lpstr>
      <vt:lpstr>An Illustration of Full Inverted List Algorithm</vt:lpstr>
      <vt:lpstr>An Illustration of Full Inverted List Algorithm</vt:lpstr>
      <vt:lpstr>Prefix Filtering</vt:lpstr>
      <vt:lpstr>Prefix Filtering</vt:lpstr>
      <vt:lpstr>Prefix Filtering</vt:lpstr>
      <vt:lpstr>An Illustration of Prefix Filtering</vt:lpstr>
      <vt:lpstr>An Illustration of Prefix Filtering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dhlim</cp:lastModifiedBy>
  <cp:revision>161</cp:revision>
  <dcterms:created xsi:type="dcterms:W3CDTF">2006-10-05T04:04:58Z</dcterms:created>
  <dcterms:modified xsi:type="dcterms:W3CDTF">2013-02-01T05:05:33Z</dcterms:modified>
</cp:coreProperties>
</file>