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7" r:id="rId17"/>
    <p:sldId id="271" r:id="rId18"/>
    <p:sldId id="272" r:id="rId19"/>
    <p:sldId id="273" r:id="rId20"/>
    <p:sldId id="274" r:id="rId21"/>
    <p:sldId id="281" r:id="rId22"/>
    <p:sldId id="282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팀 세미</a:t>
            </a:r>
            <a:r>
              <a:rPr lang="ko-KR" altLang="en-US" dirty="0"/>
              <a:t>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프레임워크 기반 </a:t>
            </a:r>
            <a:r>
              <a:rPr lang="ko-KR" altLang="en-US" dirty="0" err="1" smtClean="0"/>
              <a:t>데이터마이닝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Adapted from </a:t>
            </a:r>
            <a:r>
              <a:rPr lang="en-US" altLang="ko-KR" dirty="0" err="1" smtClean="0"/>
              <a:t>vldb</a:t>
            </a:r>
            <a:r>
              <a:rPr lang="en-US" altLang="ko-KR" dirty="0" smtClean="0"/>
              <a:t> 2012 tutorial slides (prof. </a:t>
            </a:r>
            <a:r>
              <a:rPr lang="en-US" altLang="ko-KR" dirty="0" err="1" smtClean="0"/>
              <a:t>Kyuseok</a:t>
            </a:r>
            <a:r>
              <a:rPr lang="en-US" altLang="ko-KR" dirty="0" smtClean="0"/>
              <a:t> shim)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Map/Reduce : FP-Tree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/>
        </p:nvSpPr>
        <p:spPr>
          <a:xfrm>
            <a:off x="7042150" y="5636096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70FFAF1-6A11-457C-8D5F-C49B375A81F1}" type="slidenum">
              <a:rPr lang="ko-KR" altLang="en-US" smtClean="0"/>
              <a:pPr>
                <a:defRPr/>
              </a:pPr>
              <a:t>10</a:t>
            </a:fld>
            <a:endParaRPr lang="en-US" altLang="ko-KR" smtClean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191000" y="2364258"/>
            <a:ext cx="4579938" cy="3624263"/>
            <a:chOff x="2496" y="1772"/>
            <a:chExt cx="2926" cy="221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305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3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  <a:stCxn id="8" idx="2"/>
              <a:endCxn id="17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8" idx="2"/>
              <a:endCxn id="16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8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  <a:stCxn id="17" idx="2"/>
              <a:endCxn id="20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20" idx="2"/>
              <a:endCxn id="22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3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2000" i="1"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  <a:stCxn id="21" idx="2"/>
              <a:endCxn id="28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2000" b="1">
                  <a:latin typeface="Times New Roman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</a:pPr>
              <a:endParaRPr lang="en-US" altLang="ko-KR" sz="2000" b="1"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2000" b="1" i="1" u="sng">
                  <a:latin typeface="Times New Roman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i="1">
                  <a:latin typeface="Times New Roman" pitchFamily="18" charset="0"/>
                </a:rPr>
                <a:t> f	4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i="1">
                  <a:latin typeface="Times New Roman" pitchFamily="18" charset="0"/>
                </a:rPr>
                <a:t>c	4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i="1">
                  <a:latin typeface="Times New Roman" pitchFamily="18" charset="0"/>
                </a:rPr>
                <a:t>a	3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i="1">
                  <a:latin typeface="Times New Roman" pitchFamily="18" charset="0"/>
                </a:rPr>
                <a:t>b	3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i="1">
                  <a:latin typeface="Times New Roman" pitchFamily="18" charset="0"/>
                </a:rPr>
                <a:t>m	3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i="1">
                  <a:latin typeface="Times New Roman" pitchFamily="18" charset="0"/>
                </a:rPr>
                <a:t>p	3</a:t>
              </a:r>
              <a:endParaRPr lang="en-US" altLang="ko-KR" sz="2000">
                <a:latin typeface="Times New Roman" pitchFamily="18" charset="0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6705600" y="1754658"/>
            <a:ext cx="2097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b="1" i="1">
                <a:latin typeface="Times New Roman" pitchFamily="18" charset="0"/>
              </a:rPr>
              <a:t>min_support = 3</a:t>
            </a:r>
            <a:endParaRPr lang="en-US" altLang="ko-KR" b="1" u="sng">
              <a:latin typeface="Times New Roman" pitchFamily="18" charset="0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928688" y="1321271"/>
            <a:ext cx="5929312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 i="1" u="sng">
                <a:latin typeface="Times New Roman" pitchFamily="18" charset="0"/>
              </a:rPr>
              <a:t>TID		Items bought	  (ordered) frequent items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Times New Roman" pitchFamily="18" charset="0"/>
              </a:rPr>
              <a:t>100		{</a:t>
            </a:r>
            <a:r>
              <a:rPr lang="en-US" altLang="ko-KR" sz="1600" b="1" i="1">
                <a:latin typeface="Times New Roman" pitchFamily="18" charset="0"/>
              </a:rPr>
              <a:t>f, a, c, d, g, i, m, p</a:t>
            </a:r>
            <a:r>
              <a:rPr lang="en-US" altLang="ko-KR" sz="1600" b="1">
                <a:latin typeface="Times New Roman" pitchFamily="18" charset="0"/>
              </a:rPr>
              <a:t>}</a:t>
            </a:r>
            <a:r>
              <a:rPr lang="en-US" altLang="ko-KR" sz="1600" b="1" i="1">
                <a:latin typeface="Times New Roman" pitchFamily="18" charset="0"/>
              </a:rPr>
              <a:t>	                  </a:t>
            </a:r>
            <a:r>
              <a:rPr lang="en-US" altLang="ko-KR" sz="1600" b="1">
                <a:latin typeface="Times New Roman" pitchFamily="18" charset="0"/>
              </a:rPr>
              <a:t>{</a:t>
            </a:r>
            <a:r>
              <a:rPr lang="en-US" altLang="ko-KR" sz="1600" b="1" i="1">
                <a:latin typeface="Times New Roman" pitchFamily="18" charset="0"/>
              </a:rPr>
              <a:t>f, c, a, m, p</a:t>
            </a:r>
            <a:r>
              <a:rPr lang="en-US" altLang="ko-KR" sz="1600" b="1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Times New Roman" pitchFamily="18" charset="0"/>
              </a:rPr>
              <a:t>200		{</a:t>
            </a:r>
            <a:r>
              <a:rPr lang="en-US" altLang="ko-KR" sz="1600" b="1" i="1">
                <a:latin typeface="Times New Roman" pitchFamily="18" charset="0"/>
              </a:rPr>
              <a:t>a, b, c, f, l, m, o</a:t>
            </a:r>
            <a:r>
              <a:rPr lang="en-US" altLang="ko-KR" sz="1600" b="1">
                <a:latin typeface="Times New Roman" pitchFamily="18" charset="0"/>
              </a:rPr>
              <a:t>}</a:t>
            </a:r>
            <a:r>
              <a:rPr lang="en-US" altLang="ko-KR" sz="1600" b="1" i="1">
                <a:latin typeface="Times New Roman" pitchFamily="18" charset="0"/>
              </a:rPr>
              <a:t>		</a:t>
            </a:r>
            <a:r>
              <a:rPr lang="en-US" altLang="ko-KR" sz="1600" b="1">
                <a:latin typeface="Times New Roman" pitchFamily="18" charset="0"/>
              </a:rPr>
              <a:t>{</a:t>
            </a:r>
            <a:r>
              <a:rPr lang="en-US" altLang="ko-KR" sz="1600" b="1" i="1">
                <a:latin typeface="Times New Roman" pitchFamily="18" charset="0"/>
              </a:rPr>
              <a:t>f, c, a, b, m</a:t>
            </a:r>
            <a:r>
              <a:rPr lang="en-US" altLang="ko-KR" sz="1600" b="1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Times New Roman" pitchFamily="18" charset="0"/>
              </a:rPr>
              <a:t>300	</a:t>
            </a:r>
            <a:r>
              <a:rPr lang="en-US" altLang="ko-KR" sz="1600" b="1" i="1">
                <a:latin typeface="Times New Roman" pitchFamily="18" charset="0"/>
              </a:rPr>
              <a:t> 	</a:t>
            </a:r>
            <a:r>
              <a:rPr lang="en-US" altLang="ko-KR" sz="1600" b="1">
                <a:latin typeface="Times New Roman" pitchFamily="18" charset="0"/>
              </a:rPr>
              <a:t>{</a:t>
            </a:r>
            <a:r>
              <a:rPr lang="en-US" altLang="ko-KR" sz="1600" b="1" i="1">
                <a:latin typeface="Times New Roman" pitchFamily="18" charset="0"/>
              </a:rPr>
              <a:t>b, f, h, j, o, w</a:t>
            </a:r>
            <a:r>
              <a:rPr lang="en-US" altLang="ko-KR" sz="1600" b="1">
                <a:latin typeface="Times New Roman" pitchFamily="18" charset="0"/>
              </a:rPr>
              <a:t>}</a:t>
            </a:r>
            <a:r>
              <a:rPr lang="en-US" altLang="ko-KR" sz="1600" b="1" i="1">
                <a:latin typeface="Times New Roman" pitchFamily="18" charset="0"/>
              </a:rPr>
              <a:t>		</a:t>
            </a:r>
            <a:r>
              <a:rPr lang="en-US" altLang="ko-KR" sz="1600" b="1">
                <a:latin typeface="Times New Roman" pitchFamily="18" charset="0"/>
              </a:rPr>
              <a:t>{</a:t>
            </a:r>
            <a:r>
              <a:rPr lang="en-US" altLang="ko-KR" sz="1600" b="1" i="1">
                <a:latin typeface="Times New Roman" pitchFamily="18" charset="0"/>
              </a:rPr>
              <a:t>f, b</a:t>
            </a:r>
            <a:r>
              <a:rPr lang="en-US" altLang="ko-KR" sz="1600" b="1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Times New Roman" pitchFamily="18" charset="0"/>
              </a:rPr>
              <a:t>400	</a:t>
            </a:r>
            <a:r>
              <a:rPr lang="en-US" altLang="ko-KR" sz="1600" b="1" i="1">
                <a:latin typeface="Times New Roman" pitchFamily="18" charset="0"/>
              </a:rPr>
              <a:t> 	</a:t>
            </a:r>
            <a:r>
              <a:rPr lang="en-US" altLang="ko-KR" sz="1600" b="1">
                <a:latin typeface="Times New Roman" pitchFamily="18" charset="0"/>
              </a:rPr>
              <a:t>{</a:t>
            </a:r>
            <a:r>
              <a:rPr lang="en-US" altLang="ko-KR" sz="1600" b="1" i="1">
                <a:latin typeface="Times New Roman" pitchFamily="18" charset="0"/>
              </a:rPr>
              <a:t>b, c, k, s, p</a:t>
            </a:r>
            <a:r>
              <a:rPr lang="en-US" altLang="ko-KR" sz="1600" b="1">
                <a:latin typeface="Times New Roman" pitchFamily="18" charset="0"/>
              </a:rPr>
              <a:t>}</a:t>
            </a:r>
            <a:r>
              <a:rPr lang="en-US" altLang="ko-KR" sz="1600" b="1" i="1">
                <a:latin typeface="Times New Roman" pitchFamily="18" charset="0"/>
              </a:rPr>
              <a:t>		</a:t>
            </a:r>
            <a:r>
              <a:rPr lang="en-US" altLang="ko-KR" sz="1600" b="1">
                <a:latin typeface="Times New Roman" pitchFamily="18" charset="0"/>
              </a:rPr>
              <a:t>{</a:t>
            </a:r>
            <a:r>
              <a:rPr lang="en-US" altLang="ko-KR" sz="1600" b="1" i="1">
                <a:latin typeface="Times New Roman" pitchFamily="18" charset="0"/>
              </a:rPr>
              <a:t>c, b, p</a:t>
            </a:r>
            <a:r>
              <a:rPr lang="en-US" altLang="ko-KR" sz="1600" b="1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Times New Roman" pitchFamily="18" charset="0"/>
              </a:rPr>
              <a:t>500</a:t>
            </a:r>
            <a:r>
              <a:rPr lang="en-US" altLang="ko-KR" sz="1600" b="1" i="1">
                <a:latin typeface="Times New Roman" pitchFamily="18" charset="0"/>
              </a:rPr>
              <a:t>	 	</a:t>
            </a:r>
            <a:r>
              <a:rPr lang="en-US" altLang="ko-KR" sz="1600" b="1">
                <a:latin typeface="Times New Roman" pitchFamily="18" charset="0"/>
              </a:rPr>
              <a:t>{</a:t>
            </a:r>
            <a:r>
              <a:rPr lang="en-US" altLang="ko-KR" sz="1600" b="1" i="1">
                <a:latin typeface="Times New Roman" pitchFamily="18" charset="0"/>
              </a:rPr>
              <a:t>a, f, c, e, l, p, m, n</a:t>
            </a:r>
            <a:r>
              <a:rPr lang="en-US" altLang="ko-KR" sz="1600" b="1">
                <a:latin typeface="Times New Roman" pitchFamily="18" charset="0"/>
              </a:rPr>
              <a:t>}</a:t>
            </a:r>
            <a:r>
              <a:rPr lang="en-US" altLang="ko-KR" sz="1600" b="1" i="1">
                <a:latin typeface="Times New Roman" pitchFamily="18" charset="0"/>
              </a:rPr>
              <a:t>	                  </a:t>
            </a:r>
            <a:r>
              <a:rPr lang="en-US" altLang="ko-KR" sz="1600" b="1">
                <a:latin typeface="Times New Roman" pitchFamily="18" charset="0"/>
              </a:rPr>
              <a:t>{</a:t>
            </a:r>
            <a:r>
              <a:rPr lang="en-US" altLang="ko-KR" sz="1600" b="1" i="1">
                <a:latin typeface="Times New Roman" pitchFamily="18" charset="0"/>
              </a:rPr>
              <a:t>f, c, a, m, p</a:t>
            </a:r>
            <a:r>
              <a:rPr lang="en-US" altLang="ko-KR" sz="1600" b="1">
                <a:latin typeface="Times New Roman" pitchFamily="18" charset="0"/>
              </a:rPr>
              <a:t>}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85750" y="3178646"/>
            <a:ext cx="3786188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/>
              <a:t>Scan DB once, find frequent 1-itemset (single item pattern)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/>
              <a:t>Sort frequent items in frequency descending order, f-list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/>
              <a:t>Scan DB again, construct FP-tree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643313" y="5321771"/>
            <a:ext cx="260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hlink"/>
                </a:solidFill>
              </a:rPr>
              <a:t>F-list</a:t>
            </a:r>
            <a:r>
              <a:rPr lang="en-US" altLang="ko-KR"/>
              <a:t>=f-c-a-b-m-p</a:t>
            </a:r>
          </a:p>
        </p:txBody>
      </p:sp>
    </p:spTree>
    <p:extLst>
      <p:ext uri="{BB962C8B-B14F-4D97-AF65-F5344CB8AC3E}">
        <p14:creationId xmlns:p14="http://schemas.microsoft.com/office/powerpoint/2010/main" val="36289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Construction of FP-tree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5" name="Group 2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348013"/>
              </p:ext>
            </p:extLst>
          </p:nvPr>
        </p:nvGraphicFramePr>
        <p:xfrm>
          <a:off x="457200" y="1140619"/>
          <a:ext cx="4475163" cy="2513013"/>
        </p:xfrm>
        <a:graphic>
          <a:graphicData uri="http://schemas.openxmlformats.org/drawingml/2006/table">
            <a:tbl>
              <a:tblPr/>
              <a:tblGrid>
                <a:gridCol w="781050"/>
                <a:gridCol w="2205038"/>
                <a:gridCol w="1489075"/>
              </a:tblGrid>
              <a:tr h="823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TID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 Items bought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(Ordered) frequent items</a:t>
                      </a:r>
                    </a:p>
                  </a:txBody>
                  <a:tcPr marT="45732" marB="45732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100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f, a, c, d, g, i, m, 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f, c, a, m, p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200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a, b, c, f, l, m, 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f, c, a, b, m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300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b, f, h, j, 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f, b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400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b, c, k, s, 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c, b, p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500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a, f, c, e, l, p, m, 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f, c, a, m, p</a:t>
                      </a:r>
                    </a:p>
                  </a:txBody>
                  <a:tcPr marT="45732" marB="4573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50671"/>
              </p:ext>
            </p:extLst>
          </p:nvPr>
        </p:nvGraphicFramePr>
        <p:xfrm>
          <a:off x="468313" y="3860006"/>
          <a:ext cx="2016125" cy="2592390"/>
        </p:xfrm>
        <a:graphic>
          <a:graphicData uri="http://schemas.openxmlformats.org/drawingml/2006/table">
            <a:tbl>
              <a:tblPr/>
              <a:tblGrid>
                <a:gridCol w="1009650"/>
                <a:gridCol w="100647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27"/>
          <p:cNvSpPr txBox="1">
            <a:spLocks noChangeArrowheads="1"/>
          </p:cNvSpPr>
          <p:nvPr/>
        </p:nvSpPr>
        <p:spPr bwMode="auto">
          <a:xfrm>
            <a:off x="5076825" y="1124744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b="1"/>
              <a:t>Min_sup = 3</a:t>
            </a:r>
          </a:p>
        </p:txBody>
      </p:sp>
      <p:grpSp>
        <p:nvGrpSpPr>
          <p:cNvPr id="8" name="Group 239"/>
          <p:cNvGrpSpPr>
            <a:grpSpLocks/>
          </p:cNvGrpSpPr>
          <p:nvPr/>
        </p:nvGrpSpPr>
        <p:grpSpPr bwMode="auto">
          <a:xfrm>
            <a:off x="1258888" y="1988344"/>
            <a:ext cx="1225550" cy="1657350"/>
            <a:chOff x="793" y="1389"/>
            <a:chExt cx="772" cy="1044"/>
          </a:xfrm>
        </p:grpSpPr>
        <p:sp>
          <p:nvSpPr>
            <p:cNvPr id="9" name="Oval 235"/>
            <p:cNvSpPr>
              <a:spLocks noChangeArrowheads="1"/>
            </p:cNvSpPr>
            <p:nvPr/>
          </p:nvSpPr>
          <p:spPr bwMode="auto">
            <a:xfrm>
              <a:off x="793" y="1389"/>
              <a:ext cx="182" cy="182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236"/>
            <p:cNvSpPr>
              <a:spLocks noChangeArrowheads="1"/>
            </p:cNvSpPr>
            <p:nvPr/>
          </p:nvSpPr>
          <p:spPr bwMode="auto">
            <a:xfrm>
              <a:off x="1383" y="1616"/>
              <a:ext cx="182" cy="182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Oval 237"/>
            <p:cNvSpPr>
              <a:spLocks noChangeArrowheads="1"/>
            </p:cNvSpPr>
            <p:nvPr/>
          </p:nvSpPr>
          <p:spPr bwMode="auto">
            <a:xfrm>
              <a:off x="1247" y="1842"/>
              <a:ext cx="182" cy="182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Oval 238"/>
            <p:cNvSpPr>
              <a:spLocks noChangeArrowheads="1"/>
            </p:cNvSpPr>
            <p:nvPr/>
          </p:nvSpPr>
          <p:spPr bwMode="auto">
            <a:xfrm>
              <a:off x="975" y="2251"/>
              <a:ext cx="182" cy="182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" name="Oval 252"/>
          <p:cNvSpPr>
            <a:spLocks noChangeArrowheads="1"/>
          </p:cNvSpPr>
          <p:nvPr/>
        </p:nvSpPr>
        <p:spPr bwMode="auto">
          <a:xfrm>
            <a:off x="7092950" y="2059781"/>
            <a:ext cx="576263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root</a:t>
            </a:r>
          </a:p>
        </p:txBody>
      </p:sp>
      <p:sp>
        <p:nvSpPr>
          <p:cNvPr id="14" name="Oval 255"/>
          <p:cNvSpPr>
            <a:spLocks noChangeArrowheads="1"/>
          </p:cNvSpPr>
          <p:nvPr/>
        </p:nvSpPr>
        <p:spPr bwMode="auto">
          <a:xfrm>
            <a:off x="6229350" y="2707481"/>
            <a:ext cx="576263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f:1</a:t>
            </a:r>
          </a:p>
        </p:txBody>
      </p:sp>
      <p:sp>
        <p:nvSpPr>
          <p:cNvPr id="15" name="Oval 256"/>
          <p:cNvSpPr>
            <a:spLocks noChangeArrowheads="1"/>
          </p:cNvSpPr>
          <p:nvPr/>
        </p:nvSpPr>
        <p:spPr bwMode="auto">
          <a:xfrm>
            <a:off x="6229350" y="3499644"/>
            <a:ext cx="576263" cy="576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c:1</a:t>
            </a:r>
          </a:p>
        </p:txBody>
      </p:sp>
      <p:sp>
        <p:nvSpPr>
          <p:cNvPr id="16" name="Oval 257"/>
          <p:cNvSpPr>
            <a:spLocks noChangeArrowheads="1"/>
          </p:cNvSpPr>
          <p:nvPr/>
        </p:nvSpPr>
        <p:spPr bwMode="auto">
          <a:xfrm>
            <a:off x="6229350" y="4291806"/>
            <a:ext cx="576263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a:1</a:t>
            </a:r>
          </a:p>
        </p:txBody>
      </p:sp>
      <p:sp>
        <p:nvSpPr>
          <p:cNvPr id="17" name="Oval 258"/>
          <p:cNvSpPr>
            <a:spLocks noChangeArrowheads="1"/>
          </p:cNvSpPr>
          <p:nvPr/>
        </p:nvSpPr>
        <p:spPr bwMode="auto">
          <a:xfrm>
            <a:off x="6229350" y="5083969"/>
            <a:ext cx="576263" cy="576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m:1</a:t>
            </a:r>
          </a:p>
        </p:txBody>
      </p:sp>
      <p:sp>
        <p:nvSpPr>
          <p:cNvPr id="18" name="Oval 259"/>
          <p:cNvSpPr>
            <a:spLocks noChangeArrowheads="1"/>
          </p:cNvSpPr>
          <p:nvPr/>
        </p:nvSpPr>
        <p:spPr bwMode="auto">
          <a:xfrm>
            <a:off x="6229350" y="5876131"/>
            <a:ext cx="576263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p:1</a:t>
            </a:r>
          </a:p>
        </p:txBody>
      </p:sp>
      <p:sp>
        <p:nvSpPr>
          <p:cNvPr id="19" name="Oval 260"/>
          <p:cNvSpPr>
            <a:spLocks noChangeArrowheads="1"/>
          </p:cNvSpPr>
          <p:nvPr/>
        </p:nvSpPr>
        <p:spPr bwMode="auto">
          <a:xfrm>
            <a:off x="6229350" y="2707481"/>
            <a:ext cx="576263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f:2</a:t>
            </a:r>
          </a:p>
        </p:txBody>
      </p:sp>
      <p:cxnSp>
        <p:nvCxnSpPr>
          <p:cNvPr id="20" name="AutoShape 261"/>
          <p:cNvCxnSpPr>
            <a:cxnSpLocks noChangeShapeType="1"/>
            <a:stCxn id="13" idx="3"/>
            <a:endCxn id="14" idx="7"/>
          </p:cNvCxnSpPr>
          <p:nvPr/>
        </p:nvCxnSpPr>
        <p:spPr bwMode="auto">
          <a:xfrm flipH="1">
            <a:off x="6721475" y="2564606"/>
            <a:ext cx="455613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62"/>
          <p:cNvCxnSpPr>
            <a:cxnSpLocks noChangeShapeType="1"/>
            <a:stCxn id="14" idx="4"/>
            <a:endCxn id="15" idx="0"/>
          </p:cNvCxnSpPr>
          <p:nvPr/>
        </p:nvCxnSpPr>
        <p:spPr bwMode="auto">
          <a:xfrm>
            <a:off x="6518275" y="3296444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63"/>
          <p:cNvCxnSpPr>
            <a:cxnSpLocks noChangeShapeType="1"/>
            <a:stCxn id="15" idx="4"/>
            <a:endCxn id="16" idx="0"/>
          </p:cNvCxnSpPr>
          <p:nvPr/>
        </p:nvCxnSpPr>
        <p:spPr bwMode="auto">
          <a:xfrm>
            <a:off x="6518275" y="4088606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64"/>
          <p:cNvCxnSpPr>
            <a:cxnSpLocks noChangeShapeType="1"/>
            <a:stCxn id="16" idx="4"/>
            <a:endCxn id="17" idx="0"/>
          </p:cNvCxnSpPr>
          <p:nvPr/>
        </p:nvCxnSpPr>
        <p:spPr bwMode="auto">
          <a:xfrm>
            <a:off x="6518275" y="4880769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65"/>
          <p:cNvCxnSpPr>
            <a:cxnSpLocks noChangeShapeType="1"/>
            <a:stCxn id="17" idx="4"/>
            <a:endCxn id="18" idx="0"/>
          </p:cNvCxnSpPr>
          <p:nvPr/>
        </p:nvCxnSpPr>
        <p:spPr bwMode="auto">
          <a:xfrm>
            <a:off x="6518275" y="5672931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32220"/>
              </p:ext>
            </p:extLst>
          </p:nvPr>
        </p:nvGraphicFramePr>
        <p:xfrm>
          <a:off x="2700338" y="3860006"/>
          <a:ext cx="2233612" cy="2590800"/>
        </p:xfrm>
        <a:graphic>
          <a:graphicData uri="http://schemas.openxmlformats.org/drawingml/2006/table">
            <a:tbl>
              <a:tblPr/>
              <a:tblGrid>
                <a:gridCol w="1009650"/>
                <a:gridCol w="122396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item-name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head of node-link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6" name="AutoShape 327"/>
          <p:cNvCxnSpPr>
            <a:cxnSpLocks noChangeShapeType="1"/>
            <a:endCxn id="14" idx="2"/>
          </p:cNvCxnSpPr>
          <p:nvPr/>
        </p:nvCxnSpPr>
        <p:spPr bwMode="auto">
          <a:xfrm flipV="1">
            <a:off x="4933950" y="2996406"/>
            <a:ext cx="1282700" cy="1611313"/>
          </a:xfrm>
          <a:prstGeom prst="bentConnector3">
            <a:avLst>
              <a:gd name="adj1" fmla="val 2079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29"/>
          <p:cNvCxnSpPr>
            <a:cxnSpLocks noChangeShapeType="1"/>
            <a:endCxn id="15" idx="2"/>
          </p:cNvCxnSpPr>
          <p:nvPr/>
        </p:nvCxnSpPr>
        <p:spPr bwMode="auto">
          <a:xfrm flipV="1">
            <a:off x="4933950" y="3788569"/>
            <a:ext cx="1282700" cy="1154112"/>
          </a:xfrm>
          <a:prstGeom prst="bentConnector3">
            <a:avLst>
              <a:gd name="adj1" fmla="val 3625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30"/>
          <p:cNvCxnSpPr>
            <a:cxnSpLocks noChangeShapeType="1"/>
            <a:endCxn id="16" idx="2"/>
          </p:cNvCxnSpPr>
          <p:nvPr/>
        </p:nvCxnSpPr>
        <p:spPr bwMode="auto">
          <a:xfrm flipV="1">
            <a:off x="4933950" y="4580731"/>
            <a:ext cx="1282700" cy="696913"/>
          </a:xfrm>
          <a:prstGeom prst="bentConnector3">
            <a:avLst>
              <a:gd name="adj1" fmla="val 5037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31"/>
          <p:cNvCxnSpPr>
            <a:cxnSpLocks noChangeShapeType="1"/>
            <a:endCxn id="17" idx="2"/>
          </p:cNvCxnSpPr>
          <p:nvPr/>
        </p:nvCxnSpPr>
        <p:spPr bwMode="auto">
          <a:xfrm flipV="1">
            <a:off x="4933950" y="5372894"/>
            <a:ext cx="1282700" cy="574675"/>
          </a:xfrm>
          <a:prstGeom prst="bentConnector3">
            <a:avLst>
              <a:gd name="adj1" fmla="val 625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32"/>
          <p:cNvCxnSpPr>
            <a:cxnSpLocks noChangeShapeType="1"/>
            <a:endCxn id="18" idx="2"/>
          </p:cNvCxnSpPr>
          <p:nvPr/>
        </p:nvCxnSpPr>
        <p:spPr bwMode="auto">
          <a:xfrm flipV="1">
            <a:off x="4932363" y="6165056"/>
            <a:ext cx="1284287" cy="117475"/>
          </a:xfrm>
          <a:prstGeom prst="bentConnector3">
            <a:avLst>
              <a:gd name="adj1" fmla="val 50431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33"/>
          <p:cNvSpPr>
            <a:spLocks noChangeArrowheads="1"/>
          </p:cNvSpPr>
          <p:nvPr/>
        </p:nvSpPr>
        <p:spPr bwMode="auto">
          <a:xfrm>
            <a:off x="6229350" y="3499644"/>
            <a:ext cx="576263" cy="576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c:2</a:t>
            </a:r>
          </a:p>
        </p:txBody>
      </p:sp>
      <p:sp>
        <p:nvSpPr>
          <p:cNvPr id="32" name="Oval 334"/>
          <p:cNvSpPr>
            <a:spLocks noChangeArrowheads="1"/>
          </p:cNvSpPr>
          <p:nvPr/>
        </p:nvSpPr>
        <p:spPr bwMode="auto">
          <a:xfrm>
            <a:off x="6229350" y="4291806"/>
            <a:ext cx="576263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a:2</a:t>
            </a:r>
          </a:p>
        </p:txBody>
      </p:sp>
      <p:sp>
        <p:nvSpPr>
          <p:cNvPr id="33" name="Oval 335"/>
          <p:cNvSpPr>
            <a:spLocks noChangeArrowheads="1"/>
          </p:cNvSpPr>
          <p:nvPr/>
        </p:nvSpPr>
        <p:spPr bwMode="auto">
          <a:xfrm>
            <a:off x="7021513" y="5083969"/>
            <a:ext cx="576262" cy="576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b:1</a:t>
            </a:r>
          </a:p>
        </p:txBody>
      </p:sp>
      <p:sp>
        <p:nvSpPr>
          <p:cNvPr id="34" name="Oval 336"/>
          <p:cNvSpPr>
            <a:spLocks noChangeArrowheads="1"/>
          </p:cNvSpPr>
          <p:nvPr/>
        </p:nvSpPr>
        <p:spPr bwMode="auto">
          <a:xfrm>
            <a:off x="7021513" y="5876131"/>
            <a:ext cx="576262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/>
              <a:t>m:1</a:t>
            </a:r>
          </a:p>
        </p:txBody>
      </p:sp>
      <p:cxnSp>
        <p:nvCxnSpPr>
          <p:cNvPr id="35" name="AutoShape 338"/>
          <p:cNvCxnSpPr>
            <a:cxnSpLocks noChangeShapeType="1"/>
            <a:stCxn id="32" idx="5"/>
            <a:endCxn id="33" idx="1"/>
          </p:cNvCxnSpPr>
          <p:nvPr/>
        </p:nvCxnSpPr>
        <p:spPr bwMode="auto">
          <a:xfrm>
            <a:off x="6721475" y="4796631"/>
            <a:ext cx="384175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39"/>
          <p:cNvCxnSpPr>
            <a:cxnSpLocks noChangeShapeType="1"/>
            <a:endCxn id="33" idx="2"/>
          </p:cNvCxnSpPr>
          <p:nvPr/>
        </p:nvCxnSpPr>
        <p:spPr bwMode="auto">
          <a:xfrm flipV="1">
            <a:off x="4933950" y="5372894"/>
            <a:ext cx="2074863" cy="239712"/>
          </a:xfrm>
          <a:prstGeom prst="bentConnector3">
            <a:avLst>
              <a:gd name="adj1" fmla="val 9226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40"/>
          <p:cNvCxnSpPr>
            <a:cxnSpLocks noChangeShapeType="1"/>
            <a:stCxn id="33" idx="4"/>
            <a:endCxn id="34" idx="0"/>
          </p:cNvCxnSpPr>
          <p:nvPr/>
        </p:nvCxnSpPr>
        <p:spPr bwMode="auto">
          <a:xfrm>
            <a:off x="7310438" y="5672931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41"/>
          <p:cNvCxnSpPr>
            <a:cxnSpLocks noChangeShapeType="1"/>
            <a:stCxn id="17" idx="5"/>
            <a:endCxn id="34" idx="1"/>
          </p:cNvCxnSpPr>
          <p:nvPr/>
        </p:nvCxnSpPr>
        <p:spPr bwMode="auto">
          <a:xfrm>
            <a:off x="6721475" y="5588794"/>
            <a:ext cx="384175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15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Properties of FP-Tree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FP-tree contains the complete information of DB relevant to frequent pattern mining (completeness)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lot of sharing of frequent items makes the FP-tree more compact</a:t>
            </a:r>
          </a:p>
          <a:p>
            <a:pPr lvl="1"/>
            <a:r>
              <a:rPr lang="en-US" altLang="ko-KR" dirty="0"/>
              <a:t>e.g. </a:t>
            </a:r>
          </a:p>
          <a:p>
            <a:pPr lvl="2"/>
            <a:r>
              <a:rPr lang="en-US" altLang="ko-KR" dirty="0"/>
              <a:t>The total # of occurrence of frequent items : 2,219,609 </a:t>
            </a:r>
          </a:p>
          <a:p>
            <a:pPr lvl="2"/>
            <a:r>
              <a:rPr lang="en-US" altLang="ko-KR" dirty="0"/>
              <a:t>The total # of nodes in the FP-tree : 13,339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pattern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A sub-pattern base under the condition of existence of a certain pattern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Example (</a:t>
            </a:r>
            <a:r>
              <a:rPr lang="en-US" altLang="ko-KR" dirty="0" err="1"/>
              <a:t>min_sup</a:t>
            </a:r>
            <a:r>
              <a:rPr lang="en-US" altLang="ko-KR" dirty="0"/>
              <a:t> = 3)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Oval 56"/>
          <p:cNvSpPr>
            <a:spLocks noChangeArrowheads="1"/>
          </p:cNvSpPr>
          <p:nvPr/>
        </p:nvSpPr>
        <p:spPr bwMode="auto">
          <a:xfrm>
            <a:off x="3995738" y="3861122"/>
            <a:ext cx="5032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b:1</a:t>
            </a:r>
          </a:p>
        </p:txBody>
      </p:sp>
      <p:sp>
        <p:nvSpPr>
          <p:cNvPr id="6" name="Oval 55"/>
          <p:cNvSpPr>
            <a:spLocks noChangeArrowheads="1"/>
          </p:cNvSpPr>
          <p:nvPr/>
        </p:nvSpPr>
        <p:spPr bwMode="auto">
          <a:xfrm>
            <a:off x="3563938" y="3427735"/>
            <a:ext cx="5032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c:1</a:t>
            </a: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2987675" y="4869185"/>
            <a:ext cx="503238" cy="287337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/>
          </a:p>
        </p:txBody>
      </p:sp>
      <p:sp>
        <p:nvSpPr>
          <p:cNvPr id="8" name="Oval 97"/>
          <p:cNvSpPr>
            <a:spLocks noChangeArrowheads="1"/>
          </p:cNvSpPr>
          <p:nvPr/>
        </p:nvSpPr>
        <p:spPr bwMode="auto">
          <a:xfrm>
            <a:off x="2411413" y="3427735"/>
            <a:ext cx="503237" cy="287337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/>
          </a:p>
        </p:txBody>
      </p:sp>
      <p:sp>
        <p:nvSpPr>
          <p:cNvPr id="9" name="Oval 98"/>
          <p:cNvSpPr>
            <a:spLocks noChangeArrowheads="1"/>
          </p:cNvSpPr>
          <p:nvPr/>
        </p:nvSpPr>
        <p:spPr bwMode="auto">
          <a:xfrm>
            <a:off x="2051050" y="3861122"/>
            <a:ext cx="503238" cy="287338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/>
          </a:p>
        </p:txBody>
      </p:sp>
      <p:sp>
        <p:nvSpPr>
          <p:cNvPr id="10" name="Oval 99"/>
          <p:cNvSpPr>
            <a:spLocks noChangeArrowheads="1"/>
          </p:cNvSpPr>
          <p:nvPr/>
        </p:nvSpPr>
        <p:spPr bwMode="auto">
          <a:xfrm>
            <a:off x="2051050" y="4364360"/>
            <a:ext cx="503238" cy="287337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987675" y="3068960"/>
            <a:ext cx="503238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root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411413" y="3427735"/>
            <a:ext cx="5032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f:4</a:t>
            </a: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051050" y="3861122"/>
            <a:ext cx="503238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c:3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2051050" y="4364360"/>
            <a:ext cx="503238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a:3</a:t>
            </a: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2051050" y="4869185"/>
            <a:ext cx="503238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m:2</a:t>
            </a: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2051050" y="5372422"/>
            <a:ext cx="503238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p:2</a:t>
            </a:r>
          </a:p>
        </p:txBody>
      </p:sp>
      <p:cxnSp>
        <p:nvCxnSpPr>
          <p:cNvPr id="17" name="AutoShape 10"/>
          <p:cNvCxnSpPr>
            <a:cxnSpLocks noChangeShapeType="1"/>
            <a:stCxn id="11" idx="3"/>
            <a:endCxn id="12" idx="7"/>
          </p:cNvCxnSpPr>
          <p:nvPr/>
        </p:nvCxnSpPr>
        <p:spPr bwMode="auto">
          <a:xfrm flipH="1">
            <a:off x="2841625" y="3326135"/>
            <a:ext cx="219075" cy="131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"/>
          <p:cNvCxnSpPr>
            <a:cxnSpLocks noChangeShapeType="1"/>
            <a:stCxn id="12" idx="4"/>
            <a:endCxn id="13" idx="0"/>
          </p:cNvCxnSpPr>
          <p:nvPr/>
        </p:nvCxnSpPr>
        <p:spPr bwMode="auto">
          <a:xfrm flipH="1">
            <a:off x="2303463" y="3727772"/>
            <a:ext cx="360362" cy="120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/>
          <p:cNvCxnSpPr>
            <a:cxnSpLocks noChangeShapeType="1"/>
            <a:stCxn id="13" idx="4"/>
            <a:endCxn id="14" idx="0"/>
          </p:cNvCxnSpPr>
          <p:nvPr/>
        </p:nvCxnSpPr>
        <p:spPr bwMode="auto">
          <a:xfrm>
            <a:off x="2303463" y="4161160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3"/>
          <p:cNvCxnSpPr>
            <a:cxnSpLocks noChangeShapeType="1"/>
            <a:stCxn id="14" idx="4"/>
            <a:endCxn id="15" idx="0"/>
          </p:cNvCxnSpPr>
          <p:nvPr/>
        </p:nvCxnSpPr>
        <p:spPr bwMode="auto">
          <a:xfrm>
            <a:off x="2303463" y="4664397"/>
            <a:ext cx="0" cy="1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4"/>
          <p:cNvCxnSpPr>
            <a:cxnSpLocks noChangeShapeType="1"/>
            <a:stCxn id="15" idx="4"/>
            <a:endCxn id="16" idx="0"/>
          </p:cNvCxnSpPr>
          <p:nvPr/>
        </p:nvCxnSpPr>
        <p:spPr bwMode="auto">
          <a:xfrm>
            <a:off x="2303463" y="5169222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21928"/>
              </p:ext>
            </p:extLst>
          </p:nvPr>
        </p:nvGraphicFramePr>
        <p:xfrm>
          <a:off x="1042988" y="3572197"/>
          <a:ext cx="433387" cy="2011680"/>
        </p:xfrm>
        <a:graphic>
          <a:graphicData uri="http://schemas.openxmlformats.org/drawingml/2006/table">
            <a:tbl>
              <a:tblPr/>
              <a:tblGrid>
                <a:gridCol w="433387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AutoShape 43"/>
          <p:cNvCxnSpPr>
            <a:cxnSpLocks noChangeShapeType="1"/>
            <a:endCxn id="12" idx="2"/>
          </p:cNvCxnSpPr>
          <p:nvPr/>
        </p:nvCxnSpPr>
        <p:spPr bwMode="auto">
          <a:xfrm flipV="1">
            <a:off x="1476375" y="3572197"/>
            <a:ext cx="922338" cy="168275"/>
          </a:xfrm>
          <a:prstGeom prst="curvedConnector3">
            <a:avLst>
              <a:gd name="adj1" fmla="val 50602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4"/>
          <p:cNvCxnSpPr>
            <a:cxnSpLocks noChangeShapeType="1"/>
            <a:endCxn id="13" idx="2"/>
          </p:cNvCxnSpPr>
          <p:nvPr/>
        </p:nvCxnSpPr>
        <p:spPr bwMode="auto">
          <a:xfrm flipV="1">
            <a:off x="1476375" y="4005585"/>
            <a:ext cx="561975" cy="69850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45"/>
          <p:cNvCxnSpPr>
            <a:cxnSpLocks noChangeShapeType="1"/>
            <a:endCxn id="14" idx="2"/>
          </p:cNvCxnSpPr>
          <p:nvPr/>
        </p:nvCxnSpPr>
        <p:spPr bwMode="auto">
          <a:xfrm>
            <a:off x="1476375" y="4410397"/>
            <a:ext cx="561975" cy="98425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6"/>
          <p:cNvCxnSpPr>
            <a:cxnSpLocks noChangeShapeType="1"/>
            <a:endCxn id="15" idx="2"/>
          </p:cNvCxnSpPr>
          <p:nvPr/>
        </p:nvCxnSpPr>
        <p:spPr bwMode="auto">
          <a:xfrm flipV="1">
            <a:off x="1476375" y="5013647"/>
            <a:ext cx="561975" cy="66675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47"/>
          <p:cNvCxnSpPr>
            <a:cxnSpLocks noChangeShapeType="1"/>
            <a:endCxn id="16" idx="2"/>
          </p:cNvCxnSpPr>
          <p:nvPr/>
        </p:nvCxnSpPr>
        <p:spPr bwMode="auto">
          <a:xfrm>
            <a:off x="1476375" y="5415285"/>
            <a:ext cx="561975" cy="101600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Oval 48"/>
          <p:cNvSpPr>
            <a:spLocks noChangeArrowheads="1"/>
          </p:cNvSpPr>
          <p:nvPr/>
        </p:nvSpPr>
        <p:spPr bwMode="auto">
          <a:xfrm>
            <a:off x="2987675" y="3932560"/>
            <a:ext cx="503238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b:1</a:t>
            </a:r>
          </a:p>
        </p:txBody>
      </p:sp>
      <p:sp>
        <p:nvSpPr>
          <p:cNvPr id="29" name="Oval 49"/>
          <p:cNvSpPr>
            <a:spLocks noChangeArrowheads="1"/>
          </p:cNvSpPr>
          <p:nvPr/>
        </p:nvSpPr>
        <p:spPr bwMode="auto">
          <a:xfrm>
            <a:off x="2987675" y="4869185"/>
            <a:ext cx="503238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b:1</a:t>
            </a:r>
          </a:p>
        </p:txBody>
      </p:sp>
      <p:sp>
        <p:nvSpPr>
          <p:cNvPr id="30" name="Oval 50"/>
          <p:cNvSpPr>
            <a:spLocks noChangeArrowheads="1"/>
          </p:cNvSpPr>
          <p:nvPr/>
        </p:nvSpPr>
        <p:spPr bwMode="auto">
          <a:xfrm>
            <a:off x="2987675" y="5445447"/>
            <a:ext cx="503238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m:1</a:t>
            </a:r>
          </a:p>
        </p:txBody>
      </p:sp>
      <p:cxnSp>
        <p:nvCxnSpPr>
          <p:cNvPr id="31" name="AutoShape 51"/>
          <p:cNvCxnSpPr>
            <a:cxnSpLocks noChangeShapeType="1"/>
            <a:stCxn id="14" idx="5"/>
            <a:endCxn id="29" idx="2"/>
          </p:cNvCxnSpPr>
          <p:nvPr/>
        </p:nvCxnSpPr>
        <p:spPr bwMode="auto">
          <a:xfrm>
            <a:off x="2481263" y="4621535"/>
            <a:ext cx="493712" cy="392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52"/>
          <p:cNvCxnSpPr>
            <a:cxnSpLocks noChangeShapeType="1"/>
            <a:endCxn id="29" idx="2"/>
          </p:cNvCxnSpPr>
          <p:nvPr/>
        </p:nvCxnSpPr>
        <p:spPr bwMode="auto">
          <a:xfrm>
            <a:off x="1476375" y="4745360"/>
            <a:ext cx="1498600" cy="268287"/>
          </a:xfrm>
          <a:prstGeom prst="curvedConnector3">
            <a:avLst>
              <a:gd name="adj1" fmla="val 7415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53"/>
          <p:cNvCxnSpPr>
            <a:cxnSpLocks noChangeShapeType="1"/>
            <a:stCxn id="29" idx="4"/>
            <a:endCxn id="30" idx="0"/>
          </p:cNvCxnSpPr>
          <p:nvPr/>
        </p:nvCxnSpPr>
        <p:spPr bwMode="auto">
          <a:xfrm>
            <a:off x="3240088" y="5169222"/>
            <a:ext cx="0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54"/>
          <p:cNvCxnSpPr>
            <a:cxnSpLocks noChangeShapeType="1"/>
            <a:stCxn id="45" idx="5"/>
            <a:endCxn id="30" idx="2"/>
          </p:cNvCxnSpPr>
          <p:nvPr/>
        </p:nvCxnSpPr>
        <p:spPr bwMode="auto">
          <a:xfrm>
            <a:off x="2481263" y="5126360"/>
            <a:ext cx="49371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7"/>
          <p:cNvSpPr>
            <a:spLocks noChangeArrowheads="1"/>
          </p:cNvSpPr>
          <p:nvPr/>
        </p:nvSpPr>
        <p:spPr bwMode="auto">
          <a:xfrm>
            <a:off x="3995738" y="4292922"/>
            <a:ext cx="5032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p:1</a:t>
            </a:r>
          </a:p>
        </p:txBody>
      </p:sp>
      <p:cxnSp>
        <p:nvCxnSpPr>
          <p:cNvPr id="36" name="AutoShape 58"/>
          <p:cNvCxnSpPr>
            <a:cxnSpLocks noChangeShapeType="1"/>
            <a:stCxn id="11" idx="5"/>
            <a:endCxn id="6" idx="1"/>
          </p:cNvCxnSpPr>
          <p:nvPr/>
        </p:nvCxnSpPr>
        <p:spPr bwMode="auto">
          <a:xfrm>
            <a:off x="3417888" y="3326135"/>
            <a:ext cx="219075" cy="131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59"/>
          <p:cNvCxnSpPr>
            <a:cxnSpLocks noChangeShapeType="1"/>
            <a:stCxn id="6" idx="4"/>
            <a:endCxn id="5" idx="0"/>
          </p:cNvCxnSpPr>
          <p:nvPr/>
        </p:nvCxnSpPr>
        <p:spPr bwMode="auto">
          <a:xfrm>
            <a:off x="3816350" y="3727772"/>
            <a:ext cx="431800" cy="120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60"/>
          <p:cNvCxnSpPr>
            <a:cxnSpLocks noChangeShapeType="1"/>
            <a:stCxn id="5" idx="4"/>
            <a:endCxn id="35" idx="0"/>
          </p:cNvCxnSpPr>
          <p:nvPr/>
        </p:nvCxnSpPr>
        <p:spPr bwMode="auto">
          <a:xfrm>
            <a:off x="4248150" y="4161160"/>
            <a:ext cx="0" cy="11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61"/>
          <p:cNvCxnSpPr>
            <a:cxnSpLocks noChangeShapeType="1"/>
            <a:stCxn id="12" idx="4"/>
            <a:endCxn id="28" idx="1"/>
          </p:cNvCxnSpPr>
          <p:nvPr/>
        </p:nvCxnSpPr>
        <p:spPr bwMode="auto">
          <a:xfrm>
            <a:off x="2663825" y="3727772"/>
            <a:ext cx="39687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63"/>
          <p:cNvCxnSpPr>
            <a:cxnSpLocks noChangeShapeType="1"/>
            <a:stCxn id="28" idx="6"/>
            <a:endCxn id="5" idx="2"/>
          </p:cNvCxnSpPr>
          <p:nvPr/>
        </p:nvCxnSpPr>
        <p:spPr bwMode="auto">
          <a:xfrm flipV="1">
            <a:off x="3503613" y="4005585"/>
            <a:ext cx="479425" cy="71437"/>
          </a:xfrm>
          <a:prstGeom prst="curvedConnector3">
            <a:avLst>
              <a:gd name="adj1" fmla="val 49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64"/>
          <p:cNvCxnSpPr>
            <a:cxnSpLocks noChangeShapeType="1"/>
            <a:stCxn id="29" idx="0"/>
            <a:endCxn id="28" idx="4"/>
          </p:cNvCxnSpPr>
          <p:nvPr/>
        </p:nvCxnSpPr>
        <p:spPr bwMode="auto">
          <a:xfrm rot="16200000">
            <a:off x="2928144" y="4544541"/>
            <a:ext cx="623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5"/>
          <p:cNvCxnSpPr>
            <a:cxnSpLocks noChangeShapeType="1"/>
            <a:stCxn id="16" idx="7"/>
            <a:endCxn id="35" idx="4"/>
          </p:cNvCxnSpPr>
          <p:nvPr/>
        </p:nvCxnSpPr>
        <p:spPr bwMode="auto">
          <a:xfrm rot="16200000">
            <a:off x="2959894" y="4114329"/>
            <a:ext cx="809625" cy="1766887"/>
          </a:xfrm>
          <a:prstGeom prst="curvedConnector3">
            <a:avLst>
              <a:gd name="adj1" fmla="val 12352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91"/>
          <p:cNvCxnSpPr>
            <a:cxnSpLocks noChangeShapeType="1"/>
            <a:stCxn id="6" idx="2"/>
            <a:endCxn id="13" idx="6"/>
          </p:cNvCxnSpPr>
          <p:nvPr/>
        </p:nvCxnSpPr>
        <p:spPr bwMode="auto">
          <a:xfrm rot="10800000" flipV="1">
            <a:off x="2566988" y="3572197"/>
            <a:ext cx="984250" cy="433388"/>
          </a:xfrm>
          <a:prstGeom prst="curvedConnector3">
            <a:avLst>
              <a:gd name="adj1" fmla="val 6274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92"/>
          <p:cNvSpPr txBox="1">
            <a:spLocks noChangeArrowheads="1"/>
          </p:cNvSpPr>
          <p:nvPr/>
        </p:nvSpPr>
        <p:spPr bwMode="auto">
          <a:xfrm>
            <a:off x="5148263" y="3140397"/>
            <a:ext cx="2736850" cy="581025"/>
          </a:xfrm>
          <a:prstGeom prst="rect">
            <a:avLst/>
          </a:prstGeom>
          <a:solidFill>
            <a:schemeClr val="accent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/>
              <a:t>Nodes that contribute m</a:t>
            </a:r>
            <a:r>
              <a:rPr lang="en-US" altLang="ko-KR" sz="1600" b="1">
                <a:latin typeface="Arial" charset="0"/>
              </a:rPr>
              <a:t>’</a:t>
            </a:r>
            <a:r>
              <a:rPr lang="en-US" altLang="ko-KR" sz="1600" b="1"/>
              <a:t>s cond. pattern bases</a:t>
            </a:r>
          </a:p>
        </p:txBody>
      </p:sp>
      <p:sp>
        <p:nvSpPr>
          <p:cNvPr id="45" name="Oval 93"/>
          <p:cNvSpPr>
            <a:spLocks noChangeArrowheads="1"/>
          </p:cNvSpPr>
          <p:nvPr/>
        </p:nvSpPr>
        <p:spPr bwMode="auto">
          <a:xfrm>
            <a:off x="2051050" y="4869185"/>
            <a:ext cx="503238" cy="287337"/>
          </a:xfrm>
          <a:prstGeom prst="ellipse">
            <a:avLst/>
          </a:prstGeom>
          <a:solidFill>
            <a:srgbClr val="99CC00">
              <a:alpha val="7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/>
              <a:t>m:2</a:t>
            </a:r>
          </a:p>
        </p:txBody>
      </p:sp>
      <p:sp>
        <p:nvSpPr>
          <p:cNvPr id="46" name="Oval 95"/>
          <p:cNvSpPr>
            <a:spLocks noChangeArrowheads="1"/>
          </p:cNvSpPr>
          <p:nvPr/>
        </p:nvSpPr>
        <p:spPr bwMode="auto">
          <a:xfrm>
            <a:off x="2987675" y="5445447"/>
            <a:ext cx="503238" cy="287338"/>
          </a:xfrm>
          <a:prstGeom prst="ellipse">
            <a:avLst/>
          </a:prstGeom>
          <a:solidFill>
            <a:srgbClr val="99CC00">
              <a:alpha val="7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/>
              <a:t>m:1</a:t>
            </a:r>
          </a:p>
        </p:txBody>
      </p:sp>
      <p:sp>
        <p:nvSpPr>
          <p:cNvPr id="47" name="Text Box 101"/>
          <p:cNvSpPr txBox="1">
            <a:spLocks noChangeArrowheads="1"/>
          </p:cNvSpPr>
          <p:nvPr/>
        </p:nvSpPr>
        <p:spPr bwMode="auto">
          <a:xfrm>
            <a:off x="5148263" y="4077022"/>
            <a:ext cx="2736850" cy="703263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/>
              <a:t>m</a:t>
            </a:r>
            <a:r>
              <a:rPr lang="en-US" altLang="ko-KR" sz="1600" b="1">
                <a:latin typeface="Arial" charset="0"/>
              </a:rPr>
              <a:t>’</a:t>
            </a:r>
            <a:r>
              <a:rPr lang="en-US" altLang="ko-KR" sz="1600" b="1"/>
              <a:t>s cond. pattern bases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 b="1"/>
              <a:t>- (fca:2), (fcab:1)</a:t>
            </a:r>
          </a:p>
        </p:txBody>
      </p:sp>
    </p:spTree>
    <p:extLst>
      <p:ext uri="{BB962C8B-B14F-4D97-AF65-F5344CB8AC3E}">
        <p14:creationId xmlns:p14="http://schemas.microsoft.com/office/powerpoint/2010/main" val="16811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FP-tree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FP-tree on the conditional pattern bases of a certain item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If FP-tree consists of single path, all the combinations of items in the path are the </a:t>
            </a:r>
            <a:r>
              <a:rPr lang="en-US" altLang="ko-KR" dirty="0" err="1"/>
              <a:t>freq</a:t>
            </a:r>
            <a:r>
              <a:rPr lang="en-US" altLang="ko-KR" dirty="0"/>
              <a:t> patterns</a:t>
            </a:r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/>
              <a:t>Example (</a:t>
            </a:r>
            <a:r>
              <a:rPr lang="en-US" altLang="ko-KR" dirty="0" err="1"/>
              <a:t>min_sup</a:t>
            </a:r>
            <a:r>
              <a:rPr lang="en-US" altLang="ko-KR" dirty="0"/>
              <a:t> = 3)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Oval 56"/>
          <p:cNvSpPr>
            <a:spLocks noChangeArrowheads="1"/>
          </p:cNvSpPr>
          <p:nvPr/>
        </p:nvSpPr>
        <p:spPr bwMode="auto">
          <a:xfrm>
            <a:off x="3057525" y="4799781"/>
            <a:ext cx="503238" cy="287338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/>
          </a:p>
        </p:txBody>
      </p:sp>
      <p:sp>
        <p:nvSpPr>
          <p:cNvPr id="6" name="Oval 59"/>
          <p:cNvSpPr>
            <a:spLocks noChangeArrowheads="1"/>
          </p:cNvSpPr>
          <p:nvPr/>
        </p:nvSpPr>
        <p:spPr bwMode="auto">
          <a:xfrm>
            <a:off x="2482850" y="3356744"/>
            <a:ext cx="503238" cy="287337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/>
          </a:p>
        </p:txBody>
      </p:sp>
      <p:sp>
        <p:nvSpPr>
          <p:cNvPr id="7" name="Oval 60"/>
          <p:cNvSpPr>
            <a:spLocks noChangeArrowheads="1"/>
          </p:cNvSpPr>
          <p:nvPr/>
        </p:nvSpPr>
        <p:spPr bwMode="auto">
          <a:xfrm>
            <a:off x="2122488" y="3790131"/>
            <a:ext cx="503237" cy="287338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/>
          </a:p>
        </p:txBody>
      </p:sp>
      <p:sp>
        <p:nvSpPr>
          <p:cNvPr id="8" name="Oval 61"/>
          <p:cNvSpPr>
            <a:spLocks noChangeArrowheads="1"/>
          </p:cNvSpPr>
          <p:nvPr/>
        </p:nvSpPr>
        <p:spPr bwMode="auto">
          <a:xfrm>
            <a:off x="2122488" y="4293369"/>
            <a:ext cx="503237" cy="287337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/>
          </a:p>
        </p:txBody>
      </p:sp>
      <p:sp>
        <p:nvSpPr>
          <p:cNvPr id="9" name="Oval 62"/>
          <p:cNvSpPr>
            <a:spLocks noChangeArrowheads="1"/>
          </p:cNvSpPr>
          <p:nvPr/>
        </p:nvSpPr>
        <p:spPr bwMode="auto">
          <a:xfrm>
            <a:off x="2122488" y="4798194"/>
            <a:ext cx="503237" cy="287337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3059113" y="2997969"/>
            <a:ext cx="5032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root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2482850" y="3356744"/>
            <a:ext cx="503238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f:4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122488" y="3790131"/>
            <a:ext cx="5032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c:3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122488" y="4293369"/>
            <a:ext cx="5032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a:3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2122488" y="4798194"/>
            <a:ext cx="5032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m:2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2122488" y="5301431"/>
            <a:ext cx="5032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p:2</a:t>
            </a:r>
          </a:p>
        </p:txBody>
      </p:sp>
      <p:cxnSp>
        <p:nvCxnSpPr>
          <p:cNvPr id="16" name="AutoShape 10"/>
          <p:cNvCxnSpPr>
            <a:cxnSpLocks noChangeShapeType="1"/>
            <a:stCxn id="10" idx="3"/>
            <a:endCxn id="11" idx="7"/>
          </p:cNvCxnSpPr>
          <p:nvPr/>
        </p:nvCxnSpPr>
        <p:spPr bwMode="auto">
          <a:xfrm flipH="1">
            <a:off x="2913063" y="3255144"/>
            <a:ext cx="219075" cy="131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1"/>
          <p:cNvCxnSpPr>
            <a:cxnSpLocks noChangeShapeType="1"/>
            <a:stCxn id="11" idx="4"/>
            <a:endCxn id="12" idx="0"/>
          </p:cNvCxnSpPr>
          <p:nvPr/>
        </p:nvCxnSpPr>
        <p:spPr bwMode="auto">
          <a:xfrm flipH="1">
            <a:off x="2374900" y="3656781"/>
            <a:ext cx="360363" cy="120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"/>
          <p:cNvCxnSpPr>
            <a:cxnSpLocks noChangeShapeType="1"/>
            <a:stCxn id="12" idx="4"/>
            <a:endCxn id="13" idx="0"/>
          </p:cNvCxnSpPr>
          <p:nvPr/>
        </p:nvCxnSpPr>
        <p:spPr bwMode="auto">
          <a:xfrm>
            <a:off x="2374900" y="4090169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3"/>
          <p:cNvCxnSpPr>
            <a:cxnSpLocks noChangeShapeType="1"/>
            <a:stCxn id="13" idx="4"/>
            <a:endCxn id="14" idx="0"/>
          </p:cNvCxnSpPr>
          <p:nvPr/>
        </p:nvCxnSpPr>
        <p:spPr bwMode="auto">
          <a:xfrm>
            <a:off x="2374900" y="4593406"/>
            <a:ext cx="0" cy="1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4"/>
          <p:cNvCxnSpPr>
            <a:cxnSpLocks noChangeShapeType="1"/>
            <a:stCxn id="14" idx="4"/>
            <a:endCxn id="15" idx="0"/>
          </p:cNvCxnSpPr>
          <p:nvPr/>
        </p:nvCxnSpPr>
        <p:spPr bwMode="auto">
          <a:xfrm>
            <a:off x="2374900" y="5098231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50434"/>
              </p:ext>
            </p:extLst>
          </p:nvPr>
        </p:nvGraphicFramePr>
        <p:xfrm>
          <a:off x="1114425" y="3501206"/>
          <a:ext cx="433388" cy="2011680"/>
        </p:xfrm>
        <a:graphic>
          <a:graphicData uri="http://schemas.openxmlformats.org/drawingml/2006/table">
            <a:tbl>
              <a:tblPr/>
              <a:tblGrid>
                <a:gridCol w="433388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" name="AutoShape 31"/>
          <p:cNvCxnSpPr>
            <a:cxnSpLocks noChangeShapeType="1"/>
            <a:endCxn id="11" idx="2"/>
          </p:cNvCxnSpPr>
          <p:nvPr/>
        </p:nvCxnSpPr>
        <p:spPr bwMode="auto">
          <a:xfrm flipV="1">
            <a:off x="1547813" y="3501206"/>
            <a:ext cx="922337" cy="168275"/>
          </a:xfrm>
          <a:prstGeom prst="curvedConnector3">
            <a:avLst>
              <a:gd name="adj1" fmla="val 50602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endCxn id="12" idx="2"/>
          </p:cNvCxnSpPr>
          <p:nvPr/>
        </p:nvCxnSpPr>
        <p:spPr bwMode="auto">
          <a:xfrm flipV="1">
            <a:off x="1547813" y="3934594"/>
            <a:ext cx="561975" cy="69850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endCxn id="13" idx="2"/>
          </p:cNvCxnSpPr>
          <p:nvPr/>
        </p:nvCxnSpPr>
        <p:spPr bwMode="auto">
          <a:xfrm>
            <a:off x="1547813" y="4339406"/>
            <a:ext cx="561975" cy="98425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34"/>
          <p:cNvCxnSpPr>
            <a:cxnSpLocks noChangeShapeType="1"/>
            <a:endCxn id="14" idx="2"/>
          </p:cNvCxnSpPr>
          <p:nvPr/>
        </p:nvCxnSpPr>
        <p:spPr bwMode="auto">
          <a:xfrm flipV="1">
            <a:off x="1547813" y="4942656"/>
            <a:ext cx="561975" cy="66675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5"/>
          <p:cNvCxnSpPr>
            <a:cxnSpLocks noChangeShapeType="1"/>
            <a:endCxn id="15" idx="2"/>
          </p:cNvCxnSpPr>
          <p:nvPr/>
        </p:nvCxnSpPr>
        <p:spPr bwMode="auto">
          <a:xfrm>
            <a:off x="1547813" y="5344294"/>
            <a:ext cx="561975" cy="101600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36"/>
          <p:cNvSpPr>
            <a:spLocks noChangeArrowheads="1"/>
          </p:cNvSpPr>
          <p:nvPr/>
        </p:nvSpPr>
        <p:spPr bwMode="auto">
          <a:xfrm>
            <a:off x="3059113" y="3790131"/>
            <a:ext cx="5032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b:1</a:t>
            </a:r>
          </a:p>
        </p:txBody>
      </p:sp>
      <p:sp>
        <p:nvSpPr>
          <p:cNvPr id="28" name="Oval 37"/>
          <p:cNvSpPr>
            <a:spLocks noChangeArrowheads="1"/>
          </p:cNvSpPr>
          <p:nvPr/>
        </p:nvSpPr>
        <p:spPr bwMode="auto">
          <a:xfrm>
            <a:off x="3057525" y="4799781"/>
            <a:ext cx="503238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b:1</a:t>
            </a:r>
          </a:p>
        </p:txBody>
      </p:sp>
      <p:sp>
        <p:nvSpPr>
          <p:cNvPr id="29" name="Oval 38"/>
          <p:cNvSpPr>
            <a:spLocks noChangeArrowheads="1"/>
          </p:cNvSpPr>
          <p:nvPr/>
        </p:nvSpPr>
        <p:spPr bwMode="auto">
          <a:xfrm>
            <a:off x="3057525" y="5376044"/>
            <a:ext cx="503238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m:1</a:t>
            </a:r>
          </a:p>
        </p:txBody>
      </p:sp>
      <p:cxnSp>
        <p:nvCxnSpPr>
          <p:cNvPr id="30" name="AutoShape 39"/>
          <p:cNvCxnSpPr>
            <a:cxnSpLocks noChangeShapeType="1"/>
            <a:stCxn id="13" idx="5"/>
            <a:endCxn id="28" idx="1"/>
          </p:cNvCxnSpPr>
          <p:nvPr/>
        </p:nvCxnSpPr>
        <p:spPr bwMode="auto">
          <a:xfrm>
            <a:off x="2552700" y="4550544"/>
            <a:ext cx="57785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0"/>
          <p:cNvCxnSpPr>
            <a:cxnSpLocks noChangeShapeType="1"/>
            <a:endCxn id="28" idx="2"/>
          </p:cNvCxnSpPr>
          <p:nvPr/>
        </p:nvCxnSpPr>
        <p:spPr bwMode="auto">
          <a:xfrm>
            <a:off x="1547813" y="4674369"/>
            <a:ext cx="1497012" cy="269875"/>
          </a:xfrm>
          <a:prstGeom prst="curvedConnector3">
            <a:avLst>
              <a:gd name="adj1" fmla="val 8398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1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309938" y="5099819"/>
            <a:ext cx="0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42"/>
          <p:cNvCxnSpPr>
            <a:cxnSpLocks noChangeShapeType="1"/>
            <a:stCxn id="14" idx="5"/>
            <a:endCxn id="29" idx="1"/>
          </p:cNvCxnSpPr>
          <p:nvPr/>
        </p:nvCxnSpPr>
        <p:spPr bwMode="auto">
          <a:xfrm>
            <a:off x="2552700" y="5055369"/>
            <a:ext cx="577850" cy="3508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3"/>
          <p:cNvSpPr>
            <a:spLocks noChangeArrowheads="1"/>
          </p:cNvSpPr>
          <p:nvPr/>
        </p:nvSpPr>
        <p:spPr bwMode="auto">
          <a:xfrm>
            <a:off x="3635375" y="3356744"/>
            <a:ext cx="503238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c:1</a:t>
            </a:r>
          </a:p>
        </p:txBody>
      </p:sp>
      <p:sp>
        <p:nvSpPr>
          <p:cNvPr id="35" name="Oval 44"/>
          <p:cNvSpPr>
            <a:spLocks noChangeArrowheads="1"/>
          </p:cNvSpPr>
          <p:nvPr/>
        </p:nvSpPr>
        <p:spPr bwMode="auto">
          <a:xfrm>
            <a:off x="4065588" y="3791719"/>
            <a:ext cx="5032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b:1</a:t>
            </a:r>
          </a:p>
        </p:txBody>
      </p:sp>
      <p:sp>
        <p:nvSpPr>
          <p:cNvPr id="36" name="Oval 45"/>
          <p:cNvSpPr>
            <a:spLocks noChangeArrowheads="1"/>
          </p:cNvSpPr>
          <p:nvPr/>
        </p:nvSpPr>
        <p:spPr bwMode="auto">
          <a:xfrm>
            <a:off x="4067175" y="4221931"/>
            <a:ext cx="503238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p:1</a:t>
            </a:r>
          </a:p>
        </p:txBody>
      </p:sp>
      <p:cxnSp>
        <p:nvCxnSpPr>
          <p:cNvPr id="37" name="AutoShape 46"/>
          <p:cNvCxnSpPr>
            <a:cxnSpLocks noChangeShapeType="1"/>
            <a:stCxn id="10" idx="5"/>
            <a:endCxn id="34" idx="1"/>
          </p:cNvCxnSpPr>
          <p:nvPr/>
        </p:nvCxnSpPr>
        <p:spPr bwMode="auto">
          <a:xfrm>
            <a:off x="3489325" y="3255144"/>
            <a:ext cx="219075" cy="131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47"/>
          <p:cNvCxnSpPr>
            <a:cxnSpLocks noChangeShapeType="1"/>
            <a:stCxn id="34" idx="4"/>
            <a:endCxn id="35" idx="0"/>
          </p:cNvCxnSpPr>
          <p:nvPr/>
        </p:nvCxnSpPr>
        <p:spPr bwMode="auto">
          <a:xfrm>
            <a:off x="3887788" y="3656781"/>
            <a:ext cx="430212" cy="12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8"/>
          <p:cNvCxnSpPr>
            <a:cxnSpLocks noChangeShapeType="1"/>
            <a:stCxn id="35" idx="4"/>
            <a:endCxn id="36" idx="0"/>
          </p:cNvCxnSpPr>
          <p:nvPr/>
        </p:nvCxnSpPr>
        <p:spPr bwMode="auto">
          <a:xfrm>
            <a:off x="4318000" y="4091756"/>
            <a:ext cx="1588" cy="117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9"/>
          <p:cNvCxnSpPr>
            <a:cxnSpLocks noChangeShapeType="1"/>
            <a:stCxn id="11" idx="4"/>
            <a:endCxn id="27" idx="1"/>
          </p:cNvCxnSpPr>
          <p:nvPr/>
        </p:nvCxnSpPr>
        <p:spPr bwMode="auto">
          <a:xfrm>
            <a:off x="2735263" y="3656781"/>
            <a:ext cx="396875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50"/>
          <p:cNvCxnSpPr>
            <a:cxnSpLocks noChangeShapeType="1"/>
            <a:stCxn id="27" idx="6"/>
            <a:endCxn id="35" idx="2"/>
          </p:cNvCxnSpPr>
          <p:nvPr/>
        </p:nvCxnSpPr>
        <p:spPr bwMode="auto">
          <a:xfrm>
            <a:off x="3575050" y="3934594"/>
            <a:ext cx="477838" cy="1587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51"/>
          <p:cNvCxnSpPr>
            <a:cxnSpLocks noChangeShapeType="1"/>
            <a:stCxn id="28" idx="0"/>
            <a:endCxn id="27" idx="4"/>
          </p:cNvCxnSpPr>
          <p:nvPr/>
        </p:nvCxnSpPr>
        <p:spPr bwMode="auto">
          <a:xfrm rot="16200000">
            <a:off x="2962276" y="4437831"/>
            <a:ext cx="696912" cy="1587"/>
          </a:xfrm>
          <a:prstGeom prst="curvedConnector3">
            <a:avLst>
              <a:gd name="adj1" fmla="val 5011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52"/>
          <p:cNvCxnSpPr>
            <a:cxnSpLocks noChangeShapeType="1"/>
            <a:stCxn id="15" idx="7"/>
            <a:endCxn id="36" idx="4"/>
          </p:cNvCxnSpPr>
          <p:nvPr/>
        </p:nvCxnSpPr>
        <p:spPr bwMode="auto">
          <a:xfrm rot="16200000">
            <a:off x="3031331" y="4043338"/>
            <a:ext cx="809625" cy="1766888"/>
          </a:xfrm>
          <a:prstGeom prst="curvedConnector3">
            <a:avLst>
              <a:gd name="adj1" fmla="val 12352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53"/>
          <p:cNvCxnSpPr>
            <a:cxnSpLocks noChangeShapeType="1"/>
            <a:stCxn id="34" idx="2"/>
            <a:endCxn id="12" idx="6"/>
          </p:cNvCxnSpPr>
          <p:nvPr/>
        </p:nvCxnSpPr>
        <p:spPr bwMode="auto">
          <a:xfrm rot="10800000" flipV="1">
            <a:off x="2625725" y="3499619"/>
            <a:ext cx="1009650" cy="4333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55"/>
          <p:cNvSpPr>
            <a:spLocks noChangeArrowheads="1"/>
          </p:cNvSpPr>
          <p:nvPr/>
        </p:nvSpPr>
        <p:spPr bwMode="auto">
          <a:xfrm>
            <a:off x="2122488" y="4799781"/>
            <a:ext cx="503237" cy="287338"/>
          </a:xfrm>
          <a:prstGeom prst="ellipse">
            <a:avLst/>
          </a:prstGeom>
          <a:solidFill>
            <a:srgbClr val="99CC00">
              <a:alpha val="7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/>
              <a:t>m:2</a:t>
            </a:r>
          </a:p>
        </p:txBody>
      </p:sp>
      <p:sp>
        <p:nvSpPr>
          <p:cNvPr id="46" name="Oval 57"/>
          <p:cNvSpPr>
            <a:spLocks noChangeArrowheads="1"/>
          </p:cNvSpPr>
          <p:nvPr/>
        </p:nvSpPr>
        <p:spPr bwMode="auto">
          <a:xfrm>
            <a:off x="3057525" y="5376044"/>
            <a:ext cx="503238" cy="287337"/>
          </a:xfrm>
          <a:prstGeom prst="ellipse">
            <a:avLst/>
          </a:prstGeom>
          <a:solidFill>
            <a:srgbClr val="99CC00">
              <a:alpha val="7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/>
              <a:t>m:1</a:t>
            </a:r>
          </a:p>
        </p:txBody>
      </p: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1403350" y="5806256"/>
            <a:ext cx="2808288" cy="458788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 b="1"/>
              <a:t>m</a:t>
            </a:r>
            <a:r>
              <a:rPr lang="en-US" altLang="ko-KR" sz="1600" b="1">
                <a:latin typeface="Arial" charset="0"/>
              </a:rPr>
              <a:t>’</a:t>
            </a:r>
            <a:r>
              <a:rPr lang="en-US" altLang="ko-KR" sz="1600" b="1"/>
              <a:t>s cond. pattern bases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 b="1"/>
              <a:t>- (fca:2), (fcab:1)</a:t>
            </a:r>
          </a:p>
        </p:txBody>
      </p:sp>
      <p:sp>
        <p:nvSpPr>
          <p:cNvPr id="48" name="Oval 64"/>
          <p:cNvSpPr>
            <a:spLocks noChangeArrowheads="1"/>
          </p:cNvSpPr>
          <p:nvPr/>
        </p:nvSpPr>
        <p:spPr bwMode="auto">
          <a:xfrm>
            <a:off x="2482850" y="3358331"/>
            <a:ext cx="503238" cy="287338"/>
          </a:xfrm>
          <a:prstGeom prst="ellipse">
            <a:avLst/>
          </a:prstGeom>
          <a:solidFill>
            <a:srgbClr val="FF9900">
              <a:alpha val="7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/>
              <a:t>f:4</a:t>
            </a:r>
          </a:p>
        </p:txBody>
      </p:sp>
      <p:sp>
        <p:nvSpPr>
          <p:cNvPr id="49" name="Oval 65"/>
          <p:cNvSpPr>
            <a:spLocks noChangeArrowheads="1"/>
          </p:cNvSpPr>
          <p:nvPr/>
        </p:nvSpPr>
        <p:spPr bwMode="auto">
          <a:xfrm>
            <a:off x="2122488" y="3790131"/>
            <a:ext cx="503237" cy="287338"/>
          </a:xfrm>
          <a:prstGeom prst="ellipse">
            <a:avLst/>
          </a:prstGeom>
          <a:solidFill>
            <a:srgbClr val="FF9900">
              <a:alpha val="7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/>
              <a:t>c:3</a:t>
            </a:r>
          </a:p>
        </p:txBody>
      </p:sp>
      <p:sp>
        <p:nvSpPr>
          <p:cNvPr id="50" name="Text Box 66"/>
          <p:cNvSpPr txBox="1">
            <a:spLocks noChangeArrowheads="1"/>
          </p:cNvSpPr>
          <p:nvPr/>
        </p:nvSpPr>
        <p:spPr bwMode="auto">
          <a:xfrm>
            <a:off x="5076825" y="2924944"/>
            <a:ext cx="2808288" cy="581025"/>
          </a:xfrm>
          <a:prstGeom prst="rect">
            <a:avLst/>
          </a:prstGeom>
          <a:solidFill>
            <a:srgbClr val="FF99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/>
              <a:t>The nodes that contribute to m</a:t>
            </a:r>
            <a:r>
              <a:rPr lang="en-US" altLang="ko-KR" sz="1600" b="1">
                <a:latin typeface="Arial" charset="0"/>
              </a:rPr>
              <a:t>’</a:t>
            </a:r>
            <a:r>
              <a:rPr lang="en-US" altLang="ko-KR" sz="1600" b="1"/>
              <a:t>s cond. FP-tree</a:t>
            </a:r>
          </a:p>
        </p:txBody>
      </p:sp>
      <p:sp>
        <p:nvSpPr>
          <p:cNvPr id="51" name="Oval 67"/>
          <p:cNvSpPr>
            <a:spLocks noChangeArrowheads="1"/>
          </p:cNvSpPr>
          <p:nvPr/>
        </p:nvSpPr>
        <p:spPr bwMode="auto">
          <a:xfrm>
            <a:off x="6516688" y="4366394"/>
            <a:ext cx="5032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/>
              <a:t>root</a:t>
            </a:r>
          </a:p>
        </p:txBody>
      </p:sp>
      <p:sp>
        <p:nvSpPr>
          <p:cNvPr id="52" name="Oval 68"/>
          <p:cNvSpPr>
            <a:spLocks noChangeArrowheads="1"/>
          </p:cNvSpPr>
          <p:nvPr/>
        </p:nvSpPr>
        <p:spPr bwMode="auto">
          <a:xfrm>
            <a:off x="6516688" y="4869631"/>
            <a:ext cx="503237" cy="287338"/>
          </a:xfrm>
          <a:prstGeom prst="ellipse">
            <a:avLst/>
          </a:prstGeom>
          <a:solidFill>
            <a:srgbClr val="993300">
              <a:alpha val="7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/>
              <a:t>f:3</a:t>
            </a:r>
          </a:p>
        </p:txBody>
      </p:sp>
      <p:cxnSp>
        <p:nvCxnSpPr>
          <p:cNvPr id="53" name="AutoShape 69"/>
          <p:cNvCxnSpPr>
            <a:cxnSpLocks noChangeShapeType="1"/>
            <a:stCxn id="51" idx="4"/>
            <a:endCxn id="52" idx="0"/>
          </p:cNvCxnSpPr>
          <p:nvPr/>
        </p:nvCxnSpPr>
        <p:spPr bwMode="auto">
          <a:xfrm>
            <a:off x="6769100" y="4666431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89"/>
          <p:cNvCxnSpPr>
            <a:cxnSpLocks noChangeShapeType="1"/>
            <a:endCxn id="52" idx="2"/>
          </p:cNvCxnSpPr>
          <p:nvPr/>
        </p:nvCxnSpPr>
        <p:spPr bwMode="auto">
          <a:xfrm flipV="1">
            <a:off x="6088063" y="5014094"/>
            <a:ext cx="415925" cy="166687"/>
          </a:xfrm>
          <a:prstGeom prst="curvedConnector3">
            <a:avLst>
              <a:gd name="adj1" fmla="val 51144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Oval 90"/>
          <p:cNvSpPr>
            <a:spLocks noChangeArrowheads="1"/>
          </p:cNvSpPr>
          <p:nvPr/>
        </p:nvSpPr>
        <p:spPr bwMode="auto">
          <a:xfrm>
            <a:off x="2122488" y="4294956"/>
            <a:ext cx="503237" cy="287338"/>
          </a:xfrm>
          <a:prstGeom prst="ellipse">
            <a:avLst/>
          </a:prstGeom>
          <a:solidFill>
            <a:srgbClr val="FF9900">
              <a:alpha val="7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/>
              <a:t>a:3</a:t>
            </a:r>
          </a:p>
        </p:txBody>
      </p:sp>
      <p:sp>
        <p:nvSpPr>
          <p:cNvPr id="56" name="Text Box 91"/>
          <p:cNvSpPr txBox="1">
            <a:spLocks noChangeArrowheads="1"/>
          </p:cNvSpPr>
          <p:nvPr/>
        </p:nvSpPr>
        <p:spPr bwMode="auto">
          <a:xfrm>
            <a:off x="5076825" y="3717106"/>
            <a:ext cx="2808288" cy="458788"/>
          </a:xfrm>
          <a:prstGeom prst="rect">
            <a:avLst/>
          </a:prstGeom>
          <a:solidFill>
            <a:srgbClr val="9933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 b="1"/>
              <a:t>m</a:t>
            </a:r>
            <a:r>
              <a:rPr lang="en-US" altLang="ko-KR" sz="1600" b="1">
                <a:latin typeface="Arial" charset="0"/>
              </a:rPr>
              <a:t>’</a:t>
            </a:r>
            <a:r>
              <a:rPr lang="en-US" altLang="ko-KR" sz="1600" b="1"/>
              <a:t>s cond. FP-tree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 b="1"/>
              <a:t>- (fca:3)</a:t>
            </a:r>
          </a:p>
        </p:txBody>
      </p:sp>
      <p:graphicFrame>
        <p:nvGraphicFramePr>
          <p:cNvPr id="5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25417"/>
              </p:ext>
            </p:extLst>
          </p:nvPr>
        </p:nvGraphicFramePr>
        <p:xfrm>
          <a:off x="5654675" y="5012506"/>
          <a:ext cx="433388" cy="1005840"/>
        </p:xfrm>
        <a:graphic>
          <a:graphicData uri="http://schemas.openxmlformats.org/drawingml/2006/table">
            <a:tbl>
              <a:tblPr/>
              <a:tblGrid>
                <a:gridCol w="433388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Oval 146"/>
          <p:cNvSpPr>
            <a:spLocks noChangeArrowheads="1"/>
          </p:cNvSpPr>
          <p:nvPr/>
        </p:nvSpPr>
        <p:spPr bwMode="auto">
          <a:xfrm>
            <a:off x="6518275" y="5372869"/>
            <a:ext cx="503238" cy="287337"/>
          </a:xfrm>
          <a:prstGeom prst="ellipse">
            <a:avLst/>
          </a:prstGeom>
          <a:solidFill>
            <a:srgbClr val="993300">
              <a:alpha val="7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/>
              <a:t>c:3</a:t>
            </a:r>
          </a:p>
        </p:txBody>
      </p:sp>
      <p:sp>
        <p:nvSpPr>
          <p:cNvPr id="59" name="Oval 147"/>
          <p:cNvSpPr>
            <a:spLocks noChangeArrowheads="1"/>
          </p:cNvSpPr>
          <p:nvPr/>
        </p:nvSpPr>
        <p:spPr bwMode="auto">
          <a:xfrm>
            <a:off x="6518275" y="5877694"/>
            <a:ext cx="503238" cy="287337"/>
          </a:xfrm>
          <a:prstGeom prst="ellipse">
            <a:avLst/>
          </a:prstGeom>
          <a:solidFill>
            <a:srgbClr val="993300">
              <a:alpha val="7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/>
              <a:t>a:3</a:t>
            </a:r>
          </a:p>
        </p:txBody>
      </p:sp>
      <p:cxnSp>
        <p:nvCxnSpPr>
          <p:cNvPr id="60" name="AutoShape 148"/>
          <p:cNvCxnSpPr>
            <a:cxnSpLocks noChangeShapeType="1"/>
            <a:stCxn id="52" idx="4"/>
            <a:endCxn id="58" idx="0"/>
          </p:cNvCxnSpPr>
          <p:nvPr/>
        </p:nvCxnSpPr>
        <p:spPr bwMode="auto">
          <a:xfrm>
            <a:off x="6769100" y="5169669"/>
            <a:ext cx="1588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49"/>
          <p:cNvCxnSpPr>
            <a:cxnSpLocks noChangeShapeType="1"/>
            <a:stCxn id="58" idx="4"/>
            <a:endCxn id="59" idx="0"/>
          </p:cNvCxnSpPr>
          <p:nvPr/>
        </p:nvCxnSpPr>
        <p:spPr bwMode="auto">
          <a:xfrm>
            <a:off x="6770688" y="5672906"/>
            <a:ext cx="0" cy="1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150"/>
          <p:cNvCxnSpPr>
            <a:cxnSpLocks noChangeShapeType="1"/>
            <a:endCxn id="58" idx="2"/>
          </p:cNvCxnSpPr>
          <p:nvPr/>
        </p:nvCxnSpPr>
        <p:spPr bwMode="auto">
          <a:xfrm>
            <a:off x="6088063" y="5515744"/>
            <a:ext cx="417512" cy="1587"/>
          </a:xfrm>
          <a:prstGeom prst="curvedConnector3">
            <a:avLst>
              <a:gd name="adj1" fmla="val 51329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51"/>
          <p:cNvCxnSpPr>
            <a:cxnSpLocks noChangeShapeType="1"/>
            <a:endCxn id="59" idx="2"/>
          </p:cNvCxnSpPr>
          <p:nvPr/>
        </p:nvCxnSpPr>
        <p:spPr bwMode="auto">
          <a:xfrm>
            <a:off x="6088063" y="5850706"/>
            <a:ext cx="417512" cy="171450"/>
          </a:xfrm>
          <a:prstGeom prst="curvedConnector3">
            <a:avLst>
              <a:gd name="adj1" fmla="val 51329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712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FP-Growth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Oval 121"/>
          <p:cNvSpPr>
            <a:spLocks noChangeArrowheads="1"/>
          </p:cNvSpPr>
          <p:nvPr/>
        </p:nvSpPr>
        <p:spPr bwMode="auto">
          <a:xfrm>
            <a:off x="1547813" y="3550632"/>
            <a:ext cx="5032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m:2</a:t>
            </a:r>
          </a:p>
        </p:txBody>
      </p:sp>
      <p:sp>
        <p:nvSpPr>
          <p:cNvPr id="6" name="Oval 120"/>
          <p:cNvSpPr>
            <a:spLocks noChangeArrowheads="1"/>
          </p:cNvSpPr>
          <p:nvPr/>
        </p:nvSpPr>
        <p:spPr bwMode="auto">
          <a:xfrm>
            <a:off x="1547813" y="3045807"/>
            <a:ext cx="5032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a:3</a:t>
            </a:r>
          </a:p>
        </p:txBody>
      </p:sp>
      <p:sp>
        <p:nvSpPr>
          <p:cNvPr id="7" name="Oval 119"/>
          <p:cNvSpPr>
            <a:spLocks noChangeArrowheads="1"/>
          </p:cNvSpPr>
          <p:nvPr/>
        </p:nvSpPr>
        <p:spPr bwMode="auto">
          <a:xfrm>
            <a:off x="1547813" y="2542570"/>
            <a:ext cx="5032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c:3</a:t>
            </a:r>
          </a:p>
        </p:txBody>
      </p:sp>
      <p:sp>
        <p:nvSpPr>
          <p:cNvPr id="8" name="Oval 150"/>
          <p:cNvSpPr>
            <a:spLocks noChangeArrowheads="1"/>
          </p:cNvSpPr>
          <p:nvPr/>
        </p:nvSpPr>
        <p:spPr bwMode="auto">
          <a:xfrm>
            <a:off x="2482850" y="3552220"/>
            <a:ext cx="503238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b:1</a:t>
            </a:r>
          </a:p>
        </p:txBody>
      </p:sp>
      <p:graphicFrame>
        <p:nvGraphicFramePr>
          <p:cNvPr id="9" name="Group 2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223663"/>
              </p:ext>
            </p:extLst>
          </p:nvPr>
        </p:nvGraphicFramePr>
        <p:xfrm>
          <a:off x="4284663" y="1823432"/>
          <a:ext cx="4464050" cy="4053840"/>
        </p:xfrm>
        <a:graphic>
          <a:graphicData uri="http://schemas.openxmlformats.org/drawingml/2006/table">
            <a:tbl>
              <a:tblPr/>
              <a:tblGrid>
                <a:gridCol w="635000"/>
                <a:gridCol w="1431925"/>
                <a:gridCol w="1244600"/>
                <a:gridCol w="1152525"/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item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conditional pattern base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conditional FP-tree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result freq. pattern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(fcam:2), (cb:1)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(c:3)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p, cp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(fca:2), (fcab:1)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(fca:3)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m, am, cm, fm, cam, fam, fcm, fcam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(fca:1), (f:1). (c:1)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none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(fc:3)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(fc:3)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a, ca, fa, fca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(f:3)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(f:3)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c, fc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none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none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12"/>
          <p:cNvSpPr>
            <a:spLocks noChangeArrowheads="1"/>
          </p:cNvSpPr>
          <p:nvPr/>
        </p:nvSpPr>
        <p:spPr bwMode="auto">
          <a:xfrm>
            <a:off x="3060700" y="2109182"/>
            <a:ext cx="503238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c:1</a:t>
            </a:r>
          </a:p>
        </p:txBody>
      </p:sp>
      <p:sp>
        <p:nvSpPr>
          <p:cNvPr id="11" name="Oval 117"/>
          <p:cNvSpPr>
            <a:spLocks noChangeArrowheads="1"/>
          </p:cNvSpPr>
          <p:nvPr/>
        </p:nvSpPr>
        <p:spPr bwMode="auto">
          <a:xfrm>
            <a:off x="2484438" y="1750407"/>
            <a:ext cx="5032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root</a:t>
            </a:r>
          </a:p>
        </p:txBody>
      </p:sp>
      <p:sp>
        <p:nvSpPr>
          <p:cNvPr id="12" name="Oval 118"/>
          <p:cNvSpPr>
            <a:spLocks noChangeArrowheads="1"/>
          </p:cNvSpPr>
          <p:nvPr/>
        </p:nvSpPr>
        <p:spPr bwMode="auto">
          <a:xfrm>
            <a:off x="1908175" y="2109182"/>
            <a:ext cx="503238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f:4</a:t>
            </a:r>
          </a:p>
        </p:txBody>
      </p:sp>
      <p:sp>
        <p:nvSpPr>
          <p:cNvPr id="13" name="Oval 122"/>
          <p:cNvSpPr>
            <a:spLocks noChangeArrowheads="1"/>
          </p:cNvSpPr>
          <p:nvPr/>
        </p:nvSpPr>
        <p:spPr bwMode="auto">
          <a:xfrm>
            <a:off x="1547813" y="4053870"/>
            <a:ext cx="5032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p:2</a:t>
            </a:r>
          </a:p>
        </p:txBody>
      </p:sp>
      <p:cxnSp>
        <p:nvCxnSpPr>
          <p:cNvPr id="14" name="AutoShape 123"/>
          <p:cNvCxnSpPr>
            <a:cxnSpLocks noChangeShapeType="1"/>
            <a:stCxn id="11" idx="3"/>
            <a:endCxn id="12" idx="7"/>
          </p:cNvCxnSpPr>
          <p:nvPr/>
        </p:nvCxnSpPr>
        <p:spPr bwMode="auto">
          <a:xfrm flipH="1">
            <a:off x="2338388" y="2007582"/>
            <a:ext cx="219075" cy="131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4"/>
          <p:cNvCxnSpPr>
            <a:cxnSpLocks noChangeShapeType="1"/>
            <a:stCxn id="12" idx="4"/>
            <a:endCxn id="7" idx="0"/>
          </p:cNvCxnSpPr>
          <p:nvPr/>
        </p:nvCxnSpPr>
        <p:spPr bwMode="auto">
          <a:xfrm flipH="1">
            <a:off x="1800225" y="2409220"/>
            <a:ext cx="360363" cy="120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5"/>
          <p:cNvCxnSpPr>
            <a:cxnSpLocks noChangeShapeType="1"/>
            <a:stCxn id="7" idx="4"/>
            <a:endCxn id="6" idx="0"/>
          </p:cNvCxnSpPr>
          <p:nvPr/>
        </p:nvCxnSpPr>
        <p:spPr bwMode="auto">
          <a:xfrm>
            <a:off x="1800225" y="2842607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6"/>
          <p:cNvCxnSpPr>
            <a:cxnSpLocks noChangeShapeType="1"/>
            <a:stCxn id="6" idx="4"/>
            <a:endCxn id="5" idx="0"/>
          </p:cNvCxnSpPr>
          <p:nvPr/>
        </p:nvCxnSpPr>
        <p:spPr bwMode="auto">
          <a:xfrm>
            <a:off x="1800225" y="3345845"/>
            <a:ext cx="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7"/>
          <p:cNvCxnSpPr>
            <a:cxnSpLocks noChangeShapeType="1"/>
            <a:stCxn id="5" idx="4"/>
            <a:endCxn id="13" idx="0"/>
          </p:cNvCxnSpPr>
          <p:nvPr/>
        </p:nvCxnSpPr>
        <p:spPr bwMode="auto">
          <a:xfrm>
            <a:off x="1800225" y="3850670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64832"/>
              </p:ext>
            </p:extLst>
          </p:nvPr>
        </p:nvGraphicFramePr>
        <p:xfrm>
          <a:off x="539750" y="2253645"/>
          <a:ext cx="433388" cy="2011680"/>
        </p:xfrm>
        <a:graphic>
          <a:graphicData uri="http://schemas.openxmlformats.org/drawingml/2006/table">
            <a:tbl>
              <a:tblPr/>
              <a:tblGrid>
                <a:gridCol w="433388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" name="AutoShape 144"/>
          <p:cNvCxnSpPr>
            <a:cxnSpLocks noChangeShapeType="1"/>
            <a:endCxn id="12" idx="2"/>
          </p:cNvCxnSpPr>
          <p:nvPr/>
        </p:nvCxnSpPr>
        <p:spPr bwMode="auto">
          <a:xfrm flipV="1">
            <a:off x="973138" y="2253645"/>
            <a:ext cx="922337" cy="168275"/>
          </a:xfrm>
          <a:prstGeom prst="curvedConnector3">
            <a:avLst>
              <a:gd name="adj1" fmla="val 50602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45"/>
          <p:cNvCxnSpPr>
            <a:cxnSpLocks noChangeShapeType="1"/>
            <a:endCxn id="7" idx="2"/>
          </p:cNvCxnSpPr>
          <p:nvPr/>
        </p:nvCxnSpPr>
        <p:spPr bwMode="auto">
          <a:xfrm flipV="1">
            <a:off x="973138" y="2687032"/>
            <a:ext cx="561975" cy="69850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46"/>
          <p:cNvCxnSpPr>
            <a:cxnSpLocks noChangeShapeType="1"/>
            <a:endCxn id="6" idx="2"/>
          </p:cNvCxnSpPr>
          <p:nvPr/>
        </p:nvCxnSpPr>
        <p:spPr bwMode="auto">
          <a:xfrm>
            <a:off x="973138" y="3091845"/>
            <a:ext cx="561975" cy="98425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47"/>
          <p:cNvCxnSpPr>
            <a:cxnSpLocks noChangeShapeType="1"/>
            <a:endCxn id="5" idx="2"/>
          </p:cNvCxnSpPr>
          <p:nvPr/>
        </p:nvCxnSpPr>
        <p:spPr bwMode="auto">
          <a:xfrm flipV="1">
            <a:off x="973138" y="3695095"/>
            <a:ext cx="561975" cy="66675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48"/>
          <p:cNvCxnSpPr>
            <a:cxnSpLocks noChangeShapeType="1"/>
            <a:endCxn id="13" idx="2"/>
          </p:cNvCxnSpPr>
          <p:nvPr/>
        </p:nvCxnSpPr>
        <p:spPr bwMode="auto">
          <a:xfrm>
            <a:off x="973138" y="4096732"/>
            <a:ext cx="561975" cy="101600"/>
          </a:xfrm>
          <a:prstGeom prst="curvedConnector3">
            <a:avLst>
              <a:gd name="adj1" fmla="val 5084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149"/>
          <p:cNvSpPr>
            <a:spLocks noChangeArrowheads="1"/>
          </p:cNvSpPr>
          <p:nvPr/>
        </p:nvSpPr>
        <p:spPr bwMode="auto">
          <a:xfrm>
            <a:off x="2484438" y="2542570"/>
            <a:ext cx="5032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b:1</a:t>
            </a:r>
          </a:p>
        </p:txBody>
      </p:sp>
      <p:sp>
        <p:nvSpPr>
          <p:cNvPr id="26" name="Oval 151"/>
          <p:cNvSpPr>
            <a:spLocks noChangeArrowheads="1"/>
          </p:cNvSpPr>
          <p:nvPr/>
        </p:nvSpPr>
        <p:spPr bwMode="auto">
          <a:xfrm>
            <a:off x="2482850" y="4128482"/>
            <a:ext cx="503238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m:1</a:t>
            </a:r>
          </a:p>
        </p:txBody>
      </p:sp>
      <p:cxnSp>
        <p:nvCxnSpPr>
          <p:cNvPr id="27" name="AutoShape 152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1978025" y="3302982"/>
            <a:ext cx="57785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53"/>
          <p:cNvCxnSpPr>
            <a:cxnSpLocks noChangeShapeType="1"/>
            <a:endCxn id="8" idx="2"/>
          </p:cNvCxnSpPr>
          <p:nvPr/>
        </p:nvCxnSpPr>
        <p:spPr bwMode="auto">
          <a:xfrm>
            <a:off x="973138" y="3426807"/>
            <a:ext cx="1497012" cy="269875"/>
          </a:xfrm>
          <a:prstGeom prst="curvedConnector3">
            <a:avLst>
              <a:gd name="adj1" fmla="val 7773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54"/>
          <p:cNvCxnSpPr>
            <a:cxnSpLocks noChangeShapeType="1"/>
            <a:stCxn id="8" idx="4"/>
            <a:endCxn id="26" idx="0"/>
          </p:cNvCxnSpPr>
          <p:nvPr/>
        </p:nvCxnSpPr>
        <p:spPr bwMode="auto">
          <a:xfrm>
            <a:off x="2735263" y="3852257"/>
            <a:ext cx="0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55"/>
          <p:cNvCxnSpPr>
            <a:cxnSpLocks noChangeShapeType="1"/>
            <a:stCxn id="5" idx="5"/>
            <a:endCxn id="26" idx="1"/>
          </p:cNvCxnSpPr>
          <p:nvPr/>
        </p:nvCxnSpPr>
        <p:spPr bwMode="auto">
          <a:xfrm>
            <a:off x="1978025" y="3807807"/>
            <a:ext cx="577850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57"/>
          <p:cNvSpPr>
            <a:spLocks noChangeArrowheads="1"/>
          </p:cNvSpPr>
          <p:nvPr/>
        </p:nvSpPr>
        <p:spPr bwMode="auto">
          <a:xfrm>
            <a:off x="3490913" y="2544157"/>
            <a:ext cx="5032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b:1</a:t>
            </a:r>
          </a:p>
        </p:txBody>
      </p:sp>
      <p:sp>
        <p:nvSpPr>
          <p:cNvPr id="32" name="Oval 158"/>
          <p:cNvSpPr>
            <a:spLocks noChangeArrowheads="1"/>
          </p:cNvSpPr>
          <p:nvPr/>
        </p:nvSpPr>
        <p:spPr bwMode="auto">
          <a:xfrm>
            <a:off x="3492500" y="2974370"/>
            <a:ext cx="503238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p:1</a:t>
            </a:r>
          </a:p>
        </p:txBody>
      </p:sp>
      <p:cxnSp>
        <p:nvCxnSpPr>
          <p:cNvPr id="33" name="AutoShape 159"/>
          <p:cNvCxnSpPr>
            <a:cxnSpLocks noChangeShapeType="1"/>
            <a:stCxn id="11" idx="5"/>
          </p:cNvCxnSpPr>
          <p:nvPr/>
        </p:nvCxnSpPr>
        <p:spPr bwMode="auto">
          <a:xfrm>
            <a:off x="2914650" y="2007582"/>
            <a:ext cx="219075" cy="131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60"/>
          <p:cNvCxnSpPr>
            <a:cxnSpLocks noChangeShapeType="1"/>
            <a:endCxn id="31" idx="0"/>
          </p:cNvCxnSpPr>
          <p:nvPr/>
        </p:nvCxnSpPr>
        <p:spPr bwMode="auto">
          <a:xfrm>
            <a:off x="3313113" y="2409220"/>
            <a:ext cx="430212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61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3743325" y="2844195"/>
            <a:ext cx="1588" cy="117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62"/>
          <p:cNvCxnSpPr>
            <a:cxnSpLocks noChangeShapeType="1"/>
            <a:stCxn id="12" idx="4"/>
            <a:endCxn id="25" idx="1"/>
          </p:cNvCxnSpPr>
          <p:nvPr/>
        </p:nvCxnSpPr>
        <p:spPr bwMode="auto">
          <a:xfrm>
            <a:off x="2160588" y="2409220"/>
            <a:ext cx="396875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63"/>
          <p:cNvCxnSpPr>
            <a:cxnSpLocks noChangeShapeType="1"/>
            <a:stCxn id="25" idx="6"/>
            <a:endCxn id="31" idx="2"/>
          </p:cNvCxnSpPr>
          <p:nvPr/>
        </p:nvCxnSpPr>
        <p:spPr bwMode="auto">
          <a:xfrm>
            <a:off x="3000375" y="2687032"/>
            <a:ext cx="477838" cy="1588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64"/>
          <p:cNvCxnSpPr>
            <a:cxnSpLocks noChangeShapeType="1"/>
            <a:stCxn id="8" idx="0"/>
            <a:endCxn id="25" idx="4"/>
          </p:cNvCxnSpPr>
          <p:nvPr/>
        </p:nvCxnSpPr>
        <p:spPr bwMode="auto">
          <a:xfrm rot="16200000">
            <a:off x="2387600" y="3190270"/>
            <a:ext cx="696913" cy="1587"/>
          </a:xfrm>
          <a:prstGeom prst="curvedConnector3">
            <a:avLst>
              <a:gd name="adj1" fmla="val 5011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65"/>
          <p:cNvCxnSpPr>
            <a:cxnSpLocks noChangeShapeType="1"/>
            <a:stCxn id="13" idx="7"/>
            <a:endCxn id="32" idx="4"/>
          </p:cNvCxnSpPr>
          <p:nvPr/>
        </p:nvCxnSpPr>
        <p:spPr bwMode="auto">
          <a:xfrm rot="16200000">
            <a:off x="2456656" y="2795776"/>
            <a:ext cx="809625" cy="1766888"/>
          </a:xfrm>
          <a:prstGeom prst="curvedConnector3">
            <a:avLst>
              <a:gd name="adj1" fmla="val 12352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66"/>
          <p:cNvCxnSpPr>
            <a:cxnSpLocks noChangeShapeType="1"/>
            <a:endCxn id="7" idx="6"/>
          </p:cNvCxnSpPr>
          <p:nvPr/>
        </p:nvCxnSpPr>
        <p:spPr bwMode="auto">
          <a:xfrm rot="10800000" flipV="1">
            <a:off x="2063750" y="2253645"/>
            <a:ext cx="984250" cy="433387"/>
          </a:xfrm>
          <a:prstGeom prst="curvedConnector3">
            <a:avLst>
              <a:gd name="adj1" fmla="val 62741"/>
            </a:avLst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36"/>
          <p:cNvSpPr txBox="1">
            <a:spLocks noChangeArrowheads="1"/>
          </p:cNvSpPr>
          <p:nvPr/>
        </p:nvSpPr>
        <p:spPr bwMode="auto">
          <a:xfrm>
            <a:off x="539750" y="4703157"/>
            <a:ext cx="151288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/>
              <a:t>Min_sup=3</a:t>
            </a:r>
          </a:p>
        </p:txBody>
      </p:sp>
    </p:spTree>
    <p:extLst>
      <p:ext uri="{BB962C8B-B14F-4D97-AF65-F5344CB8AC3E}">
        <p14:creationId xmlns:p14="http://schemas.microsoft.com/office/powerpoint/2010/main" val="269015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Partition-based Projection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4104456" cy="5462067"/>
          </a:xfrm>
        </p:spPr>
        <p:txBody>
          <a:bodyPr/>
          <a:lstStyle/>
          <a:p>
            <a:r>
              <a:rPr lang="en-US" altLang="ko-KR" dirty="0" smtClean="0"/>
              <a:t>Parallel projection needs a lot of disk space</a:t>
            </a:r>
          </a:p>
          <a:p>
            <a:r>
              <a:rPr lang="en-US" altLang="ko-KR" dirty="0" smtClean="0"/>
              <a:t>Partition projection saves 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62000" y="1905000"/>
            <a:ext cx="8134350" cy="4641850"/>
            <a:chOff x="480" y="1200"/>
            <a:chExt cx="5124" cy="292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719" y="1200"/>
              <a:ext cx="716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600" i="1" u="sng"/>
                <a:t>Tran. DB </a:t>
              </a:r>
            </a:p>
            <a:p>
              <a:pPr eaLnBrk="1" hangingPunct="1"/>
              <a:r>
                <a:rPr lang="en-US" altLang="ko-KR" sz="1600"/>
                <a:t>fcamp</a:t>
              </a:r>
            </a:p>
            <a:p>
              <a:pPr eaLnBrk="1" hangingPunct="1"/>
              <a:r>
                <a:rPr lang="en-US" altLang="ko-KR" sz="1600"/>
                <a:t>fcabm</a:t>
              </a:r>
            </a:p>
            <a:p>
              <a:pPr eaLnBrk="1" hangingPunct="1"/>
              <a:r>
                <a:rPr lang="en-US" altLang="ko-KR" sz="1600"/>
                <a:t>fb</a:t>
              </a:r>
            </a:p>
            <a:p>
              <a:pPr eaLnBrk="1" hangingPunct="1"/>
              <a:r>
                <a:rPr lang="en-US" altLang="ko-KR" sz="1600"/>
                <a:t>cbp</a:t>
              </a:r>
            </a:p>
            <a:p>
              <a:pPr eaLnBrk="1" hangingPunct="1"/>
              <a:r>
                <a:rPr lang="en-US" altLang="ko-KR" sz="1600"/>
                <a:t>fcamp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80" y="2374"/>
              <a:ext cx="861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 i="1" u="sng"/>
                <a:t>p-proj DB </a:t>
              </a:r>
            </a:p>
            <a:p>
              <a:pPr eaLnBrk="1" hangingPunct="1"/>
              <a:r>
                <a:rPr lang="en-US" altLang="ko-KR" sz="1800"/>
                <a:t>fcam</a:t>
              </a:r>
            </a:p>
            <a:p>
              <a:pPr eaLnBrk="1" hangingPunct="1"/>
              <a:r>
                <a:rPr lang="en-US" altLang="ko-KR" sz="1800"/>
                <a:t>cb</a:t>
              </a:r>
            </a:p>
            <a:p>
              <a:pPr eaLnBrk="1" hangingPunct="1"/>
              <a:r>
                <a:rPr lang="en-US" altLang="ko-KR" sz="1800"/>
                <a:t>fcam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31" y="2374"/>
              <a:ext cx="906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 i="1" u="sng"/>
                <a:t>m-proj DB </a:t>
              </a:r>
            </a:p>
            <a:p>
              <a:pPr eaLnBrk="1" hangingPunct="1"/>
              <a:r>
                <a:rPr lang="en-US" altLang="ko-KR" sz="1800"/>
                <a:t>fcab</a:t>
              </a:r>
            </a:p>
            <a:p>
              <a:pPr eaLnBrk="1" hangingPunct="1"/>
              <a:r>
                <a:rPr lang="en-US" altLang="ko-KR" sz="1800">
                  <a:solidFill>
                    <a:schemeClr val="hlink"/>
                  </a:solidFill>
                </a:rPr>
                <a:t>fca</a:t>
              </a:r>
            </a:p>
            <a:p>
              <a:pPr eaLnBrk="1" hangingPunct="1"/>
              <a:r>
                <a:rPr lang="en-US" altLang="ko-KR" sz="1800">
                  <a:solidFill>
                    <a:schemeClr val="hlink"/>
                  </a:solidFill>
                </a:rPr>
                <a:t>fca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226" y="2374"/>
              <a:ext cx="861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 i="1" u="sng"/>
                <a:t>b-proj DB </a:t>
              </a:r>
            </a:p>
            <a:p>
              <a:pPr eaLnBrk="1" hangingPunct="1"/>
              <a:r>
                <a:rPr lang="en-US" altLang="ko-KR" sz="1800"/>
                <a:t>f</a:t>
              </a:r>
            </a:p>
            <a:p>
              <a:pPr eaLnBrk="1" hangingPunct="1"/>
              <a:r>
                <a:rPr lang="en-US" altLang="ko-KR" sz="1800">
                  <a:solidFill>
                    <a:schemeClr val="hlink"/>
                  </a:solidFill>
                </a:rPr>
                <a:t>c</a:t>
              </a:r>
            </a:p>
            <a:p>
              <a:pPr eaLnBrk="1" hangingPunct="1"/>
              <a:r>
                <a:rPr lang="en-US" altLang="ko-KR" sz="1800"/>
                <a:t>…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77" y="2374"/>
              <a:ext cx="813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 i="1" u="sng"/>
                <a:t>a-proj DB</a:t>
              </a:r>
            </a:p>
            <a:p>
              <a:pPr eaLnBrk="1" hangingPunct="1"/>
              <a:r>
                <a:rPr lang="en-US" altLang="ko-KR" sz="1800">
                  <a:solidFill>
                    <a:schemeClr val="hlink"/>
                  </a:solidFill>
                </a:rPr>
                <a:t>fc</a:t>
              </a:r>
            </a:p>
            <a:p>
              <a:pPr eaLnBrk="1" hangingPunct="1"/>
              <a:r>
                <a:rPr lang="en-US" altLang="ko-KR" sz="1800"/>
                <a:t>…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928" y="2374"/>
              <a:ext cx="80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 i="1" u="sng"/>
                <a:t>c-proj DB</a:t>
              </a:r>
            </a:p>
            <a:p>
              <a:pPr eaLnBrk="1" hangingPunct="1"/>
              <a:r>
                <a:rPr lang="en-US" altLang="ko-KR" sz="1800">
                  <a:solidFill>
                    <a:schemeClr val="hlink"/>
                  </a:solidFill>
                </a:rPr>
                <a:t>f</a:t>
              </a:r>
            </a:p>
            <a:p>
              <a:pPr eaLnBrk="1" hangingPunct="1"/>
              <a:r>
                <a:rPr lang="en-US" altLang="ko-KR" sz="1800"/>
                <a:t>…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79" y="2374"/>
              <a:ext cx="825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 i="1" u="sng"/>
                <a:t>f-proj DB </a:t>
              </a:r>
            </a:p>
            <a:p>
              <a:pPr eaLnBrk="1" hangingPunct="1"/>
              <a:r>
                <a:rPr lang="en-US" altLang="ko-KR" sz="1800"/>
                <a:t>…</a:t>
              </a: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38" y="2646"/>
              <a:ext cx="538" cy="180"/>
            </a:xfrm>
            <a:custGeom>
              <a:avLst/>
              <a:gdLst>
                <a:gd name="T0" fmla="*/ 0 w 576"/>
                <a:gd name="T1" fmla="*/ 0 h 240"/>
                <a:gd name="T2" fmla="*/ 156 w 576"/>
                <a:gd name="T3" fmla="*/ 81 h 240"/>
                <a:gd name="T4" fmla="*/ 470 w 576"/>
                <a:gd name="T5" fmla="*/ 101 h 240"/>
                <a:gd name="T6" fmla="*/ 0 60000 65536"/>
                <a:gd name="T7" fmla="*/ 0 60000 65536"/>
                <a:gd name="T8" fmla="*/ 0 60000 65536"/>
                <a:gd name="T9" fmla="*/ 0 w 576"/>
                <a:gd name="T10" fmla="*/ 0 h 240"/>
                <a:gd name="T11" fmla="*/ 576 w 57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40">
                  <a:moveTo>
                    <a:pt x="0" y="0"/>
                  </a:moveTo>
                  <a:cubicBezTo>
                    <a:pt x="48" y="76"/>
                    <a:pt x="96" y="152"/>
                    <a:pt x="192" y="192"/>
                  </a:cubicBezTo>
                  <a:cubicBezTo>
                    <a:pt x="288" y="232"/>
                    <a:pt x="432" y="236"/>
                    <a:pt x="576" y="240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599" y="2691"/>
              <a:ext cx="1523" cy="414"/>
            </a:xfrm>
            <a:custGeom>
              <a:avLst/>
              <a:gdLst>
                <a:gd name="T0" fmla="*/ 0 w 1632"/>
                <a:gd name="T1" fmla="*/ 119 h 440"/>
                <a:gd name="T2" fmla="*/ 312 w 1632"/>
                <a:gd name="T3" fmla="*/ 279 h 440"/>
                <a:gd name="T4" fmla="*/ 897 w 1632"/>
                <a:gd name="T5" fmla="*/ 320 h 440"/>
                <a:gd name="T6" fmla="*/ 1326 w 1632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440"/>
                <a:gd name="T14" fmla="*/ 1632 w 1632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440">
                  <a:moveTo>
                    <a:pt x="0" y="144"/>
                  </a:moveTo>
                  <a:cubicBezTo>
                    <a:pt x="100" y="220"/>
                    <a:pt x="200" y="296"/>
                    <a:pt x="384" y="336"/>
                  </a:cubicBezTo>
                  <a:cubicBezTo>
                    <a:pt x="568" y="376"/>
                    <a:pt x="896" y="440"/>
                    <a:pt x="1104" y="384"/>
                  </a:cubicBezTo>
                  <a:cubicBezTo>
                    <a:pt x="1312" y="328"/>
                    <a:pt x="1472" y="164"/>
                    <a:pt x="1632" y="0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256" y="2646"/>
              <a:ext cx="716" cy="52"/>
            </a:xfrm>
            <a:custGeom>
              <a:avLst/>
              <a:gdLst>
                <a:gd name="T0" fmla="*/ 0 w 672"/>
                <a:gd name="T1" fmla="*/ 0 h 104"/>
                <a:gd name="T2" fmla="*/ 465 w 672"/>
                <a:gd name="T3" fmla="*/ 12 h 104"/>
                <a:gd name="T4" fmla="*/ 813 w 672"/>
                <a:gd name="T5" fmla="*/ 6 h 104"/>
                <a:gd name="T6" fmla="*/ 0 60000 65536"/>
                <a:gd name="T7" fmla="*/ 0 60000 65536"/>
                <a:gd name="T8" fmla="*/ 0 60000 65536"/>
                <a:gd name="T9" fmla="*/ 0 w 672"/>
                <a:gd name="T10" fmla="*/ 0 h 104"/>
                <a:gd name="T11" fmla="*/ 672 w 672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04">
                  <a:moveTo>
                    <a:pt x="0" y="0"/>
                  </a:moveTo>
                  <a:cubicBezTo>
                    <a:pt x="136" y="44"/>
                    <a:pt x="272" y="88"/>
                    <a:pt x="384" y="96"/>
                  </a:cubicBezTo>
                  <a:cubicBezTo>
                    <a:pt x="496" y="104"/>
                    <a:pt x="584" y="76"/>
                    <a:pt x="672" y="48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883" y="2149"/>
              <a:ext cx="2149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1734" y="2149"/>
              <a:ext cx="1298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2629" y="2149"/>
              <a:ext cx="403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032" y="2149"/>
              <a:ext cx="448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032" y="2149"/>
              <a:ext cx="1299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032" y="2149"/>
              <a:ext cx="2194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286" y="3368"/>
              <a:ext cx="992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 i="1" u="sng"/>
                <a:t>am-proj DB </a:t>
              </a:r>
            </a:p>
            <a:p>
              <a:pPr eaLnBrk="1" hangingPunct="1"/>
              <a:r>
                <a:rPr lang="en-US" altLang="ko-KR" sz="1800"/>
                <a:t>fc</a:t>
              </a:r>
            </a:p>
            <a:p>
              <a:pPr eaLnBrk="1" hangingPunct="1"/>
              <a:r>
                <a:rPr lang="en-US" altLang="ko-KR" sz="1800"/>
                <a:t>fc</a:t>
              </a:r>
            </a:p>
            <a:p>
              <a:pPr eaLnBrk="1" hangingPunct="1"/>
              <a:r>
                <a:rPr lang="en-US" altLang="ko-KR" sz="1800"/>
                <a:t>fc</a:t>
              </a: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38" y="3007"/>
              <a:ext cx="538" cy="53"/>
            </a:xfrm>
            <a:custGeom>
              <a:avLst/>
              <a:gdLst>
                <a:gd name="T0" fmla="*/ 0 w 576"/>
                <a:gd name="T1" fmla="*/ 0 h 56"/>
                <a:gd name="T2" fmla="*/ 156 w 576"/>
                <a:gd name="T3" fmla="*/ 41 h 56"/>
                <a:gd name="T4" fmla="*/ 351 w 576"/>
                <a:gd name="T5" fmla="*/ 41 h 56"/>
                <a:gd name="T6" fmla="*/ 470 w 576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6"/>
                <a:gd name="T14" fmla="*/ 576 w 576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6">
                  <a:moveTo>
                    <a:pt x="0" y="0"/>
                  </a:moveTo>
                  <a:cubicBezTo>
                    <a:pt x="60" y="20"/>
                    <a:pt x="120" y="40"/>
                    <a:pt x="192" y="48"/>
                  </a:cubicBezTo>
                  <a:cubicBezTo>
                    <a:pt x="264" y="56"/>
                    <a:pt x="368" y="56"/>
                    <a:pt x="432" y="48"/>
                  </a:cubicBezTo>
                  <a:cubicBezTo>
                    <a:pt x="496" y="40"/>
                    <a:pt x="536" y="20"/>
                    <a:pt x="576" y="0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778" y="3097"/>
              <a:ext cx="0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017" y="3007"/>
              <a:ext cx="761" cy="632"/>
            </a:xfrm>
            <a:custGeom>
              <a:avLst/>
              <a:gdLst>
                <a:gd name="T0" fmla="*/ 559 w 776"/>
                <a:gd name="T1" fmla="*/ 0 h 672"/>
                <a:gd name="T2" fmla="*/ 649 w 776"/>
                <a:gd name="T3" fmla="*/ 160 h 672"/>
                <a:gd name="T4" fmla="*/ 61 w 776"/>
                <a:gd name="T5" fmla="*/ 359 h 672"/>
                <a:gd name="T6" fmla="*/ 286 w 776"/>
                <a:gd name="T7" fmla="*/ 559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6"/>
                <a:gd name="T13" fmla="*/ 0 h 672"/>
                <a:gd name="T14" fmla="*/ 776 w 77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6" h="672">
                  <a:moveTo>
                    <a:pt x="592" y="0"/>
                  </a:moveTo>
                  <a:cubicBezTo>
                    <a:pt x="684" y="60"/>
                    <a:pt x="776" y="120"/>
                    <a:pt x="688" y="192"/>
                  </a:cubicBezTo>
                  <a:cubicBezTo>
                    <a:pt x="600" y="264"/>
                    <a:pt x="128" y="352"/>
                    <a:pt x="64" y="432"/>
                  </a:cubicBezTo>
                  <a:cubicBezTo>
                    <a:pt x="0" y="512"/>
                    <a:pt x="152" y="592"/>
                    <a:pt x="304" y="67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17" y="2826"/>
              <a:ext cx="761" cy="994"/>
            </a:xfrm>
            <a:custGeom>
              <a:avLst/>
              <a:gdLst>
                <a:gd name="T0" fmla="*/ 559 w 776"/>
                <a:gd name="T1" fmla="*/ 0 h 672"/>
                <a:gd name="T2" fmla="*/ 649 w 776"/>
                <a:gd name="T3" fmla="*/ 621 h 672"/>
                <a:gd name="T4" fmla="*/ 61 w 776"/>
                <a:gd name="T5" fmla="*/ 1398 h 672"/>
                <a:gd name="T6" fmla="*/ 286 w 776"/>
                <a:gd name="T7" fmla="*/ 2174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6"/>
                <a:gd name="T13" fmla="*/ 0 h 672"/>
                <a:gd name="T14" fmla="*/ 776 w 77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6" h="672">
                  <a:moveTo>
                    <a:pt x="592" y="0"/>
                  </a:moveTo>
                  <a:cubicBezTo>
                    <a:pt x="684" y="60"/>
                    <a:pt x="776" y="120"/>
                    <a:pt x="688" y="192"/>
                  </a:cubicBezTo>
                  <a:cubicBezTo>
                    <a:pt x="600" y="264"/>
                    <a:pt x="128" y="352"/>
                    <a:pt x="64" y="432"/>
                  </a:cubicBezTo>
                  <a:cubicBezTo>
                    <a:pt x="0" y="512"/>
                    <a:pt x="152" y="592"/>
                    <a:pt x="304" y="67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73" y="2646"/>
              <a:ext cx="850" cy="1355"/>
            </a:xfrm>
            <a:custGeom>
              <a:avLst/>
              <a:gdLst>
                <a:gd name="T0" fmla="*/ 778 w 776"/>
                <a:gd name="T1" fmla="*/ 0 h 672"/>
                <a:gd name="T2" fmla="*/ 905 w 776"/>
                <a:gd name="T3" fmla="*/ 1573 h 672"/>
                <a:gd name="T4" fmla="*/ 84 w 776"/>
                <a:gd name="T5" fmla="*/ 3541 h 672"/>
                <a:gd name="T6" fmla="*/ 400 w 776"/>
                <a:gd name="T7" fmla="*/ 5509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6"/>
                <a:gd name="T13" fmla="*/ 0 h 672"/>
                <a:gd name="T14" fmla="*/ 776 w 77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6" h="672">
                  <a:moveTo>
                    <a:pt x="592" y="0"/>
                  </a:moveTo>
                  <a:cubicBezTo>
                    <a:pt x="684" y="60"/>
                    <a:pt x="776" y="120"/>
                    <a:pt x="688" y="192"/>
                  </a:cubicBezTo>
                  <a:cubicBezTo>
                    <a:pt x="600" y="264"/>
                    <a:pt x="128" y="352"/>
                    <a:pt x="64" y="432"/>
                  </a:cubicBezTo>
                  <a:cubicBezTo>
                    <a:pt x="0" y="512"/>
                    <a:pt x="152" y="592"/>
                    <a:pt x="304" y="67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316" y="3368"/>
              <a:ext cx="983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 i="1" u="sng"/>
                <a:t>cm-proj DB </a:t>
              </a:r>
            </a:p>
            <a:p>
              <a:pPr eaLnBrk="1" hangingPunct="1"/>
              <a:r>
                <a:rPr lang="en-US" altLang="ko-KR" sz="1800"/>
                <a:t>f</a:t>
              </a:r>
            </a:p>
            <a:p>
              <a:pPr eaLnBrk="1" hangingPunct="1"/>
              <a:r>
                <a:rPr lang="en-US" altLang="ko-KR" sz="1800"/>
                <a:t>f</a:t>
              </a:r>
            </a:p>
            <a:p>
              <a:pPr eaLnBrk="1" hangingPunct="1"/>
              <a:r>
                <a:rPr lang="en-US" altLang="ko-KR" sz="1800"/>
                <a:t>f</a:t>
              </a: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465" y="3639"/>
              <a:ext cx="8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465" y="3820"/>
              <a:ext cx="8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465" y="3956"/>
              <a:ext cx="8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778" y="3097"/>
              <a:ext cx="1030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605" y="3448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800"/>
                <a:t>…</a:t>
              </a: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816" y="2832"/>
              <a:ext cx="1440" cy="101"/>
            </a:xfrm>
            <a:custGeom>
              <a:avLst/>
              <a:gdLst>
                <a:gd name="T0" fmla="*/ 0 w 576"/>
                <a:gd name="T1" fmla="*/ 0 h 56"/>
                <a:gd name="T2" fmla="*/ 3000 w 576"/>
                <a:gd name="T3" fmla="*/ 283 h 56"/>
                <a:gd name="T4" fmla="*/ 6750 w 576"/>
                <a:gd name="T5" fmla="*/ 283 h 56"/>
                <a:gd name="T6" fmla="*/ 9000 w 576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6"/>
                <a:gd name="T14" fmla="*/ 576 w 576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6">
                  <a:moveTo>
                    <a:pt x="0" y="0"/>
                  </a:moveTo>
                  <a:cubicBezTo>
                    <a:pt x="60" y="20"/>
                    <a:pt x="120" y="40"/>
                    <a:pt x="192" y="48"/>
                  </a:cubicBezTo>
                  <a:cubicBezTo>
                    <a:pt x="264" y="56"/>
                    <a:pt x="368" y="56"/>
                    <a:pt x="432" y="48"/>
                  </a:cubicBezTo>
                  <a:cubicBezTo>
                    <a:pt x="496" y="40"/>
                    <a:pt x="536" y="20"/>
                    <a:pt x="576" y="0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23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FP-Tree Algorithm with Map/Reduce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Step 1: </a:t>
            </a:r>
            <a:r>
              <a:rPr lang="en-US" altLang="ko-KR" sz="2800" dirty="0" err="1"/>
              <a:t>sharding</a:t>
            </a:r>
            <a:endParaRPr lang="en-US" altLang="ko-KR" sz="2800" dirty="0"/>
          </a:p>
          <a:p>
            <a:pPr lvl="1"/>
            <a:r>
              <a:rPr lang="en-US" altLang="ko-KR" sz="2400" dirty="0"/>
              <a:t>Dividing DB into P different computers</a:t>
            </a:r>
          </a:p>
          <a:p>
            <a:r>
              <a:rPr lang="en-US" altLang="ko-KR" sz="2800" dirty="0"/>
              <a:t>Step 2: parallel counting</a:t>
            </a:r>
          </a:p>
          <a:p>
            <a:pPr lvl="1"/>
            <a:r>
              <a:rPr lang="en-US" altLang="ko-KR" sz="2400" dirty="0"/>
              <a:t>Count all items (frequent items: F-List)</a:t>
            </a:r>
          </a:p>
          <a:p>
            <a:pPr lvl="1"/>
            <a:r>
              <a:rPr lang="en-US" altLang="ko-KR" sz="2400" dirty="0"/>
              <a:t>Sort each transaction in order of frequency</a:t>
            </a:r>
          </a:p>
          <a:p>
            <a:r>
              <a:rPr lang="en-US" altLang="ko-KR" sz="2800" dirty="0"/>
              <a:t>Step 3: grouping items</a:t>
            </a:r>
          </a:p>
          <a:p>
            <a:pPr lvl="1"/>
            <a:r>
              <a:rPr lang="en-US" altLang="ko-KR" sz="2400" dirty="0"/>
              <a:t>Dividing all frequent items into </a:t>
            </a:r>
            <a:r>
              <a:rPr lang="en-US" altLang="ko-KR" sz="2400" dirty="0" smtClean="0"/>
              <a:t>Q</a:t>
            </a:r>
          </a:p>
          <a:p>
            <a:r>
              <a:rPr lang="en-US" altLang="ko-KR" sz="2800" dirty="0"/>
              <a:t>Step 4: parallel FP-Growth</a:t>
            </a:r>
            <a:endParaRPr lang="ko-KR" altLang="en-US" sz="2800" dirty="0"/>
          </a:p>
          <a:p>
            <a:pPr lvl="1"/>
            <a:r>
              <a:rPr lang="en-US" altLang="ko-KR" sz="2400" dirty="0"/>
              <a:t>Generate group-independent databases</a:t>
            </a:r>
          </a:p>
          <a:p>
            <a:pPr lvl="1"/>
            <a:r>
              <a:rPr lang="en-US" altLang="ko-KR" sz="2400" dirty="0"/>
              <a:t>FP-Growth on group-independent databases</a:t>
            </a:r>
          </a:p>
          <a:p>
            <a:r>
              <a:rPr lang="en-US" altLang="ko-KR" sz="2800" dirty="0"/>
              <a:t>Step 5: aggregating</a:t>
            </a:r>
          </a:p>
          <a:p>
            <a:pPr lvl="1"/>
            <a:r>
              <a:rPr lang="en-US" altLang="ko-KR" sz="2400" dirty="0"/>
              <a:t>Aggregate frequent patterns</a:t>
            </a:r>
          </a:p>
          <a:p>
            <a:pPr lvl="1"/>
            <a:r>
              <a:rPr lang="en-US" altLang="ko-KR" sz="2400" dirty="0"/>
              <a:t>For each item, get the set of patterns including the item </a:t>
            </a:r>
            <a:endParaRPr lang="ko-KR" altLang="en-US" sz="24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2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Step 1, Step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0581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8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Step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556792"/>
            <a:ext cx="84867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1124743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G1</a:t>
            </a:r>
            <a:r>
              <a:rPr lang="ko-KR" altLang="en-US" sz="1400" dirty="0" smtClean="0">
                <a:solidFill>
                  <a:srgbClr val="FF0000"/>
                </a:solidFill>
              </a:rPr>
              <a:t>은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c,b,f</a:t>
            </a:r>
            <a:r>
              <a:rPr lang="ko-KR" altLang="en-US" sz="1400" dirty="0" smtClean="0">
                <a:solidFill>
                  <a:srgbClr val="FF0000"/>
                </a:solidFill>
              </a:rPr>
              <a:t>로 끝나는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패턴에 대한 그룹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기반 </a:t>
            </a:r>
            <a:r>
              <a:rPr lang="en-US" altLang="ko-KR" dirty="0" err="1" smtClean="0"/>
              <a:t>Apriori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FP-Tree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K-Means </a:t>
            </a:r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Step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FPGrowth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785184"/>
            <a:ext cx="78771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4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Given:</a:t>
            </a:r>
          </a:p>
          <a:p>
            <a:pPr lvl="1"/>
            <a:r>
              <a:rPr lang="en-US" altLang="ko-KR" sz="2400" dirty="0"/>
              <a:t>Data points and number of desired clusters K</a:t>
            </a:r>
          </a:p>
          <a:p>
            <a:r>
              <a:rPr lang="en-US" altLang="ko-KR" sz="2800" dirty="0"/>
              <a:t>Group the data points into K clusters</a:t>
            </a:r>
          </a:p>
          <a:p>
            <a:pPr lvl="1"/>
            <a:r>
              <a:rPr lang="en-US" altLang="ko-KR" sz="2400" dirty="0"/>
              <a:t>Data points within clusters are more</a:t>
            </a:r>
            <a:r>
              <a:rPr lang="en-US" altLang="ko-KR" sz="2400" dirty="0">
                <a:solidFill>
                  <a:srgbClr val="FF0033"/>
                </a:solidFill>
              </a:rPr>
              <a:t> similar </a:t>
            </a:r>
            <a:r>
              <a:rPr lang="en-US" altLang="ko-KR" sz="2400" dirty="0"/>
              <a:t>than across </a:t>
            </a:r>
            <a:r>
              <a:rPr lang="en-US" altLang="ko-KR" sz="2400" dirty="0" smtClean="0"/>
              <a:t>clusters</a:t>
            </a:r>
          </a:p>
          <a:p>
            <a:pPr lvl="1"/>
            <a:endParaRPr lang="en-US" altLang="ko-KR" sz="2400" dirty="0"/>
          </a:p>
          <a:p>
            <a:r>
              <a:rPr lang="ko-KR" altLang="en-US" sz="2800" dirty="0" smtClean="0"/>
              <a:t>사용 사례</a:t>
            </a:r>
            <a:endParaRPr lang="en-US" altLang="ko-KR" sz="2800" dirty="0" smtClean="0"/>
          </a:p>
          <a:p>
            <a:pPr lvl="1"/>
            <a:r>
              <a:rPr lang="en-US" altLang="ko-KR" dirty="0" smtClean="0"/>
              <a:t>Customer segmentation</a:t>
            </a:r>
          </a:p>
          <a:p>
            <a:pPr lvl="1"/>
            <a:r>
              <a:rPr lang="en-US" altLang="ko-KR" dirty="0" smtClean="0"/>
              <a:t>Market basket customer </a:t>
            </a:r>
            <a:r>
              <a:rPr lang="en-US" altLang="ko-KR" dirty="0" err="1" smtClean="0"/>
              <a:t>analysys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6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Clustering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Find Global optimal  by exhaustively enumerate all partition</a:t>
            </a:r>
          </a:p>
          <a:p>
            <a:pPr lvl="1"/>
            <a:r>
              <a:rPr lang="en-US" altLang="ko-KR" sz="1800" dirty="0"/>
              <a:t>Too expensive!!</a:t>
            </a:r>
          </a:p>
          <a:p>
            <a:r>
              <a:rPr lang="en-US" altLang="ko-KR" dirty="0"/>
              <a:t>Thus, approximate algorithms are used</a:t>
            </a:r>
          </a:p>
          <a:p>
            <a:pPr lvl="1"/>
            <a:r>
              <a:rPr lang="en-US" altLang="ko-KR" dirty="0" err="1"/>
              <a:t>Partitional</a:t>
            </a:r>
            <a:r>
              <a:rPr lang="en-US" altLang="ko-KR" dirty="0"/>
              <a:t> clustering algorithms</a:t>
            </a:r>
          </a:p>
          <a:p>
            <a:pPr lvl="2"/>
            <a:r>
              <a:rPr lang="en-US" altLang="ko-KR" dirty="0"/>
              <a:t>K-Means</a:t>
            </a:r>
          </a:p>
          <a:p>
            <a:pPr lvl="2"/>
            <a:r>
              <a:rPr lang="en-US" altLang="ko-KR" dirty="0"/>
              <a:t>EM-Clustering</a:t>
            </a:r>
          </a:p>
          <a:p>
            <a:pPr lvl="1"/>
            <a:r>
              <a:rPr lang="en-US" altLang="ko-KR" dirty="0"/>
              <a:t>Hierarchical clustering algorithms</a:t>
            </a:r>
          </a:p>
          <a:p>
            <a:pPr lvl="2"/>
            <a:r>
              <a:rPr lang="en-US" altLang="ko-KR" dirty="0"/>
              <a:t>Centroid-based</a:t>
            </a:r>
          </a:p>
          <a:p>
            <a:pPr lvl="2"/>
            <a:r>
              <a:rPr lang="en-US" altLang="ko-KR" dirty="0"/>
              <a:t>Group Average</a:t>
            </a:r>
          </a:p>
          <a:p>
            <a:pPr lvl="2"/>
            <a:r>
              <a:rPr lang="en-US" altLang="ko-KR" dirty="0"/>
              <a:t>Max distance</a:t>
            </a:r>
          </a:p>
          <a:p>
            <a:pPr lvl="2"/>
            <a:r>
              <a:rPr lang="en-US" altLang="ko-KR" dirty="0"/>
              <a:t>Min distance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Given </a:t>
            </a:r>
            <a:r>
              <a:rPr lang="en-US" altLang="ko-KR" i="1" dirty="0"/>
              <a:t>k</a:t>
            </a:r>
            <a:r>
              <a:rPr lang="en-US" altLang="ko-KR" dirty="0"/>
              <a:t>, the </a:t>
            </a:r>
            <a:r>
              <a:rPr lang="en-US" altLang="ko-KR" i="1" dirty="0"/>
              <a:t>k-means</a:t>
            </a:r>
            <a:r>
              <a:rPr lang="en-US" altLang="ko-KR" dirty="0"/>
              <a:t> algorithm is implemented in four steps:</a:t>
            </a:r>
          </a:p>
          <a:p>
            <a:pPr marL="914400" lvl="1" indent="-457200">
              <a:lnSpc>
                <a:spcPct val="120000"/>
              </a:lnSpc>
              <a:buFont typeface="굴림" charset="-127"/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Partition objects into </a:t>
            </a:r>
            <a:r>
              <a:rPr lang="en-US" altLang="ko-KR" i="1" dirty="0">
                <a:solidFill>
                  <a:srgbClr val="000000"/>
                </a:solidFill>
              </a:rPr>
              <a:t>k</a:t>
            </a:r>
            <a:r>
              <a:rPr lang="en-US" altLang="ko-KR" dirty="0">
                <a:solidFill>
                  <a:srgbClr val="000000"/>
                </a:solidFill>
              </a:rPr>
              <a:t> nonempty subsets</a:t>
            </a:r>
          </a:p>
          <a:p>
            <a:pPr marL="914400" lvl="1" indent="-457200">
              <a:lnSpc>
                <a:spcPct val="120000"/>
              </a:lnSpc>
              <a:buFont typeface="굴림" charset="-127"/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Compute seed points as the centroids of the clusters of the current partition (the centroid is the center, i.e., </a:t>
            </a:r>
            <a:r>
              <a:rPr lang="en-US" altLang="ko-KR" i="1" dirty="0">
                <a:solidFill>
                  <a:schemeClr val="hlink"/>
                </a:solidFill>
              </a:rPr>
              <a:t>mean point</a:t>
            </a:r>
            <a:r>
              <a:rPr lang="en-US" altLang="ko-KR" dirty="0">
                <a:solidFill>
                  <a:srgbClr val="000000"/>
                </a:solidFill>
              </a:rPr>
              <a:t>, of the cluster)</a:t>
            </a:r>
          </a:p>
          <a:p>
            <a:pPr marL="914400" lvl="1" indent="-457200">
              <a:lnSpc>
                <a:spcPct val="120000"/>
              </a:lnSpc>
              <a:buFont typeface="굴림" charset="-127"/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marL="914400" lvl="1" indent="-457200">
              <a:lnSpc>
                <a:spcPct val="120000"/>
              </a:lnSpc>
              <a:buFont typeface="굴림" charset="-127"/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Go back to Step 2, stop when no more new assignment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0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Example for K-Means Clustering 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5" name="그룹 409"/>
          <p:cNvGrpSpPr>
            <a:grpSpLocks/>
          </p:cNvGrpSpPr>
          <p:nvPr/>
        </p:nvGrpSpPr>
        <p:grpSpPr bwMode="auto">
          <a:xfrm>
            <a:off x="6597972" y="1340768"/>
            <a:ext cx="2222500" cy="1990725"/>
            <a:chOff x="3187740" y="1857364"/>
            <a:chExt cx="2222500" cy="1990725"/>
          </a:xfrm>
        </p:grpSpPr>
        <p:sp>
          <p:nvSpPr>
            <p:cNvPr id="6" name="Rectangle 103"/>
            <p:cNvSpPr>
              <a:spLocks noChangeArrowheads="1"/>
            </p:cNvSpPr>
            <p:nvPr/>
          </p:nvSpPr>
          <p:spPr bwMode="auto">
            <a:xfrm>
              <a:off x="3187740" y="1857364"/>
              <a:ext cx="2222500" cy="19907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/>
            </a:p>
          </p:txBody>
        </p:sp>
        <p:sp>
          <p:nvSpPr>
            <p:cNvPr id="7" name="Rectangle 104"/>
            <p:cNvSpPr>
              <a:spLocks noChangeArrowheads="1"/>
            </p:cNvSpPr>
            <p:nvPr/>
          </p:nvSpPr>
          <p:spPr bwMode="auto">
            <a:xfrm>
              <a:off x="3400465" y="1998651"/>
              <a:ext cx="1906588" cy="1606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/>
            </a:p>
          </p:txBody>
        </p:sp>
        <p:sp>
          <p:nvSpPr>
            <p:cNvPr id="8" name="Line 105"/>
            <p:cNvSpPr>
              <a:spLocks noChangeShapeType="1"/>
            </p:cNvSpPr>
            <p:nvPr/>
          </p:nvSpPr>
          <p:spPr bwMode="auto">
            <a:xfrm>
              <a:off x="3400465" y="3443276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06"/>
            <p:cNvSpPr>
              <a:spLocks noChangeShapeType="1"/>
            </p:cNvSpPr>
            <p:nvPr/>
          </p:nvSpPr>
          <p:spPr bwMode="auto">
            <a:xfrm>
              <a:off x="3400465" y="3282939"/>
              <a:ext cx="1906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07"/>
            <p:cNvSpPr>
              <a:spLocks noChangeShapeType="1"/>
            </p:cNvSpPr>
            <p:nvPr/>
          </p:nvSpPr>
          <p:spPr bwMode="auto">
            <a:xfrm>
              <a:off x="3400465" y="3121014"/>
              <a:ext cx="1906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08"/>
            <p:cNvSpPr>
              <a:spLocks noChangeShapeType="1"/>
            </p:cNvSpPr>
            <p:nvPr/>
          </p:nvSpPr>
          <p:spPr bwMode="auto">
            <a:xfrm>
              <a:off x="3400465" y="2960676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09"/>
            <p:cNvSpPr>
              <a:spLocks noChangeShapeType="1"/>
            </p:cNvSpPr>
            <p:nvPr/>
          </p:nvSpPr>
          <p:spPr bwMode="auto">
            <a:xfrm>
              <a:off x="3400465" y="2798751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10"/>
            <p:cNvSpPr>
              <a:spLocks noChangeShapeType="1"/>
            </p:cNvSpPr>
            <p:nvPr/>
          </p:nvSpPr>
          <p:spPr bwMode="auto">
            <a:xfrm>
              <a:off x="3400465" y="2643176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11"/>
            <p:cNvSpPr>
              <a:spLocks noChangeShapeType="1"/>
            </p:cNvSpPr>
            <p:nvPr/>
          </p:nvSpPr>
          <p:spPr bwMode="auto">
            <a:xfrm>
              <a:off x="3400465" y="2482839"/>
              <a:ext cx="1906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12"/>
            <p:cNvSpPr>
              <a:spLocks noChangeShapeType="1"/>
            </p:cNvSpPr>
            <p:nvPr/>
          </p:nvSpPr>
          <p:spPr bwMode="auto">
            <a:xfrm>
              <a:off x="3400465" y="2320914"/>
              <a:ext cx="1906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13"/>
            <p:cNvSpPr>
              <a:spLocks noChangeShapeType="1"/>
            </p:cNvSpPr>
            <p:nvPr/>
          </p:nvSpPr>
          <p:spPr bwMode="auto">
            <a:xfrm>
              <a:off x="3400465" y="2160576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14"/>
            <p:cNvSpPr>
              <a:spLocks noChangeShapeType="1"/>
            </p:cNvSpPr>
            <p:nvPr/>
          </p:nvSpPr>
          <p:spPr bwMode="auto">
            <a:xfrm>
              <a:off x="3400465" y="1998651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15"/>
            <p:cNvSpPr>
              <a:spLocks noChangeShapeType="1"/>
            </p:cNvSpPr>
            <p:nvPr/>
          </p:nvSpPr>
          <p:spPr bwMode="auto">
            <a:xfrm>
              <a:off x="3592553" y="1998651"/>
              <a:ext cx="1587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16"/>
            <p:cNvSpPr>
              <a:spLocks noChangeShapeType="1"/>
            </p:cNvSpPr>
            <p:nvPr/>
          </p:nvSpPr>
          <p:spPr bwMode="auto">
            <a:xfrm>
              <a:off x="3778290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17"/>
            <p:cNvSpPr>
              <a:spLocks noChangeShapeType="1"/>
            </p:cNvSpPr>
            <p:nvPr/>
          </p:nvSpPr>
          <p:spPr bwMode="auto">
            <a:xfrm>
              <a:off x="3971965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118"/>
            <p:cNvSpPr>
              <a:spLocks noChangeShapeType="1"/>
            </p:cNvSpPr>
            <p:nvPr/>
          </p:nvSpPr>
          <p:spPr bwMode="auto">
            <a:xfrm>
              <a:off x="4164053" y="1998651"/>
              <a:ext cx="1587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19"/>
            <p:cNvSpPr>
              <a:spLocks noChangeShapeType="1"/>
            </p:cNvSpPr>
            <p:nvPr/>
          </p:nvSpPr>
          <p:spPr bwMode="auto">
            <a:xfrm>
              <a:off x="4356140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120"/>
            <p:cNvSpPr>
              <a:spLocks noChangeShapeType="1"/>
            </p:cNvSpPr>
            <p:nvPr/>
          </p:nvSpPr>
          <p:spPr bwMode="auto">
            <a:xfrm>
              <a:off x="4543465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121"/>
            <p:cNvSpPr>
              <a:spLocks noChangeShapeType="1"/>
            </p:cNvSpPr>
            <p:nvPr/>
          </p:nvSpPr>
          <p:spPr bwMode="auto">
            <a:xfrm>
              <a:off x="4735553" y="1998651"/>
              <a:ext cx="1587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22"/>
            <p:cNvSpPr>
              <a:spLocks noChangeShapeType="1"/>
            </p:cNvSpPr>
            <p:nvPr/>
          </p:nvSpPr>
          <p:spPr bwMode="auto">
            <a:xfrm>
              <a:off x="4927640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123"/>
            <p:cNvSpPr>
              <a:spLocks noChangeShapeType="1"/>
            </p:cNvSpPr>
            <p:nvPr/>
          </p:nvSpPr>
          <p:spPr bwMode="auto">
            <a:xfrm>
              <a:off x="5114965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24"/>
            <p:cNvSpPr>
              <a:spLocks noChangeShapeType="1"/>
            </p:cNvSpPr>
            <p:nvPr/>
          </p:nvSpPr>
          <p:spPr bwMode="auto">
            <a:xfrm>
              <a:off x="5307053" y="1998651"/>
              <a:ext cx="1587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3371860" y="1987530"/>
              <a:ext cx="1906588" cy="160655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ko-KR" altLang="en-US"/>
            </a:p>
          </p:txBody>
        </p:sp>
        <p:sp>
          <p:nvSpPr>
            <p:cNvPr id="29" name="Line 126"/>
            <p:cNvSpPr>
              <a:spLocks noChangeShapeType="1"/>
            </p:cNvSpPr>
            <p:nvPr/>
          </p:nvSpPr>
          <p:spPr bwMode="auto">
            <a:xfrm>
              <a:off x="3400465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127"/>
            <p:cNvSpPr>
              <a:spLocks noChangeShapeType="1"/>
            </p:cNvSpPr>
            <p:nvPr/>
          </p:nvSpPr>
          <p:spPr bwMode="auto">
            <a:xfrm>
              <a:off x="3381415" y="3605201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128"/>
            <p:cNvSpPr>
              <a:spLocks noChangeShapeType="1"/>
            </p:cNvSpPr>
            <p:nvPr/>
          </p:nvSpPr>
          <p:spPr bwMode="auto">
            <a:xfrm>
              <a:off x="3381415" y="3443276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129"/>
            <p:cNvSpPr>
              <a:spLocks noChangeShapeType="1"/>
            </p:cNvSpPr>
            <p:nvPr/>
          </p:nvSpPr>
          <p:spPr bwMode="auto">
            <a:xfrm>
              <a:off x="3381415" y="3282939"/>
              <a:ext cx="190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130"/>
            <p:cNvSpPr>
              <a:spLocks noChangeShapeType="1"/>
            </p:cNvSpPr>
            <p:nvPr/>
          </p:nvSpPr>
          <p:spPr bwMode="auto">
            <a:xfrm>
              <a:off x="3381415" y="3121014"/>
              <a:ext cx="190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131"/>
            <p:cNvSpPr>
              <a:spLocks noChangeShapeType="1"/>
            </p:cNvSpPr>
            <p:nvPr/>
          </p:nvSpPr>
          <p:spPr bwMode="auto">
            <a:xfrm>
              <a:off x="3381415" y="2960676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132"/>
            <p:cNvSpPr>
              <a:spLocks noChangeShapeType="1"/>
            </p:cNvSpPr>
            <p:nvPr/>
          </p:nvSpPr>
          <p:spPr bwMode="auto">
            <a:xfrm>
              <a:off x="3381415" y="2798751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133"/>
            <p:cNvSpPr>
              <a:spLocks noChangeShapeType="1"/>
            </p:cNvSpPr>
            <p:nvPr/>
          </p:nvSpPr>
          <p:spPr bwMode="auto">
            <a:xfrm>
              <a:off x="3381415" y="2643176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134"/>
            <p:cNvSpPr>
              <a:spLocks noChangeShapeType="1"/>
            </p:cNvSpPr>
            <p:nvPr/>
          </p:nvSpPr>
          <p:spPr bwMode="auto">
            <a:xfrm>
              <a:off x="3381415" y="2482839"/>
              <a:ext cx="190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135"/>
            <p:cNvSpPr>
              <a:spLocks noChangeShapeType="1"/>
            </p:cNvSpPr>
            <p:nvPr/>
          </p:nvSpPr>
          <p:spPr bwMode="auto">
            <a:xfrm>
              <a:off x="3381415" y="2320914"/>
              <a:ext cx="190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136"/>
            <p:cNvSpPr>
              <a:spLocks noChangeShapeType="1"/>
            </p:cNvSpPr>
            <p:nvPr/>
          </p:nvSpPr>
          <p:spPr bwMode="auto">
            <a:xfrm>
              <a:off x="3381415" y="2160576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137"/>
            <p:cNvSpPr>
              <a:spLocks noChangeShapeType="1"/>
            </p:cNvSpPr>
            <p:nvPr/>
          </p:nvSpPr>
          <p:spPr bwMode="auto">
            <a:xfrm>
              <a:off x="3381415" y="1998651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138"/>
            <p:cNvSpPr>
              <a:spLocks noChangeShapeType="1"/>
            </p:cNvSpPr>
            <p:nvPr/>
          </p:nvSpPr>
          <p:spPr bwMode="auto">
            <a:xfrm>
              <a:off x="3400465" y="3605201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139"/>
            <p:cNvSpPr>
              <a:spLocks noChangeShapeType="1"/>
            </p:cNvSpPr>
            <p:nvPr/>
          </p:nvSpPr>
          <p:spPr bwMode="auto">
            <a:xfrm flipV="1">
              <a:off x="3400465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140"/>
            <p:cNvSpPr>
              <a:spLocks noChangeShapeType="1"/>
            </p:cNvSpPr>
            <p:nvPr/>
          </p:nvSpPr>
          <p:spPr bwMode="auto">
            <a:xfrm flipV="1">
              <a:off x="3592553" y="3605201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141"/>
            <p:cNvSpPr>
              <a:spLocks noChangeShapeType="1"/>
            </p:cNvSpPr>
            <p:nvPr/>
          </p:nvSpPr>
          <p:spPr bwMode="auto">
            <a:xfrm flipV="1">
              <a:off x="3778290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142"/>
            <p:cNvSpPr>
              <a:spLocks noChangeShapeType="1"/>
            </p:cNvSpPr>
            <p:nvPr/>
          </p:nvSpPr>
          <p:spPr bwMode="auto">
            <a:xfrm flipV="1">
              <a:off x="3971965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143"/>
            <p:cNvSpPr>
              <a:spLocks noChangeShapeType="1"/>
            </p:cNvSpPr>
            <p:nvPr/>
          </p:nvSpPr>
          <p:spPr bwMode="auto">
            <a:xfrm flipV="1">
              <a:off x="4164053" y="3605201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144"/>
            <p:cNvSpPr>
              <a:spLocks noChangeShapeType="1"/>
            </p:cNvSpPr>
            <p:nvPr/>
          </p:nvSpPr>
          <p:spPr bwMode="auto">
            <a:xfrm flipV="1">
              <a:off x="4356140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145"/>
            <p:cNvSpPr>
              <a:spLocks noChangeShapeType="1"/>
            </p:cNvSpPr>
            <p:nvPr/>
          </p:nvSpPr>
          <p:spPr bwMode="auto">
            <a:xfrm flipV="1">
              <a:off x="4543465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146"/>
            <p:cNvSpPr>
              <a:spLocks noChangeShapeType="1"/>
            </p:cNvSpPr>
            <p:nvPr/>
          </p:nvSpPr>
          <p:spPr bwMode="auto">
            <a:xfrm flipV="1">
              <a:off x="4735553" y="3605201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147"/>
            <p:cNvSpPr>
              <a:spLocks noChangeShapeType="1"/>
            </p:cNvSpPr>
            <p:nvPr/>
          </p:nvSpPr>
          <p:spPr bwMode="auto">
            <a:xfrm flipV="1">
              <a:off x="4927640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148"/>
            <p:cNvSpPr>
              <a:spLocks noChangeShapeType="1"/>
            </p:cNvSpPr>
            <p:nvPr/>
          </p:nvSpPr>
          <p:spPr bwMode="auto">
            <a:xfrm flipV="1">
              <a:off x="5114965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149"/>
            <p:cNvSpPr>
              <a:spLocks noChangeShapeType="1"/>
            </p:cNvSpPr>
            <p:nvPr/>
          </p:nvSpPr>
          <p:spPr bwMode="auto">
            <a:xfrm flipV="1">
              <a:off x="5307053" y="3605201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151"/>
            <p:cNvSpPr>
              <a:spLocks/>
            </p:cNvSpPr>
            <p:nvPr/>
          </p:nvSpPr>
          <p:spPr bwMode="auto">
            <a:xfrm>
              <a:off x="4300554" y="2559034"/>
              <a:ext cx="88900" cy="93663"/>
            </a:xfrm>
            <a:custGeom>
              <a:avLst/>
              <a:gdLst>
                <a:gd name="T0" fmla="*/ 2147483647 w 56"/>
                <a:gd name="T1" fmla="*/ 0 h 59"/>
                <a:gd name="T2" fmla="*/ 2147483647 w 56"/>
                <a:gd name="T3" fmla="*/ 2147483647 h 59"/>
                <a:gd name="T4" fmla="*/ 2147483647 w 56"/>
                <a:gd name="T5" fmla="*/ 2147483647 h 59"/>
                <a:gd name="T6" fmla="*/ 0 w 56"/>
                <a:gd name="T7" fmla="*/ 2147483647 h 59"/>
                <a:gd name="T8" fmla="*/ 2147483647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156"/>
            <p:cNvSpPr>
              <a:spLocks/>
            </p:cNvSpPr>
            <p:nvPr/>
          </p:nvSpPr>
          <p:spPr bwMode="auto">
            <a:xfrm>
              <a:off x="3548074" y="3406765"/>
              <a:ext cx="90488" cy="93662"/>
            </a:xfrm>
            <a:custGeom>
              <a:avLst/>
              <a:gdLst>
                <a:gd name="T0" fmla="*/ 2147483647 w 57"/>
                <a:gd name="T1" fmla="*/ 0 h 59"/>
                <a:gd name="T2" fmla="*/ 2147483647 w 57"/>
                <a:gd name="T3" fmla="*/ 2147483647 h 59"/>
                <a:gd name="T4" fmla="*/ 2147483647 w 57"/>
                <a:gd name="T5" fmla="*/ 2147483647 h 59"/>
                <a:gd name="T6" fmla="*/ 0 w 57"/>
                <a:gd name="T7" fmla="*/ 2147483647 h 59"/>
                <a:gd name="T8" fmla="*/ 2147483647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157"/>
            <p:cNvSpPr>
              <a:spLocks/>
            </p:cNvSpPr>
            <p:nvPr/>
          </p:nvSpPr>
          <p:spPr bwMode="auto">
            <a:xfrm>
              <a:off x="4311690" y="2757476"/>
              <a:ext cx="90488" cy="95250"/>
            </a:xfrm>
            <a:custGeom>
              <a:avLst/>
              <a:gdLst>
                <a:gd name="T0" fmla="*/ 2147483647 w 57"/>
                <a:gd name="T1" fmla="*/ 0 h 60"/>
                <a:gd name="T2" fmla="*/ 2147483647 w 57"/>
                <a:gd name="T3" fmla="*/ 2147483647 h 60"/>
                <a:gd name="T4" fmla="*/ 2147483647 w 57"/>
                <a:gd name="T5" fmla="*/ 2147483647 h 60"/>
                <a:gd name="T6" fmla="*/ 0 w 57"/>
                <a:gd name="T7" fmla="*/ 2147483647 h 60"/>
                <a:gd name="T8" fmla="*/ 2147483647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Rectangle 158"/>
            <p:cNvSpPr>
              <a:spLocks noChangeArrowheads="1"/>
            </p:cNvSpPr>
            <p:nvPr/>
          </p:nvSpPr>
          <p:spPr bwMode="auto">
            <a:xfrm>
              <a:off x="3309978" y="355757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0" lang="en-US" altLang="ko-KR"/>
            </a:p>
          </p:txBody>
        </p:sp>
        <p:sp>
          <p:nvSpPr>
            <p:cNvPr id="57" name="Rectangle 159"/>
            <p:cNvSpPr>
              <a:spLocks noChangeArrowheads="1"/>
            </p:cNvSpPr>
            <p:nvPr/>
          </p:nvSpPr>
          <p:spPr bwMode="auto">
            <a:xfrm>
              <a:off x="3309978" y="3397239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0" lang="en-US" altLang="ko-KR"/>
            </a:p>
          </p:txBody>
        </p:sp>
        <p:sp>
          <p:nvSpPr>
            <p:cNvPr id="58" name="Rectangle 160"/>
            <p:cNvSpPr>
              <a:spLocks noChangeArrowheads="1"/>
            </p:cNvSpPr>
            <p:nvPr/>
          </p:nvSpPr>
          <p:spPr bwMode="auto">
            <a:xfrm>
              <a:off x="3309978" y="3235314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2</a:t>
              </a:r>
              <a:endParaRPr kumimoji="0" lang="en-US" altLang="ko-KR"/>
            </a:p>
          </p:txBody>
        </p:sp>
        <p:sp>
          <p:nvSpPr>
            <p:cNvPr id="59" name="Rectangle 161"/>
            <p:cNvSpPr>
              <a:spLocks noChangeArrowheads="1"/>
            </p:cNvSpPr>
            <p:nvPr/>
          </p:nvSpPr>
          <p:spPr bwMode="auto">
            <a:xfrm>
              <a:off x="3309978" y="307497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3</a:t>
              </a:r>
              <a:endParaRPr kumimoji="0" lang="en-US" altLang="ko-KR"/>
            </a:p>
          </p:txBody>
        </p:sp>
        <p:sp>
          <p:nvSpPr>
            <p:cNvPr id="60" name="Rectangle 162"/>
            <p:cNvSpPr>
              <a:spLocks noChangeArrowheads="1"/>
            </p:cNvSpPr>
            <p:nvPr/>
          </p:nvSpPr>
          <p:spPr bwMode="auto">
            <a:xfrm>
              <a:off x="3309978" y="2913051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4</a:t>
              </a:r>
              <a:endParaRPr kumimoji="0" lang="en-US" altLang="ko-KR"/>
            </a:p>
          </p:txBody>
        </p:sp>
        <p:sp>
          <p:nvSpPr>
            <p:cNvPr id="61" name="Rectangle 163"/>
            <p:cNvSpPr>
              <a:spLocks noChangeArrowheads="1"/>
            </p:cNvSpPr>
            <p:nvPr/>
          </p:nvSpPr>
          <p:spPr bwMode="auto">
            <a:xfrm>
              <a:off x="3309978" y="27511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5</a:t>
              </a:r>
              <a:endParaRPr kumimoji="0" lang="en-US" altLang="ko-KR"/>
            </a:p>
          </p:txBody>
        </p:sp>
        <p:sp>
          <p:nvSpPr>
            <p:cNvPr id="62" name="Rectangle 164"/>
            <p:cNvSpPr>
              <a:spLocks noChangeArrowheads="1"/>
            </p:cNvSpPr>
            <p:nvPr/>
          </p:nvSpPr>
          <p:spPr bwMode="auto">
            <a:xfrm>
              <a:off x="3309978" y="2597139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6</a:t>
              </a:r>
              <a:endParaRPr kumimoji="0" lang="en-US" altLang="ko-KR"/>
            </a:p>
          </p:txBody>
        </p:sp>
        <p:sp>
          <p:nvSpPr>
            <p:cNvPr id="63" name="Rectangle 165"/>
            <p:cNvSpPr>
              <a:spLocks noChangeArrowheads="1"/>
            </p:cNvSpPr>
            <p:nvPr/>
          </p:nvSpPr>
          <p:spPr bwMode="auto">
            <a:xfrm>
              <a:off x="3309978" y="2435214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7</a:t>
              </a:r>
              <a:endParaRPr kumimoji="0" lang="en-US" altLang="ko-KR"/>
            </a:p>
          </p:txBody>
        </p:sp>
        <p:sp>
          <p:nvSpPr>
            <p:cNvPr id="64" name="Rectangle 166"/>
            <p:cNvSpPr>
              <a:spLocks noChangeArrowheads="1"/>
            </p:cNvSpPr>
            <p:nvPr/>
          </p:nvSpPr>
          <p:spPr bwMode="auto">
            <a:xfrm>
              <a:off x="3309978" y="227487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0" lang="en-US" altLang="ko-KR"/>
            </a:p>
          </p:txBody>
        </p:sp>
        <p:sp>
          <p:nvSpPr>
            <p:cNvPr id="65" name="Rectangle 167"/>
            <p:cNvSpPr>
              <a:spLocks noChangeArrowheads="1"/>
            </p:cNvSpPr>
            <p:nvPr/>
          </p:nvSpPr>
          <p:spPr bwMode="auto">
            <a:xfrm>
              <a:off x="3309978" y="2112951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9</a:t>
              </a:r>
              <a:endParaRPr kumimoji="0" lang="en-US" altLang="ko-KR"/>
            </a:p>
          </p:txBody>
        </p:sp>
        <p:sp>
          <p:nvSpPr>
            <p:cNvPr id="66" name="Rectangle 168"/>
            <p:cNvSpPr>
              <a:spLocks noChangeArrowheads="1"/>
            </p:cNvSpPr>
            <p:nvPr/>
          </p:nvSpPr>
          <p:spPr bwMode="auto">
            <a:xfrm>
              <a:off x="3271878" y="1951026"/>
              <a:ext cx="115887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10</a:t>
              </a:r>
              <a:endParaRPr kumimoji="0" lang="en-US" altLang="ko-KR"/>
            </a:p>
          </p:txBody>
        </p:sp>
        <p:sp>
          <p:nvSpPr>
            <p:cNvPr id="67" name="Rectangle 169"/>
            <p:cNvSpPr>
              <a:spLocks noChangeArrowheads="1"/>
            </p:cNvSpPr>
            <p:nvPr/>
          </p:nvSpPr>
          <p:spPr bwMode="auto">
            <a:xfrm>
              <a:off x="3381415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0" lang="en-US" altLang="ko-KR"/>
            </a:p>
          </p:txBody>
        </p:sp>
        <p:sp>
          <p:nvSpPr>
            <p:cNvPr id="68" name="Rectangle 170"/>
            <p:cNvSpPr>
              <a:spLocks noChangeArrowheads="1"/>
            </p:cNvSpPr>
            <p:nvPr/>
          </p:nvSpPr>
          <p:spPr bwMode="auto">
            <a:xfrm>
              <a:off x="3573503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0" lang="en-US" altLang="ko-KR"/>
            </a:p>
          </p:txBody>
        </p:sp>
        <p:sp>
          <p:nvSpPr>
            <p:cNvPr id="69" name="Rectangle 171"/>
            <p:cNvSpPr>
              <a:spLocks noChangeArrowheads="1"/>
            </p:cNvSpPr>
            <p:nvPr/>
          </p:nvSpPr>
          <p:spPr bwMode="auto">
            <a:xfrm>
              <a:off x="3759240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2</a:t>
              </a:r>
              <a:endParaRPr kumimoji="0" lang="en-US" altLang="ko-KR"/>
            </a:p>
          </p:txBody>
        </p:sp>
        <p:sp>
          <p:nvSpPr>
            <p:cNvPr id="70" name="Rectangle 172"/>
            <p:cNvSpPr>
              <a:spLocks noChangeArrowheads="1"/>
            </p:cNvSpPr>
            <p:nvPr/>
          </p:nvSpPr>
          <p:spPr bwMode="auto">
            <a:xfrm>
              <a:off x="3952915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3</a:t>
              </a:r>
              <a:endParaRPr kumimoji="0" lang="en-US" altLang="ko-KR"/>
            </a:p>
          </p:txBody>
        </p:sp>
        <p:sp>
          <p:nvSpPr>
            <p:cNvPr id="71" name="Rectangle 173"/>
            <p:cNvSpPr>
              <a:spLocks noChangeArrowheads="1"/>
            </p:cNvSpPr>
            <p:nvPr/>
          </p:nvSpPr>
          <p:spPr bwMode="auto">
            <a:xfrm>
              <a:off x="4145003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4</a:t>
              </a:r>
              <a:endParaRPr kumimoji="0" lang="en-US" altLang="ko-KR"/>
            </a:p>
          </p:txBody>
        </p:sp>
        <p:sp>
          <p:nvSpPr>
            <p:cNvPr id="72" name="Rectangle 174"/>
            <p:cNvSpPr>
              <a:spLocks noChangeArrowheads="1"/>
            </p:cNvSpPr>
            <p:nvPr/>
          </p:nvSpPr>
          <p:spPr bwMode="auto">
            <a:xfrm>
              <a:off x="4337090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5</a:t>
              </a:r>
              <a:endParaRPr kumimoji="0" lang="en-US" altLang="ko-KR"/>
            </a:p>
          </p:txBody>
        </p:sp>
        <p:sp>
          <p:nvSpPr>
            <p:cNvPr id="73" name="Rectangle 175"/>
            <p:cNvSpPr>
              <a:spLocks noChangeArrowheads="1"/>
            </p:cNvSpPr>
            <p:nvPr/>
          </p:nvSpPr>
          <p:spPr bwMode="auto">
            <a:xfrm>
              <a:off x="4524415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6</a:t>
              </a:r>
              <a:endParaRPr kumimoji="0" lang="en-US" altLang="ko-KR"/>
            </a:p>
          </p:txBody>
        </p:sp>
        <p:sp>
          <p:nvSpPr>
            <p:cNvPr id="74" name="Rectangle 176"/>
            <p:cNvSpPr>
              <a:spLocks noChangeArrowheads="1"/>
            </p:cNvSpPr>
            <p:nvPr/>
          </p:nvSpPr>
          <p:spPr bwMode="auto">
            <a:xfrm>
              <a:off x="4716503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7</a:t>
              </a:r>
              <a:endParaRPr kumimoji="0" lang="en-US" altLang="ko-KR"/>
            </a:p>
          </p:txBody>
        </p:sp>
        <p:sp>
          <p:nvSpPr>
            <p:cNvPr id="75" name="Rectangle 177"/>
            <p:cNvSpPr>
              <a:spLocks noChangeArrowheads="1"/>
            </p:cNvSpPr>
            <p:nvPr/>
          </p:nvSpPr>
          <p:spPr bwMode="auto">
            <a:xfrm>
              <a:off x="4908590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0" lang="en-US" altLang="ko-KR"/>
            </a:p>
          </p:txBody>
        </p:sp>
        <p:sp>
          <p:nvSpPr>
            <p:cNvPr id="76" name="Rectangle 178"/>
            <p:cNvSpPr>
              <a:spLocks noChangeArrowheads="1"/>
            </p:cNvSpPr>
            <p:nvPr/>
          </p:nvSpPr>
          <p:spPr bwMode="auto">
            <a:xfrm>
              <a:off x="5095915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9</a:t>
              </a:r>
              <a:endParaRPr kumimoji="0" lang="en-US" altLang="ko-KR"/>
            </a:p>
          </p:txBody>
        </p:sp>
        <p:sp>
          <p:nvSpPr>
            <p:cNvPr id="77" name="Rectangle 179"/>
            <p:cNvSpPr>
              <a:spLocks noChangeArrowheads="1"/>
            </p:cNvSpPr>
            <p:nvPr/>
          </p:nvSpPr>
          <p:spPr bwMode="auto">
            <a:xfrm>
              <a:off x="5268953" y="3665526"/>
              <a:ext cx="115887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10</a:t>
              </a:r>
              <a:endParaRPr kumimoji="0" lang="en-US" altLang="ko-KR"/>
            </a:p>
          </p:txBody>
        </p:sp>
        <p:sp>
          <p:nvSpPr>
            <p:cNvPr id="78" name="Rectangle 180"/>
            <p:cNvSpPr>
              <a:spLocks noChangeArrowheads="1"/>
            </p:cNvSpPr>
            <p:nvPr/>
          </p:nvSpPr>
          <p:spPr bwMode="auto">
            <a:xfrm>
              <a:off x="3187740" y="1857364"/>
              <a:ext cx="2222500" cy="19907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ko-KR" altLang="en-US"/>
            </a:p>
          </p:txBody>
        </p:sp>
        <p:sp>
          <p:nvSpPr>
            <p:cNvPr id="79" name="Freeform 186"/>
            <p:cNvSpPr>
              <a:spLocks/>
            </p:cNvSpPr>
            <p:nvPr/>
          </p:nvSpPr>
          <p:spPr bwMode="auto">
            <a:xfrm>
              <a:off x="3552836" y="3240076"/>
              <a:ext cx="88900" cy="95250"/>
            </a:xfrm>
            <a:custGeom>
              <a:avLst/>
              <a:gdLst>
                <a:gd name="T0" fmla="*/ 2147483647 w 56"/>
                <a:gd name="T1" fmla="*/ 0 h 60"/>
                <a:gd name="T2" fmla="*/ 2147483647 w 56"/>
                <a:gd name="T3" fmla="*/ 2147483647 h 60"/>
                <a:gd name="T4" fmla="*/ 2147483647 w 56"/>
                <a:gd name="T5" fmla="*/ 2147483647 h 60"/>
                <a:gd name="T6" fmla="*/ 0 w 56"/>
                <a:gd name="T7" fmla="*/ 2147483647 h 60"/>
                <a:gd name="T8" fmla="*/ 2147483647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187"/>
            <p:cNvSpPr>
              <a:spLocks/>
            </p:cNvSpPr>
            <p:nvPr/>
          </p:nvSpPr>
          <p:spPr bwMode="auto">
            <a:xfrm>
              <a:off x="4514868" y="2763833"/>
              <a:ext cx="88900" cy="93663"/>
            </a:xfrm>
            <a:custGeom>
              <a:avLst/>
              <a:gdLst>
                <a:gd name="T0" fmla="*/ 2147483647 w 56"/>
                <a:gd name="T1" fmla="*/ 0 h 59"/>
                <a:gd name="T2" fmla="*/ 2147483647 w 56"/>
                <a:gd name="T3" fmla="*/ 2147483647 h 59"/>
                <a:gd name="T4" fmla="*/ 2147483647 w 56"/>
                <a:gd name="T5" fmla="*/ 2147483647 h 59"/>
                <a:gd name="T6" fmla="*/ 0 w 56"/>
                <a:gd name="T7" fmla="*/ 2147483647 h 59"/>
                <a:gd name="T8" fmla="*/ 2147483647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156"/>
            <p:cNvSpPr>
              <a:spLocks/>
            </p:cNvSpPr>
            <p:nvPr/>
          </p:nvSpPr>
          <p:spPr bwMode="auto">
            <a:xfrm>
              <a:off x="3738574" y="3406776"/>
              <a:ext cx="90488" cy="93662"/>
            </a:xfrm>
            <a:custGeom>
              <a:avLst/>
              <a:gdLst>
                <a:gd name="T0" fmla="*/ 2147483647 w 57"/>
                <a:gd name="T1" fmla="*/ 0 h 59"/>
                <a:gd name="T2" fmla="*/ 2147483647 w 57"/>
                <a:gd name="T3" fmla="*/ 2147483647 h 59"/>
                <a:gd name="T4" fmla="*/ 2147483647 w 57"/>
                <a:gd name="T5" fmla="*/ 2147483647 h 59"/>
                <a:gd name="T6" fmla="*/ 0 w 57"/>
                <a:gd name="T7" fmla="*/ 2147483647 h 59"/>
                <a:gd name="T8" fmla="*/ 2147483647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187"/>
            <p:cNvSpPr>
              <a:spLocks/>
            </p:cNvSpPr>
            <p:nvPr/>
          </p:nvSpPr>
          <p:spPr bwMode="auto">
            <a:xfrm>
              <a:off x="4667268" y="2428868"/>
              <a:ext cx="88900" cy="93663"/>
            </a:xfrm>
            <a:custGeom>
              <a:avLst/>
              <a:gdLst>
                <a:gd name="T0" fmla="*/ 2147483647 w 56"/>
                <a:gd name="T1" fmla="*/ 0 h 59"/>
                <a:gd name="T2" fmla="*/ 2147483647 w 56"/>
                <a:gd name="T3" fmla="*/ 2147483647 h 59"/>
                <a:gd name="T4" fmla="*/ 2147483647 w 56"/>
                <a:gd name="T5" fmla="*/ 2147483647 h 59"/>
                <a:gd name="T6" fmla="*/ 0 w 56"/>
                <a:gd name="T7" fmla="*/ 2147483647 h 59"/>
                <a:gd name="T8" fmla="*/ 2147483647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3" name="Line 93"/>
          <p:cNvSpPr>
            <a:spLocks noChangeShapeType="1"/>
          </p:cNvSpPr>
          <p:nvPr/>
        </p:nvSpPr>
        <p:spPr bwMode="auto">
          <a:xfrm>
            <a:off x="5678810" y="22853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Rectangle 103"/>
          <p:cNvSpPr>
            <a:spLocks noChangeArrowheads="1"/>
          </p:cNvSpPr>
          <p:nvPr/>
        </p:nvSpPr>
        <p:spPr bwMode="auto">
          <a:xfrm>
            <a:off x="141610" y="139791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kumimoji="0" lang="ko-KR" altLang="en-US"/>
          </a:p>
        </p:txBody>
      </p:sp>
      <p:sp>
        <p:nvSpPr>
          <p:cNvPr id="85" name="Rectangle 104"/>
          <p:cNvSpPr>
            <a:spLocks noChangeArrowheads="1"/>
          </p:cNvSpPr>
          <p:nvPr/>
        </p:nvSpPr>
        <p:spPr bwMode="auto">
          <a:xfrm>
            <a:off x="354335" y="1539206"/>
            <a:ext cx="1906587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ko-KR" altLang="en-US"/>
          </a:p>
        </p:txBody>
      </p:sp>
      <p:sp>
        <p:nvSpPr>
          <p:cNvPr id="86" name="Line 105"/>
          <p:cNvSpPr>
            <a:spLocks noChangeShapeType="1"/>
          </p:cNvSpPr>
          <p:nvPr/>
        </p:nvSpPr>
        <p:spPr bwMode="auto">
          <a:xfrm>
            <a:off x="354335" y="2983831"/>
            <a:ext cx="1906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" name="Line 106"/>
          <p:cNvSpPr>
            <a:spLocks noChangeShapeType="1"/>
          </p:cNvSpPr>
          <p:nvPr/>
        </p:nvSpPr>
        <p:spPr bwMode="auto">
          <a:xfrm>
            <a:off x="354335" y="2823493"/>
            <a:ext cx="1906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" name="Line 107"/>
          <p:cNvSpPr>
            <a:spLocks noChangeShapeType="1"/>
          </p:cNvSpPr>
          <p:nvPr/>
        </p:nvSpPr>
        <p:spPr bwMode="auto">
          <a:xfrm>
            <a:off x="354335" y="2661568"/>
            <a:ext cx="1906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" name="Line 108"/>
          <p:cNvSpPr>
            <a:spLocks noChangeShapeType="1"/>
          </p:cNvSpPr>
          <p:nvPr/>
        </p:nvSpPr>
        <p:spPr bwMode="auto">
          <a:xfrm>
            <a:off x="354335" y="2501231"/>
            <a:ext cx="1906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" name="Line 109"/>
          <p:cNvSpPr>
            <a:spLocks noChangeShapeType="1"/>
          </p:cNvSpPr>
          <p:nvPr/>
        </p:nvSpPr>
        <p:spPr bwMode="auto">
          <a:xfrm>
            <a:off x="354335" y="2339306"/>
            <a:ext cx="1906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" name="Line 110"/>
          <p:cNvSpPr>
            <a:spLocks noChangeShapeType="1"/>
          </p:cNvSpPr>
          <p:nvPr/>
        </p:nvSpPr>
        <p:spPr bwMode="auto">
          <a:xfrm>
            <a:off x="354335" y="2183731"/>
            <a:ext cx="1906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" name="Line 111"/>
          <p:cNvSpPr>
            <a:spLocks noChangeShapeType="1"/>
          </p:cNvSpPr>
          <p:nvPr/>
        </p:nvSpPr>
        <p:spPr bwMode="auto">
          <a:xfrm>
            <a:off x="354335" y="2023393"/>
            <a:ext cx="1906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" name="Line 112"/>
          <p:cNvSpPr>
            <a:spLocks noChangeShapeType="1"/>
          </p:cNvSpPr>
          <p:nvPr/>
        </p:nvSpPr>
        <p:spPr bwMode="auto">
          <a:xfrm>
            <a:off x="354335" y="1861468"/>
            <a:ext cx="1906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" name="Line 113"/>
          <p:cNvSpPr>
            <a:spLocks noChangeShapeType="1"/>
          </p:cNvSpPr>
          <p:nvPr/>
        </p:nvSpPr>
        <p:spPr bwMode="auto">
          <a:xfrm>
            <a:off x="354335" y="1701131"/>
            <a:ext cx="1906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" name="Line 114"/>
          <p:cNvSpPr>
            <a:spLocks noChangeShapeType="1"/>
          </p:cNvSpPr>
          <p:nvPr/>
        </p:nvSpPr>
        <p:spPr bwMode="auto">
          <a:xfrm>
            <a:off x="354335" y="1539206"/>
            <a:ext cx="1906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Line 115"/>
          <p:cNvSpPr>
            <a:spLocks noChangeShapeType="1"/>
          </p:cNvSpPr>
          <p:nvPr/>
        </p:nvSpPr>
        <p:spPr bwMode="auto">
          <a:xfrm>
            <a:off x="546422" y="1539206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" name="Line 116"/>
          <p:cNvSpPr>
            <a:spLocks noChangeShapeType="1"/>
          </p:cNvSpPr>
          <p:nvPr/>
        </p:nvSpPr>
        <p:spPr bwMode="auto">
          <a:xfrm>
            <a:off x="732160" y="1539206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" name="Line 117"/>
          <p:cNvSpPr>
            <a:spLocks noChangeShapeType="1"/>
          </p:cNvSpPr>
          <p:nvPr/>
        </p:nvSpPr>
        <p:spPr bwMode="auto">
          <a:xfrm>
            <a:off x="925835" y="1539206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9" name="Line 118"/>
          <p:cNvSpPr>
            <a:spLocks noChangeShapeType="1"/>
          </p:cNvSpPr>
          <p:nvPr/>
        </p:nvSpPr>
        <p:spPr bwMode="auto">
          <a:xfrm>
            <a:off x="1117922" y="1539206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" name="Line 119"/>
          <p:cNvSpPr>
            <a:spLocks noChangeShapeType="1"/>
          </p:cNvSpPr>
          <p:nvPr/>
        </p:nvSpPr>
        <p:spPr bwMode="auto">
          <a:xfrm>
            <a:off x="1310010" y="1539206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1" name="Line 120"/>
          <p:cNvSpPr>
            <a:spLocks noChangeShapeType="1"/>
          </p:cNvSpPr>
          <p:nvPr/>
        </p:nvSpPr>
        <p:spPr bwMode="auto">
          <a:xfrm>
            <a:off x="1497335" y="1539206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" name="Line 121"/>
          <p:cNvSpPr>
            <a:spLocks noChangeShapeType="1"/>
          </p:cNvSpPr>
          <p:nvPr/>
        </p:nvSpPr>
        <p:spPr bwMode="auto">
          <a:xfrm>
            <a:off x="1689422" y="1539206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" name="Line 122"/>
          <p:cNvSpPr>
            <a:spLocks noChangeShapeType="1"/>
          </p:cNvSpPr>
          <p:nvPr/>
        </p:nvSpPr>
        <p:spPr bwMode="auto">
          <a:xfrm>
            <a:off x="1881510" y="1539206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" name="Line 123"/>
          <p:cNvSpPr>
            <a:spLocks noChangeShapeType="1"/>
          </p:cNvSpPr>
          <p:nvPr/>
        </p:nvSpPr>
        <p:spPr bwMode="auto">
          <a:xfrm>
            <a:off x="2068835" y="1539206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" name="Line 124"/>
          <p:cNvSpPr>
            <a:spLocks noChangeShapeType="1"/>
          </p:cNvSpPr>
          <p:nvPr/>
        </p:nvSpPr>
        <p:spPr bwMode="auto">
          <a:xfrm>
            <a:off x="2260922" y="1539206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" name="Rectangle 125"/>
          <p:cNvSpPr>
            <a:spLocks noChangeArrowheads="1"/>
          </p:cNvSpPr>
          <p:nvPr/>
        </p:nvSpPr>
        <p:spPr bwMode="auto">
          <a:xfrm>
            <a:off x="325760" y="1528093"/>
            <a:ext cx="1906587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ko-KR" altLang="en-US"/>
          </a:p>
        </p:txBody>
      </p:sp>
      <p:sp>
        <p:nvSpPr>
          <p:cNvPr id="107" name="Line 126"/>
          <p:cNvSpPr>
            <a:spLocks noChangeShapeType="1"/>
          </p:cNvSpPr>
          <p:nvPr/>
        </p:nvSpPr>
        <p:spPr bwMode="auto">
          <a:xfrm>
            <a:off x="354335" y="1539206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" name="Line 127"/>
          <p:cNvSpPr>
            <a:spLocks noChangeShapeType="1"/>
          </p:cNvSpPr>
          <p:nvPr/>
        </p:nvSpPr>
        <p:spPr bwMode="auto">
          <a:xfrm>
            <a:off x="335285" y="3145756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" name="Line 128"/>
          <p:cNvSpPr>
            <a:spLocks noChangeShapeType="1"/>
          </p:cNvSpPr>
          <p:nvPr/>
        </p:nvSpPr>
        <p:spPr bwMode="auto">
          <a:xfrm>
            <a:off x="335285" y="2983831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" name="Line 129"/>
          <p:cNvSpPr>
            <a:spLocks noChangeShapeType="1"/>
          </p:cNvSpPr>
          <p:nvPr/>
        </p:nvSpPr>
        <p:spPr bwMode="auto">
          <a:xfrm>
            <a:off x="335285" y="282349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" name="Line 130"/>
          <p:cNvSpPr>
            <a:spLocks noChangeShapeType="1"/>
          </p:cNvSpPr>
          <p:nvPr/>
        </p:nvSpPr>
        <p:spPr bwMode="auto">
          <a:xfrm>
            <a:off x="335285" y="266156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" name="Line 131"/>
          <p:cNvSpPr>
            <a:spLocks noChangeShapeType="1"/>
          </p:cNvSpPr>
          <p:nvPr/>
        </p:nvSpPr>
        <p:spPr bwMode="auto">
          <a:xfrm>
            <a:off x="335285" y="2501231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" name="Line 132"/>
          <p:cNvSpPr>
            <a:spLocks noChangeShapeType="1"/>
          </p:cNvSpPr>
          <p:nvPr/>
        </p:nvSpPr>
        <p:spPr bwMode="auto">
          <a:xfrm>
            <a:off x="335285" y="2339306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" name="Line 133"/>
          <p:cNvSpPr>
            <a:spLocks noChangeShapeType="1"/>
          </p:cNvSpPr>
          <p:nvPr/>
        </p:nvSpPr>
        <p:spPr bwMode="auto">
          <a:xfrm>
            <a:off x="335285" y="2183731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" name="Line 134"/>
          <p:cNvSpPr>
            <a:spLocks noChangeShapeType="1"/>
          </p:cNvSpPr>
          <p:nvPr/>
        </p:nvSpPr>
        <p:spPr bwMode="auto">
          <a:xfrm>
            <a:off x="335285" y="202339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6" name="Line 135"/>
          <p:cNvSpPr>
            <a:spLocks noChangeShapeType="1"/>
          </p:cNvSpPr>
          <p:nvPr/>
        </p:nvSpPr>
        <p:spPr bwMode="auto">
          <a:xfrm>
            <a:off x="335285" y="186146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" name="Line 136"/>
          <p:cNvSpPr>
            <a:spLocks noChangeShapeType="1"/>
          </p:cNvSpPr>
          <p:nvPr/>
        </p:nvSpPr>
        <p:spPr bwMode="auto">
          <a:xfrm>
            <a:off x="335285" y="1701131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8" name="Line 137"/>
          <p:cNvSpPr>
            <a:spLocks noChangeShapeType="1"/>
          </p:cNvSpPr>
          <p:nvPr/>
        </p:nvSpPr>
        <p:spPr bwMode="auto">
          <a:xfrm>
            <a:off x="335285" y="1539206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" name="Line 138"/>
          <p:cNvSpPr>
            <a:spLocks noChangeShapeType="1"/>
          </p:cNvSpPr>
          <p:nvPr/>
        </p:nvSpPr>
        <p:spPr bwMode="auto">
          <a:xfrm>
            <a:off x="354335" y="3145756"/>
            <a:ext cx="1906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0" name="Line 139"/>
          <p:cNvSpPr>
            <a:spLocks noChangeShapeType="1"/>
          </p:cNvSpPr>
          <p:nvPr/>
        </p:nvSpPr>
        <p:spPr bwMode="auto">
          <a:xfrm flipV="1">
            <a:off x="354335" y="3145756"/>
            <a:ext cx="1587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" name="Line 140"/>
          <p:cNvSpPr>
            <a:spLocks noChangeShapeType="1"/>
          </p:cNvSpPr>
          <p:nvPr/>
        </p:nvSpPr>
        <p:spPr bwMode="auto">
          <a:xfrm flipV="1">
            <a:off x="546422" y="3145756"/>
            <a:ext cx="1588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" name="Line 141"/>
          <p:cNvSpPr>
            <a:spLocks noChangeShapeType="1"/>
          </p:cNvSpPr>
          <p:nvPr/>
        </p:nvSpPr>
        <p:spPr bwMode="auto">
          <a:xfrm flipV="1">
            <a:off x="732160" y="3145756"/>
            <a:ext cx="1587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" name="Line 142"/>
          <p:cNvSpPr>
            <a:spLocks noChangeShapeType="1"/>
          </p:cNvSpPr>
          <p:nvPr/>
        </p:nvSpPr>
        <p:spPr bwMode="auto">
          <a:xfrm flipV="1">
            <a:off x="925835" y="3145756"/>
            <a:ext cx="1587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4" name="Line 143"/>
          <p:cNvSpPr>
            <a:spLocks noChangeShapeType="1"/>
          </p:cNvSpPr>
          <p:nvPr/>
        </p:nvSpPr>
        <p:spPr bwMode="auto">
          <a:xfrm flipV="1">
            <a:off x="1117922" y="3145756"/>
            <a:ext cx="1588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5" name="Line 144"/>
          <p:cNvSpPr>
            <a:spLocks noChangeShapeType="1"/>
          </p:cNvSpPr>
          <p:nvPr/>
        </p:nvSpPr>
        <p:spPr bwMode="auto">
          <a:xfrm flipV="1">
            <a:off x="1310010" y="3145756"/>
            <a:ext cx="1587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" name="Line 145"/>
          <p:cNvSpPr>
            <a:spLocks noChangeShapeType="1"/>
          </p:cNvSpPr>
          <p:nvPr/>
        </p:nvSpPr>
        <p:spPr bwMode="auto">
          <a:xfrm flipV="1">
            <a:off x="1497335" y="3145756"/>
            <a:ext cx="1587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" name="Line 146"/>
          <p:cNvSpPr>
            <a:spLocks noChangeShapeType="1"/>
          </p:cNvSpPr>
          <p:nvPr/>
        </p:nvSpPr>
        <p:spPr bwMode="auto">
          <a:xfrm flipV="1">
            <a:off x="1689422" y="3145756"/>
            <a:ext cx="1588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" name="Line 147"/>
          <p:cNvSpPr>
            <a:spLocks noChangeShapeType="1"/>
          </p:cNvSpPr>
          <p:nvPr/>
        </p:nvSpPr>
        <p:spPr bwMode="auto">
          <a:xfrm flipV="1">
            <a:off x="1881510" y="3145756"/>
            <a:ext cx="1587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9" name="Line 148"/>
          <p:cNvSpPr>
            <a:spLocks noChangeShapeType="1"/>
          </p:cNvSpPr>
          <p:nvPr/>
        </p:nvSpPr>
        <p:spPr bwMode="auto">
          <a:xfrm flipV="1">
            <a:off x="2068835" y="3145756"/>
            <a:ext cx="1587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" name="Line 149"/>
          <p:cNvSpPr>
            <a:spLocks noChangeShapeType="1"/>
          </p:cNvSpPr>
          <p:nvPr/>
        </p:nvSpPr>
        <p:spPr bwMode="auto">
          <a:xfrm flipV="1">
            <a:off x="2260922" y="3145756"/>
            <a:ext cx="1588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" name="Freeform 151"/>
          <p:cNvSpPr>
            <a:spLocks/>
          </p:cNvSpPr>
          <p:nvPr/>
        </p:nvSpPr>
        <p:spPr bwMode="auto">
          <a:xfrm>
            <a:off x="1273497" y="2128168"/>
            <a:ext cx="88900" cy="93663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2" name="Freeform 157"/>
          <p:cNvSpPr>
            <a:spLocks/>
          </p:cNvSpPr>
          <p:nvPr/>
        </p:nvSpPr>
        <p:spPr bwMode="auto">
          <a:xfrm>
            <a:off x="498797" y="2774281"/>
            <a:ext cx="90488" cy="95250"/>
          </a:xfrm>
          <a:custGeom>
            <a:avLst/>
            <a:gdLst>
              <a:gd name="T0" fmla="*/ 2147483647 w 57"/>
              <a:gd name="T1" fmla="*/ 0 h 60"/>
              <a:gd name="T2" fmla="*/ 2147483647 w 57"/>
              <a:gd name="T3" fmla="*/ 2147483647 h 60"/>
              <a:gd name="T4" fmla="*/ 2147483647 w 57"/>
              <a:gd name="T5" fmla="*/ 2147483647 h 60"/>
              <a:gd name="T6" fmla="*/ 0 w 57"/>
              <a:gd name="T7" fmla="*/ 2147483647 h 60"/>
              <a:gd name="T8" fmla="*/ 2147483647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" name="Rectangle 158"/>
          <p:cNvSpPr>
            <a:spLocks noChangeArrowheads="1"/>
          </p:cNvSpPr>
          <p:nvPr/>
        </p:nvSpPr>
        <p:spPr bwMode="auto">
          <a:xfrm>
            <a:off x="263847" y="309813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0</a:t>
            </a:r>
            <a:endParaRPr kumimoji="0" lang="en-US" altLang="ko-KR"/>
          </a:p>
        </p:txBody>
      </p:sp>
      <p:sp>
        <p:nvSpPr>
          <p:cNvPr id="134" name="Rectangle 159"/>
          <p:cNvSpPr>
            <a:spLocks noChangeArrowheads="1"/>
          </p:cNvSpPr>
          <p:nvPr/>
        </p:nvSpPr>
        <p:spPr bwMode="auto">
          <a:xfrm>
            <a:off x="263847" y="293779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1</a:t>
            </a:r>
            <a:endParaRPr kumimoji="0" lang="en-US" altLang="ko-KR"/>
          </a:p>
        </p:txBody>
      </p:sp>
      <p:sp>
        <p:nvSpPr>
          <p:cNvPr id="135" name="Rectangle 160"/>
          <p:cNvSpPr>
            <a:spLocks noChangeArrowheads="1"/>
          </p:cNvSpPr>
          <p:nvPr/>
        </p:nvSpPr>
        <p:spPr bwMode="auto">
          <a:xfrm>
            <a:off x="263847" y="277586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2</a:t>
            </a:r>
            <a:endParaRPr kumimoji="0" lang="en-US" altLang="ko-KR"/>
          </a:p>
        </p:txBody>
      </p:sp>
      <p:sp>
        <p:nvSpPr>
          <p:cNvPr id="136" name="Rectangle 161"/>
          <p:cNvSpPr>
            <a:spLocks noChangeArrowheads="1"/>
          </p:cNvSpPr>
          <p:nvPr/>
        </p:nvSpPr>
        <p:spPr bwMode="auto">
          <a:xfrm>
            <a:off x="263847" y="261553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3</a:t>
            </a:r>
            <a:endParaRPr kumimoji="0" lang="en-US" altLang="ko-KR"/>
          </a:p>
        </p:txBody>
      </p:sp>
      <p:sp>
        <p:nvSpPr>
          <p:cNvPr id="137" name="Rectangle 162"/>
          <p:cNvSpPr>
            <a:spLocks noChangeArrowheads="1"/>
          </p:cNvSpPr>
          <p:nvPr/>
        </p:nvSpPr>
        <p:spPr bwMode="auto">
          <a:xfrm>
            <a:off x="263847" y="2453606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4</a:t>
            </a:r>
            <a:endParaRPr kumimoji="0" lang="en-US" altLang="ko-KR"/>
          </a:p>
        </p:txBody>
      </p:sp>
      <p:sp>
        <p:nvSpPr>
          <p:cNvPr id="138" name="Rectangle 163"/>
          <p:cNvSpPr>
            <a:spLocks noChangeArrowheads="1"/>
          </p:cNvSpPr>
          <p:nvPr/>
        </p:nvSpPr>
        <p:spPr bwMode="auto">
          <a:xfrm>
            <a:off x="263847" y="22916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5</a:t>
            </a:r>
            <a:endParaRPr kumimoji="0" lang="en-US" altLang="ko-KR"/>
          </a:p>
        </p:txBody>
      </p:sp>
      <p:sp>
        <p:nvSpPr>
          <p:cNvPr id="139" name="Rectangle 164"/>
          <p:cNvSpPr>
            <a:spLocks noChangeArrowheads="1"/>
          </p:cNvSpPr>
          <p:nvPr/>
        </p:nvSpPr>
        <p:spPr bwMode="auto">
          <a:xfrm>
            <a:off x="263847" y="213769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6</a:t>
            </a:r>
            <a:endParaRPr kumimoji="0" lang="en-US" altLang="ko-KR"/>
          </a:p>
        </p:txBody>
      </p:sp>
      <p:sp>
        <p:nvSpPr>
          <p:cNvPr id="140" name="Rectangle 165"/>
          <p:cNvSpPr>
            <a:spLocks noChangeArrowheads="1"/>
          </p:cNvSpPr>
          <p:nvPr/>
        </p:nvSpPr>
        <p:spPr bwMode="auto">
          <a:xfrm>
            <a:off x="263847" y="197576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7</a:t>
            </a:r>
            <a:endParaRPr kumimoji="0" lang="en-US" altLang="ko-KR"/>
          </a:p>
        </p:txBody>
      </p:sp>
      <p:sp>
        <p:nvSpPr>
          <p:cNvPr id="141" name="Rectangle 166"/>
          <p:cNvSpPr>
            <a:spLocks noChangeArrowheads="1"/>
          </p:cNvSpPr>
          <p:nvPr/>
        </p:nvSpPr>
        <p:spPr bwMode="auto">
          <a:xfrm>
            <a:off x="263847" y="181543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8</a:t>
            </a:r>
            <a:endParaRPr kumimoji="0" lang="en-US" altLang="ko-KR"/>
          </a:p>
        </p:txBody>
      </p:sp>
      <p:sp>
        <p:nvSpPr>
          <p:cNvPr id="142" name="Rectangle 167"/>
          <p:cNvSpPr>
            <a:spLocks noChangeArrowheads="1"/>
          </p:cNvSpPr>
          <p:nvPr/>
        </p:nvSpPr>
        <p:spPr bwMode="auto">
          <a:xfrm>
            <a:off x="263847" y="1653506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9</a:t>
            </a:r>
            <a:endParaRPr kumimoji="0" lang="en-US" altLang="ko-KR"/>
          </a:p>
        </p:txBody>
      </p:sp>
      <p:sp>
        <p:nvSpPr>
          <p:cNvPr id="143" name="Rectangle 168"/>
          <p:cNvSpPr>
            <a:spLocks noChangeArrowheads="1"/>
          </p:cNvSpPr>
          <p:nvPr/>
        </p:nvSpPr>
        <p:spPr bwMode="auto">
          <a:xfrm>
            <a:off x="225747" y="1491581"/>
            <a:ext cx="115888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10</a:t>
            </a:r>
            <a:endParaRPr kumimoji="0" lang="en-US" altLang="ko-KR"/>
          </a:p>
        </p:txBody>
      </p:sp>
      <p:sp>
        <p:nvSpPr>
          <p:cNvPr id="144" name="Rectangle 169"/>
          <p:cNvSpPr>
            <a:spLocks noChangeArrowheads="1"/>
          </p:cNvSpPr>
          <p:nvPr/>
        </p:nvSpPr>
        <p:spPr bwMode="auto">
          <a:xfrm>
            <a:off x="335285" y="32060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0</a:t>
            </a:r>
            <a:endParaRPr kumimoji="0" lang="en-US" altLang="ko-KR"/>
          </a:p>
        </p:txBody>
      </p:sp>
      <p:sp>
        <p:nvSpPr>
          <p:cNvPr id="145" name="Rectangle 170"/>
          <p:cNvSpPr>
            <a:spLocks noChangeArrowheads="1"/>
          </p:cNvSpPr>
          <p:nvPr/>
        </p:nvSpPr>
        <p:spPr bwMode="auto">
          <a:xfrm>
            <a:off x="527372" y="32060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1</a:t>
            </a:r>
            <a:endParaRPr kumimoji="0" lang="en-US" altLang="ko-KR"/>
          </a:p>
        </p:txBody>
      </p:sp>
      <p:sp>
        <p:nvSpPr>
          <p:cNvPr id="146" name="Rectangle 171"/>
          <p:cNvSpPr>
            <a:spLocks noChangeArrowheads="1"/>
          </p:cNvSpPr>
          <p:nvPr/>
        </p:nvSpPr>
        <p:spPr bwMode="auto">
          <a:xfrm>
            <a:off x="713110" y="32060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2</a:t>
            </a:r>
            <a:endParaRPr kumimoji="0" lang="en-US" altLang="ko-KR"/>
          </a:p>
        </p:txBody>
      </p:sp>
      <p:sp>
        <p:nvSpPr>
          <p:cNvPr id="147" name="Rectangle 172"/>
          <p:cNvSpPr>
            <a:spLocks noChangeArrowheads="1"/>
          </p:cNvSpPr>
          <p:nvPr/>
        </p:nvSpPr>
        <p:spPr bwMode="auto">
          <a:xfrm>
            <a:off x="906785" y="32060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3</a:t>
            </a:r>
            <a:endParaRPr kumimoji="0" lang="en-US" altLang="ko-KR"/>
          </a:p>
        </p:txBody>
      </p:sp>
      <p:sp>
        <p:nvSpPr>
          <p:cNvPr id="148" name="Rectangle 173"/>
          <p:cNvSpPr>
            <a:spLocks noChangeArrowheads="1"/>
          </p:cNvSpPr>
          <p:nvPr/>
        </p:nvSpPr>
        <p:spPr bwMode="auto">
          <a:xfrm>
            <a:off x="1098872" y="32060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4</a:t>
            </a:r>
            <a:endParaRPr kumimoji="0" lang="en-US" altLang="ko-KR"/>
          </a:p>
        </p:txBody>
      </p:sp>
      <p:sp>
        <p:nvSpPr>
          <p:cNvPr id="149" name="Rectangle 174"/>
          <p:cNvSpPr>
            <a:spLocks noChangeArrowheads="1"/>
          </p:cNvSpPr>
          <p:nvPr/>
        </p:nvSpPr>
        <p:spPr bwMode="auto">
          <a:xfrm>
            <a:off x="1290960" y="32060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5</a:t>
            </a:r>
            <a:endParaRPr kumimoji="0" lang="en-US" altLang="ko-KR"/>
          </a:p>
        </p:txBody>
      </p:sp>
      <p:sp>
        <p:nvSpPr>
          <p:cNvPr id="150" name="Rectangle 175"/>
          <p:cNvSpPr>
            <a:spLocks noChangeArrowheads="1"/>
          </p:cNvSpPr>
          <p:nvPr/>
        </p:nvSpPr>
        <p:spPr bwMode="auto">
          <a:xfrm>
            <a:off x="1478285" y="32060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6</a:t>
            </a:r>
            <a:endParaRPr kumimoji="0" lang="en-US" altLang="ko-KR"/>
          </a:p>
        </p:txBody>
      </p:sp>
      <p:sp>
        <p:nvSpPr>
          <p:cNvPr id="151" name="Rectangle 176"/>
          <p:cNvSpPr>
            <a:spLocks noChangeArrowheads="1"/>
          </p:cNvSpPr>
          <p:nvPr/>
        </p:nvSpPr>
        <p:spPr bwMode="auto">
          <a:xfrm>
            <a:off x="1670372" y="32060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7</a:t>
            </a:r>
            <a:endParaRPr kumimoji="0" lang="en-US" altLang="ko-KR"/>
          </a:p>
        </p:txBody>
      </p:sp>
      <p:sp>
        <p:nvSpPr>
          <p:cNvPr id="152" name="Rectangle 177"/>
          <p:cNvSpPr>
            <a:spLocks noChangeArrowheads="1"/>
          </p:cNvSpPr>
          <p:nvPr/>
        </p:nvSpPr>
        <p:spPr bwMode="auto">
          <a:xfrm>
            <a:off x="1862460" y="32060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8</a:t>
            </a:r>
            <a:endParaRPr kumimoji="0" lang="en-US" altLang="ko-KR"/>
          </a:p>
        </p:txBody>
      </p:sp>
      <p:sp>
        <p:nvSpPr>
          <p:cNvPr id="153" name="Rectangle 178"/>
          <p:cNvSpPr>
            <a:spLocks noChangeArrowheads="1"/>
          </p:cNvSpPr>
          <p:nvPr/>
        </p:nvSpPr>
        <p:spPr bwMode="auto">
          <a:xfrm>
            <a:off x="2049785" y="3206081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9</a:t>
            </a:r>
            <a:endParaRPr kumimoji="0" lang="en-US" altLang="ko-KR"/>
          </a:p>
        </p:txBody>
      </p:sp>
      <p:sp>
        <p:nvSpPr>
          <p:cNvPr id="154" name="Rectangle 179"/>
          <p:cNvSpPr>
            <a:spLocks noChangeArrowheads="1"/>
          </p:cNvSpPr>
          <p:nvPr/>
        </p:nvSpPr>
        <p:spPr bwMode="auto">
          <a:xfrm>
            <a:off x="2222822" y="3206081"/>
            <a:ext cx="115888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ko-KR" sz="600">
                <a:solidFill>
                  <a:srgbClr val="000000"/>
                </a:solidFill>
                <a:latin typeface="Arial" charset="0"/>
              </a:rPr>
              <a:t>10</a:t>
            </a:r>
            <a:endParaRPr kumimoji="0" lang="en-US" altLang="ko-KR"/>
          </a:p>
        </p:txBody>
      </p:sp>
      <p:sp>
        <p:nvSpPr>
          <p:cNvPr id="155" name="Rectangle 180"/>
          <p:cNvSpPr>
            <a:spLocks noChangeArrowheads="1"/>
          </p:cNvSpPr>
          <p:nvPr/>
        </p:nvSpPr>
        <p:spPr bwMode="auto">
          <a:xfrm>
            <a:off x="141610" y="139791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ko-KR" altLang="en-US"/>
          </a:p>
        </p:txBody>
      </p:sp>
      <p:sp>
        <p:nvSpPr>
          <p:cNvPr id="156" name="Text Box 181"/>
          <p:cNvSpPr txBox="1">
            <a:spLocks noChangeArrowheads="1"/>
          </p:cNvSpPr>
          <p:nvPr/>
        </p:nvSpPr>
        <p:spPr bwMode="auto">
          <a:xfrm>
            <a:off x="355922" y="4183981"/>
            <a:ext cx="1905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200"/>
              <a:t>K=2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200"/>
              <a:t>Arbitrarily choose K object as initial cluster center</a:t>
            </a:r>
          </a:p>
        </p:txBody>
      </p:sp>
      <p:sp>
        <p:nvSpPr>
          <p:cNvPr id="157" name="Line 182"/>
          <p:cNvSpPr>
            <a:spLocks noChangeShapeType="1"/>
          </p:cNvSpPr>
          <p:nvPr/>
        </p:nvSpPr>
        <p:spPr bwMode="auto">
          <a:xfrm flipV="1">
            <a:off x="1208410" y="36124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58" name="Line 183"/>
          <p:cNvSpPr>
            <a:spLocks noChangeShapeType="1"/>
          </p:cNvSpPr>
          <p:nvPr/>
        </p:nvSpPr>
        <p:spPr bwMode="auto">
          <a:xfrm>
            <a:off x="2478410" y="22091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59" name="Text Box 184"/>
          <p:cNvSpPr txBox="1">
            <a:spLocks noChangeArrowheads="1"/>
          </p:cNvSpPr>
          <p:nvPr/>
        </p:nvSpPr>
        <p:spPr bwMode="auto">
          <a:xfrm>
            <a:off x="2383160" y="2469481"/>
            <a:ext cx="83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200"/>
              <a:t>Assign each objects to most similar center</a:t>
            </a:r>
          </a:p>
        </p:txBody>
      </p:sp>
      <p:sp>
        <p:nvSpPr>
          <p:cNvPr id="160" name="Text Box 185"/>
          <p:cNvSpPr txBox="1">
            <a:spLocks noChangeArrowheads="1"/>
          </p:cNvSpPr>
          <p:nvPr/>
        </p:nvSpPr>
        <p:spPr bwMode="auto">
          <a:xfrm>
            <a:off x="5678810" y="2361531"/>
            <a:ext cx="838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200"/>
              <a:t>Update the cluster means</a:t>
            </a:r>
          </a:p>
        </p:txBody>
      </p:sp>
      <p:sp>
        <p:nvSpPr>
          <p:cNvPr id="161" name="Freeform 187"/>
          <p:cNvSpPr>
            <a:spLocks/>
          </p:cNvSpPr>
          <p:nvPr/>
        </p:nvSpPr>
        <p:spPr bwMode="auto">
          <a:xfrm>
            <a:off x="1459235" y="2294856"/>
            <a:ext cx="88900" cy="93662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2" name="Text Box 190"/>
          <p:cNvSpPr txBox="1">
            <a:spLocks noChangeArrowheads="1"/>
          </p:cNvSpPr>
          <p:nvPr/>
        </p:nvSpPr>
        <p:spPr bwMode="auto">
          <a:xfrm>
            <a:off x="5780410" y="4874543"/>
            <a:ext cx="83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200"/>
              <a:t>Update the cluster means</a:t>
            </a:r>
          </a:p>
        </p:txBody>
      </p:sp>
      <p:sp>
        <p:nvSpPr>
          <p:cNvPr id="163" name="Text Box 191"/>
          <p:cNvSpPr txBox="1">
            <a:spLocks noChangeArrowheads="1"/>
          </p:cNvSpPr>
          <p:nvPr/>
        </p:nvSpPr>
        <p:spPr bwMode="auto">
          <a:xfrm>
            <a:off x="6570985" y="3398168"/>
            <a:ext cx="128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200"/>
              <a:t>Reassign </a:t>
            </a:r>
            <a:r>
              <a:rPr kumimoji="0" lang="ko-KR" altLang="en-US" sz="1200"/>
              <a:t> </a:t>
            </a:r>
            <a:r>
              <a:rPr kumimoji="0" lang="en-US" altLang="ko-KR" sz="1200"/>
              <a:t>each</a:t>
            </a:r>
            <a:r>
              <a:rPr kumimoji="0" lang="ko-KR" altLang="en-US" sz="1200"/>
              <a:t> </a:t>
            </a:r>
            <a:r>
              <a:rPr kumimoji="0" lang="en-US" altLang="ko-KR" sz="1200"/>
              <a:t>object</a:t>
            </a:r>
          </a:p>
        </p:txBody>
      </p:sp>
      <p:sp>
        <p:nvSpPr>
          <p:cNvPr id="164" name="Text Box 193"/>
          <p:cNvSpPr txBox="1">
            <a:spLocks noChangeArrowheads="1"/>
          </p:cNvSpPr>
          <p:nvPr/>
        </p:nvSpPr>
        <p:spPr bwMode="auto">
          <a:xfrm>
            <a:off x="4561210" y="3655343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200"/>
              <a:t>reassign</a:t>
            </a:r>
          </a:p>
        </p:txBody>
      </p:sp>
      <p:sp>
        <p:nvSpPr>
          <p:cNvPr id="165" name="Oval 189"/>
          <p:cNvSpPr>
            <a:spLocks noChangeArrowheads="1"/>
          </p:cNvSpPr>
          <p:nvPr/>
        </p:nvSpPr>
        <p:spPr bwMode="auto">
          <a:xfrm>
            <a:off x="7040885" y="2813968"/>
            <a:ext cx="84137" cy="8731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kumimoji="0" lang="ko-KR" altLang="en-US"/>
          </a:p>
        </p:txBody>
      </p:sp>
      <p:sp>
        <p:nvSpPr>
          <p:cNvPr id="166" name="Oval 189"/>
          <p:cNvSpPr>
            <a:spLocks noChangeArrowheads="1"/>
          </p:cNvSpPr>
          <p:nvPr/>
        </p:nvSpPr>
        <p:spPr bwMode="auto">
          <a:xfrm>
            <a:off x="7850510" y="2148806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kumimoji="0" lang="ko-KR" altLang="en-US"/>
          </a:p>
        </p:txBody>
      </p:sp>
      <p:sp>
        <p:nvSpPr>
          <p:cNvPr id="167" name="Line 93"/>
          <p:cNvSpPr>
            <a:spLocks noChangeShapeType="1"/>
          </p:cNvSpPr>
          <p:nvPr/>
        </p:nvSpPr>
        <p:spPr bwMode="auto">
          <a:xfrm>
            <a:off x="5856610" y="475548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" name="Line 192"/>
          <p:cNvSpPr>
            <a:spLocks noChangeShapeType="1"/>
          </p:cNvSpPr>
          <p:nvPr/>
        </p:nvSpPr>
        <p:spPr bwMode="auto">
          <a:xfrm flipV="1">
            <a:off x="7856860" y="354104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69" name="Freeform 157"/>
          <p:cNvSpPr>
            <a:spLocks/>
          </p:cNvSpPr>
          <p:nvPr/>
        </p:nvSpPr>
        <p:spPr bwMode="auto">
          <a:xfrm>
            <a:off x="498797" y="2945731"/>
            <a:ext cx="90488" cy="95250"/>
          </a:xfrm>
          <a:custGeom>
            <a:avLst/>
            <a:gdLst>
              <a:gd name="T0" fmla="*/ 2147483647 w 57"/>
              <a:gd name="T1" fmla="*/ 0 h 60"/>
              <a:gd name="T2" fmla="*/ 2147483647 w 57"/>
              <a:gd name="T3" fmla="*/ 2147483647 h 60"/>
              <a:gd name="T4" fmla="*/ 2147483647 w 57"/>
              <a:gd name="T5" fmla="*/ 2147483647 h 60"/>
              <a:gd name="T6" fmla="*/ 0 w 57"/>
              <a:gd name="T7" fmla="*/ 2147483647 h 60"/>
              <a:gd name="T8" fmla="*/ 2147483647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0" name="Freeform 157"/>
          <p:cNvSpPr>
            <a:spLocks/>
          </p:cNvSpPr>
          <p:nvPr/>
        </p:nvSpPr>
        <p:spPr bwMode="auto">
          <a:xfrm>
            <a:off x="1275085" y="2293268"/>
            <a:ext cx="90487" cy="95250"/>
          </a:xfrm>
          <a:custGeom>
            <a:avLst/>
            <a:gdLst>
              <a:gd name="T0" fmla="*/ 2147483647 w 57"/>
              <a:gd name="T1" fmla="*/ 0 h 60"/>
              <a:gd name="T2" fmla="*/ 2147483647 w 57"/>
              <a:gd name="T3" fmla="*/ 2147483647 h 60"/>
              <a:gd name="T4" fmla="*/ 2147483647 w 57"/>
              <a:gd name="T5" fmla="*/ 2147483647 h 60"/>
              <a:gd name="T6" fmla="*/ 0 w 57"/>
              <a:gd name="T7" fmla="*/ 2147483647 h 60"/>
              <a:gd name="T8" fmla="*/ 2147483647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71" name="그룹 404"/>
          <p:cNvGrpSpPr>
            <a:grpSpLocks/>
          </p:cNvGrpSpPr>
          <p:nvPr/>
        </p:nvGrpSpPr>
        <p:grpSpPr bwMode="auto">
          <a:xfrm>
            <a:off x="3213422" y="1397918"/>
            <a:ext cx="2222500" cy="2486025"/>
            <a:chOff x="3187740" y="1857364"/>
            <a:chExt cx="2222500" cy="2486036"/>
          </a:xfrm>
        </p:grpSpPr>
        <p:sp>
          <p:nvSpPr>
            <p:cNvPr id="172" name="Line 192"/>
            <p:cNvSpPr>
              <a:spLocks noChangeShapeType="1"/>
            </p:cNvSpPr>
            <p:nvPr/>
          </p:nvSpPr>
          <p:spPr bwMode="auto">
            <a:xfrm flipV="1">
              <a:off x="4383106" y="4114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73" name="Rectangle 103"/>
            <p:cNvSpPr>
              <a:spLocks noChangeArrowheads="1"/>
            </p:cNvSpPr>
            <p:nvPr/>
          </p:nvSpPr>
          <p:spPr bwMode="auto">
            <a:xfrm>
              <a:off x="3187740" y="1857364"/>
              <a:ext cx="2222500" cy="19907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/>
            </a:p>
          </p:txBody>
        </p:sp>
        <p:sp>
          <p:nvSpPr>
            <p:cNvPr id="174" name="Rectangle 104"/>
            <p:cNvSpPr>
              <a:spLocks noChangeArrowheads="1"/>
            </p:cNvSpPr>
            <p:nvPr/>
          </p:nvSpPr>
          <p:spPr bwMode="auto">
            <a:xfrm>
              <a:off x="3400465" y="1998651"/>
              <a:ext cx="1906588" cy="1606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/>
            </a:p>
          </p:txBody>
        </p:sp>
        <p:sp>
          <p:nvSpPr>
            <p:cNvPr id="175" name="Line 105"/>
            <p:cNvSpPr>
              <a:spLocks noChangeShapeType="1"/>
            </p:cNvSpPr>
            <p:nvPr/>
          </p:nvSpPr>
          <p:spPr bwMode="auto">
            <a:xfrm>
              <a:off x="3400465" y="3443276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Line 106"/>
            <p:cNvSpPr>
              <a:spLocks noChangeShapeType="1"/>
            </p:cNvSpPr>
            <p:nvPr/>
          </p:nvSpPr>
          <p:spPr bwMode="auto">
            <a:xfrm>
              <a:off x="3400465" y="3282939"/>
              <a:ext cx="1906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Line 107"/>
            <p:cNvSpPr>
              <a:spLocks noChangeShapeType="1"/>
            </p:cNvSpPr>
            <p:nvPr/>
          </p:nvSpPr>
          <p:spPr bwMode="auto">
            <a:xfrm>
              <a:off x="3400465" y="3121014"/>
              <a:ext cx="1906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Line 108"/>
            <p:cNvSpPr>
              <a:spLocks noChangeShapeType="1"/>
            </p:cNvSpPr>
            <p:nvPr/>
          </p:nvSpPr>
          <p:spPr bwMode="auto">
            <a:xfrm>
              <a:off x="3400465" y="2960676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Line 109"/>
            <p:cNvSpPr>
              <a:spLocks noChangeShapeType="1"/>
            </p:cNvSpPr>
            <p:nvPr/>
          </p:nvSpPr>
          <p:spPr bwMode="auto">
            <a:xfrm>
              <a:off x="3400465" y="2798751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Line 110"/>
            <p:cNvSpPr>
              <a:spLocks noChangeShapeType="1"/>
            </p:cNvSpPr>
            <p:nvPr/>
          </p:nvSpPr>
          <p:spPr bwMode="auto">
            <a:xfrm>
              <a:off x="3400465" y="2643176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Line 111"/>
            <p:cNvSpPr>
              <a:spLocks noChangeShapeType="1"/>
            </p:cNvSpPr>
            <p:nvPr/>
          </p:nvSpPr>
          <p:spPr bwMode="auto">
            <a:xfrm>
              <a:off x="3400465" y="2482839"/>
              <a:ext cx="1906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Line 112"/>
            <p:cNvSpPr>
              <a:spLocks noChangeShapeType="1"/>
            </p:cNvSpPr>
            <p:nvPr/>
          </p:nvSpPr>
          <p:spPr bwMode="auto">
            <a:xfrm>
              <a:off x="3400465" y="2320914"/>
              <a:ext cx="1906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Line 113"/>
            <p:cNvSpPr>
              <a:spLocks noChangeShapeType="1"/>
            </p:cNvSpPr>
            <p:nvPr/>
          </p:nvSpPr>
          <p:spPr bwMode="auto">
            <a:xfrm>
              <a:off x="3400465" y="2160576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Line 114"/>
            <p:cNvSpPr>
              <a:spLocks noChangeShapeType="1"/>
            </p:cNvSpPr>
            <p:nvPr/>
          </p:nvSpPr>
          <p:spPr bwMode="auto">
            <a:xfrm>
              <a:off x="3400465" y="1998651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Line 115"/>
            <p:cNvSpPr>
              <a:spLocks noChangeShapeType="1"/>
            </p:cNvSpPr>
            <p:nvPr/>
          </p:nvSpPr>
          <p:spPr bwMode="auto">
            <a:xfrm>
              <a:off x="3592553" y="1998651"/>
              <a:ext cx="1587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Line 116"/>
            <p:cNvSpPr>
              <a:spLocks noChangeShapeType="1"/>
            </p:cNvSpPr>
            <p:nvPr/>
          </p:nvSpPr>
          <p:spPr bwMode="auto">
            <a:xfrm>
              <a:off x="3778290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Line 117"/>
            <p:cNvSpPr>
              <a:spLocks noChangeShapeType="1"/>
            </p:cNvSpPr>
            <p:nvPr/>
          </p:nvSpPr>
          <p:spPr bwMode="auto">
            <a:xfrm>
              <a:off x="3971965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Line 118"/>
            <p:cNvSpPr>
              <a:spLocks noChangeShapeType="1"/>
            </p:cNvSpPr>
            <p:nvPr/>
          </p:nvSpPr>
          <p:spPr bwMode="auto">
            <a:xfrm>
              <a:off x="4164053" y="1998651"/>
              <a:ext cx="1587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Line 119"/>
            <p:cNvSpPr>
              <a:spLocks noChangeShapeType="1"/>
            </p:cNvSpPr>
            <p:nvPr/>
          </p:nvSpPr>
          <p:spPr bwMode="auto">
            <a:xfrm>
              <a:off x="4356140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Line 120"/>
            <p:cNvSpPr>
              <a:spLocks noChangeShapeType="1"/>
            </p:cNvSpPr>
            <p:nvPr/>
          </p:nvSpPr>
          <p:spPr bwMode="auto">
            <a:xfrm>
              <a:off x="4543465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Line 121"/>
            <p:cNvSpPr>
              <a:spLocks noChangeShapeType="1"/>
            </p:cNvSpPr>
            <p:nvPr/>
          </p:nvSpPr>
          <p:spPr bwMode="auto">
            <a:xfrm>
              <a:off x="4735553" y="1998651"/>
              <a:ext cx="1587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Line 122"/>
            <p:cNvSpPr>
              <a:spLocks noChangeShapeType="1"/>
            </p:cNvSpPr>
            <p:nvPr/>
          </p:nvSpPr>
          <p:spPr bwMode="auto">
            <a:xfrm>
              <a:off x="4927640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Line 123"/>
            <p:cNvSpPr>
              <a:spLocks noChangeShapeType="1"/>
            </p:cNvSpPr>
            <p:nvPr/>
          </p:nvSpPr>
          <p:spPr bwMode="auto">
            <a:xfrm>
              <a:off x="5114965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Line 124"/>
            <p:cNvSpPr>
              <a:spLocks noChangeShapeType="1"/>
            </p:cNvSpPr>
            <p:nvPr/>
          </p:nvSpPr>
          <p:spPr bwMode="auto">
            <a:xfrm>
              <a:off x="5307053" y="1998651"/>
              <a:ext cx="1587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Rectangle 125"/>
            <p:cNvSpPr>
              <a:spLocks noChangeArrowheads="1"/>
            </p:cNvSpPr>
            <p:nvPr/>
          </p:nvSpPr>
          <p:spPr bwMode="auto">
            <a:xfrm>
              <a:off x="3371860" y="1987530"/>
              <a:ext cx="1906588" cy="160655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ko-KR" altLang="en-US"/>
            </a:p>
          </p:txBody>
        </p:sp>
        <p:sp>
          <p:nvSpPr>
            <p:cNvPr id="196" name="Line 126"/>
            <p:cNvSpPr>
              <a:spLocks noChangeShapeType="1"/>
            </p:cNvSpPr>
            <p:nvPr/>
          </p:nvSpPr>
          <p:spPr bwMode="auto">
            <a:xfrm>
              <a:off x="3400465" y="1998651"/>
              <a:ext cx="1588" cy="1606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Line 127"/>
            <p:cNvSpPr>
              <a:spLocks noChangeShapeType="1"/>
            </p:cNvSpPr>
            <p:nvPr/>
          </p:nvSpPr>
          <p:spPr bwMode="auto">
            <a:xfrm>
              <a:off x="3381415" y="3605201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" name="Line 128"/>
            <p:cNvSpPr>
              <a:spLocks noChangeShapeType="1"/>
            </p:cNvSpPr>
            <p:nvPr/>
          </p:nvSpPr>
          <p:spPr bwMode="auto">
            <a:xfrm>
              <a:off x="3381415" y="3443276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" name="Line 129"/>
            <p:cNvSpPr>
              <a:spLocks noChangeShapeType="1"/>
            </p:cNvSpPr>
            <p:nvPr/>
          </p:nvSpPr>
          <p:spPr bwMode="auto">
            <a:xfrm>
              <a:off x="3381415" y="3282939"/>
              <a:ext cx="190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" name="Line 130"/>
            <p:cNvSpPr>
              <a:spLocks noChangeShapeType="1"/>
            </p:cNvSpPr>
            <p:nvPr/>
          </p:nvSpPr>
          <p:spPr bwMode="auto">
            <a:xfrm>
              <a:off x="3381415" y="3121014"/>
              <a:ext cx="190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Line 131"/>
            <p:cNvSpPr>
              <a:spLocks noChangeShapeType="1"/>
            </p:cNvSpPr>
            <p:nvPr/>
          </p:nvSpPr>
          <p:spPr bwMode="auto">
            <a:xfrm>
              <a:off x="3381415" y="2960676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Line 132"/>
            <p:cNvSpPr>
              <a:spLocks noChangeShapeType="1"/>
            </p:cNvSpPr>
            <p:nvPr/>
          </p:nvSpPr>
          <p:spPr bwMode="auto">
            <a:xfrm>
              <a:off x="3381415" y="2798751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Line 133"/>
            <p:cNvSpPr>
              <a:spLocks noChangeShapeType="1"/>
            </p:cNvSpPr>
            <p:nvPr/>
          </p:nvSpPr>
          <p:spPr bwMode="auto">
            <a:xfrm>
              <a:off x="3381415" y="2643176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Line 134"/>
            <p:cNvSpPr>
              <a:spLocks noChangeShapeType="1"/>
            </p:cNvSpPr>
            <p:nvPr/>
          </p:nvSpPr>
          <p:spPr bwMode="auto">
            <a:xfrm>
              <a:off x="3381415" y="2482839"/>
              <a:ext cx="190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" name="Line 135"/>
            <p:cNvSpPr>
              <a:spLocks noChangeShapeType="1"/>
            </p:cNvSpPr>
            <p:nvPr/>
          </p:nvSpPr>
          <p:spPr bwMode="auto">
            <a:xfrm>
              <a:off x="3381415" y="2320914"/>
              <a:ext cx="190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" name="Line 136"/>
            <p:cNvSpPr>
              <a:spLocks noChangeShapeType="1"/>
            </p:cNvSpPr>
            <p:nvPr/>
          </p:nvSpPr>
          <p:spPr bwMode="auto">
            <a:xfrm>
              <a:off x="3381415" y="2160576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" name="Line 137"/>
            <p:cNvSpPr>
              <a:spLocks noChangeShapeType="1"/>
            </p:cNvSpPr>
            <p:nvPr/>
          </p:nvSpPr>
          <p:spPr bwMode="auto">
            <a:xfrm>
              <a:off x="3381415" y="1998651"/>
              <a:ext cx="19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Line 138"/>
            <p:cNvSpPr>
              <a:spLocks noChangeShapeType="1"/>
            </p:cNvSpPr>
            <p:nvPr/>
          </p:nvSpPr>
          <p:spPr bwMode="auto">
            <a:xfrm>
              <a:off x="3400465" y="3605201"/>
              <a:ext cx="1906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" name="Line 139"/>
            <p:cNvSpPr>
              <a:spLocks noChangeShapeType="1"/>
            </p:cNvSpPr>
            <p:nvPr/>
          </p:nvSpPr>
          <p:spPr bwMode="auto">
            <a:xfrm flipV="1">
              <a:off x="3400465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" name="Line 140"/>
            <p:cNvSpPr>
              <a:spLocks noChangeShapeType="1"/>
            </p:cNvSpPr>
            <p:nvPr/>
          </p:nvSpPr>
          <p:spPr bwMode="auto">
            <a:xfrm flipV="1">
              <a:off x="3592553" y="3605201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1" name="Line 141"/>
            <p:cNvSpPr>
              <a:spLocks noChangeShapeType="1"/>
            </p:cNvSpPr>
            <p:nvPr/>
          </p:nvSpPr>
          <p:spPr bwMode="auto">
            <a:xfrm flipV="1">
              <a:off x="3778290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2" name="Line 142"/>
            <p:cNvSpPr>
              <a:spLocks noChangeShapeType="1"/>
            </p:cNvSpPr>
            <p:nvPr/>
          </p:nvSpPr>
          <p:spPr bwMode="auto">
            <a:xfrm flipV="1">
              <a:off x="3971965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" name="Line 143"/>
            <p:cNvSpPr>
              <a:spLocks noChangeShapeType="1"/>
            </p:cNvSpPr>
            <p:nvPr/>
          </p:nvSpPr>
          <p:spPr bwMode="auto">
            <a:xfrm flipV="1">
              <a:off x="4164053" y="3605201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" name="Line 144"/>
            <p:cNvSpPr>
              <a:spLocks noChangeShapeType="1"/>
            </p:cNvSpPr>
            <p:nvPr/>
          </p:nvSpPr>
          <p:spPr bwMode="auto">
            <a:xfrm flipV="1">
              <a:off x="4356140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" name="Line 145"/>
            <p:cNvSpPr>
              <a:spLocks noChangeShapeType="1"/>
            </p:cNvSpPr>
            <p:nvPr/>
          </p:nvSpPr>
          <p:spPr bwMode="auto">
            <a:xfrm flipV="1">
              <a:off x="4543465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" name="Line 146"/>
            <p:cNvSpPr>
              <a:spLocks noChangeShapeType="1"/>
            </p:cNvSpPr>
            <p:nvPr/>
          </p:nvSpPr>
          <p:spPr bwMode="auto">
            <a:xfrm flipV="1">
              <a:off x="4735553" y="3605201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" name="Line 147"/>
            <p:cNvSpPr>
              <a:spLocks noChangeShapeType="1"/>
            </p:cNvSpPr>
            <p:nvPr/>
          </p:nvSpPr>
          <p:spPr bwMode="auto">
            <a:xfrm flipV="1">
              <a:off x="4927640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8" name="Line 148"/>
            <p:cNvSpPr>
              <a:spLocks noChangeShapeType="1"/>
            </p:cNvSpPr>
            <p:nvPr/>
          </p:nvSpPr>
          <p:spPr bwMode="auto">
            <a:xfrm flipV="1">
              <a:off x="5114965" y="3605201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9" name="Line 149"/>
            <p:cNvSpPr>
              <a:spLocks noChangeShapeType="1"/>
            </p:cNvSpPr>
            <p:nvPr/>
          </p:nvSpPr>
          <p:spPr bwMode="auto">
            <a:xfrm flipV="1">
              <a:off x="5307053" y="3605201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0" name="Freeform 151"/>
            <p:cNvSpPr>
              <a:spLocks/>
            </p:cNvSpPr>
            <p:nvPr/>
          </p:nvSpPr>
          <p:spPr bwMode="auto">
            <a:xfrm>
              <a:off x="4300554" y="2559034"/>
              <a:ext cx="88900" cy="93663"/>
            </a:xfrm>
            <a:custGeom>
              <a:avLst/>
              <a:gdLst>
                <a:gd name="T0" fmla="*/ 2147483647 w 56"/>
                <a:gd name="T1" fmla="*/ 0 h 59"/>
                <a:gd name="T2" fmla="*/ 2147483647 w 56"/>
                <a:gd name="T3" fmla="*/ 2147483647 h 59"/>
                <a:gd name="T4" fmla="*/ 2147483647 w 56"/>
                <a:gd name="T5" fmla="*/ 2147483647 h 59"/>
                <a:gd name="T6" fmla="*/ 0 w 56"/>
                <a:gd name="T7" fmla="*/ 2147483647 h 59"/>
                <a:gd name="T8" fmla="*/ 2147483647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" name="Freeform 156"/>
            <p:cNvSpPr>
              <a:spLocks/>
            </p:cNvSpPr>
            <p:nvPr/>
          </p:nvSpPr>
          <p:spPr bwMode="auto">
            <a:xfrm>
              <a:off x="3548074" y="3406765"/>
              <a:ext cx="90488" cy="93662"/>
            </a:xfrm>
            <a:custGeom>
              <a:avLst/>
              <a:gdLst>
                <a:gd name="T0" fmla="*/ 2147483647 w 57"/>
                <a:gd name="T1" fmla="*/ 0 h 59"/>
                <a:gd name="T2" fmla="*/ 2147483647 w 57"/>
                <a:gd name="T3" fmla="*/ 2147483647 h 59"/>
                <a:gd name="T4" fmla="*/ 2147483647 w 57"/>
                <a:gd name="T5" fmla="*/ 2147483647 h 59"/>
                <a:gd name="T6" fmla="*/ 0 w 57"/>
                <a:gd name="T7" fmla="*/ 2147483647 h 59"/>
                <a:gd name="T8" fmla="*/ 2147483647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2" name="Freeform 157"/>
            <p:cNvSpPr>
              <a:spLocks/>
            </p:cNvSpPr>
            <p:nvPr/>
          </p:nvSpPr>
          <p:spPr bwMode="auto">
            <a:xfrm>
              <a:off x="4311690" y="2757476"/>
              <a:ext cx="90488" cy="95250"/>
            </a:xfrm>
            <a:custGeom>
              <a:avLst/>
              <a:gdLst>
                <a:gd name="T0" fmla="*/ 2147483647 w 57"/>
                <a:gd name="T1" fmla="*/ 0 h 60"/>
                <a:gd name="T2" fmla="*/ 2147483647 w 57"/>
                <a:gd name="T3" fmla="*/ 2147483647 h 60"/>
                <a:gd name="T4" fmla="*/ 2147483647 w 57"/>
                <a:gd name="T5" fmla="*/ 2147483647 h 60"/>
                <a:gd name="T6" fmla="*/ 0 w 57"/>
                <a:gd name="T7" fmla="*/ 2147483647 h 60"/>
                <a:gd name="T8" fmla="*/ 2147483647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3" name="Rectangle 158"/>
            <p:cNvSpPr>
              <a:spLocks noChangeArrowheads="1"/>
            </p:cNvSpPr>
            <p:nvPr/>
          </p:nvSpPr>
          <p:spPr bwMode="auto">
            <a:xfrm>
              <a:off x="3309978" y="355757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0" lang="en-US" altLang="ko-KR"/>
            </a:p>
          </p:txBody>
        </p:sp>
        <p:sp>
          <p:nvSpPr>
            <p:cNvPr id="224" name="Rectangle 159"/>
            <p:cNvSpPr>
              <a:spLocks noChangeArrowheads="1"/>
            </p:cNvSpPr>
            <p:nvPr/>
          </p:nvSpPr>
          <p:spPr bwMode="auto">
            <a:xfrm>
              <a:off x="3309978" y="3397239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0" lang="en-US" altLang="ko-KR"/>
            </a:p>
          </p:txBody>
        </p:sp>
        <p:sp>
          <p:nvSpPr>
            <p:cNvPr id="225" name="Rectangle 160"/>
            <p:cNvSpPr>
              <a:spLocks noChangeArrowheads="1"/>
            </p:cNvSpPr>
            <p:nvPr/>
          </p:nvSpPr>
          <p:spPr bwMode="auto">
            <a:xfrm>
              <a:off x="3309978" y="3235314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2</a:t>
              </a:r>
              <a:endParaRPr kumimoji="0" lang="en-US" altLang="ko-KR"/>
            </a:p>
          </p:txBody>
        </p:sp>
        <p:sp>
          <p:nvSpPr>
            <p:cNvPr id="226" name="Rectangle 161"/>
            <p:cNvSpPr>
              <a:spLocks noChangeArrowheads="1"/>
            </p:cNvSpPr>
            <p:nvPr/>
          </p:nvSpPr>
          <p:spPr bwMode="auto">
            <a:xfrm>
              <a:off x="3309978" y="307497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3</a:t>
              </a:r>
              <a:endParaRPr kumimoji="0" lang="en-US" altLang="ko-KR"/>
            </a:p>
          </p:txBody>
        </p:sp>
        <p:sp>
          <p:nvSpPr>
            <p:cNvPr id="227" name="Rectangle 162"/>
            <p:cNvSpPr>
              <a:spLocks noChangeArrowheads="1"/>
            </p:cNvSpPr>
            <p:nvPr/>
          </p:nvSpPr>
          <p:spPr bwMode="auto">
            <a:xfrm>
              <a:off x="3309978" y="2913051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4</a:t>
              </a:r>
              <a:endParaRPr kumimoji="0" lang="en-US" altLang="ko-KR"/>
            </a:p>
          </p:txBody>
        </p:sp>
        <p:sp>
          <p:nvSpPr>
            <p:cNvPr id="228" name="Rectangle 163"/>
            <p:cNvSpPr>
              <a:spLocks noChangeArrowheads="1"/>
            </p:cNvSpPr>
            <p:nvPr/>
          </p:nvSpPr>
          <p:spPr bwMode="auto">
            <a:xfrm>
              <a:off x="3309978" y="27511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5</a:t>
              </a:r>
              <a:endParaRPr kumimoji="0" lang="en-US" altLang="ko-KR"/>
            </a:p>
          </p:txBody>
        </p:sp>
        <p:sp>
          <p:nvSpPr>
            <p:cNvPr id="229" name="Rectangle 164"/>
            <p:cNvSpPr>
              <a:spLocks noChangeArrowheads="1"/>
            </p:cNvSpPr>
            <p:nvPr/>
          </p:nvSpPr>
          <p:spPr bwMode="auto">
            <a:xfrm>
              <a:off x="3309978" y="2597139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6</a:t>
              </a:r>
              <a:endParaRPr kumimoji="0" lang="en-US" altLang="ko-KR"/>
            </a:p>
          </p:txBody>
        </p:sp>
        <p:sp>
          <p:nvSpPr>
            <p:cNvPr id="230" name="Rectangle 165"/>
            <p:cNvSpPr>
              <a:spLocks noChangeArrowheads="1"/>
            </p:cNvSpPr>
            <p:nvPr/>
          </p:nvSpPr>
          <p:spPr bwMode="auto">
            <a:xfrm>
              <a:off x="3309978" y="2435214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7</a:t>
              </a:r>
              <a:endParaRPr kumimoji="0" lang="en-US" altLang="ko-KR"/>
            </a:p>
          </p:txBody>
        </p:sp>
        <p:sp>
          <p:nvSpPr>
            <p:cNvPr id="231" name="Rectangle 166"/>
            <p:cNvSpPr>
              <a:spLocks noChangeArrowheads="1"/>
            </p:cNvSpPr>
            <p:nvPr/>
          </p:nvSpPr>
          <p:spPr bwMode="auto">
            <a:xfrm>
              <a:off x="3309978" y="227487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0" lang="en-US" altLang="ko-KR"/>
            </a:p>
          </p:txBody>
        </p:sp>
        <p:sp>
          <p:nvSpPr>
            <p:cNvPr id="232" name="Rectangle 167"/>
            <p:cNvSpPr>
              <a:spLocks noChangeArrowheads="1"/>
            </p:cNvSpPr>
            <p:nvPr/>
          </p:nvSpPr>
          <p:spPr bwMode="auto">
            <a:xfrm>
              <a:off x="3309978" y="2112951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9</a:t>
              </a:r>
              <a:endParaRPr kumimoji="0" lang="en-US" altLang="ko-KR"/>
            </a:p>
          </p:txBody>
        </p:sp>
        <p:sp>
          <p:nvSpPr>
            <p:cNvPr id="233" name="Rectangle 168"/>
            <p:cNvSpPr>
              <a:spLocks noChangeArrowheads="1"/>
            </p:cNvSpPr>
            <p:nvPr/>
          </p:nvSpPr>
          <p:spPr bwMode="auto">
            <a:xfrm>
              <a:off x="3271878" y="1951026"/>
              <a:ext cx="115887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10</a:t>
              </a:r>
              <a:endParaRPr kumimoji="0" lang="en-US" altLang="ko-KR"/>
            </a:p>
          </p:txBody>
        </p:sp>
        <p:sp>
          <p:nvSpPr>
            <p:cNvPr id="234" name="Rectangle 169"/>
            <p:cNvSpPr>
              <a:spLocks noChangeArrowheads="1"/>
            </p:cNvSpPr>
            <p:nvPr/>
          </p:nvSpPr>
          <p:spPr bwMode="auto">
            <a:xfrm>
              <a:off x="3381415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0" lang="en-US" altLang="ko-KR"/>
            </a:p>
          </p:txBody>
        </p:sp>
        <p:sp>
          <p:nvSpPr>
            <p:cNvPr id="235" name="Rectangle 170"/>
            <p:cNvSpPr>
              <a:spLocks noChangeArrowheads="1"/>
            </p:cNvSpPr>
            <p:nvPr/>
          </p:nvSpPr>
          <p:spPr bwMode="auto">
            <a:xfrm>
              <a:off x="3573503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0" lang="en-US" altLang="ko-KR"/>
            </a:p>
          </p:txBody>
        </p:sp>
        <p:sp>
          <p:nvSpPr>
            <p:cNvPr id="236" name="Rectangle 171"/>
            <p:cNvSpPr>
              <a:spLocks noChangeArrowheads="1"/>
            </p:cNvSpPr>
            <p:nvPr/>
          </p:nvSpPr>
          <p:spPr bwMode="auto">
            <a:xfrm>
              <a:off x="3759240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2</a:t>
              </a:r>
              <a:endParaRPr kumimoji="0" lang="en-US" altLang="ko-KR"/>
            </a:p>
          </p:txBody>
        </p:sp>
        <p:sp>
          <p:nvSpPr>
            <p:cNvPr id="237" name="Rectangle 172"/>
            <p:cNvSpPr>
              <a:spLocks noChangeArrowheads="1"/>
            </p:cNvSpPr>
            <p:nvPr/>
          </p:nvSpPr>
          <p:spPr bwMode="auto">
            <a:xfrm>
              <a:off x="3952915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3</a:t>
              </a:r>
              <a:endParaRPr kumimoji="0" lang="en-US" altLang="ko-KR"/>
            </a:p>
          </p:txBody>
        </p:sp>
        <p:sp>
          <p:nvSpPr>
            <p:cNvPr id="238" name="Rectangle 173"/>
            <p:cNvSpPr>
              <a:spLocks noChangeArrowheads="1"/>
            </p:cNvSpPr>
            <p:nvPr/>
          </p:nvSpPr>
          <p:spPr bwMode="auto">
            <a:xfrm>
              <a:off x="4145003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4</a:t>
              </a:r>
              <a:endParaRPr kumimoji="0" lang="en-US" altLang="ko-KR"/>
            </a:p>
          </p:txBody>
        </p:sp>
        <p:sp>
          <p:nvSpPr>
            <p:cNvPr id="239" name="Rectangle 174"/>
            <p:cNvSpPr>
              <a:spLocks noChangeArrowheads="1"/>
            </p:cNvSpPr>
            <p:nvPr/>
          </p:nvSpPr>
          <p:spPr bwMode="auto">
            <a:xfrm>
              <a:off x="4337090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5</a:t>
              </a:r>
              <a:endParaRPr kumimoji="0" lang="en-US" altLang="ko-KR"/>
            </a:p>
          </p:txBody>
        </p:sp>
        <p:sp>
          <p:nvSpPr>
            <p:cNvPr id="240" name="Rectangle 175"/>
            <p:cNvSpPr>
              <a:spLocks noChangeArrowheads="1"/>
            </p:cNvSpPr>
            <p:nvPr/>
          </p:nvSpPr>
          <p:spPr bwMode="auto">
            <a:xfrm>
              <a:off x="4524415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6</a:t>
              </a:r>
              <a:endParaRPr kumimoji="0" lang="en-US" altLang="ko-KR"/>
            </a:p>
          </p:txBody>
        </p:sp>
        <p:sp>
          <p:nvSpPr>
            <p:cNvPr id="241" name="Rectangle 176"/>
            <p:cNvSpPr>
              <a:spLocks noChangeArrowheads="1"/>
            </p:cNvSpPr>
            <p:nvPr/>
          </p:nvSpPr>
          <p:spPr bwMode="auto">
            <a:xfrm>
              <a:off x="4716503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7</a:t>
              </a:r>
              <a:endParaRPr kumimoji="0" lang="en-US" altLang="ko-KR"/>
            </a:p>
          </p:txBody>
        </p:sp>
        <p:sp>
          <p:nvSpPr>
            <p:cNvPr id="242" name="Rectangle 177"/>
            <p:cNvSpPr>
              <a:spLocks noChangeArrowheads="1"/>
            </p:cNvSpPr>
            <p:nvPr/>
          </p:nvSpPr>
          <p:spPr bwMode="auto">
            <a:xfrm>
              <a:off x="4908590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0" lang="en-US" altLang="ko-KR"/>
            </a:p>
          </p:txBody>
        </p:sp>
        <p:sp>
          <p:nvSpPr>
            <p:cNvPr id="243" name="Rectangle 178"/>
            <p:cNvSpPr>
              <a:spLocks noChangeArrowheads="1"/>
            </p:cNvSpPr>
            <p:nvPr/>
          </p:nvSpPr>
          <p:spPr bwMode="auto">
            <a:xfrm>
              <a:off x="5095915" y="3665526"/>
              <a:ext cx="698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9</a:t>
              </a:r>
              <a:endParaRPr kumimoji="0" lang="en-US" altLang="ko-KR"/>
            </a:p>
          </p:txBody>
        </p:sp>
        <p:sp>
          <p:nvSpPr>
            <p:cNvPr id="244" name="Rectangle 179"/>
            <p:cNvSpPr>
              <a:spLocks noChangeArrowheads="1"/>
            </p:cNvSpPr>
            <p:nvPr/>
          </p:nvSpPr>
          <p:spPr bwMode="auto">
            <a:xfrm>
              <a:off x="5268953" y="3665526"/>
              <a:ext cx="115887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ko-KR" sz="600">
                  <a:solidFill>
                    <a:srgbClr val="000000"/>
                  </a:solidFill>
                  <a:latin typeface="Arial" charset="0"/>
                </a:rPr>
                <a:t>10</a:t>
              </a:r>
              <a:endParaRPr kumimoji="0" lang="en-US" altLang="ko-KR"/>
            </a:p>
          </p:txBody>
        </p:sp>
        <p:sp>
          <p:nvSpPr>
            <p:cNvPr id="245" name="Rectangle 180"/>
            <p:cNvSpPr>
              <a:spLocks noChangeArrowheads="1"/>
            </p:cNvSpPr>
            <p:nvPr/>
          </p:nvSpPr>
          <p:spPr bwMode="auto">
            <a:xfrm>
              <a:off x="3187740" y="1857364"/>
              <a:ext cx="2222500" cy="19907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ko-KR" altLang="en-US"/>
            </a:p>
          </p:txBody>
        </p:sp>
        <p:sp>
          <p:nvSpPr>
            <p:cNvPr id="246" name="Freeform 186"/>
            <p:cNvSpPr>
              <a:spLocks/>
            </p:cNvSpPr>
            <p:nvPr/>
          </p:nvSpPr>
          <p:spPr bwMode="auto">
            <a:xfrm>
              <a:off x="3552836" y="3240076"/>
              <a:ext cx="88900" cy="95250"/>
            </a:xfrm>
            <a:custGeom>
              <a:avLst/>
              <a:gdLst>
                <a:gd name="T0" fmla="*/ 2147483647 w 56"/>
                <a:gd name="T1" fmla="*/ 0 h 60"/>
                <a:gd name="T2" fmla="*/ 2147483647 w 56"/>
                <a:gd name="T3" fmla="*/ 2147483647 h 60"/>
                <a:gd name="T4" fmla="*/ 2147483647 w 56"/>
                <a:gd name="T5" fmla="*/ 2147483647 h 60"/>
                <a:gd name="T6" fmla="*/ 0 w 56"/>
                <a:gd name="T7" fmla="*/ 2147483647 h 60"/>
                <a:gd name="T8" fmla="*/ 2147483647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7" name="Freeform 187"/>
            <p:cNvSpPr>
              <a:spLocks/>
            </p:cNvSpPr>
            <p:nvPr/>
          </p:nvSpPr>
          <p:spPr bwMode="auto">
            <a:xfrm>
              <a:off x="4514868" y="2763833"/>
              <a:ext cx="88900" cy="93663"/>
            </a:xfrm>
            <a:custGeom>
              <a:avLst/>
              <a:gdLst>
                <a:gd name="T0" fmla="*/ 2147483647 w 56"/>
                <a:gd name="T1" fmla="*/ 0 h 59"/>
                <a:gd name="T2" fmla="*/ 2147483647 w 56"/>
                <a:gd name="T3" fmla="*/ 2147483647 h 59"/>
                <a:gd name="T4" fmla="*/ 2147483647 w 56"/>
                <a:gd name="T5" fmla="*/ 2147483647 h 59"/>
                <a:gd name="T6" fmla="*/ 0 w 56"/>
                <a:gd name="T7" fmla="*/ 2147483647 h 59"/>
                <a:gd name="T8" fmla="*/ 2147483647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8" name="타원 247"/>
            <p:cNvSpPr/>
            <p:nvPr/>
          </p:nvSpPr>
          <p:spPr>
            <a:xfrm>
              <a:off x="4143415" y="2287579"/>
              <a:ext cx="714375" cy="71437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9" name="타원 248"/>
            <p:cNvSpPr/>
            <p:nvPr/>
          </p:nvSpPr>
          <p:spPr>
            <a:xfrm>
              <a:off x="3371890" y="3130545"/>
              <a:ext cx="557213" cy="557215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0" name="Freeform 156"/>
            <p:cNvSpPr>
              <a:spLocks/>
            </p:cNvSpPr>
            <p:nvPr/>
          </p:nvSpPr>
          <p:spPr bwMode="auto">
            <a:xfrm>
              <a:off x="3738574" y="3406776"/>
              <a:ext cx="90488" cy="93662"/>
            </a:xfrm>
            <a:custGeom>
              <a:avLst/>
              <a:gdLst>
                <a:gd name="T0" fmla="*/ 2147483647 w 57"/>
                <a:gd name="T1" fmla="*/ 0 h 59"/>
                <a:gd name="T2" fmla="*/ 2147483647 w 57"/>
                <a:gd name="T3" fmla="*/ 2147483647 h 59"/>
                <a:gd name="T4" fmla="*/ 2147483647 w 57"/>
                <a:gd name="T5" fmla="*/ 2147483647 h 59"/>
                <a:gd name="T6" fmla="*/ 0 w 57"/>
                <a:gd name="T7" fmla="*/ 2147483647 h 59"/>
                <a:gd name="T8" fmla="*/ 2147483647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1" name="Freeform 187"/>
            <p:cNvSpPr>
              <a:spLocks/>
            </p:cNvSpPr>
            <p:nvPr/>
          </p:nvSpPr>
          <p:spPr bwMode="auto">
            <a:xfrm>
              <a:off x="4667268" y="2428868"/>
              <a:ext cx="88900" cy="93663"/>
            </a:xfrm>
            <a:custGeom>
              <a:avLst/>
              <a:gdLst>
                <a:gd name="T0" fmla="*/ 2147483647 w 56"/>
                <a:gd name="T1" fmla="*/ 0 h 59"/>
                <a:gd name="T2" fmla="*/ 2147483647 w 56"/>
                <a:gd name="T3" fmla="*/ 2147483647 h 59"/>
                <a:gd name="T4" fmla="*/ 2147483647 w 56"/>
                <a:gd name="T5" fmla="*/ 2147483647 h 59"/>
                <a:gd name="T6" fmla="*/ 0 w 56"/>
                <a:gd name="T7" fmla="*/ 2147483647 h 59"/>
                <a:gd name="T8" fmla="*/ 2147483647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2" name="Freeform 157"/>
          <p:cNvSpPr>
            <a:spLocks/>
          </p:cNvSpPr>
          <p:nvPr/>
        </p:nvSpPr>
        <p:spPr bwMode="auto">
          <a:xfrm>
            <a:off x="678185" y="2950493"/>
            <a:ext cx="90487" cy="95250"/>
          </a:xfrm>
          <a:custGeom>
            <a:avLst/>
            <a:gdLst>
              <a:gd name="T0" fmla="*/ 2147483647 w 57"/>
              <a:gd name="T1" fmla="*/ 0 h 60"/>
              <a:gd name="T2" fmla="*/ 2147483647 w 57"/>
              <a:gd name="T3" fmla="*/ 2147483647 h 60"/>
              <a:gd name="T4" fmla="*/ 2147483647 w 57"/>
              <a:gd name="T5" fmla="*/ 2147483647 h 60"/>
              <a:gd name="T6" fmla="*/ 0 w 57"/>
              <a:gd name="T7" fmla="*/ 2147483647 h 60"/>
              <a:gd name="T8" fmla="*/ 2147483647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3" name="Freeform 187"/>
          <p:cNvSpPr>
            <a:spLocks/>
          </p:cNvSpPr>
          <p:nvPr/>
        </p:nvSpPr>
        <p:spPr bwMode="auto">
          <a:xfrm>
            <a:off x="1649735" y="1974181"/>
            <a:ext cx="88900" cy="93662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4" name="Oval 189"/>
          <p:cNvSpPr>
            <a:spLocks noChangeArrowheads="1"/>
          </p:cNvSpPr>
          <p:nvPr/>
        </p:nvSpPr>
        <p:spPr bwMode="auto">
          <a:xfrm>
            <a:off x="3675385" y="2867943"/>
            <a:ext cx="84137" cy="8731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kumimoji="0" lang="ko-KR" altLang="en-US"/>
          </a:p>
        </p:txBody>
      </p:sp>
      <p:sp>
        <p:nvSpPr>
          <p:cNvPr id="255" name="Oval 189"/>
          <p:cNvSpPr>
            <a:spLocks noChangeArrowheads="1"/>
          </p:cNvSpPr>
          <p:nvPr/>
        </p:nvSpPr>
        <p:spPr bwMode="auto">
          <a:xfrm>
            <a:off x="4485010" y="2202781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kumimoji="0" lang="ko-KR" altLang="en-US"/>
          </a:p>
        </p:txBody>
      </p:sp>
      <p:grpSp>
        <p:nvGrpSpPr>
          <p:cNvPr id="256" name="그룹 735"/>
          <p:cNvGrpSpPr>
            <a:grpSpLocks/>
          </p:cNvGrpSpPr>
          <p:nvPr/>
        </p:nvGrpSpPr>
        <p:grpSpPr bwMode="auto">
          <a:xfrm>
            <a:off x="6597972" y="3983956"/>
            <a:ext cx="2222500" cy="1990725"/>
            <a:chOff x="6572264" y="4443426"/>
            <a:chExt cx="2222500" cy="1990725"/>
          </a:xfrm>
        </p:grpSpPr>
        <p:grpSp>
          <p:nvGrpSpPr>
            <p:cNvPr id="257" name="그룹 652"/>
            <p:cNvGrpSpPr>
              <a:grpSpLocks/>
            </p:cNvGrpSpPr>
            <p:nvPr/>
          </p:nvGrpSpPr>
          <p:grpSpPr bwMode="auto">
            <a:xfrm>
              <a:off x="6572264" y="4443426"/>
              <a:ext cx="2222500" cy="1990725"/>
              <a:chOff x="3187740" y="1857364"/>
              <a:chExt cx="2222500" cy="1990725"/>
            </a:xfrm>
          </p:grpSpPr>
          <p:sp>
            <p:nvSpPr>
              <p:cNvPr id="260" name="Rectangle 103"/>
              <p:cNvSpPr>
                <a:spLocks noChangeArrowheads="1"/>
              </p:cNvSpPr>
              <p:nvPr/>
            </p:nvSpPr>
            <p:spPr bwMode="auto">
              <a:xfrm>
                <a:off x="3187740" y="1857364"/>
                <a:ext cx="2222500" cy="19907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/>
              </a:p>
            </p:txBody>
          </p:sp>
          <p:sp>
            <p:nvSpPr>
              <p:cNvPr id="261" name="Rectangle 104"/>
              <p:cNvSpPr>
                <a:spLocks noChangeArrowheads="1"/>
              </p:cNvSpPr>
              <p:nvPr/>
            </p:nvSpPr>
            <p:spPr bwMode="auto">
              <a:xfrm>
                <a:off x="3400465" y="1998651"/>
                <a:ext cx="1906588" cy="16065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ko-KR" altLang="en-US"/>
              </a:p>
            </p:txBody>
          </p:sp>
          <p:sp>
            <p:nvSpPr>
              <p:cNvPr id="262" name="Line 105"/>
              <p:cNvSpPr>
                <a:spLocks noChangeShapeType="1"/>
              </p:cNvSpPr>
              <p:nvPr/>
            </p:nvSpPr>
            <p:spPr bwMode="auto">
              <a:xfrm>
                <a:off x="3400465" y="3443276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3" name="Line 106"/>
              <p:cNvSpPr>
                <a:spLocks noChangeShapeType="1"/>
              </p:cNvSpPr>
              <p:nvPr/>
            </p:nvSpPr>
            <p:spPr bwMode="auto">
              <a:xfrm>
                <a:off x="3400465" y="3282939"/>
                <a:ext cx="1906588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" name="Line 107"/>
              <p:cNvSpPr>
                <a:spLocks noChangeShapeType="1"/>
              </p:cNvSpPr>
              <p:nvPr/>
            </p:nvSpPr>
            <p:spPr bwMode="auto">
              <a:xfrm>
                <a:off x="3400465" y="3121014"/>
                <a:ext cx="1906588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" name="Line 108"/>
              <p:cNvSpPr>
                <a:spLocks noChangeShapeType="1"/>
              </p:cNvSpPr>
              <p:nvPr/>
            </p:nvSpPr>
            <p:spPr bwMode="auto">
              <a:xfrm>
                <a:off x="3400465" y="2960676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" name="Line 109"/>
              <p:cNvSpPr>
                <a:spLocks noChangeShapeType="1"/>
              </p:cNvSpPr>
              <p:nvPr/>
            </p:nvSpPr>
            <p:spPr bwMode="auto">
              <a:xfrm>
                <a:off x="3400465" y="2798751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" name="Line 110"/>
              <p:cNvSpPr>
                <a:spLocks noChangeShapeType="1"/>
              </p:cNvSpPr>
              <p:nvPr/>
            </p:nvSpPr>
            <p:spPr bwMode="auto">
              <a:xfrm>
                <a:off x="3400465" y="2643176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8" name="Line 111"/>
              <p:cNvSpPr>
                <a:spLocks noChangeShapeType="1"/>
              </p:cNvSpPr>
              <p:nvPr/>
            </p:nvSpPr>
            <p:spPr bwMode="auto">
              <a:xfrm>
                <a:off x="3400465" y="2482839"/>
                <a:ext cx="1906588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9" name="Line 112"/>
              <p:cNvSpPr>
                <a:spLocks noChangeShapeType="1"/>
              </p:cNvSpPr>
              <p:nvPr/>
            </p:nvSpPr>
            <p:spPr bwMode="auto">
              <a:xfrm>
                <a:off x="3400465" y="2320914"/>
                <a:ext cx="1906588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0" name="Line 113"/>
              <p:cNvSpPr>
                <a:spLocks noChangeShapeType="1"/>
              </p:cNvSpPr>
              <p:nvPr/>
            </p:nvSpPr>
            <p:spPr bwMode="auto">
              <a:xfrm>
                <a:off x="3400465" y="2160576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1" name="Line 114"/>
              <p:cNvSpPr>
                <a:spLocks noChangeShapeType="1"/>
              </p:cNvSpPr>
              <p:nvPr/>
            </p:nvSpPr>
            <p:spPr bwMode="auto">
              <a:xfrm>
                <a:off x="3400465" y="1998651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2" name="Line 115"/>
              <p:cNvSpPr>
                <a:spLocks noChangeShapeType="1"/>
              </p:cNvSpPr>
              <p:nvPr/>
            </p:nvSpPr>
            <p:spPr bwMode="auto">
              <a:xfrm>
                <a:off x="3592553" y="1998651"/>
                <a:ext cx="1587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3" name="Line 116"/>
              <p:cNvSpPr>
                <a:spLocks noChangeShapeType="1"/>
              </p:cNvSpPr>
              <p:nvPr/>
            </p:nvSpPr>
            <p:spPr bwMode="auto">
              <a:xfrm>
                <a:off x="3778290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4" name="Line 117"/>
              <p:cNvSpPr>
                <a:spLocks noChangeShapeType="1"/>
              </p:cNvSpPr>
              <p:nvPr/>
            </p:nvSpPr>
            <p:spPr bwMode="auto">
              <a:xfrm>
                <a:off x="3971965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5" name="Line 118"/>
              <p:cNvSpPr>
                <a:spLocks noChangeShapeType="1"/>
              </p:cNvSpPr>
              <p:nvPr/>
            </p:nvSpPr>
            <p:spPr bwMode="auto">
              <a:xfrm>
                <a:off x="4164053" y="1998651"/>
                <a:ext cx="1587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" name="Line 119"/>
              <p:cNvSpPr>
                <a:spLocks noChangeShapeType="1"/>
              </p:cNvSpPr>
              <p:nvPr/>
            </p:nvSpPr>
            <p:spPr bwMode="auto">
              <a:xfrm>
                <a:off x="4356140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7" name="Line 120"/>
              <p:cNvSpPr>
                <a:spLocks noChangeShapeType="1"/>
              </p:cNvSpPr>
              <p:nvPr/>
            </p:nvSpPr>
            <p:spPr bwMode="auto">
              <a:xfrm>
                <a:off x="4543465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8" name="Line 121"/>
              <p:cNvSpPr>
                <a:spLocks noChangeShapeType="1"/>
              </p:cNvSpPr>
              <p:nvPr/>
            </p:nvSpPr>
            <p:spPr bwMode="auto">
              <a:xfrm>
                <a:off x="4735553" y="1998651"/>
                <a:ext cx="1587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9" name="Line 122"/>
              <p:cNvSpPr>
                <a:spLocks noChangeShapeType="1"/>
              </p:cNvSpPr>
              <p:nvPr/>
            </p:nvSpPr>
            <p:spPr bwMode="auto">
              <a:xfrm>
                <a:off x="4927640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0" name="Line 123"/>
              <p:cNvSpPr>
                <a:spLocks noChangeShapeType="1"/>
              </p:cNvSpPr>
              <p:nvPr/>
            </p:nvSpPr>
            <p:spPr bwMode="auto">
              <a:xfrm>
                <a:off x="5114965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1" name="Line 124"/>
              <p:cNvSpPr>
                <a:spLocks noChangeShapeType="1"/>
              </p:cNvSpPr>
              <p:nvPr/>
            </p:nvSpPr>
            <p:spPr bwMode="auto">
              <a:xfrm>
                <a:off x="5307053" y="1998651"/>
                <a:ext cx="1587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2" name="Rectangle 125"/>
              <p:cNvSpPr>
                <a:spLocks noChangeArrowheads="1"/>
              </p:cNvSpPr>
              <p:nvPr/>
            </p:nvSpPr>
            <p:spPr bwMode="auto">
              <a:xfrm>
                <a:off x="3371860" y="1987530"/>
                <a:ext cx="1906588" cy="1606550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kumimoji="0" lang="ko-KR" altLang="en-US"/>
              </a:p>
            </p:txBody>
          </p:sp>
          <p:sp>
            <p:nvSpPr>
              <p:cNvPr id="283" name="Line 126"/>
              <p:cNvSpPr>
                <a:spLocks noChangeShapeType="1"/>
              </p:cNvSpPr>
              <p:nvPr/>
            </p:nvSpPr>
            <p:spPr bwMode="auto">
              <a:xfrm>
                <a:off x="3400465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4" name="Line 127"/>
              <p:cNvSpPr>
                <a:spLocks noChangeShapeType="1"/>
              </p:cNvSpPr>
              <p:nvPr/>
            </p:nvSpPr>
            <p:spPr bwMode="auto">
              <a:xfrm>
                <a:off x="3381415" y="3605201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5" name="Line 128"/>
              <p:cNvSpPr>
                <a:spLocks noChangeShapeType="1"/>
              </p:cNvSpPr>
              <p:nvPr/>
            </p:nvSpPr>
            <p:spPr bwMode="auto">
              <a:xfrm>
                <a:off x="3381415" y="3443276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" name="Line 129"/>
              <p:cNvSpPr>
                <a:spLocks noChangeShapeType="1"/>
              </p:cNvSpPr>
              <p:nvPr/>
            </p:nvSpPr>
            <p:spPr bwMode="auto">
              <a:xfrm>
                <a:off x="3381415" y="3282939"/>
                <a:ext cx="19050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" name="Line 130"/>
              <p:cNvSpPr>
                <a:spLocks noChangeShapeType="1"/>
              </p:cNvSpPr>
              <p:nvPr/>
            </p:nvSpPr>
            <p:spPr bwMode="auto">
              <a:xfrm>
                <a:off x="3381415" y="3121014"/>
                <a:ext cx="19050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" name="Line 131"/>
              <p:cNvSpPr>
                <a:spLocks noChangeShapeType="1"/>
              </p:cNvSpPr>
              <p:nvPr/>
            </p:nvSpPr>
            <p:spPr bwMode="auto">
              <a:xfrm>
                <a:off x="3381415" y="2960676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9" name="Line 132"/>
              <p:cNvSpPr>
                <a:spLocks noChangeShapeType="1"/>
              </p:cNvSpPr>
              <p:nvPr/>
            </p:nvSpPr>
            <p:spPr bwMode="auto">
              <a:xfrm>
                <a:off x="3381415" y="2798751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0" name="Line 133"/>
              <p:cNvSpPr>
                <a:spLocks noChangeShapeType="1"/>
              </p:cNvSpPr>
              <p:nvPr/>
            </p:nvSpPr>
            <p:spPr bwMode="auto">
              <a:xfrm>
                <a:off x="3381415" y="2643176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1" name="Line 134"/>
              <p:cNvSpPr>
                <a:spLocks noChangeShapeType="1"/>
              </p:cNvSpPr>
              <p:nvPr/>
            </p:nvSpPr>
            <p:spPr bwMode="auto">
              <a:xfrm>
                <a:off x="3381415" y="2482839"/>
                <a:ext cx="19050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Line 135"/>
              <p:cNvSpPr>
                <a:spLocks noChangeShapeType="1"/>
              </p:cNvSpPr>
              <p:nvPr/>
            </p:nvSpPr>
            <p:spPr bwMode="auto">
              <a:xfrm>
                <a:off x="3381415" y="2320914"/>
                <a:ext cx="19050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3" name="Line 136"/>
              <p:cNvSpPr>
                <a:spLocks noChangeShapeType="1"/>
              </p:cNvSpPr>
              <p:nvPr/>
            </p:nvSpPr>
            <p:spPr bwMode="auto">
              <a:xfrm>
                <a:off x="3381415" y="2160576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4" name="Line 137"/>
              <p:cNvSpPr>
                <a:spLocks noChangeShapeType="1"/>
              </p:cNvSpPr>
              <p:nvPr/>
            </p:nvSpPr>
            <p:spPr bwMode="auto">
              <a:xfrm>
                <a:off x="3381415" y="1998651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5" name="Line 138"/>
              <p:cNvSpPr>
                <a:spLocks noChangeShapeType="1"/>
              </p:cNvSpPr>
              <p:nvPr/>
            </p:nvSpPr>
            <p:spPr bwMode="auto">
              <a:xfrm>
                <a:off x="3400465" y="3605201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6" name="Line 139"/>
              <p:cNvSpPr>
                <a:spLocks noChangeShapeType="1"/>
              </p:cNvSpPr>
              <p:nvPr/>
            </p:nvSpPr>
            <p:spPr bwMode="auto">
              <a:xfrm flipV="1">
                <a:off x="3400465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7" name="Line 140"/>
              <p:cNvSpPr>
                <a:spLocks noChangeShapeType="1"/>
              </p:cNvSpPr>
              <p:nvPr/>
            </p:nvSpPr>
            <p:spPr bwMode="auto">
              <a:xfrm flipV="1">
                <a:off x="3592553" y="3605201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" name="Line 141"/>
              <p:cNvSpPr>
                <a:spLocks noChangeShapeType="1"/>
              </p:cNvSpPr>
              <p:nvPr/>
            </p:nvSpPr>
            <p:spPr bwMode="auto">
              <a:xfrm flipV="1">
                <a:off x="3778290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9" name="Line 142"/>
              <p:cNvSpPr>
                <a:spLocks noChangeShapeType="1"/>
              </p:cNvSpPr>
              <p:nvPr/>
            </p:nvSpPr>
            <p:spPr bwMode="auto">
              <a:xfrm flipV="1">
                <a:off x="3971965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0" name="Line 143"/>
              <p:cNvSpPr>
                <a:spLocks noChangeShapeType="1"/>
              </p:cNvSpPr>
              <p:nvPr/>
            </p:nvSpPr>
            <p:spPr bwMode="auto">
              <a:xfrm flipV="1">
                <a:off x="4164053" y="3605201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1" name="Line 144"/>
              <p:cNvSpPr>
                <a:spLocks noChangeShapeType="1"/>
              </p:cNvSpPr>
              <p:nvPr/>
            </p:nvSpPr>
            <p:spPr bwMode="auto">
              <a:xfrm flipV="1">
                <a:off x="4356140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2" name="Line 145"/>
              <p:cNvSpPr>
                <a:spLocks noChangeShapeType="1"/>
              </p:cNvSpPr>
              <p:nvPr/>
            </p:nvSpPr>
            <p:spPr bwMode="auto">
              <a:xfrm flipV="1">
                <a:off x="4543465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3" name="Line 146"/>
              <p:cNvSpPr>
                <a:spLocks noChangeShapeType="1"/>
              </p:cNvSpPr>
              <p:nvPr/>
            </p:nvSpPr>
            <p:spPr bwMode="auto">
              <a:xfrm flipV="1">
                <a:off x="4735553" y="3605201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4" name="Line 147"/>
              <p:cNvSpPr>
                <a:spLocks noChangeShapeType="1"/>
              </p:cNvSpPr>
              <p:nvPr/>
            </p:nvSpPr>
            <p:spPr bwMode="auto">
              <a:xfrm flipV="1">
                <a:off x="4927640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5" name="Line 148"/>
              <p:cNvSpPr>
                <a:spLocks noChangeShapeType="1"/>
              </p:cNvSpPr>
              <p:nvPr/>
            </p:nvSpPr>
            <p:spPr bwMode="auto">
              <a:xfrm flipV="1">
                <a:off x="5114965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6" name="Line 149"/>
              <p:cNvSpPr>
                <a:spLocks noChangeShapeType="1"/>
              </p:cNvSpPr>
              <p:nvPr/>
            </p:nvSpPr>
            <p:spPr bwMode="auto">
              <a:xfrm flipV="1">
                <a:off x="5307053" y="3605201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" name="Freeform 151"/>
              <p:cNvSpPr>
                <a:spLocks/>
              </p:cNvSpPr>
              <p:nvPr/>
            </p:nvSpPr>
            <p:spPr bwMode="auto">
              <a:xfrm>
                <a:off x="4300554" y="2559034"/>
                <a:ext cx="88900" cy="93663"/>
              </a:xfrm>
              <a:custGeom>
                <a:avLst/>
                <a:gdLst>
                  <a:gd name="T0" fmla="*/ 2147483647 w 56"/>
                  <a:gd name="T1" fmla="*/ 0 h 59"/>
                  <a:gd name="T2" fmla="*/ 2147483647 w 56"/>
                  <a:gd name="T3" fmla="*/ 2147483647 h 59"/>
                  <a:gd name="T4" fmla="*/ 2147483647 w 56"/>
                  <a:gd name="T5" fmla="*/ 2147483647 h 59"/>
                  <a:gd name="T6" fmla="*/ 0 w 56"/>
                  <a:gd name="T7" fmla="*/ 2147483647 h 59"/>
                  <a:gd name="T8" fmla="*/ 2147483647 w 56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9"/>
                  <a:gd name="T17" fmla="*/ 56 w 5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9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8" name="Freeform 156"/>
              <p:cNvSpPr>
                <a:spLocks/>
              </p:cNvSpPr>
              <p:nvPr/>
            </p:nvSpPr>
            <p:spPr bwMode="auto">
              <a:xfrm>
                <a:off x="3548074" y="3406765"/>
                <a:ext cx="90488" cy="93662"/>
              </a:xfrm>
              <a:custGeom>
                <a:avLst/>
                <a:gdLst>
                  <a:gd name="T0" fmla="*/ 2147483647 w 57"/>
                  <a:gd name="T1" fmla="*/ 0 h 59"/>
                  <a:gd name="T2" fmla="*/ 2147483647 w 57"/>
                  <a:gd name="T3" fmla="*/ 2147483647 h 59"/>
                  <a:gd name="T4" fmla="*/ 2147483647 w 57"/>
                  <a:gd name="T5" fmla="*/ 2147483647 h 59"/>
                  <a:gd name="T6" fmla="*/ 0 w 57"/>
                  <a:gd name="T7" fmla="*/ 2147483647 h 59"/>
                  <a:gd name="T8" fmla="*/ 2147483647 w 57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9"/>
                  <a:gd name="T17" fmla="*/ 57 w 5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9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9" name="Freeform 157"/>
              <p:cNvSpPr>
                <a:spLocks/>
              </p:cNvSpPr>
              <p:nvPr/>
            </p:nvSpPr>
            <p:spPr bwMode="auto">
              <a:xfrm>
                <a:off x="4311690" y="2757476"/>
                <a:ext cx="90488" cy="95250"/>
              </a:xfrm>
              <a:custGeom>
                <a:avLst/>
                <a:gdLst>
                  <a:gd name="T0" fmla="*/ 2147483647 w 57"/>
                  <a:gd name="T1" fmla="*/ 0 h 60"/>
                  <a:gd name="T2" fmla="*/ 2147483647 w 57"/>
                  <a:gd name="T3" fmla="*/ 2147483647 h 60"/>
                  <a:gd name="T4" fmla="*/ 2147483647 w 57"/>
                  <a:gd name="T5" fmla="*/ 2147483647 h 60"/>
                  <a:gd name="T6" fmla="*/ 0 w 57"/>
                  <a:gd name="T7" fmla="*/ 2147483647 h 60"/>
                  <a:gd name="T8" fmla="*/ 2147483647 w 57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60"/>
                  <a:gd name="T17" fmla="*/ 57 w 57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60">
                    <a:moveTo>
                      <a:pt x="28" y="0"/>
                    </a:moveTo>
                    <a:lnTo>
                      <a:pt x="57" y="30"/>
                    </a:lnTo>
                    <a:lnTo>
                      <a:pt x="28" y="60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" name="Rectangle 158"/>
              <p:cNvSpPr>
                <a:spLocks noChangeArrowheads="1"/>
              </p:cNvSpPr>
              <p:nvPr/>
            </p:nvSpPr>
            <p:spPr bwMode="auto">
              <a:xfrm>
                <a:off x="3309978" y="355757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kumimoji="0" lang="en-US" altLang="ko-KR"/>
              </a:p>
            </p:txBody>
          </p:sp>
          <p:sp>
            <p:nvSpPr>
              <p:cNvPr id="311" name="Rectangle 159"/>
              <p:cNvSpPr>
                <a:spLocks noChangeArrowheads="1"/>
              </p:cNvSpPr>
              <p:nvPr/>
            </p:nvSpPr>
            <p:spPr bwMode="auto">
              <a:xfrm>
                <a:off x="3309978" y="3397239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kumimoji="0" lang="en-US" altLang="ko-KR"/>
              </a:p>
            </p:txBody>
          </p:sp>
          <p:sp>
            <p:nvSpPr>
              <p:cNvPr id="312" name="Rectangle 160"/>
              <p:cNvSpPr>
                <a:spLocks noChangeArrowheads="1"/>
              </p:cNvSpPr>
              <p:nvPr/>
            </p:nvSpPr>
            <p:spPr bwMode="auto">
              <a:xfrm>
                <a:off x="3309978" y="3235314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kumimoji="0" lang="en-US" altLang="ko-KR"/>
              </a:p>
            </p:txBody>
          </p:sp>
          <p:sp>
            <p:nvSpPr>
              <p:cNvPr id="313" name="Rectangle 161"/>
              <p:cNvSpPr>
                <a:spLocks noChangeArrowheads="1"/>
              </p:cNvSpPr>
              <p:nvPr/>
            </p:nvSpPr>
            <p:spPr bwMode="auto">
              <a:xfrm>
                <a:off x="3309978" y="307497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kumimoji="0" lang="en-US" altLang="ko-KR"/>
              </a:p>
            </p:txBody>
          </p:sp>
          <p:sp>
            <p:nvSpPr>
              <p:cNvPr id="314" name="Rectangle 162"/>
              <p:cNvSpPr>
                <a:spLocks noChangeArrowheads="1"/>
              </p:cNvSpPr>
              <p:nvPr/>
            </p:nvSpPr>
            <p:spPr bwMode="auto">
              <a:xfrm>
                <a:off x="3309978" y="2913051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kumimoji="0" lang="en-US" altLang="ko-KR"/>
              </a:p>
            </p:txBody>
          </p:sp>
          <p:sp>
            <p:nvSpPr>
              <p:cNvPr id="315" name="Rectangle 163"/>
              <p:cNvSpPr>
                <a:spLocks noChangeArrowheads="1"/>
              </p:cNvSpPr>
              <p:nvPr/>
            </p:nvSpPr>
            <p:spPr bwMode="auto">
              <a:xfrm>
                <a:off x="3309978" y="27511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5</a:t>
                </a:r>
                <a:endParaRPr kumimoji="0" lang="en-US" altLang="ko-KR"/>
              </a:p>
            </p:txBody>
          </p:sp>
          <p:sp>
            <p:nvSpPr>
              <p:cNvPr id="316" name="Rectangle 164"/>
              <p:cNvSpPr>
                <a:spLocks noChangeArrowheads="1"/>
              </p:cNvSpPr>
              <p:nvPr/>
            </p:nvSpPr>
            <p:spPr bwMode="auto">
              <a:xfrm>
                <a:off x="3309978" y="2597139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6</a:t>
                </a:r>
                <a:endParaRPr kumimoji="0" lang="en-US" altLang="ko-KR"/>
              </a:p>
            </p:txBody>
          </p:sp>
          <p:sp>
            <p:nvSpPr>
              <p:cNvPr id="317" name="Rectangle 165"/>
              <p:cNvSpPr>
                <a:spLocks noChangeArrowheads="1"/>
              </p:cNvSpPr>
              <p:nvPr/>
            </p:nvSpPr>
            <p:spPr bwMode="auto">
              <a:xfrm>
                <a:off x="3309978" y="2435214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7</a:t>
                </a:r>
                <a:endParaRPr kumimoji="0" lang="en-US" altLang="ko-KR"/>
              </a:p>
            </p:txBody>
          </p:sp>
          <p:sp>
            <p:nvSpPr>
              <p:cNvPr id="318" name="Rectangle 166"/>
              <p:cNvSpPr>
                <a:spLocks noChangeArrowheads="1"/>
              </p:cNvSpPr>
              <p:nvPr/>
            </p:nvSpPr>
            <p:spPr bwMode="auto">
              <a:xfrm>
                <a:off x="3309978" y="227487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8</a:t>
                </a:r>
                <a:endParaRPr kumimoji="0" lang="en-US" altLang="ko-KR"/>
              </a:p>
            </p:txBody>
          </p:sp>
          <p:sp>
            <p:nvSpPr>
              <p:cNvPr id="319" name="Rectangle 167"/>
              <p:cNvSpPr>
                <a:spLocks noChangeArrowheads="1"/>
              </p:cNvSpPr>
              <p:nvPr/>
            </p:nvSpPr>
            <p:spPr bwMode="auto">
              <a:xfrm>
                <a:off x="3309978" y="2112951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9</a:t>
                </a:r>
                <a:endParaRPr kumimoji="0" lang="en-US" altLang="ko-KR"/>
              </a:p>
            </p:txBody>
          </p:sp>
          <p:sp>
            <p:nvSpPr>
              <p:cNvPr id="320" name="Rectangle 168"/>
              <p:cNvSpPr>
                <a:spLocks noChangeArrowheads="1"/>
              </p:cNvSpPr>
              <p:nvPr/>
            </p:nvSpPr>
            <p:spPr bwMode="auto">
              <a:xfrm>
                <a:off x="3271878" y="1951026"/>
                <a:ext cx="115887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10</a:t>
                </a:r>
                <a:endParaRPr kumimoji="0" lang="en-US" altLang="ko-KR"/>
              </a:p>
            </p:txBody>
          </p:sp>
          <p:sp>
            <p:nvSpPr>
              <p:cNvPr id="321" name="Rectangle 169"/>
              <p:cNvSpPr>
                <a:spLocks noChangeArrowheads="1"/>
              </p:cNvSpPr>
              <p:nvPr/>
            </p:nvSpPr>
            <p:spPr bwMode="auto">
              <a:xfrm>
                <a:off x="3381415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kumimoji="0" lang="en-US" altLang="ko-KR"/>
              </a:p>
            </p:txBody>
          </p:sp>
          <p:sp>
            <p:nvSpPr>
              <p:cNvPr id="322" name="Rectangle 170"/>
              <p:cNvSpPr>
                <a:spLocks noChangeArrowheads="1"/>
              </p:cNvSpPr>
              <p:nvPr/>
            </p:nvSpPr>
            <p:spPr bwMode="auto">
              <a:xfrm>
                <a:off x="3573503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kumimoji="0" lang="en-US" altLang="ko-KR"/>
              </a:p>
            </p:txBody>
          </p:sp>
          <p:sp>
            <p:nvSpPr>
              <p:cNvPr id="323" name="Rectangle 171"/>
              <p:cNvSpPr>
                <a:spLocks noChangeArrowheads="1"/>
              </p:cNvSpPr>
              <p:nvPr/>
            </p:nvSpPr>
            <p:spPr bwMode="auto">
              <a:xfrm>
                <a:off x="3759240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kumimoji="0" lang="en-US" altLang="ko-KR"/>
              </a:p>
            </p:txBody>
          </p:sp>
          <p:sp>
            <p:nvSpPr>
              <p:cNvPr id="324" name="Rectangle 172"/>
              <p:cNvSpPr>
                <a:spLocks noChangeArrowheads="1"/>
              </p:cNvSpPr>
              <p:nvPr/>
            </p:nvSpPr>
            <p:spPr bwMode="auto">
              <a:xfrm>
                <a:off x="3952915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kumimoji="0" lang="en-US" altLang="ko-KR"/>
              </a:p>
            </p:txBody>
          </p:sp>
          <p:sp>
            <p:nvSpPr>
              <p:cNvPr id="325" name="Rectangle 173"/>
              <p:cNvSpPr>
                <a:spLocks noChangeArrowheads="1"/>
              </p:cNvSpPr>
              <p:nvPr/>
            </p:nvSpPr>
            <p:spPr bwMode="auto">
              <a:xfrm>
                <a:off x="4145003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kumimoji="0" lang="en-US" altLang="ko-KR"/>
              </a:p>
            </p:txBody>
          </p:sp>
          <p:sp>
            <p:nvSpPr>
              <p:cNvPr id="326" name="Rectangle 174"/>
              <p:cNvSpPr>
                <a:spLocks noChangeArrowheads="1"/>
              </p:cNvSpPr>
              <p:nvPr/>
            </p:nvSpPr>
            <p:spPr bwMode="auto">
              <a:xfrm>
                <a:off x="4337090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5</a:t>
                </a:r>
                <a:endParaRPr kumimoji="0" lang="en-US" altLang="ko-KR"/>
              </a:p>
            </p:txBody>
          </p:sp>
          <p:sp>
            <p:nvSpPr>
              <p:cNvPr id="327" name="Rectangle 175"/>
              <p:cNvSpPr>
                <a:spLocks noChangeArrowheads="1"/>
              </p:cNvSpPr>
              <p:nvPr/>
            </p:nvSpPr>
            <p:spPr bwMode="auto">
              <a:xfrm>
                <a:off x="4524415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6</a:t>
                </a:r>
                <a:endParaRPr kumimoji="0" lang="en-US" altLang="ko-KR"/>
              </a:p>
            </p:txBody>
          </p:sp>
          <p:sp>
            <p:nvSpPr>
              <p:cNvPr id="328" name="Rectangle 176"/>
              <p:cNvSpPr>
                <a:spLocks noChangeArrowheads="1"/>
              </p:cNvSpPr>
              <p:nvPr/>
            </p:nvSpPr>
            <p:spPr bwMode="auto">
              <a:xfrm>
                <a:off x="4716503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7</a:t>
                </a:r>
                <a:endParaRPr kumimoji="0" lang="en-US" altLang="ko-KR"/>
              </a:p>
            </p:txBody>
          </p:sp>
          <p:sp>
            <p:nvSpPr>
              <p:cNvPr id="329" name="Rectangle 177"/>
              <p:cNvSpPr>
                <a:spLocks noChangeArrowheads="1"/>
              </p:cNvSpPr>
              <p:nvPr/>
            </p:nvSpPr>
            <p:spPr bwMode="auto">
              <a:xfrm>
                <a:off x="4908590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8</a:t>
                </a:r>
                <a:endParaRPr kumimoji="0" lang="en-US" altLang="ko-KR"/>
              </a:p>
            </p:txBody>
          </p:sp>
          <p:sp>
            <p:nvSpPr>
              <p:cNvPr id="330" name="Rectangle 178"/>
              <p:cNvSpPr>
                <a:spLocks noChangeArrowheads="1"/>
              </p:cNvSpPr>
              <p:nvPr/>
            </p:nvSpPr>
            <p:spPr bwMode="auto">
              <a:xfrm>
                <a:off x="5095915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9</a:t>
                </a:r>
                <a:endParaRPr kumimoji="0" lang="en-US" altLang="ko-KR"/>
              </a:p>
            </p:txBody>
          </p:sp>
          <p:sp>
            <p:nvSpPr>
              <p:cNvPr id="331" name="Rectangle 179"/>
              <p:cNvSpPr>
                <a:spLocks noChangeArrowheads="1"/>
              </p:cNvSpPr>
              <p:nvPr/>
            </p:nvSpPr>
            <p:spPr bwMode="auto">
              <a:xfrm>
                <a:off x="5268953" y="3665526"/>
                <a:ext cx="115887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10</a:t>
                </a:r>
                <a:endParaRPr kumimoji="0" lang="en-US" altLang="ko-KR"/>
              </a:p>
            </p:txBody>
          </p:sp>
          <p:sp>
            <p:nvSpPr>
              <p:cNvPr id="332" name="Rectangle 180"/>
              <p:cNvSpPr>
                <a:spLocks noChangeArrowheads="1"/>
              </p:cNvSpPr>
              <p:nvPr/>
            </p:nvSpPr>
            <p:spPr bwMode="auto">
              <a:xfrm>
                <a:off x="3187740" y="1857364"/>
                <a:ext cx="2222500" cy="199072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kumimoji="0" lang="ko-KR" altLang="en-US"/>
              </a:p>
            </p:txBody>
          </p:sp>
          <p:sp>
            <p:nvSpPr>
              <p:cNvPr id="333" name="Freeform 186"/>
              <p:cNvSpPr>
                <a:spLocks/>
              </p:cNvSpPr>
              <p:nvPr/>
            </p:nvSpPr>
            <p:spPr bwMode="auto">
              <a:xfrm>
                <a:off x="3552836" y="3240076"/>
                <a:ext cx="88900" cy="95250"/>
              </a:xfrm>
              <a:custGeom>
                <a:avLst/>
                <a:gdLst>
                  <a:gd name="T0" fmla="*/ 2147483647 w 56"/>
                  <a:gd name="T1" fmla="*/ 0 h 60"/>
                  <a:gd name="T2" fmla="*/ 2147483647 w 56"/>
                  <a:gd name="T3" fmla="*/ 2147483647 h 60"/>
                  <a:gd name="T4" fmla="*/ 2147483647 w 56"/>
                  <a:gd name="T5" fmla="*/ 2147483647 h 60"/>
                  <a:gd name="T6" fmla="*/ 0 w 56"/>
                  <a:gd name="T7" fmla="*/ 2147483647 h 60"/>
                  <a:gd name="T8" fmla="*/ 2147483647 w 56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60"/>
                  <a:gd name="T17" fmla="*/ 56 w 56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60">
                    <a:moveTo>
                      <a:pt x="28" y="0"/>
                    </a:moveTo>
                    <a:lnTo>
                      <a:pt x="56" y="30"/>
                    </a:lnTo>
                    <a:lnTo>
                      <a:pt x="28" y="60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4" name="Freeform 187"/>
              <p:cNvSpPr>
                <a:spLocks/>
              </p:cNvSpPr>
              <p:nvPr/>
            </p:nvSpPr>
            <p:spPr bwMode="auto">
              <a:xfrm>
                <a:off x="4514868" y="2763833"/>
                <a:ext cx="88900" cy="93663"/>
              </a:xfrm>
              <a:custGeom>
                <a:avLst/>
                <a:gdLst>
                  <a:gd name="T0" fmla="*/ 2147483647 w 56"/>
                  <a:gd name="T1" fmla="*/ 0 h 59"/>
                  <a:gd name="T2" fmla="*/ 2147483647 w 56"/>
                  <a:gd name="T3" fmla="*/ 2147483647 h 59"/>
                  <a:gd name="T4" fmla="*/ 2147483647 w 56"/>
                  <a:gd name="T5" fmla="*/ 2147483647 h 59"/>
                  <a:gd name="T6" fmla="*/ 0 w 56"/>
                  <a:gd name="T7" fmla="*/ 2147483647 h 59"/>
                  <a:gd name="T8" fmla="*/ 2147483647 w 56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9"/>
                  <a:gd name="T17" fmla="*/ 56 w 5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9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4143415" y="2287576"/>
                <a:ext cx="714375" cy="714375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3371890" y="3130539"/>
                <a:ext cx="557213" cy="557212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7" name="Freeform 156"/>
              <p:cNvSpPr>
                <a:spLocks/>
              </p:cNvSpPr>
              <p:nvPr/>
            </p:nvSpPr>
            <p:spPr bwMode="auto">
              <a:xfrm>
                <a:off x="3738574" y="3406776"/>
                <a:ext cx="90488" cy="93662"/>
              </a:xfrm>
              <a:custGeom>
                <a:avLst/>
                <a:gdLst>
                  <a:gd name="T0" fmla="*/ 2147483647 w 57"/>
                  <a:gd name="T1" fmla="*/ 0 h 59"/>
                  <a:gd name="T2" fmla="*/ 2147483647 w 57"/>
                  <a:gd name="T3" fmla="*/ 2147483647 h 59"/>
                  <a:gd name="T4" fmla="*/ 2147483647 w 57"/>
                  <a:gd name="T5" fmla="*/ 2147483647 h 59"/>
                  <a:gd name="T6" fmla="*/ 0 w 57"/>
                  <a:gd name="T7" fmla="*/ 2147483647 h 59"/>
                  <a:gd name="T8" fmla="*/ 2147483647 w 57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9"/>
                  <a:gd name="T17" fmla="*/ 57 w 5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9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8" name="Freeform 187"/>
              <p:cNvSpPr>
                <a:spLocks/>
              </p:cNvSpPr>
              <p:nvPr/>
            </p:nvSpPr>
            <p:spPr bwMode="auto">
              <a:xfrm>
                <a:off x="4667268" y="2428868"/>
                <a:ext cx="88900" cy="93663"/>
              </a:xfrm>
              <a:custGeom>
                <a:avLst/>
                <a:gdLst>
                  <a:gd name="T0" fmla="*/ 2147483647 w 56"/>
                  <a:gd name="T1" fmla="*/ 0 h 59"/>
                  <a:gd name="T2" fmla="*/ 2147483647 w 56"/>
                  <a:gd name="T3" fmla="*/ 2147483647 h 59"/>
                  <a:gd name="T4" fmla="*/ 2147483647 w 56"/>
                  <a:gd name="T5" fmla="*/ 2147483647 h 59"/>
                  <a:gd name="T6" fmla="*/ 0 w 56"/>
                  <a:gd name="T7" fmla="*/ 2147483647 h 59"/>
                  <a:gd name="T8" fmla="*/ 2147483647 w 56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9"/>
                  <a:gd name="T17" fmla="*/ 56 w 5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9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58" name="Oval 189"/>
            <p:cNvSpPr>
              <a:spLocks noChangeArrowheads="1"/>
            </p:cNvSpPr>
            <p:nvPr/>
          </p:nvSpPr>
          <p:spPr bwMode="auto">
            <a:xfrm>
              <a:off x="7034200" y="5913450"/>
              <a:ext cx="84137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kumimoji="0" lang="ko-KR" altLang="en-US"/>
            </a:p>
          </p:txBody>
        </p:sp>
        <p:sp>
          <p:nvSpPr>
            <p:cNvPr id="259" name="Oval 189"/>
            <p:cNvSpPr>
              <a:spLocks noChangeArrowheads="1"/>
            </p:cNvSpPr>
            <p:nvPr/>
          </p:nvSpPr>
          <p:spPr bwMode="auto">
            <a:xfrm>
              <a:off x="7843812" y="5248294"/>
              <a:ext cx="84137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kumimoji="0" lang="ko-KR" altLang="en-US"/>
            </a:p>
          </p:txBody>
        </p:sp>
      </p:grpSp>
      <p:grpSp>
        <p:nvGrpSpPr>
          <p:cNvPr id="339" name="그룹 736"/>
          <p:cNvGrpSpPr>
            <a:grpSpLocks/>
          </p:cNvGrpSpPr>
          <p:nvPr/>
        </p:nvGrpSpPr>
        <p:grpSpPr bwMode="auto">
          <a:xfrm>
            <a:off x="3240410" y="4041106"/>
            <a:ext cx="2222500" cy="1990725"/>
            <a:chOff x="6572264" y="4443426"/>
            <a:chExt cx="2222500" cy="1990725"/>
          </a:xfrm>
        </p:grpSpPr>
        <p:grpSp>
          <p:nvGrpSpPr>
            <p:cNvPr id="340" name="그룹 652"/>
            <p:cNvGrpSpPr>
              <a:grpSpLocks/>
            </p:cNvGrpSpPr>
            <p:nvPr/>
          </p:nvGrpSpPr>
          <p:grpSpPr bwMode="auto">
            <a:xfrm>
              <a:off x="6572264" y="4443426"/>
              <a:ext cx="2222500" cy="1990725"/>
              <a:chOff x="3187740" y="1857364"/>
              <a:chExt cx="2222500" cy="1990725"/>
            </a:xfrm>
          </p:grpSpPr>
          <p:sp>
            <p:nvSpPr>
              <p:cNvPr id="343" name="Rectangle 103"/>
              <p:cNvSpPr>
                <a:spLocks noChangeArrowheads="1"/>
              </p:cNvSpPr>
              <p:nvPr/>
            </p:nvSpPr>
            <p:spPr bwMode="auto">
              <a:xfrm>
                <a:off x="3187740" y="1857364"/>
                <a:ext cx="2222500" cy="19907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/>
              </a:p>
            </p:txBody>
          </p:sp>
          <p:sp>
            <p:nvSpPr>
              <p:cNvPr id="344" name="Rectangle 104"/>
              <p:cNvSpPr>
                <a:spLocks noChangeArrowheads="1"/>
              </p:cNvSpPr>
              <p:nvPr/>
            </p:nvSpPr>
            <p:spPr bwMode="auto">
              <a:xfrm>
                <a:off x="3400465" y="1998651"/>
                <a:ext cx="1906588" cy="16065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ko-KR" altLang="en-US"/>
              </a:p>
            </p:txBody>
          </p:sp>
          <p:sp>
            <p:nvSpPr>
              <p:cNvPr id="345" name="Line 105"/>
              <p:cNvSpPr>
                <a:spLocks noChangeShapeType="1"/>
              </p:cNvSpPr>
              <p:nvPr/>
            </p:nvSpPr>
            <p:spPr bwMode="auto">
              <a:xfrm>
                <a:off x="3400465" y="3443276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Line 106"/>
              <p:cNvSpPr>
                <a:spLocks noChangeShapeType="1"/>
              </p:cNvSpPr>
              <p:nvPr/>
            </p:nvSpPr>
            <p:spPr bwMode="auto">
              <a:xfrm>
                <a:off x="3400465" y="3282939"/>
                <a:ext cx="1906588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7" name="Line 107"/>
              <p:cNvSpPr>
                <a:spLocks noChangeShapeType="1"/>
              </p:cNvSpPr>
              <p:nvPr/>
            </p:nvSpPr>
            <p:spPr bwMode="auto">
              <a:xfrm>
                <a:off x="3400465" y="3121014"/>
                <a:ext cx="1906588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" name="Line 108"/>
              <p:cNvSpPr>
                <a:spLocks noChangeShapeType="1"/>
              </p:cNvSpPr>
              <p:nvPr/>
            </p:nvSpPr>
            <p:spPr bwMode="auto">
              <a:xfrm>
                <a:off x="3400465" y="2960676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Line 109"/>
              <p:cNvSpPr>
                <a:spLocks noChangeShapeType="1"/>
              </p:cNvSpPr>
              <p:nvPr/>
            </p:nvSpPr>
            <p:spPr bwMode="auto">
              <a:xfrm>
                <a:off x="3400465" y="2798751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" name="Line 110"/>
              <p:cNvSpPr>
                <a:spLocks noChangeShapeType="1"/>
              </p:cNvSpPr>
              <p:nvPr/>
            </p:nvSpPr>
            <p:spPr bwMode="auto">
              <a:xfrm>
                <a:off x="3400465" y="2643176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1" name="Line 111"/>
              <p:cNvSpPr>
                <a:spLocks noChangeShapeType="1"/>
              </p:cNvSpPr>
              <p:nvPr/>
            </p:nvSpPr>
            <p:spPr bwMode="auto">
              <a:xfrm>
                <a:off x="3400465" y="2482839"/>
                <a:ext cx="1906588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2" name="Line 112"/>
              <p:cNvSpPr>
                <a:spLocks noChangeShapeType="1"/>
              </p:cNvSpPr>
              <p:nvPr/>
            </p:nvSpPr>
            <p:spPr bwMode="auto">
              <a:xfrm>
                <a:off x="3400465" y="2320914"/>
                <a:ext cx="1906588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3" name="Line 113"/>
              <p:cNvSpPr>
                <a:spLocks noChangeShapeType="1"/>
              </p:cNvSpPr>
              <p:nvPr/>
            </p:nvSpPr>
            <p:spPr bwMode="auto">
              <a:xfrm>
                <a:off x="3400465" y="2160576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4" name="Line 114"/>
              <p:cNvSpPr>
                <a:spLocks noChangeShapeType="1"/>
              </p:cNvSpPr>
              <p:nvPr/>
            </p:nvSpPr>
            <p:spPr bwMode="auto">
              <a:xfrm>
                <a:off x="3400465" y="1998651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5" name="Line 115"/>
              <p:cNvSpPr>
                <a:spLocks noChangeShapeType="1"/>
              </p:cNvSpPr>
              <p:nvPr/>
            </p:nvSpPr>
            <p:spPr bwMode="auto">
              <a:xfrm>
                <a:off x="3592553" y="1998651"/>
                <a:ext cx="1587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6" name="Line 116"/>
              <p:cNvSpPr>
                <a:spLocks noChangeShapeType="1"/>
              </p:cNvSpPr>
              <p:nvPr/>
            </p:nvSpPr>
            <p:spPr bwMode="auto">
              <a:xfrm>
                <a:off x="3778290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Line 117"/>
              <p:cNvSpPr>
                <a:spLocks noChangeShapeType="1"/>
              </p:cNvSpPr>
              <p:nvPr/>
            </p:nvSpPr>
            <p:spPr bwMode="auto">
              <a:xfrm>
                <a:off x="3971965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" name="Line 118"/>
              <p:cNvSpPr>
                <a:spLocks noChangeShapeType="1"/>
              </p:cNvSpPr>
              <p:nvPr/>
            </p:nvSpPr>
            <p:spPr bwMode="auto">
              <a:xfrm>
                <a:off x="4164053" y="1998651"/>
                <a:ext cx="1587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Line 119"/>
              <p:cNvSpPr>
                <a:spLocks noChangeShapeType="1"/>
              </p:cNvSpPr>
              <p:nvPr/>
            </p:nvSpPr>
            <p:spPr bwMode="auto">
              <a:xfrm>
                <a:off x="4356140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Line 120"/>
              <p:cNvSpPr>
                <a:spLocks noChangeShapeType="1"/>
              </p:cNvSpPr>
              <p:nvPr/>
            </p:nvSpPr>
            <p:spPr bwMode="auto">
              <a:xfrm>
                <a:off x="4543465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Line 121"/>
              <p:cNvSpPr>
                <a:spLocks noChangeShapeType="1"/>
              </p:cNvSpPr>
              <p:nvPr/>
            </p:nvSpPr>
            <p:spPr bwMode="auto">
              <a:xfrm>
                <a:off x="4735553" y="1998651"/>
                <a:ext cx="1587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2" name="Line 122"/>
              <p:cNvSpPr>
                <a:spLocks noChangeShapeType="1"/>
              </p:cNvSpPr>
              <p:nvPr/>
            </p:nvSpPr>
            <p:spPr bwMode="auto">
              <a:xfrm>
                <a:off x="4927640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3" name="Line 123"/>
              <p:cNvSpPr>
                <a:spLocks noChangeShapeType="1"/>
              </p:cNvSpPr>
              <p:nvPr/>
            </p:nvSpPr>
            <p:spPr bwMode="auto">
              <a:xfrm>
                <a:off x="5114965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124"/>
              <p:cNvSpPr>
                <a:spLocks noChangeShapeType="1"/>
              </p:cNvSpPr>
              <p:nvPr/>
            </p:nvSpPr>
            <p:spPr bwMode="auto">
              <a:xfrm>
                <a:off x="5307053" y="1998651"/>
                <a:ext cx="1587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5" name="Rectangle 125"/>
              <p:cNvSpPr>
                <a:spLocks noChangeArrowheads="1"/>
              </p:cNvSpPr>
              <p:nvPr/>
            </p:nvSpPr>
            <p:spPr bwMode="auto">
              <a:xfrm>
                <a:off x="3371860" y="1987530"/>
                <a:ext cx="1906588" cy="1606550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kumimoji="0" lang="ko-KR" altLang="en-US"/>
              </a:p>
            </p:txBody>
          </p:sp>
          <p:sp>
            <p:nvSpPr>
              <p:cNvPr id="366" name="Line 126"/>
              <p:cNvSpPr>
                <a:spLocks noChangeShapeType="1"/>
              </p:cNvSpPr>
              <p:nvPr/>
            </p:nvSpPr>
            <p:spPr bwMode="auto">
              <a:xfrm>
                <a:off x="3400465" y="1998651"/>
                <a:ext cx="1588" cy="16065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7" name="Line 127"/>
              <p:cNvSpPr>
                <a:spLocks noChangeShapeType="1"/>
              </p:cNvSpPr>
              <p:nvPr/>
            </p:nvSpPr>
            <p:spPr bwMode="auto">
              <a:xfrm>
                <a:off x="3381415" y="3605201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8" name="Line 128"/>
              <p:cNvSpPr>
                <a:spLocks noChangeShapeType="1"/>
              </p:cNvSpPr>
              <p:nvPr/>
            </p:nvSpPr>
            <p:spPr bwMode="auto">
              <a:xfrm>
                <a:off x="3381415" y="3443276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9" name="Line 129"/>
              <p:cNvSpPr>
                <a:spLocks noChangeShapeType="1"/>
              </p:cNvSpPr>
              <p:nvPr/>
            </p:nvSpPr>
            <p:spPr bwMode="auto">
              <a:xfrm>
                <a:off x="3381415" y="3282939"/>
                <a:ext cx="19050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0" name="Line 130"/>
              <p:cNvSpPr>
                <a:spLocks noChangeShapeType="1"/>
              </p:cNvSpPr>
              <p:nvPr/>
            </p:nvSpPr>
            <p:spPr bwMode="auto">
              <a:xfrm>
                <a:off x="3381415" y="3121014"/>
                <a:ext cx="19050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1" name="Line 131"/>
              <p:cNvSpPr>
                <a:spLocks noChangeShapeType="1"/>
              </p:cNvSpPr>
              <p:nvPr/>
            </p:nvSpPr>
            <p:spPr bwMode="auto">
              <a:xfrm>
                <a:off x="3381415" y="2960676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Line 132"/>
              <p:cNvSpPr>
                <a:spLocks noChangeShapeType="1"/>
              </p:cNvSpPr>
              <p:nvPr/>
            </p:nvSpPr>
            <p:spPr bwMode="auto">
              <a:xfrm>
                <a:off x="3381415" y="2798751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3" name="Line 133"/>
              <p:cNvSpPr>
                <a:spLocks noChangeShapeType="1"/>
              </p:cNvSpPr>
              <p:nvPr/>
            </p:nvSpPr>
            <p:spPr bwMode="auto">
              <a:xfrm>
                <a:off x="3381415" y="2643176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4" name="Line 134"/>
              <p:cNvSpPr>
                <a:spLocks noChangeShapeType="1"/>
              </p:cNvSpPr>
              <p:nvPr/>
            </p:nvSpPr>
            <p:spPr bwMode="auto">
              <a:xfrm>
                <a:off x="3381415" y="2482839"/>
                <a:ext cx="19050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5" name="Line 135"/>
              <p:cNvSpPr>
                <a:spLocks noChangeShapeType="1"/>
              </p:cNvSpPr>
              <p:nvPr/>
            </p:nvSpPr>
            <p:spPr bwMode="auto">
              <a:xfrm>
                <a:off x="3381415" y="2320914"/>
                <a:ext cx="19050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6" name="Line 136"/>
              <p:cNvSpPr>
                <a:spLocks noChangeShapeType="1"/>
              </p:cNvSpPr>
              <p:nvPr/>
            </p:nvSpPr>
            <p:spPr bwMode="auto">
              <a:xfrm>
                <a:off x="3381415" y="2160576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7" name="Line 137"/>
              <p:cNvSpPr>
                <a:spLocks noChangeShapeType="1"/>
              </p:cNvSpPr>
              <p:nvPr/>
            </p:nvSpPr>
            <p:spPr bwMode="auto">
              <a:xfrm>
                <a:off x="3381415" y="1998651"/>
                <a:ext cx="190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8" name="Line 138"/>
              <p:cNvSpPr>
                <a:spLocks noChangeShapeType="1"/>
              </p:cNvSpPr>
              <p:nvPr/>
            </p:nvSpPr>
            <p:spPr bwMode="auto">
              <a:xfrm>
                <a:off x="3400465" y="3605201"/>
                <a:ext cx="19065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Line 139"/>
              <p:cNvSpPr>
                <a:spLocks noChangeShapeType="1"/>
              </p:cNvSpPr>
              <p:nvPr/>
            </p:nvSpPr>
            <p:spPr bwMode="auto">
              <a:xfrm flipV="1">
                <a:off x="3400465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0" name="Line 140"/>
              <p:cNvSpPr>
                <a:spLocks noChangeShapeType="1"/>
              </p:cNvSpPr>
              <p:nvPr/>
            </p:nvSpPr>
            <p:spPr bwMode="auto">
              <a:xfrm flipV="1">
                <a:off x="3592553" y="3605201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1" name="Line 141"/>
              <p:cNvSpPr>
                <a:spLocks noChangeShapeType="1"/>
              </p:cNvSpPr>
              <p:nvPr/>
            </p:nvSpPr>
            <p:spPr bwMode="auto">
              <a:xfrm flipV="1">
                <a:off x="3778290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2" name="Line 142"/>
              <p:cNvSpPr>
                <a:spLocks noChangeShapeType="1"/>
              </p:cNvSpPr>
              <p:nvPr/>
            </p:nvSpPr>
            <p:spPr bwMode="auto">
              <a:xfrm flipV="1">
                <a:off x="3971965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Line 143"/>
              <p:cNvSpPr>
                <a:spLocks noChangeShapeType="1"/>
              </p:cNvSpPr>
              <p:nvPr/>
            </p:nvSpPr>
            <p:spPr bwMode="auto">
              <a:xfrm flipV="1">
                <a:off x="4164053" y="3605201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4" name="Line 144"/>
              <p:cNvSpPr>
                <a:spLocks noChangeShapeType="1"/>
              </p:cNvSpPr>
              <p:nvPr/>
            </p:nvSpPr>
            <p:spPr bwMode="auto">
              <a:xfrm flipV="1">
                <a:off x="4356140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5" name="Line 145"/>
              <p:cNvSpPr>
                <a:spLocks noChangeShapeType="1"/>
              </p:cNvSpPr>
              <p:nvPr/>
            </p:nvSpPr>
            <p:spPr bwMode="auto">
              <a:xfrm flipV="1">
                <a:off x="4543465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6" name="Line 146"/>
              <p:cNvSpPr>
                <a:spLocks noChangeShapeType="1"/>
              </p:cNvSpPr>
              <p:nvPr/>
            </p:nvSpPr>
            <p:spPr bwMode="auto">
              <a:xfrm flipV="1">
                <a:off x="4735553" y="3605201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7" name="Line 147"/>
              <p:cNvSpPr>
                <a:spLocks noChangeShapeType="1"/>
              </p:cNvSpPr>
              <p:nvPr/>
            </p:nvSpPr>
            <p:spPr bwMode="auto">
              <a:xfrm flipV="1">
                <a:off x="4927640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8" name="Line 148"/>
              <p:cNvSpPr>
                <a:spLocks noChangeShapeType="1"/>
              </p:cNvSpPr>
              <p:nvPr/>
            </p:nvSpPr>
            <p:spPr bwMode="auto">
              <a:xfrm flipV="1">
                <a:off x="5114965" y="3605201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" name="Line 149"/>
              <p:cNvSpPr>
                <a:spLocks noChangeShapeType="1"/>
              </p:cNvSpPr>
              <p:nvPr/>
            </p:nvSpPr>
            <p:spPr bwMode="auto">
              <a:xfrm flipV="1">
                <a:off x="5307053" y="3605201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0" name="Freeform 151"/>
              <p:cNvSpPr>
                <a:spLocks/>
              </p:cNvSpPr>
              <p:nvPr/>
            </p:nvSpPr>
            <p:spPr bwMode="auto">
              <a:xfrm>
                <a:off x="4300554" y="2559034"/>
                <a:ext cx="88900" cy="93663"/>
              </a:xfrm>
              <a:custGeom>
                <a:avLst/>
                <a:gdLst>
                  <a:gd name="T0" fmla="*/ 2147483647 w 56"/>
                  <a:gd name="T1" fmla="*/ 0 h 59"/>
                  <a:gd name="T2" fmla="*/ 2147483647 w 56"/>
                  <a:gd name="T3" fmla="*/ 2147483647 h 59"/>
                  <a:gd name="T4" fmla="*/ 2147483647 w 56"/>
                  <a:gd name="T5" fmla="*/ 2147483647 h 59"/>
                  <a:gd name="T6" fmla="*/ 0 w 56"/>
                  <a:gd name="T7" fmla="*/ 2147483647 h 59"/>
                  <a:gd name="T8" fmla="*/ 2147483647 w 56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9"/>
                  <a:gd name="T17" fmla="*/ 56 w 5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9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1" name="Freeform 156"/>
              <p:cNvSpPr>
                <a:spLocks/>
              </p:cNvSpPr>
              <p:nvPr/>
            </p:nvSpPr>
            <p:spPr bwMode="auto">
              <a:xfrm>
                <a:off x="3548074" y="3406765"/>
                <a:ext cx="90488" cy="93662"/>
              </a:xfrm>
              <a:custGeom>
                <a:avLst/>
                <a:gdLst>
                  <a:gd name="T0" fmla="*/ 2147483647 w 57"/>
                  <a:gd name="T1" fmla="*/ 0 h 59"/>
                  <a:gd name="T2" fmla="*/ 2147483647 w 57"/>
                  <a:gd name="T3" fmla="*/ 2147483647 h 59"/>
                  <a:gd name="T4" fmla="*/ 2147483647 w 57"/>
                  <a:gd name="T5" fmla="*/ 2147483647 h 59"/>
                  <a:gd name="T6" fmla="*/ 0 w 57"/>
                  <a:gd name="T7" fmla="*/ 2147483647 h 59"/>
                  <a:gd name="T8" fmla="*/ 2147483647 w 57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9"/>
                  <a:gd name="T17" fmla="*/ 57 w 5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9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2" name="Freeform 157"/>
              <p:cNvSpPr>
                <a:spLocks/>
              </p:cNvSpPr>
              <p:nvPr/>
            </p:nvSpPr>
            <p:spPr bwMode="auto">
              <a:xfrm>
                <a:off x="4311690" y="2757476"/>
                <a:ext cx="90488" cy="95250"/>
              </a:xfrm>
              <a:custGeom>
                <a:avLst/>
                <a:gdLst>
                  <a:gd name="T0" fmla="*/ 2147483647 w 57"/>
                  <a:gd name="T1" fmla="*/ 0 h 60"/>
                  <a:gd name="T2" fmla="*/ 2147483647 w 57"/>
                  <a:gd name="T3" fmla="*/ 2147483647 h 60"/>
                  <a:gd name="T4" fmla="*/ 2147483647 w 57"/>
                  <a:gd name="T5" fmla="*/ 2147483647 h 60"/>
                  <a:gd name="T6" fmla="*/ 0 w 57"/>
                  <a:gd name="T7" fmla="*/ 2147483647 h 60"/>
                  <a:gd name="T8" fmla="*/ 2147483647 w 57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60"/>
                  <a:gd name="T17" fmla="*/ 57 w 57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60">
                    <a:moveTo>
                      <a:pt x="28" y="0"/>
                    </a:moveTo>
                    <a:lnTo>
                      <a:pt x="57" y="30"/>
                    </a:lnTo>
                    <a:lnTo>
                      <a:pt x="28" y="60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3" name="Rectangle 158"/>
              <p:cNvSpPr>
                <a:spLocks noChangeArrowheads="1"/>
              </p:cNvSpPr>
              <p:nvPr/>
            </p:nvSpPr>
            <p:spPr bwMode="auto">
              <a:xfrm>
                <a:off x="3309978" y="355757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kumimoji="0" lang="en-US" altLang="ko-KR"/>
              </a:p>
            </p:txBody>
          </p:sp>
          <p:sp>
            <p:nvSpPr>
              <p:cNvPr id="394" name="Rectangle 159"/>
              <p:cNvSpPr>
                <a:spLocks noChangeArrowheads="1"/>
              </p:cNvSpPr>
              <p:nvPr/>
            </p:nvSpPr>
            <p:spPr bwMode="auto">
              <a:xfrm>
                <a:off x="3309978" y="3397239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kumimoji="0" lang="en-US" altLang="ko-KR"/>
              </a:p>
            </p:txBody>
          </p:sp>
          <p:sp>
            <p:nvSpPr>
              <p:cNvPr id="395" name="Rectangle 160"/>
              <p:cNvSpPr>
                <a:spLocks noChangeArrowheads="1"/>
              </p:cNvSpPr>
              <p:nvPr/>
            </p:nvSpPr>
            <p:spPr bwMode="auto">
              <a:xfrm>
                <a:off x="3309978" y="3235314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kumimoji="0" lang="en-US" altLang="ko-KR"/>
              </a:p>
            </p:txBody>
          </p:sp>
          <p:sp>
            <p:nvSpPr>
              <p:cNvPr id="396" name="Rectangle 161"/>
              <p:cNvSpPr>
                <a:spLocks noChangeArrowheads="1"/>
              </p:cNvSpPr>
              <p:nvPr/>
            </p:nvSpPr>
            <p:spPr bwMode="auto">
              <a:xfrm>
                <a:off x="3309978" y="307497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kumimoji="0" lang="en-US" altLang="ko-KR"/>
              </a:p>
            </p:txBody>
          </p:sp>
          <p:sp>
            <p:nvSpPr>
              <p:cNvPr id="397" name="Rectangle 162"/>
              <p:cNvSpPr>
                <a:spLocks noChangeArrowheads="1"/>
              </p:cNvSpPr>
              <p:nvPr/>
            </p:nvSpPr>
            <p:spPr bwMode="auto">
              <a:xfrm>
                <a:off x="3309978" y="2913051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kumimoji="0" lang="en-US" altLang="ko-KR"/>
              </a:p>
            </p:txBody>
          </p:sp>
          <p:sp>
            <p:nvSpPr>
              <p:cNvPr id="398" name="Rectangle 163"/>
              <p:cNvSpPr>
                <a:spLocks noChangeArrowheads="1"/>
              </p:cNvSpPr>
              <p:nvPr/>
            </p:nvSpPr>
            <p:spPr bwMode="auto">
              <a:xfrm>
                <a:off x="3309978" y="27511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5</a:t>
                </a:r>
                <a:endParaRPr kumimoji="0" lang="en-US" altLang="ko-KR"/>
              </a:p>
            </p:txBody>
          </p:sp>
          <p:sp>
            <p:nvSpPr>
              <p:cNvPr id="399" name="Rectangle 164"/>
              <p:cNvSpPr>
                <a:spLocks noChangeArrowheads="1"/>
              </p:cNvSpPr>
              <p:nvPr/>
            </p:nvSpPr>
            <p:spPr bwMode="auto">
              <a:xfrm>
                <a:off x="3309978" y="2597139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6</a:t>
                </a:r>
                <a:endParaRPr kumimoji="0" lang="en-US" altLang="ko-KR"/>
              </a:p>
            </p:txBody>
          </p:sp>
          <p:sp>
            <p:nvSpPr>
              <p:cNvPr id="400" name="Rectangle 165"/>
              <p:cNvSpPr>
                <a:spLocks noChangeArrowheads="1"/>
              </p:cNvSpPr>
              <p:nvPr/>
            </p:nvSpPr>
            <p:spPr bwMode="auto">
              <a:xfrm>
                <a:off x="3309978" y="2435214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7</a:t>
                </a:r>
                <a:endParaRPr kumimoji="0" lang="en-US" altLang="ko-KR"/>
              </a:p>
            </p:txBody>
          </p:sp>
          <p:sp>
            <p:nvSpPr>
              <p:cNvPr id="401" name="Rectangle 166"/>
              <p:cNvSpPr>
                <a:spLocks noChangeArrowheads="1"/>
              </p:cNvSpPr>
              <p:nvPr/>
            </p:nvSpPr>
            <p:spPr bwMode="auto">
              <a:xfrm>
                <a:off x="3309978" y="227487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8</a:t>
                </a:r>
                <a:endParaRPr kumimoji="0" lang="en-US" altLang="ko-KR"/>
              </a:p>
            </p:txBody>
          </p:sp>
          <p:sp>
            <p:nvSpPr>
              <p:cNvPr id="402" name="Rectangle 167"/>
              <p:cNvSpPr>
                <a:spLocks noChangeArrowheads="1"/>
              </p:cNvSpPr>
              <p:nvPr/>
            </p:nvSpPr>
            <p:spPr bwMode="auto">
              <a:xfrm>
                <a:off x="3309978" y="2112951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9</a:t>
                </a:r>
                <a:endParaRPr kumimoji="0" lang="en-US" altLang="ko-KR"/>
              </a:p>
            </p:txBody>
          </p:sp>
          <p:sp>
            <p:nvSpPr>
              <p:cNvPr id="403" name="Rectangle 168"/>
              <p:cNvSpPr>
                <a:spLocks noChangeArrowheads="1"/>
              </p:cNvSpPr>
              <p:nvPr/>
            </p:nvSpPr>
            <p:spPr bwMode="auto">
              <a:xfrm>
                <a:off x="3271878" y="1951026"/>
                <a:ext cx="115887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10</a:t>
                </a:r>
                <a:endParaRPr kumimoji="0" lang="en-US" altLang="ko-KR"/>
              </a:p>
            </p:txBody>
          </p:sp>
          <p:sp>
            <p:nvSpPr>
              <p:cNvPr id="404" name="Rectangle 169"/>
              <p:cNvSpPr>
                <a:spLocks noChangeArrowheads="1"/>
              </p:cNvSpPr>
              <p:nvPr/>
            </p:nvSpPr>
            <p:spPr bwMode="auto">
              <a:xfrm>
                <a:off x="3381415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kumimoji="0" lang="en-US" altLang="ko-KR"/>
              </a:p>
            </p:txBody>
          </p:sp>
          <p:sp>
            <p:nvSpPr>
              <p:cNvPr id="405" name="Rectangle 170"/>
              <p:cNvSpPr>
                <a:spLocks noChangeArrowheads="1"/>
              </p:cNvSpPr>
              <p:nvPr/>
            </p:nvSpPr>
            <p:spPr bwMode="auto">
              <a:xfrm>
                <a:off x="3573503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kumimoji="0" lang="en-US" altLang="ko-KR"/>
              </a:p>
            </p:txBody>
          </p:sp>
          <p:sp>
            <p:nvSpPr>
              <p:cNvPr id="406" name="Rectangle 171"/>
              <p:cNvSpPr>
                <a:spLocks noChangeArrowheads="1"/>
              </p:cNvSpPr>
              <p:nvPr/>
            </p:nvSpPr>
            <p:spPr bwMode="auto">
              <a:xfrm>
                <a:off x="3759240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kumimoji="0" lang="en-US" altLang="ko-KR"/>
              </a:p>
            </p:txBody>
          </p:sp>
          <p:sp>
            <p:nvSpPr>
              <p:cNvPr id="407" name="Rectangle 172"/>
              <p:cNvSpPr>
                <a:spLocks noChangeArrowheads="1"/>
              </p:cNvSpPr>
              <p:nvPr/>
            </p:nvSpPr>
            <p:spPr bwMode="auto">
              <a:xfrm>
                <a:off x="3952915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kumimoji="0" lang="en-US" altLang="ko-KR"/>
              </a:p>
            </p:txBody>
          </p:sp>
          <p:sp>
            <p:nvSpPr>
              <p:cNvPr id="408" name="Rectangle 173"/>
              <p:cNvSpPr>
                <a:spLocks noChangeArrowheads="1"/>
              </p:cNvSpPr>
              <p:nvPr/>
            </p:nvSpPr>
            <p:spPr bwMode="auto">
              <a:xfrm>
                <a:off x="4145003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kumimoji="0" lang="en-US" altLang="ko-KR"/>
              </a:p>
            </p:txBody>
          </p:sp>
          <p:sp>
            <p:nvSpPr>
              <p:cNvPr id="409" name="Rectangle 174"/>
              <p:cNvSpPr>
                <a:spLocks noChangeArrowheads="1"/>
              </p:cNvSpPr>
              <p:nvPr/>
            </p:nvSpPr>
            <p:spPr bwMode="auto">
              <a:xfrm>
                <a:off x="4337090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5</a:t>
                </a:r>
                <a:endParaRPr kumimoji="0" lang="en-US" altLang="ko-KR"/>
              </a:p>
            </p:txBody>
          </p:sp>
          <p:sp>
            <p:nvSpPr>
              <p:cNvPr id="410" name="Rectangle 175"/>
              <p:cNvSpPr>
                <a:spLocks noChangeArrowheads="1"/>
              </p:cNvSpPr>
              <p:nvPr/>
            </p:nvSpPr>
            <p:spPr bwMode="auto">
              <a:xfrm>
                <a:off x="4524415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6</a:t>
                </a:r>
                <a:endParaRPr kumimoji="0" lang="en-US" altLang="ko-KR"/>
              </a:p>
            </p:txBody>
          </p:sp>
          <p:sp>
            <p:nvSpPr>
              <p:cNvPr id="411" name="Rectangle 176"/>
              <p:cNvSpPr>
                <a:spLocks noChangeArrowheads="1"/>
              </p:cNvSpPr>
              <p:nvPr/>
            </p:nvSpPr>
            <p:spPr bwMode="auto">
              <a:xfrm>
                <a:off x="4716503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7</a:t>
                </a:r>
                <a:endParaRPr kumimoji="0" lang="en-US" altLang="ko-KR"/>
              </a:p>
            </p:txBody>
          </p:sp>
          <p:sp>
            <p:nvSpPr>
              <p:cNvPr id="412" name="Rectangle 177"/>
              <p:cNvSpPr>
                <a:spLocks noChangeArrowheads="1"/>
              </p:cNvSpPr>
              <p:nvPr/>
            </p:nvSpPr>
            <p:spPr bwMode="auto">
              <a:xfrm>
                <a:off x="4908590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8</a:t>
                </a:r>
                <a:endParaRPr kumimoji="0" lang="en-US" altLang="ko-KR"/>
              </a:p>
            </p:txBody>
          </p:sp>
          <p:sp>
            <p:nvSpPr>
              <p:cNvPr id="413" name="Rectangle 178"/>
              <p:cNvSpPr>
                <a:spLocks noChangeArrowheads="1"/>
              </p:cNvSpPr>
              <p:nvPr/>
            </p:nvSpPr>
            <p:spPr bwMode="auto">
              <a:xfrm>
                <a:off x="5095915" y="3665526"/>
                <a:ext cx="69850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9</a:t>
                </a:r>
                <a:endParaRPr kumimoji="0" lang="en-US" altLang="ko-KR"/>
              </a:p>
            </p:txBody>
          </p:sp>
          <p:sp>
            <p:nvSpPr>
              <p:cNvPr id="414" name="Rectangle 179"/>
              <p:cNvSpPr>
                <a:spLocks noChangeArrowheads="1"/>
              </p:cNvSpPr>
              <p:nvPr/>
            </p:nvSpPr>
            <p:spPr bwMode="auto">
              <a:xfrm>
                <a:off x="5268953" y="3665526"/>
                <a:ext cx="115887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ko-KR" sz="600">
                    <a:solidFill>
                      <a:srgbClr val="000000"/>
                    </a:solidFill>
                    <a:latin typeface="Arial" charset="0"/>
                  </a:rPr>
                  <a:t>10</a:t>
                </a:r>
                <a:endParaRPr kumimoji="0" lang="en-US" altLang="ko-KR"/>
              </a:p>
            </p:txBody>
          </p:sp>
          <p:sp>
            <p:nvSpPr>
              <p:cNvPr id="415" name="Rectangle 180"/>
              <p:cNvSpPr>
                <a:spLocks noChangeArrowheads="1"/>
              </p:cNvSpPr>
              <p:nvPr/>
            </p:nvSpPr>
            <p:spPr bwMode="auto">
              <a:xfrm>
                <a:off x="3187740" y="1857364"/>
                <a:ext cx="2222500" cy="199072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kumimoji="0" lang="ko-KR" altLang="en-US"/>
              </a:p>
            </p:txBody>
          </p:sp>
          <p:sp>
            <p:nvSpPr>
              <p:cNvPr id="416" name="Freeform 186"/>
              <p:cNvSpPr>
                <a:spLocks/>
              </p:cNvSpPr>
              <p:nvPr/>
            </p:nvSpPr>
            <p:spPr bwMode="auto">
              <a:xfrm>
                <a:off x="3552836" y="3240076"/>
                <a:ext cx="88900" cy="95250"/>
              </a:xfrm>
              <a:custGeom>
                <a:avLst/>
                <a:gdLst>
                  <a:gd name="T0" fmla="*/ 2147483647 w 56"/>
                  <a:gd name="T1" fmla="*/ 0 h 60"/>
                  <a:gd name="T2" fmla="*/ 2147483647 w 56"/>
                  <a:gd name="T3" fmla="*/ 2147483647 h 60"/>
                  <a:gd name="T4" fmla="*/ 2147483647 w 56"/>
                  <a:gd name="T5" fmla="*/ 2147483647 h 60"/>
                  <a:gd name="T6" fmla="*/ 0 w 56"/>
                  <a:gd name="T7" fmla="*/ 2147483647 h 60"/>
                  <a:gd name="T8" fmla="*/ 2147483647 w 56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60"/>
                  <a:gd name="T17" fmla="*/ 56 w 56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60">
                    <a:moveTo>
                      <a:pt x="28" y="0"/>
                    </a:moveTo>
                    <a:lnTo>
                      <a:pt x="56" y="30"/>
                    </a:lnTo>
                    <a:lnTo>
                      <a:pt x="28" y="60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" name="Freeform 187"/>
              <p:cNvSpPr>
                <a:spLocks/>
              </p:cNvSpPr>
              <p:nvPr/>
            </p:nvSpPr>
            <p:spPr bwMode="auto">
              <a:xfrm>
                <a:off x="4514868" y="2763833"/>
                <a:ext cx="88900" cy="93663"/>
              </a:xfrm>
              <a:custGeom>
                <a:avLst/>
                <a:gdLst>
                  <a:gd name="T0" fmla="*/ 2147483647 w 56"/>
                  <a:gd name="T1" fmla="*/ 0 h 59"/>
                  <a:gd name="T2" fmla="*/ 2147483647 w 56"/>
                  <a:gd name="T3" fmla="*/ 2147483647 h 59"/>
                  <a:gd name="T4" fmla="*/ 2147483647 w 56"/>
                  <a:gd name="T5" fmla="*/ 2147483647 h 59"/>
                  <a:gd name="T6" fmla="*/ 0 w 56"/>
                  <a:gd name="T7" fmla="*/ 2147483647 h 59"/>
                  <a:gd name="T8" fmla="*/ 2147483647 w 56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9"/>
                  <a:gd name="T17" fmla="*/ 56 w 5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9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>
                <a:off x="4143415" y="2287576"/>
                <a:ext cx="714375" cy="714375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>
                <a:off x="3371890" y="3130539"/>
                <a:ext cx="557212" cy="557212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20" name="Freeform 156"/>
              <p:cNvSpPr>
                <a:spLocks/>
              </p:cNvSpPr>
              <p:nvPr/>
            </p:nvSpPr>
            <p:spPr bwMode="auto">
              <a:xfrm>
                <a:off x="3738574" y="3406776"/>
                <a:ext cx="90488" cy="93662"/>
              </a:xfrm>
              <a:custGeom>
                <a:avLst/>
                <a:gdLst>
                  <a:gd name="T0" fmla="*/ 2147483647 w 57"/>
                  <a:gd name="T1" fmla="*/ 0 h 59"/>
                  <a:gd name="T2" fmla="*/ 2147483647 w 57"/>
                  <a:gd name="T3" fmla="*/ 2147483647 h 59"/>
                  <a:gd name="T4" fmla="*/ 2147483647 w 57"/>
                  <a:gd name="T5" fmla="*/ 2147483647 h 59"/>
                  <a:gd name="T6" fmla="*/ 0 w 57"/>
                  <a:gd name="T7" fmla="*/ 2147483647 h 59"/>
                  <a:gd name="T8" fmla="*/ 2147483647 w 57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9"/>
                  <a:gd name="T17" fmla="*/ 57 w 5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9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1" name="Freeform 187"/>
              <p:cNvSpPr>
                <a:spLocks/>
              </p:cNvSpPr>
              <p:nvPr/>
            </p:nvSpPr>
            <p:spPr bwMode="auto">
              <a:xfrm>
                <a:off x="4667268" y="2428868"/>
                <a:ext cx="88900" cy="93663"/>
              </a:xfrm>
              <a:custGeom>
                <a:avLst/>
                <a:gdLst>
                  <a:gd name="T0" fmla="*/ 2147483647 w 56"/>
                  <a:gd name="T1" fmla="*/ 0 h 59"/>
                  <a:gd name="T2" fmla="*/ 2147483647 w 56"/>
                  <a:gd name="T3" fmla="*/ 2147483647 h 59"/>
                  <a:gd name="T4" fmla="*/ 2147483647 w 56"/>
                  <a:gd name="T5" fmla="*/ 2147483647 h 59"/>
                  <a:gd name="T6" fmla="*/ 0 w 56"/>
                  <a:gd name="T7" fmla="*/ 2147483647 h 59"/>
                  <a:gd name="T8" fmla="*/ 2147483647 w 56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9"/>
                  <a:gd name="T17" fmla="*/ 56 w 5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9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41" name="Oval 189"/>
            <p:cNvSpPr>
              <a:spLocks noChangeArrowheads="1"/>
            </p:cNvSpPr>
            <p:nvPr/>
          </p:nvSpPr>
          <p:spPr bwMode="auto">
            <a:xfrm>
              <a:off x="7034200" y="5913450"/>
              <a:ext cx="84137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kumimoji="0" lang="ko-KR" altLang="en-US"/>
            </a:p>
          </p:txBody>
        </p:sp>
        <p:sp>
          <p:nvSpPr>
            <p:cNvPr id="342" name="Oval 189"/>
            <p:cNvSpPr>
              <a:spLocks noChangeArrowheads="1"/>
            </p:cNvSpPr>
            <p:nvPr/>
          </p:nvSpPr>
          <p:spPr bwMode="auto">
            <a:xfrm>
              <a:off x="7843812" y="5248294"/>
              <a:ext cx="84137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kumimoji="0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2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모서리가 둥근 직사각형 40"/>
          <p:cNvSpPr>
            <a:spLocks noChangeArrowheads="1"/>
          </p:cNvSpPr>
          <p:nvPr/>
        </p:nvSpPr>
        <p:spPr bwMode="auto">
          <a:xfrm>
            <a:off x="5857875" y="2524472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6" name="모서리가 둥근 직사각형 39"/>
          <p:cNvSpPr>
            <a:spLocks noChangeArrowheads="1"/>
          </p:cNvSpPr>
          <p:nvPr/>
        </p:nvSpPr>
        <p:spPr bwMode="auto">
          <a:xfrm>
            <a:off x="3357563" y="2524472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3214688" y="1810097"/>
            <a:ext cx="692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8" name="TextBox 43"/>
          <p:cNvSpPr txBox="1">
            <a:spLocks noChangeArrowheads="1"/>
          </p:cNvSpPr>
          <p:nvPr/>
        </p:nvSpPr>
        <p:spPr bwMode="auto">
          <a:xfrm>
            <a:off x="214313" y="4739034"/>
            <a:ext cx="8643937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marL="0" lvl="1" algn="ctr" eaLnBrk="1" hangingPunct="1"/>
            <a:r>
              <a:rPr lang="en-US" altLang="ko-KR" sz="2200" b="0">
                <a:solidFill>
                  <a:srgbClr val="000000"/>
                </a:solidFill>
              </a:rPr>
              <a:t>Assume we randomly partitioned the objects into 2 nonempty subsets as above!</a:t>
            </a:r>
          </a:p>
          <a:p>
            <a:pPr eaLnBrk="1" hangingPunct="1"/>
            <a:endParaRPr lang="ko-KR" altLang="en-US"/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4022725" y="1810097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4830763" y="1810097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11" name="TextBox 41"/>
          <p:cNvSpPr txBox="1">
            <a:spLocks noChangeArrowheads="1"/>
          </p:cNvSpPr>
          <p:nvPr/>
        </p:nvSpPr>
        <p:spPr bwMode="auto">
          <a:xfrm>
            <a:off x="5638800" y="1810097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12" name="TextBox 41"/>
          <p:cNvSpPr txBox="1">
            <a:spLocks noChangeArrowheads="1"/>
          </p:cNvSpPr>
          <p:nvPr/>
        </p:nvSpPr>
        <p:spPr bwMode="auto">
          <a:xfrm>
            <a:off x="6446838" y="1810097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13" name="TextBox 41"/>
          <p:cNvSpPr txBox="1">
            <a:spLocks noChangeArrowheads="1"/>
          </p:cNvSpPr>
          <p:nvPr/>
        </p:nvSpPr>
        <p:spPr bwMode="auto">
          <a:xfrm>
            <a:off x="7254875" y="1810097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14" name="TextBox 41"/>
          <p:cNvSpPr txBox="1">
            <a:spLocks noChangeArrowheads="1"/>
          </p:cNvSpPr>
          <p:nvPr/>
        </p:nvSpPr>
        <p:spPr bwMode="auto">
          <a:xfrm>
            <a:off x="8062913" y="1810097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15" name="TextBox 41"/>
          <p:cNvSpPr txBox="1">
            <a:spLocks noChangeArrowheads="1"/>
          </p:cNvSpPr>
          <p:nvPr/>
        </p:nvSpPr>
        <p:spPr bwMode="auto">
          <a:xfrm>
            <a:off x="3367088" y="3043584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16" name="TextBox 41"/>
          <p:cNvSpPr txBox="1">
            <a:spLocks noChangeArrowheads="1"/>
          </p:cNvSpPr>
          <p:nvPr/>
        </p:nvSpPr>
        <p:spPr bwMode="auto">
          <a:xfrm>
            <a:off x="4143375" y="3043584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17" name="TextBox 41"/>
          <p:cNvSpPr txBox="1">
            <a:spLocks noChangeArrowheads="1"/>
          </p:cNvSpPr>
          <p:nvPr/>
        </p:nvSpPr>
        <p:spPr bwMode="auto">
          <a:xfrm>
            <a:off x="4919663" y="3043584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18" name="TextBox 41"/>
          <p:cNvSpPr txBox="1">
            <a:spLocks noChangeArrowheads="1"/>
          </p:cNvSpPr>
          <p:nvPr/>
        </p:nvSpPr>
        <p:spPr bwMode="auto">
          <a:xfrm>
            <a:off x="5795963" y="3024534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19" name="TextBox 41"/>
          <p:cNvSpPr txBox="1">
            <a:spLocks noChangeArrowheads="1"/>
          </p:cNvSpPr>
          <p:nvPr/>
        </p:nvSpPr>
        <p:spPr bwMode="auto">
          <a:xfrm>
            <a:off x="6581775" y="3024534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20" name="TextBox 41"/>
          <p:cNvSpPr txBox="1">
            <a:spLocks noChangeArrowheads="1"/>
          </p:cNvSpPr>
          <p:nvPr/>
        </p:nvSpPr>
        <p:spPr bwMode="auto">
          <a:xfrm>
            <a:off x="7367588" y="3024534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8153400" y="3024534"/>
            <a:ext cx="92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grpSp>
        <p:nvGrpSpPr>
          <p:cNvPr id="22" name="그룹 65"/>
          <p:cNvGrpSpPr>
            <a:grpSpLocks/>
          </p:cNvGrpSpPr>
          <p:nvPr/>
        </p:nvGrpSpPr>
        <p:grpSpPr bwMode="auto">
          <a:xfrm>
            <a:off x="595313" y="1881534"/>
            <a:ext cx="2619375" cy="2643188"/>
            <a:chOff x="595313" y="2428875"/>
            <a:chExt cx="2619375" cy="2643199"/>
          </a:xfrm>
        </p:grpSpPr>
        <p:cxnSp>
          <p:nvCxnSpPr>
            <p:cNvPr id="23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3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44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5" cy="2279650"/>
              <a:chOff x="595614" y="2786058"/>
              <a:chExt cx="2237732" cy="2280346"/>
            </a:xfrm>
          </p:grpSpPr>
          <p:sp>
            <p:nvSpPr>
              <p:cNvPr id="49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50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51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52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53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54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55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56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45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6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7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8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</p:spTree>
    <p:extLst>
      <p:ext uri="{BB962C8B-B14F-4D97-AF65-F5344CB8AC3E}">
        <p14:creationId xmlns:p14="http://schemas.microsoft.com/office/powerpoint/2010/main" val="21877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(7/3, 8/3)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6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(20/4, 19/4)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cxnSp>
        <p:nvCxnSpPr>
          <p:cNvPr id="7" name="직선 연결선 45"/>
          <p:cNvCxnSpPr>
            <a:cxnSpLocks noChangeShapeType="1"/>
            <a:stCxn id="14" idx="5"/>
            <a:endCxn id="6" idx="1"/>
          </p:cNvCxnSpPr>
          <p:nvPr/>
        </p:nvCxnSpPr>
        <p:spPr bwMode="auto">
          <a:xfrm rot="16200000" flipH="1">
            <a:off x="3734594" y="2153444"/>
            <a:ext cx="1077912" cy="3587750"/>
          </a:xfrm>
          <a:prstGeom prst="line">
            <a:avLst/>
          </a:prstGeom>
          <a:noFill/>
          <a:ln w="38100" algn="ctr">
            <a:solidFill>
              <a:srgbClr val="00B0F0"/>
            </a:solidFill>
            <a:prstDash val="sysDot"/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47"/>
          <p:cNvCxnSpPr>
            <a:cxnSpLocks noChangeShapeType="1"/>
            <a:stCxn id="13" idx="6"/>
            <a:endCxn id="5" idx="1"/>
          </p:cNvCxnSpPr>
          <p:nvPr/>
        </p:nvCxnSpPr>
        <p:spPr bwMode="auto">
          <a:xfrm>
            <a:off x="1785938" y="3929063"/>
            <a:ext cx="1839912" cy="557212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ot"/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692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11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grpSp>
        <p:nvGrpSpPr>
          <p:cNvPr id="12" name="그룹 138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3" name="타원 43"/>
            <p:cNvSpPr>
              <a:spLocks noChangeArrowheads="1"/>
            </p:cNvSpPr>
            <p:nvPr/>
          </p:nvSpPr>
          <p:spPr bwMode="auto">
            <a:xfrm>
              <a:off x="1643042" y="3857629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타원 44"/>
            <p:cNvSpPr>
              <a:spLocks noChangeArrowheads="1"/>
            </p:cNvSpPr>
            <p:nvPr/>
          </p:nvSpPr>
          <p:spPr bwMode="auto">
            <a:xfrm>
              <a:off x="2357423" y="328612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5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16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3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4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6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37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2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3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4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5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6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7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8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9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38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9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0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41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sp>
        <p:nvSpPr>
          <p:cNvPr id="50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51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4919663" y="359092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5795963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8153400" y="3571875"/>
            <a:ext cx="92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57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9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60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61" name="TextBox 41"/>
          <p:cNvSpPr txBox="1">
            <a:spLocks noChangeArrowheads="1"/>
          </p:cNvSpPr>
          <p:nvPr/>
        </p:nvSpPr>
        <p:spPr bwMode="auto">
          <a:xfrm>
            <a:off x="6581775" y="357187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62" name="TextBox 41"/>
          <p:cNvSpPr txBox="1">
            <a:spLocks noChangeArrowheads="1"/>
          </p:cNvSpPr>
          <p:nvPr/>
        </p:nvSpPr>
        <p:spPr bwMode="auto">
          <a:xfrm>
            <a:off x="7367588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4438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 i="1" u="sng"/>
              <a:t>(1, 1)</a:t>
            </a:r>
            <a:endParaRPr lang="ko-KR" altLang="en-US" b="0" i="1" u="sng"/>
          </a:p>
        </p:txBody>
      </p:sp>
      <p:sp>
        <p:nvSpPr>
          <p:cNvPr id="6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11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12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(7/3, 8/3)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13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(20/4, 19/4)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sp>
        <p:nvSpPr>
          <p:cNvPr id="14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15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grpSp>
        <p:nvGrpSpPr>
          <p:cNvPr id="16" name="그룹 59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7" name="타원 43"/>
            <p:cNvSpPr>
              <a:spLocks noChangeArrowheads="1"/>
            </p:cNvSpPr>
            <p:nvPr/>
          </p:nvSpPr>
          <p:spPr bwMode="auto">
            <a:xfrm>
              <a:off x="1643042" y="3857629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8" name="타원 44"/>
            <p:cNvSpPr>
              <a:spLocks noChangeArrowheads="1"/>
            </p:cNvSpPr>
            <p:nvPr/>
          </p:nvSpPr>
          <p:spPr bwMode="auto">
            <a:xfrm>
              <a:off x="2357423" y="328612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9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20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7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8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9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0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41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6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7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8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9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50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51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52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53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42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3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45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cxnSp>
        <p:nvCxnSpPr>
          <p:cNvPr id="54" name="직선 연결선 47"/>
          <p:cNvCxnSpPr>
            <a:cxnSpLocks noChangeShapeType="1"/>
            <a:stCxn id="36" idx="7"/>
            <a:endCxn id="17" idx="3"/>
          </p:cNvCxnSpPr>
          <p:nvPr/>
        </p:nvCxnSpPr>
        <p:spPr bwMode="auto">
          <a:xfrm rot="5400000" flipH="1" flipV="1">
            <a:off x="1333500" y="3983038"/>
            <a:ext cx="333375" cy="327025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ot"/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17343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6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 i="1" u="sng"/>
              <a:t>(2, 1)</a:t>
            </a:r>
            <a:endParaRPr lang="ko-KR" altLang="en-US" b="0" i="1" u="sng"/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11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12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(7/3, 8/3)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13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(20/4, 19/4)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sp>
        <p:nvSpPr>
          <p:cNvPr id="14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15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grpSp>
        <p:nvGrpSpPr>
          <p:cNvPr id="16" name="그룹 59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7" name="타원 43"/>
            <p:cNvSpPr>
              <a:spLocks noChangeArrowheads="1"/>
            </p:cNvSpPr>
            <p:nvPr/>
          </p:nvSpPr>
          <p:spPr bwMode="auto">
            <a:xfrm>
              <a:off x="1643042" y="3857629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8" name="타원 44"/>
            <p:cNvSpPr>
              <a:spLocks noChangeArrowheads="1"/>
            </p:cNvSpPr>
            <p:nvPr/>
          </p:nvSpPr>
          <p:spPr bwMode="auto">
            <a:xfrm>
              <a:off x="2357423" y="328612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9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20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7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8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9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0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41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6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7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8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9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50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51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52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53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42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3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45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cxnSp>
        <p:nvCxnSpPr>
          <p:cNvPr id="54" name="직선 연결선 47"/>
          <p:cNvCxnSpPr>
            <a:cxnSpLocks noChangeShapeType="1"/>
            <a:stCxn id="42" idx="7"/>
            <a:endCxn id="17" idx="4"/>
          </p:cNvCxnSpPr>
          <p:nvPr/>
        </p:nvCxnSpPr>
        <p:spPr bwMode="auto">
          <a:xfrm rot="5400000" flipH="1" flipV="1">
            <a:off x="1515269" y="4107656"/>
            <a:ext cx="306388" cy="92075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ot"/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421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6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 i="1" u="sng"/>
              <a:t>(1, 2)</a:t>
            </a:r>
            <a:endParaRPr lang="ko-KR" altLang="en-US" b="0" i="1" u="sng"/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(7/3, 8/3)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11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(20/4, 19/4)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sp>
        <p:nvSpPr>
          <p:cNvPr id="12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13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grpSp>
        <p:nvGrpSpPr>
          <p:cNvPr id="14" name="그룹 59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5" name="타원 43"/>
            <p:cNvSpPr>
              <a:spLocks noChangeArrowheads="1"/>
            </p:cNvSpPr>
            <p:nvPr/>
          </p:nvSpPr>
          <p:spPr bwMode="auto">
            <a:xfrm>
              <a:off x="1643042" y="3857629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" name="타원 44"/>
            <p:cNvSpPr>
              <a:spLocks noChangeArrowheads="1"/>
            </p:cNvSpPr>
            <p:nvPr/>
          </p:nvSpPr>
          <p:spPr bwMode="auto">
            <a:xfrm>
              <a:off x="2357423" y="328612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7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18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6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7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8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39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4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5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6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7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8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9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50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51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40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1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2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43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cxnSp>
        <p:nvCxnSpPr>
          <p:cNvPr id="52" name="직선 연결선 47"/>
          <p:cNvCxnSpPr>
            <a:cxnSpLocks noChangeShapeType="1"/>
            <a:stCxn id="35" idx="6"/>
            <a:endCxn id="15" idx="2"/>
          </p:cNvCxnSpPr>
          <p:nvPr/>
        </p:nvCxnSpPr>
        <p:spPr bwMode="auto">
          <a:xfrm flipV="1">
            <a:off x="1357313" y="3929063"/>
            <a:ext cx="285750" cy="142875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ot"/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4919663" y="359092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7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6373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10916"/>
              </p:ext>
            </p:extLst>
          </p:nvPr>
        </p:nvGraphicFramePr>
        <p:xfrm>
          <a:off x="212030" y="1961357"/>
          <a:ext cx="1827213" cy="1573212"/>
        </p:xfrm>
        <a:graphic>
          <a:graphicData uri="http://schemas.openxmlformats.org/drawingml/2006/table">
            <a:tbl>
              <a:tblPr/>
              <a:tblGrid>
                <a:gridCol w="606425"/>
                <a:gridCol w="1220788"/>
              </a:tblGrid>
              <a:tr h="26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TID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a, c, d, f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b, c, e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a, b, c, e,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40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b, e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a, f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3768030" y="1269207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2000">
                <a:latin typeface="Times New Roman" pitchFamily="18" charset="0"/>
              </a:rPr>
              <a:t>Min_sup=2</a:t>
            </a:r>
          </a:p>
        </p:txBody>
      </p:sp>
      <p:graphicFrame>
        <p:nvGraphicFramePr>
          <p:cNvPr id="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16591"/>
              </p:ext>
            </p:extLst>
          </p:nvPr>
        </p:nvGraphicFramePr>
        <p:xfrm>
          <a:off x="2574230" y="1937544"/>
          <a:ext cx="1524000" cy="1853756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3"/>
          <p:cNvSpPr txBox="1">
            <a:spLocks noChangeArrowheads="1"/>
          </p:cNvSpPr>
          <p:nvPr/>
        </p:nvSpPr>
        <p:spPr bwMode="auto">
          <a:xfrm>
            <a:off x="440630" y="1553369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2000">
                <a:latin typeface="Times New Roman" pitchFamily="18" charset="0"/>
              </a:rPr>
              <a:t>Data base D</a:t>
            </a:r>
          </a:p>
        </p:txBody>
      </p:sp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845693" y="1553369"/>
            <a:ext cx="1214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1-candidates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7655818" y="1124744"/>
            <a:ext cx="776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1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83543"/>
              </p:ext>
            </p:extLst>
          </p:nvPr>
        </p:nvGraphicFramePr>
        <p:xfrm>
          <a:off x="4174430" y="1934369"/>
          <a:ext cx="1524000" cy="1645412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79"/>
          <p:cNvSpPr txBox="1">
            <a:spLocks noChangeArrowheads="1"/>
          </p:cNvSpPr>
          <p:nvPr/>
        </p:nvSpPr>
        <p:spPr bwMode="auto">
          <a:xfrm>
            <a:off x="4174430" y="1575594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Freq 1-itemsets</a:t>
            </a:r>
          </a:p>
        </p:txBody>
      </p:sp>
      <p:graphicFrame>
        <p:nvGraphicFramePr>
          <p:cNvPr id="13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57839"/>
              </p:ext>
            </p:extLst>
          </p:nvPr>
        </p:nvGraphicFramePr>
        <p:xfrm>
          <a:off x="6144518" y="1596232"/>
          <a:ext cx="1014412" cy="2678112"/>
        </p:xfrm>
        <a:graphic>
          <a:graphicData uri="http://schemas.openxmlformats.org/drawingml/2006/table">
            <a:tbl>
              <a:tblPr/>
              <a:tblGrid>
                <a:gridCol w="1014412"/>
              </a:tblGrid>
              <a:tr h="244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ab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ae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af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bc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bf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ce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cf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ef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106"/>
          <p:cNvSpPr txBox="1">
            <a:spLocks noChangeArrowheads="1"/>
          </p:cNvSpPr>
          <p:nvPr/>
        </p:nvSpPr>
        <p:spPr bwMode="auto">
          <a:xfrm>
            <a:off x="6079430" y="1254919"/>
            <a:ext cx="1214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2-candidates</a:t>
            </a:r>
          </a:p>
        </p:txBody>
      </p:sp>
      <p:sp>
        <p:nvSpPr>
          <p:cNvPr id="15" name="Line 107"/>
          <p:cNvSpPr>
            <a:spLocks noChangeShapeType="1"/>
          </p:cNvSpPr>
          <p:nvPr/>
        </p:nvSpPr>
        <p:spPr bwMode="auto">
          <a:xfrm>
            <a:off x="5774630" y="2620169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6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18965"/>
              </p:ext>
            </p:extLst>
          </p:nvPr>
        </p:nvGraphicFramePr>
        <p:xfrm>
          <a:off x="7368480" y="1485107"/>
          <a:ext cx="1524000" cy="2677671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17" name="Freeform 146"/>
          <p:cNvSpPr>
            <a:spLocks/>
          </p:cNvSpPr>
          <p:nvPr/>
        </p:nvSpPr>
        <p:spPr bwMode="auto">
          <a:xfrm>
            <a:off x="8528943" y="4098132"/>
            <a:ext cx="279400" cy="914400"/>
          </a:xfrm>
          <a:custGeom>
            <a:avLst/>
            <a:gdLst>
              <a:gd name="T0" fmla="*/ 325268229 w 240"/>
              <a:gd name="T1" fmla="*/ 0 h 576"/>
              <a:gd name="T2" fmla="*/ 325268229 w 240"/>
              <a:gd name="T3" fmla="*/ 1451609782 h 576"/>
              <a:gd name="T4" fmla="*/ 0 w 240"/>
              <a:gd name="T5" fmla="*/ 1451609782 h 576"/>
              <a:gd name="T6" fmla="*/ 0 60000 65536"/>
              <a:gd name="T7" fmla="*/ 0 60000 65536"/>
              <a:gd name="T8" fmla="*/ 0 60000 65536"/>
              <a:gd name="T9" fmla="*/ 0 w 240"/>
              <a:gd name="T10" fmla="*/ 0 h 576"/>
              <a:gd name="T11" fmla="*/ 240 w 24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76">
                <a:moveTo>
                  <a:pt x="240" y="0"/>
                </a:moveTo>
                <a:lnTo>
                  <a:pt x="240" y="576"/>
                </a:lnTo>
                <a:lnTo>
                  <a:pt x="0" y="576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16984"/>
              </p:ext>
            </p:extLst>
          </p:nvPr>
        </p:nvGraphicFramePr>
        <p:xfrm>
          <a:off x="6970018" y="4510882"/>
          <a:ext cx="1524000" cy="1572768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 Box 170"/>
          <p:cNvSpPr txBox="1">
            <a:spLocks noChangeArrowheads="1"/>
          </p:cNvSpPr>
          <p:nvPr/>
        </p:nvSpPr>
        <p:spPr bwMode="auto">
          <a:xfrm>
            <a:off x="6970018" y="4172744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Freq 2-itemsets</a:t>
            </a:r>
          </a:p>
        </p:txBody>
      </p:sp>
      <p:sp>
        <p:nvSpPr>
          <p:cNvPr id="20" name="Line 171"/>
          <p:cNvSpPr>
            <a:spLocks noChangeShapeType="1"/>
          </p:cNvSpPr>
          <p:nvPr/>
        </p:nvSpPr>
        <p:spPr bwMode="auto">
          <a:xfrm>
            <a:off x="6460430" y="4753769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1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75610"/>
              </p:ext>
            </p:extLst>
          </p:nvPr>
        </p:nvGraphicFramePr>
        <p:xfrm>
          <a:off x="3748980" y="4282282"/>
          <a:ext cx="914400" cy="524124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</a:p>
                  </a:txBody>
                  <a:tcPr marT="45687" marB="4568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bce</a:t>
                      </a:r>
                    </a:p>
                  </a:txBody>
                  <a:tcPr marT="45687" marB="4568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180"/>
          <p:cNvSpPr txBox="1">
            <a:spLocks noChangeArrowheads="1"/>
          </p:cNvSpPr>
          <p:nvPr/>
        </p:nvSpPr>
        <p:spPr bwMode="auto">
          <a:xfrm>
            <a:off x="3583880" y="3902869"/>
            <a:ext cx="1214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3-candidates</a:t>
            </a:r>
          </a:p>
        </p:txBody>
      </p:sp>
      <p:sp>
        <p:nvSpPr>
          <p:cNvPr id="23" name="Line 181"/>
          <p:cNvSpPr>
            <a:spLocks noChangeShapeType="1"/>
          </p:cNvSpPr>
          <p:nvPr/>
        </p:nvSpPr>
        <p:spPr bwMode="auto">
          <a:xfrm>
            <a:off x="4834830" y="4715669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4" name="Group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92153"/>
              </p:ext>
            </p:extLst>
          </p:nvPr>
        </p:nvGraphicFramePr>
        <p:xfrm>
          <a:off x="2129730" y="4283869"/>
          <a:ext cx="1524000" cy="524256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Line 193"/>
          <p:cNvSpPr>
            <a:spLocks noChangeShapeType="1"/>
          </p:cNvSpPr>
          <p:nvPr/>
        </p:nvSpPr>
        <p:spPr bwMode="auto">
          <a:xfrm>
            <a:off x="2066230" y="2607469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6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67139"/>
              </p:ext>
            </p:extLst>
          </p:nvPr>
        </p:nvGraphicFramePr>
        <p:xfrm>
          <a:off x="5507930" y="4555332"/>
          <a:ext cx="914400" cy="808197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262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Itemset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acf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62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bce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208"/>
          <p:cNvSpPr txBox="1">
            <a:spLocks noChangeArrowheads="1"/>
          </p:cNvSpPr>
          <p:nvPr/>
        </p:nvSpPr>
        <p:spPr bwMode="auto">
          <a:xfrm>
            <a:off x="5431730" y="4187032"/>
            <a:ext cx="1214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3-candidates</a:t>
            </a:r>
          </a:p>
        </p:txBody>
      </p:sp>
      <p:sp>
        <p:nvSpPr>
          <p:cNvPr id="28" name="Text Box 209"/>
          <p:cNvSpPr txBox="1">
            <a:spLocks noChangeArrowheads="1"/>
          </p:cNvSpPr>
          <p:nvPr/>
        </p:nvSpPr>
        <p:spPr bwMode="auto">
          <a:xfrm>
            <a:off x="1990030" y="1578769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Scan D</a:t>
            </a:r>
          </a:p>
        </p:txBody>
      </p:sp>
      <p:sp>
        <p:nvSpPr>
          <p:cNvPr id="29" name="Text Box 210"/>
          <p:cNvSpPr txBox="1">
            <a:spLocks noChangeArrowheads="1"/>
          </p:cNvSpPr>
          <p:nvPr/>
        </p:nvSpPr>
        <p:spPr bwMode="auto">
          <a:xfrm>
            <a:off x="135830" y="3826669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Freq 3-itemsets</a:t>
            </a:r>
          </a:p>
        </p:txBody>
      </p:sp>
      <p:sp>
        <p:nvSpPr>
          <p:cNvPr id="30" name="Text Box 211"/>
          <p:cNvSpPr txBox="1">
            <a:spLocks noChangeArrowheads="1"/>
          </p:cNvSpPr>
          <p:nvPr/>
        </p:nvSpPr>
        <p:spPr bwMode="auto">
          <a:xfrm>
            <a:off x="4666555" y="4233069"/>
            <a:ext cx="884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pruning</a:t>
            </a:r>
          </a:p>
        </p:txBody>
      </p:sp>
      <p:sp>
        <p:nvSpPr>
          <p:cNvPr id="31" name="Text Box 212"/>
          <p:cNvSpPr txBox="1">
            <a:spLocks noChangeArrowheads="1"/>
          </p:cNvSpPr>
          <p:nvPr/>
        </p:nvSpPr>
        <p:spPr bwMode="auto">
          <a:xfrm>
            <a:off x="2510730" y="3890169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1600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32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42111"/>
              </p:ext>
            </p:extLst>
          </p:nvPr>
        </p:nvGraphicFramePr>
        <p:xfrm>
          <a:off x="173930" y="4283869"/>
          <a:ext cx="1524000" cy="524256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Itemset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9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9AFF"/>
                    </a:solidFill>
                  </a:tcPr>
                </a:tc>
              </a:tr>
            </a:tbl>
          </a:graphicData>
        </a:graphic>
      </p:graphicFrame>
      <p:sp>
        <p:nvSpPr>
          <p:cNvPr id="33" name="Line 224"/>
          <p:cNvSpPr>
            <a:spLocks noChangeShapeType="1"/>
          </p:cNvSpPr>
          <p:nvPr/>
        </p:nvSpPr>
        <p:spPr bwMode="auto">
          <a:xfrm>
            <a:off x="1659830" y="4601369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Rectangle 225"/>
          <p:cNvSpPr txBox="1">
            <a:spLocks noChangeArrowheads="1"/>
          </p:cNvSpPr>
          <p:nvPr/>
        </p:nvSpPr>
        <p:spPr>
          <a:xfrm>
            <a:off x="527943" y="5372894"/>
            <a:ext cx="4967287" cy="47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/>
              <a:t>From [Agrawal, Srikant 1994] </a:t>
            </a:r>
          </a:p>
        </p:txBody>
      </p:sp>
    </p:spTree>
    <p:extLst>
      <p:ext uri="{BB962C8B-B14F-4D97-AF65-F5344CB8AC3E}">
        <p14:creationId xmlns:p14="http://schemas.microsoft.com/office/powerpoint/2010/main" val="19409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6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 i="1" u="sng"/>
              <a:t>(5, 5)</a:t>
            </a:r>
            <a:endParaRPr lang="ko-KR" altLang="en-US" b="0" i="1" u="sng"/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(7/3, 8/3)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11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(20/4, 19/4)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sp>
        <p:nvSpPr>
          <p:cNvPr id="12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13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grpSp>
        <p:nvGrpSpPr>
          <p:cNvPr id="14" name="그룹 59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5" name="타원 43"/>
            <p:cNvSpPr>
              <a:spLocks noChangeArrowheads="1"/>
            </p:cNvSpPr>
            <p:nvPr/>
          </p:nvSpPr>
          <p:spPr bwMode="auto">
            <a:xfrm>
              <a:off x="1643042" y="3857629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" name="타원 44"/>
            <p:cNvSpPr>
              <a:spLocks noChangeArrowheads="1"/>
            </p:cNvSpPr>
            <p:nvPr/>
          </p:nvSpPr>
          <p:spPr bwMode="auto">
            <a:xfrm>
              <a:off x="2357423" y="328612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7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18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6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7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8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39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4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5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6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7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8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9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50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51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40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1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2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43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cxnSp>
        <p:nvCxnSpPr>
          <p:cNvPr id="53" name="구부러진 연결선 63"/>
          <p:cNvCxnSpPr>
            <a:cxnSpLocks noChangeShapeType="1"/>
            <a:stCxn id="36" idx="2"/>
            <a:endCxn id="16" idx="2"/>
          </p:cNvCxnSpPr>
          <p:nvPr/>
        </p:nvCxnSpPr>
        <p:spPr bwMode="auto">
          <a:xfrm rot="10800000" flipV="1">
            <a:off x="2357438" y="3214688"/>
            <a:ext cx="0" cy="142875"/>
          </a:xfrm>
          <a:prstGeom prst="curvedConnector3">
            <a:avLst>
              <a:gd name="adj1" fmla="val 1524099583"/>
            </a:avLst>
          </a:prstGeom>
          <a:noFill/>
          <a:ln w="38100" algn="ctr">
            <a:solidFill>
              <a:srgbClr val="00B0F0"/>
            </a:solidFill>
            <a:prstDash val="sysDot"/>
            <a:miter lim="800000"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5795963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57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4919663" y="359092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1289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6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(7/3, 8/3)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9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(20/4, 19/4)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sp>
        <p:nvSpPr>
          <p:cNvPr id="10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11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grpSp>
        <p:nvGrpSpPr>
          <p:cNvPr id="12" name="그룹 59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3" name="타원 43"/>
            <p:cNvSpPr>
              <a:spLocks noChangeArrowheads="1"/>
            </p:cNvSpPr>
            <p:nvPr/>
          </p:nvSpPr>
          <p:spPr bwMode="auto">
            <a:xfrm>
              <a:off x="1643042" y="3857629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타원 44"/>
            <p:cNvSpPr>
              <a:spLocks noChangeArrowheads="1"/>
            </p:cNvSpPr>
            <p:nvPr/>
          </p:nvSpPr>
          <p:spPr bwMode="auto">
            <a:xfrm>
              <a:off x="2357423" y="328612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5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16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3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4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6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37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2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3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4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5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6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7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8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9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38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9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0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41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sp>
        <p:nvSpPr>
          <p:cNvPr id="50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51" name="TextBox 41"/>
          <p:cNvSpPr txBox="1">
            <a:spLocks noChangeArrowheads="1"/>
          </p:cNvSpPr>
          <p:nvPr/>
        </p:nvSpPr>
        <p:spPr bwMode="auto">
          <a:xfrm>
            <a:off x="5795963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6581775" y="357187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cxnSp>
        <p:nvCxnSpPr>
          <p:cNvPr id="53" name="구부러진 연결선 63"/>
          <p:cNvCxnSpPr>
            <a:cxnSpLocks noChangeShapeType="1"/>
            <a:stCxn id="35" idx="2"/>
            <a:endCxn id="14" idx="2"/>
          </p:cNvCxnSpPr>
          <p:nvPr/>
        </p:nvCxnSpPr>
        <p:spPr bwMode="auto">
          <a:xfrm rot="10800000" flipV="1">
            <a:off x="2357438" y="2928938"/>
            <a:ext cx="0" cy="428625"/>
          </a:xfrm>
          <a:prstGeom prst="curvedConnector3">
            <a:avLst>
              <a:gd name="adj1" fmla="val 1524099583"/>
            </a:avLst>
          </a:prstGeom>
          <a:noFill/>
          <a:ln w="38100" algn="ctr">
            <a:solidFill>
              <a:srgbClr val="00B0F0"/>
            </a:solidFill>
            <a:prstDash val="sysDot"/>
            <a:miter lim="800000"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 i="1" u="sng"/>
              <a:t>(6, 5)</a:t>
            </a:r>
            <a:endParaRPr lang="ko-KR" altLang="en-US" b="0" i="1" u="sng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7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9" name="TextBox 41"/>
          <p:cNvSpPr txBox="1">
            <a:spLocks noChangeArrowheads="1"/>
          </p:cNvSpPr>
          <p:nvPr/>
        </p:nvSpPr>
        <p:spPr bwMode="auto">
          <a:xfrm>
            <a:off x="4919663" y="359092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6369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6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(7/3, 8/3)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9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(20/4, 19/4)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sp>
        <p:nvSpPr>
          <p:cNvPr id="10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11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grpSp>
        <p:nvGrpSpPr>
          <p:cNvPr id="12" name="그룹 59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3" name="타원 43"/>
            <p:cNvSpPr>
              <a:spLocks noChangeArrowheads="1"/>
            </p:cNvSpPr>
            <p:nvPr/>
          </p:nvSpPr>
          <p:spPr bwMode="auto">
            <a:xfrm>
              <a:off x="1643042" y="3857629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타원 44"/>
            <p:cNvSpPr>
              <a:spLocks noChangeArrowheads="1"/>
            </p:cNvSpPr>
            <p:nvPr/>
          </p:nvSpPr>
          <p:spPr bwMode="auto">
            <a:xfrm>
              <a:off x="2357423" y="328612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5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16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3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4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6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37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2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3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4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5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6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7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8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9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38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9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0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41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sp>
        <p:nvSpPr>
          <p:cNvPr id="50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51" name="TextBox 41"/>
          <p:cNvSpPr txBox="1">
            <a:spLocks noChangeArrowheads="1"/>
          </p:cNvSpPr>
          <p:nvPr/>
        </p:nvSpPr>
        <p:spPr bwMode="auto">
          <a:xfrm>
            <a:off x="5795963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6581775" y="357187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7367588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cxnSp>
        <p:nvCxnSpPr>
          <p:cNvPr id="54" name="직선 연결선 47"/>
          <p:cNvCxnSpPr>
            <a:cxnSpLocks noChangeShapeType="1"/>
            <a:stCxn id="36" idx="3"/>
            <a:endCxn id="14" idx="6"/>
          </p:cNvCxnSpPr>
          <p:nvPr/>
        </p:nvCxnSpPr>
        <p:spPr bwMode="auto">
          <a:xfrm rot="5400000">
            <a:off x="2536031" y="3229770"/>
            <a:ext cx="92075" cy="163512"/>
          </a:xfrm>
          <a:prstGeom prst="line">
            <a:avLst/>
          </a:prstGeom>
          <a:noFill/>
          <a:ln w="38100" algn="ctr">
            <a:solidFill>
              <a:srgbClr val="00B0F0"/>
            </a:solidFill>
            <a:prstDash val="sysDot"/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 i="1" u="sng"/>
              <a:t>(5, 6)</a:t>
            </a:r>
            <a:endParaRPr lang="ko-KR" altLang="en-US" b="0" i="1" u="sng"/>
          </a:p>
        </p:txBody>
      </p:sp>
      <p:sp>
        <p:nvSpPr>
          <p:cNvPr id="57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9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60" name="TextBox 41"/>
          <p:cNvSpPr txBox="1">
            <a:spLocks noChangeArrowheads="1"/>
          </p:cNvSpPr>
          <p:nvPr/>
        </p:nvSpPr>
        <p:spPr bwMode="auto">
          <a:xfrm>
            <a:off x="4919663" y="359092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12025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6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 i="1" u="sng"/>
              <a:t>(7, 7)</a:t>
            </a:r>
            <a:endParaRPr lang="ko-KR" altLang="en-US" b="0" i="1" u="sng"/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(7/3, 8/3)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9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(20/4, 19/4)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sp>
        <p:nvSpPr>
          <p:cNvPr id="10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11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grpSp>
        <p:nvGrpSpPr>
          <p:cNvPr id="12" name="그룹 59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3" name="타원 43"/>
            <p:cNvSpPr>
              <a:spLocks noChangeArrowheads="1"/>
            </p:cNvSpPr>
            <p:nvPr/>
          </p:nvSpPr>
          <p:spPr bwMode="auto">
            <a:xfrm>
              <a:off x="1643042" y="3857629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타원 44"/>
            <p:cNvSpPr>
              <a:spLocks noChangeArrowheads="1"/>
            </p:cNvSpPr>
            <p:nvPr/>
          </p:nvSpPr>
          <p:spPr bwMode="auto">
            <a:xfrm>
              <a:off x="2357423" y="328612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5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16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3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4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6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37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2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3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4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5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6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7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8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9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38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9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0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41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sp>
        <p:nvSpPr>
          <p:cNvPr id="50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51" name="TextBox 41"/>
          <p:cNvSpPr txBox="1">
            <a:spLocks noChangeArrowheads="1"/>
          </p:cNvSpPr>
          <p:nvPr/>
        </p:nvSpPr>
        <p:spPr bwMode="auto">
          <a:xfrm>
            <a:off x="5795963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6581775" y="357187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7367588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8153400" y="3571875"/>
            <a:ext cx="92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cxnSp>
        <p:nvCxnSpPr>
          <p:cNvPr id="55" name="직선 연결선 47"/>
          <p:cNvCxnSpPr>
            <a:cxnSpLocks noChangeShapeType="1"/>
            <a:stCxn id="39" idx="3"/>
          </p:cNvCxnSpPr>
          <p:nvPr/>
        </p:nvCxnSpPr>
        <p:spPr bwMode="auto">
          <a:xfrm rot="5400000">
            <a:off x="2393156" y="2801145"/>
            <a:ext cx="663575" cy="449262"/>
          </a:xfrm>
          <a:prstGeom prst="line">
            <a:avLst/>
          </a:prstGeom>
          <a:noFill/>
          <a:ln w="38100" algn="ctr">
            <a:solidFill>
              <a:srgbClr val="00B0F0"/>
            </a:solidFill>
            <a:prstDash val="sysDot"/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7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9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60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61" name="TextBox 41"/>
          <p:cNvSpPr txBox="1">
            <a:spLocks noChangeArrowheads="1"/>
          </p:cNvSpPr>
          <p:nvPr/>
        </p:nvSpPr>
        <p:spPr bwMode="auto">
          <a:xfrm>
            <a:off x="4919663" y="359092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0429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692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6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grpSp>
        <p:nvGrpSpPr>
          <p:cNvPr id="8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9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6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7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9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0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35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36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37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38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39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0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1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2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31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2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3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34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43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44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sp>
        <p:nvSpPr>
          <p:cNvPr id="45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46" name="TextBox 41"/>
          <p:cNvSpPr txBox="1">
            <a:spLocks noChangeArrowheads="1"/>
          </p:cNvSpPr>
          <p:nvPr/>
        </p:nvSpPr>
        <p:spPr bwMode="auto">
          <a:xfrm>
            <a:off x="5795963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47" name="TextBox 41"/>
          <p:cNvSpPr txBox="1">
            <a:spLocks noChangeArrowheads="1"/>
          </p:cNvSpPr>
          <p:nvPr/>
        </p:nvSpPr>
        <p:spPr bwMode="auto">
          <a:xfrm>
            <a:off x="8153400" y="3571875"/>
            <a:ext cx="92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48" name="TextBox 41"/>
          <p:cNvSpPr txBox="1">
            <a:spLocks noChangeArrowheads="1"/>
          </p:cNvSpPr>
          <p:nvPr/>
        </p:nvSpPr>
        <p:spPr bwMode="auto">
          <a:xfrm>
            <a:off x="6581775" y="357187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49" name="TextBox 41"/>
          <p:cNvSpPr txBox="1">
            <a:spLocks noChangeArrowheads="1"/>
          </p:cNvSpPr>
          <p:nvPr/>
        </p:nvSpPr>
        <p:spPr bwMode="auto">
          <a:xfrm>
            <a:off x="7367588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50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1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4919663" y="359092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10318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(4/3, 4/3)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6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(23/4, 23/4)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cxnSp>
        <p:nvCxnSpPr>
          <p:cNvPr id="7" name="직선 연결선 45"/>
          <p:cNvCxnSpPr>
            <a:cxnSpLocks noChangeShapeType="1"/>
            <a:stCxn id="14" idx="5"/>
            <a:endCxn id="6" idx="1"/>
          </p:cNvCxnSpPr>
          <p:nvPr/>
        </p:nvCxnSpPr>
        <p:spPr bwMode="auto">
          <a:xfrm rot="16200000" flipH="1">
            <a:off x="3663157" y="2082006"/>
            <a:ext cx="1397000" cy="3411537"/>
          </a:xfrm>
          <a:prstGeom prst="line">
            <a:avLst/>
          </a:prstGeom>
          <a:noFill/>
          <a:ln w="38100" algn="ctr">
            <a:solidFill>
              <a:srgbClr val="00B0F0"/>
            </a:solidFill>
            <a:prstDash val="sysDot"/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47"/>
          <p:cNvCxnSpPr>
            <a:cxnSpLocks noChangeShapeType="1"/>
            <a:stCxn id="13" idx="6"/>
            <a:endCxn id="5" idx="1"/>
          </p:cNvCxnSpPr>
          <p:nvPr/>
        </p:nvCxnSpPr>
        <p:spPr bwMode="auto">
          <a:xfrm>
            <a:off x="1500188" y="4214813"/>
            <a:ext cx="2125662" cy="271462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ot"/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692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11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grpSp>
        <p:nvGrpSpPr>
          <p:cNvPr id="12" name="그룹 138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3" name="타원 43"/>
            <p:cNvSpPr>
              <a:spLocks noChangeArrowheads="1"/>
            </p:cNvSpPr>
            <p:nvPr/>
          </p:nvSpPr>
          <p:spPr bwMode="auto">
            <a:xfrm>
              <a:off x="1357290" y="4143380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타원 44"/>
            <p:cNvSpPr>
              <a:spLocks noChangeArrowheads="1"/>
            </p:cNvSpPr>
            <p:nvPr/>
          </p:nvSpPr>
          <p:spPr bwMode="auto">
            <a:xfrm>
              <a:off x="2533637" y="296703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5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16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3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4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6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37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2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3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4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5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6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7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8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9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38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9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0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41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sp>
        <p:nvSpPr>
          <p:cNvPr id="50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51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5795963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8153400" y="3571875"/>
            <a:ext cx="92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6581775" y="357187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7367588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57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59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60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61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62" name="TextBox 41"/>
          <p:cNvSpPr txBox="1">
            <a:spLocks noChangeArrowheads="1"/>
          </p:cNvSpPr>
          <p:nvPr/>
        </p:nvSpPr>
        <p:spPr bwMode="auto">
          <a:xfrm>
            <a:off x="4919663" y="359092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63" name="TextBox 68"/>
          <p:cNvSpPr txBox="1">
            <a:spLocks noChangeArrowheads="1"/>
          </p:cNvSpPr>
          <p:nvPr/>
        </p:nvSpPr>
        <p:spPr bwMode="auto">
          <a:xfrm>
            <a:off x="214313" y="5286375"/>
            <a:ext cx="86439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marL="0" lvl="1" algn="ctr" eaLnBrk="1" hangingPunct="1"/>
            <a:r>
              <a:rPr lang="en-US" altLang="ko-KR" sz="2200" b="0">
                <a:solidFill>
                  <a:srgbClr val="000000"/>
                </a:solidFill>
              </a:rPr>
              <a:t>Update the cluster means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(4/3, 4/3)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6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(23/4, 23/4)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grpSp>
        <p:nvGrpSpPr>
          <p:cNvPr id="10" name="그룹 138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1" name="타원 43"/>
            <p:cNvSpPr>
              <a:spLocks noChangeArrowheads="1"/>
            </p:cNvSpPr>
            <p:nvPr/>
          </p:nvSpPr>
          <p:spPr bwMode="auto">
            <a:xfrm>
              <a:off x="1357290" y="4143380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타원 44"/>
            <p:cNvSpPr>
              <a:spLocks noChangeArrowheads="1"/>
            </p:cNvSpPr>
            <p:nvPr/>
          </p:nvSpPr>
          <p:spPr bwMode="auto">
            <a:xfrm>
              <a:off x="2533637" y="296703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3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14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2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3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4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35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0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1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2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3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4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5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6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7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36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7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8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39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sp>
        <p:nvSpPr>
          <p:cNvPr id="48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49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sp>
        <p:nvSpPr>
          <p:cNvPr id="50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51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5396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625850" y="4286250"/>
            <a:ext cx="228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(4/3, 4/3)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6" name="TextBox 42"/>
          <p:cNvSpPr txBox="1">
            <a:spLocks noChangeArrowheads="1"/>
          </p:cNvSpPr>
          <p:nvPr/>
        </p:nvSpPr>
        <p:spPr bwMode="auto">
          <a:xfrm>
            <a:off x="6067425" y="4286250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B0F0"/>
                </a:solidFill>
              </a:rPr>
              <a:t>Center : (23/4, 23/4)</a:t>
            </a:r>
            <a:endParaRPr lang="ko-KR" altLang="en-US" sz="2000" b="0">
              <a:solidFill>
                <a:srgbClr val="00B0F0"/>
              </a:solidFill>
            </a:endParaRPr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692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grpSp>
        <p:nvGrpSpPr>
          <p:cNvPr id="10" name="그룹 138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sp>
          <p:nvSpPr>
            <p:cNvPr id="11" name="타원 43"/>
            <p:cNvSpPr>
              <a:spLocks noChangeArrowheads="1"/>
            </p:cNvSpPr>
            <p:nvPr/>
          </p:nvSpPr>
          <p:spPr bwMode="auto">
            <a:xfrm>
              <a:off x="1357290" y="4143380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타원 44"/>
            <p:cNvSpPr>
              <a:spLocks noChangeArrowheads="1"/>
            </p:cNvSpPr>
            <p:nvPr/>
          </p:nvSpPr>
          <p:spPr bwMode="auto">
            <a:xfrm>
              <a:off x="2533637" y="2967034"/>
              <a:ext cx="142875" cy="142875"/>
            </a:xfrm>
            <a:prstGeom prst="ellipse">
              <a:avLst/>
            </a:prstGeom>
            <a:noFill/>
            <a:ln w="3810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3" name="그룹 92"/>
            <p:cNvGrpSpPr>
              <a:grpSpLocks/>
            </p:cNvGrpSpPr>
            <p:nvPr/>
          </p:nvGrpSpPr>
          <p:grpSpPr bwMode="auto">
            <a:xfrm>
              <a:off x="595313" y="2428875"/>
              <a:ext cx="2619375" cy="2643199"/>
              <a:chOff x="595313" y="2428875"/>
              <a:chExt cx="2619375" cy="2643199"/>
            </a:xfrm>
          </p:grpSpPr>
          <p:cxnSp>
            <p:nvCxnSpPr>
              <p:cNvPr id="14" name="직선 연결선 13"/>
              <p:cNvCxnSpPr>
                <a:cxnSpLocks noChangeShapeType="1"/>
              </p:cNvCxnSpPr>
              <p:nvPr/>
            </p:nvCxnSpPr>
            <p:spPr bwMode="auto">
              <a:xfrm>
                <a:off x="785813" y="2643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직선 연결선 14"/>
              <p:cNvCxnSpPr>
                <a:cxnSpLocks noChangeShapeType="1"/>
              </p:cNvCxnSpPr>
              <p:nvPr/>
            </p:nvCxnSpPr>
            <p:spPr bwMode="auto">
              <a:xfrm>
                <a:off x="785813" y="2928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직선 연결선 15"/>
              <p:cNvCxnSpPr>
                <a:cxnSpLocks noChangeShapeType="1"/>
              </p:cNvCxnSpPr>
              <p:nvPr/>
            </p:nvCxnSpPr>
            <p:spPr bwMode="auto">
              <a:xfrm>
                <a:off x="785813" y="3214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직선 연결선 16"/>
              <p:cNvCxnSpPr>
                <a:cxnSpLocks noChangeShapeType="1"/>
              </p:cNvCxnSpPr>
              <p:nvPr/>
            </p:nvCxnSpPr>
            <p:spPr bwMode="auto">
              <a:xfrm>
                <a:off x="785813" y="35004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직선 연결선 17"/>
              <p:cNvCxnSpPr>
                <a:cxnSpLocks noChangeShapeType="1"/>
              </p:cNvCxnSpPr>
              <p:nvPr/>
            </p:nvCxnSpPr>
            <p:spPr bwMode="auto">
              <a:xfrm>
                <a:off x="785813" y="37861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직선 연결선 18"/>
              <p:cNvCxnSpPr>
                <a:cxnSpLocks noChangeShapeType="1"/>
              </p:cNvCxnSpPr>
              <p:nvPr/>
            </p:nvCxnSpPr>
            <p:spPr bwMode="auto">
              <a:xfrm>
                <a:off x="785813" y="407193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직선 연결선 19"/>
              <p:cNvCxnSpPr>
                <a:cxnSpLocks noChangeShapeType="1"/>
              </p:cNvCxnSpPr>
              <p:nvPr/>
            </p:nvCxnSpPr>
            <p:spPr bwMode="auto">
              <a:xfrm>
                <a:off x="785813" y="4357688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20"/>
              <p:cNvCxnSpPr>
                <a:cxnSpLocks noChangeShapeType="1"/>
              </p:cNvCxnSpPr>
              <p:nvPr/>
            </p:nvCxnSpPr>
            <p:spPr bwMode="auto">
              <a:xfrm>
                <a:off x="785813" y="4643438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21"/>
              <p:cNvCxnSpPr>
                <a:cxnSpLocks noChangeShapeType="1"/>
              </p:cNvCxnSpPr>
              <p:nvPr/>
            </p:nvCxnSpPr>
            <p:spPr bwMode="auto">
              <a:xfrm rot="-5400000">
                <a:off x="-214313" y="3643313"/>
                <a:ext cx="242887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직선 연결선 22"/>
              <p:cNvCxnSpPr>
                <a:cxnSpLocks noChangeShapeType="1"/>
              </p:cNvCxnSpPr>
              <p:nvPr/>
            </p:nvCxnSpPr>
            <p:spPr bwMode="auto">
              <a:xfrm rot="-5400000">
                <a:off x="71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직선 연결선 23"/>
              <p:cNvCxnSpPr>
                <a:cxnSpLocks noChangeShapeType="1"/>
              </p:cNvCxnSpPr>
              <p:nvPr/>
            </p:nvCxnSpPr>
            <p:spPr bwMode="auto">
              <a:xfrm rot="-5400000">
                <a:off x="357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연결선 24"/>
              <p:cNvCxnSpPr>
                <a:cxnSpLocks noChangeShapeType="1"/>
              </p:cNvCxnSpPr>
              <p:nvPr/>
            </p:nvCxnSpPr>
            <p:spPr bwMode="auto">
              <a:xfrm rot="-5400000">
                <a:off x="642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연결선 25"/>
              <p:cNvCxnSpPr>
                <a:cxnSpLocks noChangeShapeType="1"/>
              </p:cNvCxnSpPr>
              <p:nvPr/>
            </p:nvCxnSpPr>
            <p:spPr bwMode="auto">
              <a:xfrm rot="-5400000">
                <a:off x="9286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연결선 26"/>
              <p:cNvCxnSpPr>
                <a:cxnSpLocks noChangeShapeType="1"/>
              </p:cNvCxnSpPr>
              <p:nvPr/>
            </p:nvCxnSpPr>
            <p:spPr bwMode="auto">
              <a:xfrm rot="-5400000">
                <a:off x="12144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연결선 27"/>
              <p:cNvCxnSpPr>
                <a:cxnSpLocks noChangeShapeType="1"/>
              </p:cNvCxnSpPr>
              <p:nvPr/>
            </p:nvCxnSpPr>
            <p:spPr bwMode="auto">
              <a:xfrm rot="-5400000">
                <a:off x="150018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직선 연결선 28"/>
              <p:cNvCxnSpPr>
                <a:cxnSpLocks noChangeShapeType="1"/>
              </p:cNvCxnSpPr>
              <p:nvPr/>
            </p:nvCxnSpPr>
            <p:spPr bwMode="auto">
              <a:xfrm rot="-5400000">
                <a:off x="1785937" y="3643313"/>
                <a:ext cx="242887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타원 33"/>
              <p:cNvSpPr>
                <a:spLocks noChangeArrowheads="1"/>
              </p:cNvSpPr>
              <p:nvPr/>
            </p:nvSpPr>
            <p:spPr bwMode="auto">
              <a:xfrm>
                <a:off x="1214438" y="42926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" name="타원 34"/>
              <p:cNvSpPr>
                <a:spLocks noChangeArrowheads="1"/>
              </p:cNvSpPr>
              <p:nvPr/>
            </p:nvSpPr>
            <p:spPr bwMode="auto">
              <a:xfrm>
                <a:off x="1214438" y="4000500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2" name="타원 35"/>
              <p:cNvSpPr>
                <a:spLocks noChangeArrowheads="1"/>
              </p:cNvSpPr>
              <p:nvPr/>
            </p:nvSpPr>
            <p:spPr bwMode="auto">
              <a:xfrm>
                <a:off x="2357438" y="314325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3" name="타원 36"/>
              <p:cNvSpPr>
                <a:spLocks noChangeArrowheads="1"/>
              </p:cNvSpPr>
              <p:nvPr/>
            </p:nvSpPr>
            <p:spPr bwMode="auto">
              <a:xfrm>
                <a:off x="2357438" y="2857500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4" name="타원 37"/>
              <p:cNvSpPr>
                <a:spLocks noChangeArrowheads="1"/>
              </p:cNvSpPr>
              <p:nvPr/>
            </p:nvSpPr>
            <p:spPr bwMode="auto">
              <a:xfrm>
                <a:off x="2643188" y="3143249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35" name="그룹 48"/>
              <p:cNvGrpSpPr>
                <a:grpSpLocks/>
              </p:cNvGrpSpPr>
              <p:nvPr/>
            </p:nvGrpSpPr>
            <p:grpSpPr bwMode="auto">
              <a:xfrm>
                <a:off x="595313" y="2786063"/>
                <a:ext cx="2238374" cy="2279650"/>
                <a:chOff x="595614" y="2786058"/>
                <a:chExt cx="2237732" cy="2280346"/>
              </a:xfrm>
            </p:grpSpPr>
            <p:sp>
              <p:nvSpPr>
                <p:cNvPr id="40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14297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1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95614" y="421481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1</a:t>
                  </a:r>
                  <a:endParaRPr lang="ko-KR" altLang="en-US" sz="1100" b="0"/>
                </a:p>
              </p:txBody>
            </p:sp>
            <p:sp>
              <p:nvSpPr>
                <p:cNvPr id="42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595614" y="3929066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  <p:sp>
              <p:nvSpPr>
                <p:cNvPr id="43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1012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4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2571736" y="4804794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5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5614" y="3071810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5</a:t>
                  </a:r>
                  <a:endParaRPr lang="ko-KR" altLang="en-US" sz="1100" b="0"/>
                </a:p>
              </p:txBody>
            </p:sp>
            <p:sp>
              <p:nvSpPr>
                <p:cNvPr id="46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5614" y="278605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6</a:t>
                  </a:r>
                  <a:endParaRPr lang="ko-KR" altLang="en-US" sz="1100" b="0"/>
                </a:p>
              </p:txBody>
            </p:sp>
            <p:sp>
              <p:nvSpPr>
                <p:cNvPr id="47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1428790" y="4786928"/>
                  <a:ext cx="26161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1100" b="0"/>
                    <a:t>2</a:t>
                  </a:r>
                  <a:endParaRPr lang="ko-KR" altLang="en-US" sz="1100" b="0"/>
                </a:p>
              </p:txBody>
            </p:sp>
          </p:grpSp>
          <p:sp>
            <p:nvSpPr>
              <p:cNvPr id="36" name="타원 33"/>
              <p:cNvSpPr>
                <a:spLocks noChangeArrowheads="1"/>
              </p:cNvSpPr>
              <p:nvPr/>
            </p:nvSpPr>
            <p:spPr bwMode="auto">
              <a:xfrm>
                <a:off x="1500167" y="4286256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7" name="타원 37"/>
              <p:cNvSpPr>
                <a:spLocks noChangeArrowheads="1"/>
              </p:cNvSpPr>
              <p:nvPr/>
            </p:nvSpPr>
            <p:spPr bwMode="auto">
              <a:xfrm>
                <a:off x="2928927" y="2571744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8" name="TextBox 54"/>
              <p:cNvSpPr txBox="1">
                <a:spLocks noChangeArrowheads="1"/>
              </p:cNvSpPr>
              <p:nvPr/>
            </p:nvSpPr>
            <p:spPr bwMode="auto">
              <a:xfrm>
                <a:off x="2857488" y="4810544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  <p:sp>
            <p:nvSpPr>
              <p:cNvPr id="39" name="TextBox 56"/>
              <p:cNvSpPr txBox="1">
                <a:spLocks noChangeArrowheads="1"/>
              </p:cNvSpPr>
              <p:nvPr/>
            </p:nvSpPr>
            <p:spPr bwMode="auto">
              <a:xfrm>
                <a:off x="595539" y="2524528"/>
                <a:ext cx="261685" cy="261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7</a:t>
                </a:r>
                <a:endParaRPr lang="ko-KR" altLang="en-US" sz="1100" b="0"/>
              </a:p>
            </p:txBody>
          </p:sp>
        </p:grpSp>
      </p:grpSp>
      <p:sp>
        <p:nvSpPr>
          <p:cNvPr id="48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49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sp>
        <p:nvSpPr>
          <p:cNvPr id="50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51" name="TextBox 41"/>
          <p:cNvSpPr txBox="1">
            <a:spLocks noChangeArrowheads="1"/>
          </p:cNvSpPr>
          <p:nvPr/>
        </p:nvSpPr>
        <p:spPr bwMode="auto">
          <a:xfrm>
            <a:off x="5795963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8153400" y="3571875"/>
            <a:ext cx="92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53" name="TextBox 52"/>
          <p:cNvSpPr txBox="1"/>
          <p:nvPr/>
        </p:nvSpPr>
        <p:spPr>
          <a:xfrm>
            <a:off x="4446588" y="4929188"/>
            <a:ext cx="24114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0" dirty="0">
                <a:solidFill>
                  <a:schemeClr val="accent3">
                    <a:lumMod val="50000"/>
                  </a:schemeClr>
                </a:solidFill>
              </a:rPr>
              <a:t>No change </a:t>
            </a:r>
            <a:r>
              <a:rPr lang="en-US" altLang="ko-KR" sz="2000" b="0" dirty="0">
                <a:solidFill>
                  <a:schemeClr val="accent3">
                    <a:lumMod val="50000"/>
                  </a:schemeClr>
                </a:solidFill>
                <a:sym typeface="Symbol"/>
              </a:rPr>
              <a:t> </a:t>
            </a:r>
            <a:r>
              <a:rPr lang="en-US" altLang="ko-KR" sz="2000" b="0" dirty="0">
                <a:solidFill>
                  <a:schemeClr val="accent3">
                    <a:lumMod val="50000"/>
                  </a:schemeClr>
                </a:solidFill>
              </a:rPr>
              <a:t>STOP</a:t>
            </a:r>
            <a:endParaRPr lang="ko-KR" altLang="en-US" sz="20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7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4919663" y="359092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9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60" name="TextBox 41"/>
          <p:cNvSpPr txBox="1">
            <a:spLocks noChangeArrowheads="1"/>
          </p:cNvSpPr>
          <p:nvPr/>
        </p:nvSpPr>
        <p:spPr bwMode="auto">
          <a:xfrm>
            <a:off x="6581775" y="357187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61" name="TextBox 41"/>
          <p:cNvSpPr txBox="1">
            <a:spLocks noChangeArrowheads="1"/>
          </p:cNvSpPr>
          <p:nvPr/>
        </p:nvSpPr>
        <p:spPr bwMode="auto">
          <a:xfrm>
            <a:off x="7367588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6745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Drawbacks of K-Means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K-Means has problems when clusters are of differing</a:t>
            </a:r>
          </a:p>
          <a:p>
            <a:pPr lvl="1"/>
            <a:r>
              <a:rPr lang="en-US" altLang="ko-KR" dirty="0"/>
              <a:t>Sizes</a:t>
            </a:r>
          </a:p>
          <a:p>
            <a:pPr lvl="1"/>
            <a:r>
              <a:rPr lang="en-US" altLang="ko-KR" dirty="0"/>
              <a:t>Densities</a:t>
            </a:r>
          </a:p>
          <a:p>
            <a:pPr lvl="1"/>
            <a:r>
              <a:rPr lang="en-US" altLang="ko-KR" dirty="0"/>
              <a:t>Non-spherical shapes</a:t>
            </a:r>
          </a:p>
          <a:p>
            <a:r>
              <a:rPr lang="en-US" altLang="ko-KR" dirty="0"/>
              <a:t>Problems with outliers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3212976"/>
            <a:ext cx="6480720" cy="33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using Map/Reduce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Iteratively improves partitions of the data into </a:t>
            </a:r>
            <a:r>
              <a:rPr lang="en-US" altLang="ko-KR" sz="2800" i="1" dirty="0"/>
              <a:t>k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clusters</a:t>
            </a:r>
          </a:p>
          <a:p>
            <a:r>
              <a:rPr lang="en-US" altLang="ko-KR" sz="2800" dirty="0" smtClean="0"/>
              <a:t>Do</a:t>
            </a:r>
          </a:p>
          <a:p>
            <a:pPr lvl="1"/>
            <a:r>
              <a:rPr lang="en-US" altLang="ko-KR" dirty="0" smtClean="0"/>
              <a:t>Map</a:t>
            </a:r>
          </a:p>
          <a:p>
            <a:pPr lvl="2"/>
            <a:r>
              <a:rPr lang="en-US" altLang="ko-KR" dirty="0" smtClean="0"/>
              <a:t>Input is a data point and k centers are broadcasted</a:t>
            </a:r>
          </a:p>
          <a:p>
            <a:pPr lvl="2"/>
            <a:r>
              <a:rPr lang="en-US" altLang="ko-KR" dirty="0" smtClean="0"/>
              <a:t>Finds the closest center among k centers for the input point</a:t>
            </a:r>
          </a:p>
          <a:p>
            <a:pPr lvl="1"/>
            <a:r>
              <a:rPr lang="en-US" altLang="ko-KR" dirty="0" smtClean="0"/>
              <a:t>Reduce</a:t>
            </a:r>
          </a:p>
          <a:p>
            <a:pPr lvl="2"/>
            <a:r>
              <a:rPr lang="en-US" altLang="ko-KR" dirty="0" smtClean="0"/>
              <a:t>Input is one of k centers and all data points having this center as their closest center</a:t>
            </a:r>
          </a:p>
          <a:p>
            <a:pPr lvl="2"/>
            <a:r>
              <a:rPr lang="en-US" altLang="ko-KR" dirty="0" smtClean="0"/>
              <a:t>Calculates the new center using data points</a:t>
            </a:r>
          </a:p>
          <a:p>
            <a:r>
              <a:rPr lang="en-US" altLang="ko-KR" dirty="0" smtClean="0"/>
              <a:t>Until all of new centers are not changed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2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기반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Outline of map/reduce algorithms</a:t>
            </a:r>
          </a:p>
          <a:p>
            <a:pPr lvl="1"/>
            <a:r>
              <a:rPr lang="en-US" altLang="ko-KR" dirty="0" smtClean="0"/>
              <a:t>Emit all subsets of each transaction</a:t>
            </a:r>
          </a:p>
          <a:p>
            <a:pPr lvl="1"/>
            <a:r>
              <a:rPr lang="en-US" altLang="ko-KR" dirty="0" smtClean="0"/>
              <a:t>Count number of appearance of each subset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Repeat map/reduce until no more pattern found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For each j-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pass, map emits j-length subset of transactions and reduce finds j-length patterns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4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Illustration of K-Means Clustering: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924300" y="1765771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924300" y="2557934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924300" y="4285134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36588" y="1686396"/>
            <a:ext cx="0" cy="14398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36588" y="3126259"/>
            <a:ext cx="1512887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852488" y="1757834"/>
            <a:ext cx="73025" cy="730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068388" y="2838921"/>
            <a:ext cx="73025" cy="730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925513" y="2765896"/>
            <a:ext cx="73025" cy="730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52488" y="2910359"/>
            <a:ext cx="73025" cy="730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1212850" y="2334096"/>
            <a:ext cx="73025" cy="730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860550" y="1830859"/>
            <a:ext cx="73025" cy="730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996950" y="1973734"/>
            <a:ext cx="73025" cy="730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1500188" y="1829271"/>
            <a:ext cx="73025" cy="730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1789113" y="2623021"/>
            <a:ext cx="73025" cy="730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860550" y="2189634"/>
            <a:ext cx="73025" cy="730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867400" y="2053109"/>
            <a:ext cx="27368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    key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(center</a:t>
            </a:r>
            <a:r>
              <a:rPr lang="en-US" altLang="ko-KR" sz="1600" baseline="-25000">
                <a:latin typeface="Microsoft Sans Serif" pitchFamily="34" charset="0"/>
              </a:rPr>
              <a:t>1</a:t>
            </a:r>
            <a:r>
              <a:rPr lang="en-US" altLang="ko-KR" sz="1600">
                <a:latin typeface="Microsoft Sans Serif" pitchFamily="34" charset="0"/>
              </a:rPr>
              <a:t>, p</a:t>
            </a:r>
            <a:r>
              <a:rPr lang="en-US" altLang="ko-KR" sz="1600" baseline="-25000">
                <a:latin typeface="Microsoft Sans Serif" pitchFamily="34" charset="0"/>
              </a:rPr>
              <a:t>11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(center</a:t>
            </a:r>
            <a:r>
              <a:rPr lang="en-US" altLang="ko-KR" sz="1600" baseline="-25000">
                <a:latin typeface="Microsoft Sans Serif" pitchFamily="34" charset="0"/>
              </a:rPr>
              <a:t>1</a:t>
            </a:r>
            <a:r>
              <a:rPr lang="en-US" altLang="ko-KR" sz="1600">
                <a:latin typeface="Microsoft Sans Serif" pitchFamily="34" charset="0"/>
              </a:rPr>
              <a:t>, p</a:t>
            </a:r>
            <a:r>
              <a:rPr lang="en-US" altLang="ko-KR" sz="1600" baseline="-25000">
                <a:latin typeface="Microsoft Sans Serif" pitchFamily="34" charset="0"/>
              </a:rPr>
              <a:t>12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(center</a:t>
            </a:r>
            <a:r>
              <a:rPr lang="en-US" altLang="ko-KR" sz="1600" baseline="-25000">
                <a:latin typeface="Microsoft Sans Serif" pitchFamily="34" charset="0"/>
              </a:rPr>
              <a:t>2</a:t>
            </a:r>
            <a:r>
              <a:rPr lang="en-US" altLang="ko-KR" sz="1600">
                <a:latin typeface="Microsoft Sans Serif" pitchFamily="34" charset="0"/>
              </a:rPr>
              <a:t>, p</a:t>
            </a:r>
            <a:r>
              <a:rPr lang="en-US" altLang="ko-KR" sz="1600" baseline="-25000">
                <a:latin typeface="Microsoft Sans Serif" pitchFamily="34" charset="0"/>
              </a:rPr>
              <a:t>21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(center</a:t>
            </a:r>
            <a:r>
              <a:rPr lang="en-US" altLang="ko-KR" sz="1600" i="1" baseline="-25000">
                <a:latin typeface="Microsoft Sans Serif" pitchFamily="34" charset="0"/>
              </a:rPr>
              <a:t>3</a:t>
            </a:r>
            <a:r>
              <a:rPr lang="en-US" altLang="ko-KR" sz="1600">
                <a:latin typeface="Microsoft Sans Serif" pitchFamily="34" charset="0"/>
              </a:rPr>
              <a:t>, p</a:t>
            </a:r>
            <a:r>
              <a:rPr lang="en-US" altLang="ko-KR" sz="1600" baseline="-25000">
                <a:latin typeface="Microsoft Sans Serif" pitchFamily="34" charset="0"/>
              </a:rPr>
              <a:t>31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 rot="5400000">
            <a:off x="4179887" y="3612034"/>
            <a:ext cx="576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2411413" y="2989734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5292725" y="2629371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563938" y="1549871"/>
            <a:ext cx="1584325" cy="3671888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195513" y="5358284"/>
            <a:ext cx="4392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solidFill>
                  <a:srgbClr val="FF0000"/>
                </a:solidFill>
                <a:latin typeface="Microsoft Sans Serif" pitchFamily="34" charset="0"/>
              </a:rPr>
              <a:t>find the closest center</a:t>
            </a: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935038" y="1856259"/>
            <a:ext cx="73025" cy="73025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1644650" y="1829271"/>
            <a:ext cx="73025" cy="73025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814513" y="2405534"/>
            <a:ext cx="73025" cy="73025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939800" y="2848446"/>
            <a:ext cx="73025" cy="73025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60413" y="1484784"/>
            <a:ext cx="39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/>
              <a:t>p</a:t>
            </a:r>
            <a:r>
              <a:rPr lang="en-US" altLang="ko-KR" sz="1200" baseline="-25000"/>
              <a:t>11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035050" y="1843559"/>
            <a:ext cx="39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/>
              <a:t>p</a:t>
            </a:r>
            <a:r>
              <a:rPr lang="en-US" altLang="ko-KR" sz="1200" baseline="-25000"/>
              <a:t>12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250950" y="1541934"/>
            <a:ext cx="39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/>
              <a:t>p</a:t>
            </a:r>
            <a:r>
              <a:rPr lang="en-US" altLang="ko-KR" sz="1200" baseline="-25000"/>
              <a:t>21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898650" y="1700684"/>
            <a:ext cx="39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/>
              <a:t>p</a:t>
            </a:r>
            <a:r>
              <a:rPr lang="en-US" altLang="ko-KR" sz="1200" baseline="-25000"/>
              <a:t>22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466850" y="2478559"/>
            <a:ext cx="39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/>
              <a:t>p</a:t>
            </a:r>
            <a:r>
              <a:rPr lang="en-US" altLang="ko-KR" sz="1200" baseline="-25000"/>
              <a:t>31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385763" y="1770534"/>
            <a:ext cx="688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/>
              <a:t>center</a:t>
            </a:r>
            <a:r>
              <a:rPr lang="en-US" altLang="ko-KR" sz="1200" baseline="-25000"/>
              <a:t>1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1500188" y="1843559"/>
            <a:ext cx="688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/>
              <a:t>center</a:t>
            </a:r>
            <a:r>
              <a:rPr lang="en-US" altLang="ko-KR" sz="1200" baseline="-25000"/>
              <a:t>2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890713" y="2275359"/>
            <a:ext cx="688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/>
              <a:t>center</a:t>
            </a:r>
            <a:r>
              <a:rPr lang="en-US" altLang="ko-KR" sz="1200" baseline="-25000"/>
              <a:t>3</a:t>
            </a:r>
          </a:p>
        </p:txBody>
      </p:sp>
      <p:sp>
        <p:nvSpPr>
          <p:cNvPr id="38" name="AutoShape 36"/>
          <p:cNvSpPr>
            <a:spLocks noChangeArrowheads="1"/>
          </p:cNvSpPr>
          <p:nvPr/>
        </p:nvSpPr>
        <p:spPr bwMode="auto">
          <a:xfrm>
            <a:off x="5219700" y="1765771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>
            <a:off x="5291138" y="4358159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285750" y="3415184"/>
            <a:ext cx="2736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    k centers are given as input argument!</a:t>
            </a:r>
            <a:endParaRPr lang="en-US" altLang="ko-KR" sz="1600"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86" y="4358159"/>
            <a:ext cx="2475577" cy="129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056" y="2203475"/>
            <a:ext cx="25923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7030A0"/>
                </a:solidFill>
                <a:latin typeface="Microsoft Sans Serif" pitchFamily="34" charset="0"/>
              </a:rPr>
              <a:t>(center</a:t>
            </a:r>
            <a:r>
              <a:rPr lang="en-US" altLang="ko-KR" sz="1600" baseline="-25000">
                <a:solidFill>
                  <a:srgbClr val="7030A0"/>
                </a:solidFill>
                <a:latin typeface="Microsoft Sans Serif" pitchFamily="34" charset="0"/>
              </a:rPr>
              <a:t>1</a:t>
            </a:r>
            <a:r>
              <a:rPr lang="en-US" altLang="ko-KR" sz="1600">
                <a:solidFill>
                  <a:srgbClr val="7030A0"/>
                </a:solidFill>
                <a:latin typeface="Microsoft Sans Serif" pitchFamily="34" charset="0"/>
              </a:rPr>
              <a:t>, [p</a:t>
            </a:r>
            <a:r>
              <a:rPr lang="en-US" altLang="ko-KR" sz="1600" baseline="-25000">
                <a:solidFill>
                  <a:srgbClr val="7030A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7030A0"/>
                </a:solidFill>
                <a:latin typeface="Microsoft Sans Serif" pitchFamily="34" charset="0"/>
              </a:rPr>
              <a:t>, p</a:t>
            </a:r>
            <a:r>
              <a:rPr lang="en-US" altLang="ko-KR" sz="1600" baseline="-25000">
                <a:solidFill>
                  <a:srgbClr val="7030A0"/>
                </a:solidFill>
                <a:latin typeface="Microsoft Sans Serif" pitchFamily="34" charset="0"/>
              </a:rPr>
              <a:t>12</a:t>
            </a:r>
            <a:r>
              <a:rPr lang="en-US" altLang="ko-KR" sz="1600">
                <a:solidFill>
                  <a:srgbClr val="7030A0"/>
                </a:solidFill>
                <a:latin typeface="Microsoft Sans Serif" pitchFamily="34" charset="0"/>
              </a:rPr>
              <a:t>])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(center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, [p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, p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, p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23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])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70C0"/>
                </a:solidFill>
                <a:latin typeface="Microsoft Sans Serif" pitchFamily="34" charset="0"/>
              </a:rPr>
              <a:t>(center</a:t>
            </a:r>
            <a:r>
              <a:rPr lang="en-US" altLang="ko-KR" sz="1600" baseline="-25000">
                <a:solidFill>
                  <a:srgbClr val="0070C0"/>
                </a:solidFill>
                <a:latin typeface="Microsoft Sans Serif" pitchFamily="34" charset="0"/>
              </a:rPr>
              <a:t>3</a:t>
            </a:r>
            <a:r>
              <a:rPr lang="en-US" altLang="ko-KR" sz="1600">
                <a:solidFill>
                  <a:srgbClr val="0070C0"/>
                </a:solidFill>
                <a:latin typeface="Microsoft Sans Serif" pitchFamily="34" charset="0"/>
              </a:rPr>
              <a:t>, [p</a:t>
            </a:r>
            <a:r>
              <a:rPr lang="en-US" altLang="ko-KR" sz="1600" baseline="-25000">
                <a:solidFill>
                  <a:srgbClr val="0070C0"/>
                </a:solidFill>
                <a:latin typeface="Microsoft Sans Serif" pitchFamily="34" charset="0"/>
              </a:rPr>
              <a:t>31</a:t>
            </a:r>
            <a:r>
              <a:rPr lang="en-US" altLang="ko-KR" sz="1600">
                <a:solidFill>
                  <a:srgbClr val="0070C0"/>
                </a:solidFill>
                <a:latin typeface="Microsoft Sans Serif" pitchFamily="34" charset="0"/>
              </a:rPr>
              <a:t>,…,])</a:t>
            </a:r>
            <a:endParaRPr lang="en-US" altLang="ko-KR" sz="1400">
              <a:solidFill>
                <a:srgbClr val="0070C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70C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latin typeface="Microsoft Sans Serif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52044" y="1844700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852044" y="2852763"/>
            <a:ext cx="1439862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852044" y="4292625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5400000">
            <a:off x="4323531" y="36766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…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409506" y="2387625"/>
            <a:ext cx="226695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(center</a:t>
            </a:r>
            <a:r>
              <a:rPr lang="en-US" altLang="ko-KR" sz="1600" baseline="-25000">
                <a:latin typeface="Microsoft Sans Serif" pitchFamily="34" charset="0"/>
              </a:rPr>
              <a:t>1</a:t>
            </a:r>
            <a:r>
              <a:rPr lang="en-US" altLang="ko-KR" sz="1600">
                <a:latin typeface="Microsoft Sans Serif" pitchFamily="34" charset="0"/>
              </a:rPr>
              <a:t>, center</a:t>
            </a:r>
            <a:r>
              <a:rPr lang="en-US" altLang="ko-KR" sz="1600" baseline="-25000">
                <a:latin typeface="Microsoft Sans Serif" pitchFamily="34" charset="0"/>
              </a:rPr>
              <a:t>1</a:t>
            </a:r>
            <a:r>
              <a:rPr lang="en-US" altLang="ko-KR" sz="1600">
                <a:latin typeface="Microsoft Sans Serif" pitchFamily="34" charset="0"/>
              </a:rPr>
              <a:t>’)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(center</a:t>
            </a:r>
            <a:r>
              <a:rPr lang="en-US" altLang="ko-KR" sz="1600" baseline="-25000">
                <a:latin typeface="Microsoft Sans Serif" pitchFamily="34" charset="0"/>
              </a:rPr>
              <a:t>2</a:t>
            </a:r>
            <a:r>
              <a:rPr lang="en-US" altLang="ko-KR" sz="1600">
                <a:latin typeface="Microsoft Sans Serif" pitchFamily="34" charset="0"/>
              </a:rPr>
              <a:t>, center</a:t>
            </a:r>
            <a:r>
              <a:rPr lang="en-US" altLang="ko-KR" sz="1600" baseline="-25000">
                <a:latin typeface="Microsoft Sans Serif" pitchFamily="34" charset="0"/>
              </a:rPr>
              <a:t>2</a:t>
            </a:r>
            <a:r>
              <a:rPr lang="en-US" altLang="ko-KR" sz="1600">
                <a:latin typeface="Microsoft Sans Serif" pitchFamily="34" charset="0"/>
              </a:rPr>
              <a:t>’)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(center</a:t>
            </a:r>
            <a:r>
              <a:rPr lang="en-US" altLang="ko-KR" sz="1600" i="1" baseline="-25000">
                <a:latin typeface="Microsoft Sans Serif" pitchFamily="34" charset="0"/>
              </a:rPr>
              <a:t>k</a:t>
            </a:r>
            <a:r>
              <a:rPr lang="en-US" altLang="ko-KR" sz="1600">
                <a:latin typeface="Microsoft Sans Serif" pitchFamily="34" charset="0"/>
              </a:rPr>
              <a:t>, center</a:t>
            </a:r>
            <a:r>
              <a:rPr lang="en-US" altLang="ko-KR" sz="1600" i="1" baseline="-25000">
                <a:latin typeface="Microsoft Sans Serif" pitchFamily="34" charset="0"/>
              </a:rPr>
              <a:t>k</a:t>
            </a:r>
            <a:r>
              <a:rPr lang="en-US" altLang="ko-KR" sz="1600" i="1">
                <a:latin typeface="Microsoft Sans Serif" pitchFamily="34" charset="0"/>
              </a:rPr>
              <a:t>’ 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580831" y="1844700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07581" y="1628800"/>
            <a:ext cx="1727200" cy="360045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20244" y="5300688"/>
            <a:ext cx="259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solidFill>
                  <a:srgbClr val="FF0000"/>
                </a:solidFill>
                <a:latin typeface="Microsoft Sans Serif" pitchFamily="34" charset="0"/>
              </a:rPr>
              <a:t>calculate new center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339156" y="2060600"/>
            <a:ext cx="144145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2267719" y="2060600"/>
            <a:ext cx="15128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2339156" y="3140100"/>
            <a:ext cx="15128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2339156" y="3140100"/>
            <a:ext cx="15128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39156" y="3140100"/>
            <a:ext cx="1512888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339156" y="3932263"/>
            <a:ext cx="15128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580831" y="2852763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5580831" y="4364063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959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for Large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 centers are not converged well</a:t>
            </a:r>
          </a:p>
          <a:p>
            <a:r>
              <a:rPr lang="en-US" altLang="ko-KR" dirty="0"/>
              <a:t>Alternative terminating condition is needed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ko-KR" sz="3200" dirty="0"/>
              <a:t>Iteratively execute map/reduce procedure until |</a:t>
            </a:r>
            <a:r>
              <a:rPr lang="en-US" altLang="ko-KR" sz="3200" dirty="0" err="1"/>
              <a:t>E</a:t>
            </a:r>
            <a:r>
              <a:rPr lang="en-US" altLang="ko-KR" sz="3200" baseline="-25000" dirty="0" err="1"/>
              <a:t>cur</a:t>
            </a:r>
            <a:r>
              <a:rPr lang="en-US" altLang="ko-KR" sz="3200" dirty="0" err="1"/>
              <a:t>-E</a:t>
            </a:r>
            <a:r>
              <a:rPr lang="en-US" altLang="ko-KR" sz="3200" baseline="-25000" dirty="0" err="1"/>
              <a:t>prev</a:t>
            </a:r>
            <a:r>
              <a:rPr lang="en-US" altLang="ko-KR" sz="3200" dirty="0"/>
              <a:t>| ≤ </a:t>
            </a:r>
            <a:r>
              <a:rPr lang="el-GR" altLang="ko-KR" sz="3200" dirty="0"/>
              <a:t>ε</a:t>
            </a:r>
            <a:endParaRPr lang="en-US" altLang="ko-KR" sz="3200" dirty="0"/>
          </a:p>
          <a:p>
            <a:pPr marL="742950" lvl="2" indent="-342900">
              <a:buSzPct val="60000"/>
            </a:pPr>
            <a:r>
              <a:rPr lang="en-US" altLang="ko-KR" dirty="0" err="1"/>
              <a:t>E</a:t>
            </a:r>
            <a:r>
              <a:rPr lang="en-US" altLang="ko-KR" baseline="-25000" dirty="0" err="1"/>
              <a:t>cur</a:t>
            </a:r>
            <a:r>
              <a:rPr lang="en-US" altLang="ko-KR" dirty="0"/>
              <a:t>: sum of squared distance in the current step</a:t>
            </a:r>
          </a:p>
          <a:p>
            <a:pPr marL="742950" lvl="2" indent="-342900">
              <a:buSzPct val="60000"/>
            </a:pPr>
            <a:r>
              <a:rPr lang="en-US" altLang="ko-KR" dirty="0" err="1"/>
              <a:t>E</a:t>
            </a:r>
            <a:r>
              <a:rPr lang="en-US" altLang="ko-KR" baseline="-25000" dirty="0" err="1"/>
              <a:t>prev</a:t>
            </a:r>
            <a:r>
              <a:rPr lang="en-US" altLang="ko-KR" dirty="0"/>
              <a:t>: sum of squared distance in the previous step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Map/Reduce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43313" y="2226543"/>
            <a:ext cx="1285875" cy="642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002060"/>
                </a:solidFill>
              </a:rPr>
              <a:t>Map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857500" y="2440855"/>
            <a:ext cx="285750" cy="21431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flipV="1">
            <a:off x="2143125" y="2512293"/>
            <a:ext cx="142875" cy="1428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071688" y="2155105"/>
            <a:ext cx="28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500438" y="1226418"/>
            <a:ext cx="1928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Broadcast</a:t>
            </a:r>
          </a:p>
          <a:p>
            <a:pPr eaLnBrk="1" hangingPunct="1"/>
            <a:r>
              <a:rPr lang="en-US" altLang="ko-KR"/>
              <a:t>: center[1…k]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4071144" y="2011436"/>
            <a:ext cx="285750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 10"/>
          <p:cNvSpPr/>
          <p:nvPr/>
        </p:nvSpPr>
        <p:spPr>
          <a:xfrm>
            <a:off x="5214938" y="2440855"/>
            <a:ext cx="285750" cy="21431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86438" y="2356718"/>
            <a:ext cx="185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&lt; c</a:t>
            </a:r>
            <a:r>
              <a:rPr lang="en-US" altLang="ko-KR" baseline="-25000"/>
              <a:t>i</a:t>
            </a:r>
            <a:r>
              <a:rPr lang="en-US" altLang="ko-KR"/>
              <a:t>,  (p, d) &gt;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571875" y="4155355"/>
            <a:ext cx="1285875" cy="64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002060"/>
                </a:solidFill>
              </a:rPr>
              <a:t>Reduce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3000375" y="4369668"/>
            <a:ext cx="285750" cy="2143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143500" y="4298230"/>
            <a:ext cx="285750" cy="21431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142875" y="4298230"/>
            <a:ext cx="285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&lt; c</a:t>
            </a:r>
            <a:r>
              <a:rPr lang="en-US" altLang="ko-KR" baseline="-25000"/>
              <a:t>i</a:t>
            </a:r>
            <a:r>
              <a:rPr lang="en-US" altLang="ko-KR"/>
              <a:t>,  ((p, d)</a:t>
            </a:r>
            <a:r>
              <a:rPr lang="en-US" altLang="ko-KR" baseline="-25000"/>
              <a:t>1</a:t>
            </a:r>
            <a:r>
              <a:rPr lang="en-US" altLang="ko-KR"/>
              <a:t> …(p, d)</a:t>
            </a:r>
            <a:r>
              <a:rPr lang="en-US" altLang="ko-KR" baseline="-25000"/>
              <a:t>n</a:t>
            </a:r>
            <a:r>
              <a:rPr lang="en-US" altLang="ko-KR"/>
              <a:t>)</a:t>
            </a:r>
            <a:r>
              <a:rPr lang="en-US" altLang="ko-KR" baseline="-25000"/>
              <a:t> 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5786438" y="4071218"/>
            <a:ext cx="2643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&lt; c</a:t>
            </a:r>
            <a:r>
              <a:rPr lang="en-US" altLang="ko-KR" baseline="-25000"/>
              <a:t>i</a:t>
            </a:r>
            <a:r>
              <a:rPr lang="en-US" altLang="ko-KR"/>
              <a:t>, (∑p)/n) &gt;</a:t>
            </a:r>
            <a:endParaRPr lang="ko-KR" altLang="en-US"/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5786438" y="457128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&lt; “SSD”, ∑d &gt;</a:t>
            </a:r>
            <a:endParaRPr lang="ko-KR" alt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6143625" y="1655043"/>
            <a:ext cx="2376488" cy="357187"/>
          </a:xfrm>
          <a:prstGeom prst="wedgeRoundRectCallout">
            <a:avLst>
              <a:gd name="adj1" fmla="val -47639"/>
              <a:gd name="adj2" fmla="val 160394"/>
              <a:gd name="adj3" fmla="val 16667"/>
            </a:avLst>
          </a:prstGeom>
          <a:solidFill>
            <a:srgbClr val="FFFF99">
              <a:alpha val="79999"/>
            </a:srgbClr>
          </a:solidFill>
          <a:ln w="19050" algn="ctr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closest center from p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6429375" y="3083793"/>
            <a:ext cx="2376488" cy="642937"/>
          </a:xfrm>
          <a:prstGeom prst="wedgeRoundRectCallout">
            <a:avLst>
              <a:gd name="adj1" fmla="val -29287"/>
              <a:gd name="adj2" fmla="val -108296"/>
              <a:gd name="adj3" fmla="val 16667"/>
            </a:avLst>
          </a:prstGeom>
          <a:solidFill>
            <a:srgbClr val="FFFF99">
              <a:alpha val="79999"/>
            </a:srgbClr>
          </a:solidFill>
          <a:ln w="19050" algn="ctr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squared distance between c</a:t>
            </a:r>
            <a:r>
              <a:rPr lang="en-US" altLang="ko-KR" baseline="-25000">
                <a:latin typeface="Microsoft Sans Serif" pitchFamily="34" charset="0"/>
              </a:rPr>
              <a:t>i</a:t>
            </a:r>
            <a:r>
              <a:rPr lang="en-US" altLang="ko-KR">
                <a:latin typeface="Microsoft Sans Serif" pitchFamily="34" charset="0"/>
              </a:rPr>
              <a:t> and p</a:t>
            </a:r>
          </a:p>
        </p:txBody>
      </p:sp>
    </p:spTree>
    <p:extLst>
      <p:ext uri="{BB962C8B-B14F-4D97-AF65-F5344CB8AC3E}">
        <p14:creationId xmlns:p14="http://schemas.microsoft.com/office/powerpoint/2010/main" val="37535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Given </a:t>
            </a:r>
            <a:r>
              <a:rPr lang="en-US" altLang="ko-KR" i="1" dirty="0"/>
              <a:t>k</a:t>
            </a:r>
            <a:r>
              <a:rPr lang="en-US" altLang="ko-KR" dirty="0"/>
              <a:t>, the </a:t>
            </a:r>
            <a:r>
              <a:rPr lang="en-US" altLang="ko-KR" i="1" dirty="0"/>
              <a:t>hierarchical </a:t>
            </a:r>
            <a:r>
              <a:rPr lang="en-US" altLang="ko-KR" dirty="0"/>
              <a:t>algorithm is implemented in four steps:</a:t>
            </a:r>
          </a:p>
          <a:p>
            <a:pPr lvl="1">
              <a:lnSpc>
                <a:spcPct val="120000"/>
              </a:lnSpc>
            </a:pPr>
            <a:r>
              <a:rPr lang="en-US" altLang="ko-KR" sz="2400" dirty="0">
                <a:solidFill>
                  <a:srgbClr val="000000"/>
                </a:solidFill>
              </a:rPr>
              <a:t>Say "Every point is it's own cluster"</a:t>
            </a:r>
          </a:p>
          <a:p>
            <a:pPr lvl="1">
              <a:lnSpc>
                <a:spcPct val="120000"/>
              </a:lnSpc>
            </a:pPr>
            <a:r>
              <a:rPr lang="en-US" altLang="ko-KR" sz="2400" dirty="0">
                <a:solidFill>
                  <a:srgbClr val="000000"/>
                </a:solidFill>
              </a:rPr>
              <a:t>Find “most similar” pair of clusters</a:t>
            </a:r>
          </a:p>
          <a:p>
            <a:pPr lvl="1">
              <a:lnSpc>
                <a:spcPct val="120000"/>
              </a:lnSpc>
            </a:pPr>
            <a:r>
              <a:rPr lang="en-US" altLang="ko-KR" sz="2400" dirty="0">
                <a:solidFill>
                  <a:srgbClr val="000000"/>
                </a:solidFill>
              </a:rPr>
              <a:t>Merge it into a parent cluster</a:t>
            </a:r>
          </a:p>
          <a:p>
            <a:pPr lvl="1">
              <a:lnSpc>
                <a:spcPct val="120000"/>
              </a:lnSpc>
            </a:pPr>
            <a:r>
              <a:rPr lang="en-US" altLang="ko-KR" sz="2400" dirty="0">
                <a:solidFill>
                  <a:srgbClr val="000000"/>
                </a:solidFill>
              </a:rPr>
              <a:t>Repeat…until you've merged the whole dataset into k clusters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44</a:t>
            </a:fld>
            <a:endParaRPr lang="ko-KR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79613" y="3644900"/>
            <a:ext cx="4724400" cy="2819400"/>
            <a:chOff x="1200" y="1728"/>
            <a:chExt cx="3360" cy="206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200" y="3648"/>
              <a:ext cx="96" cy="9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832" y="3696"/>
              <a:ext cx="96" cy="9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456" y="3696"/>
              <a:ext cx="96" cy="9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224" y="3696"/>
              <a:ext cx="96" cy="9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464" y="3696"/>
              <a:ext cx="96" cy="96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12" y="33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4272" y="33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72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504" y="33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880" y="331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3168" y="24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68" y="244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368" y="24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1248" y="1728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248" y="1728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792" y="1728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1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45</a:t>
            </a:fld>
            <a:endParaRPr lang="ko-KR" altLang="en-US" dirty="0"/>
          </a:p>
        </p:txBody>
      </p:sp>
      <p:cxnSp>
        <p:nvCxnSpPr>
          <p:cNvPr id="5" name="구부러진 연결선 4"/>
          <p:cNvCxnSpPr>
            <a:stCxn id="39" idx="4"/>
            <a:endCxn id="33" idx="4"/>
          </p:cNvCxnSpPr>
          <p:nvPr/>
        </p:nvCxnSpPr>
        <p:spPr bwMode="auto">
          <a:xfrm rot="5400000">
            <a:off x="1425575" y="4289425"/>
            <a:ext cx="6350" cy="285750"/>
          </a:xfrm>
          <a:prstGeom prst="curvedConnector3">
            <a:avLst>
              <a:gd name="adj1" fmla="val 3703405"/>
            </a:avLst>
          </a:prstGeom>
          <a:solidFill>
            <a:schemeClr val="accent1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ysDot"/>
            <a:miter lim="800000"/>
            <a:headEnd type="arrow" w="sm" len="sm"/>
            <a:tailEnd type="arrow" w="sm" len="sm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489075" y="4446588"/>
            <a:ext cx="796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 dirty="0">
                <a:solidFill>
                  <a:schemeClr val="accent3">
                    <a:lumMod val="50000"/>
                  </a:schemeClr>
                </a:solidFill>
              </a:rPr>
              <a:t>closest</a:t>
            </a:r>
            <a:endParaRPr lang="ko-KR" altLang="en-US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타원 40"/>
          <p:cNvSpPr>
            <a:spLocks noChangeArrowheads="1"/>
          </p:cNvSpPr>
          <p:nvPr/>
        </p:nvSpPr>
        <p:spPr bwMode="auto">
          <a:xfrm>
            <a:off x="3328988" y="2428875"/>
            <a:ext cx="714375" cy="357188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8" name="그룹 186"/>
          <p:cNvGrpSpPr>
            <a:grpSpLocks/>
          </p:cNvGrpSpPr>
          <p:nvPr/>
        </p:nvGrpSpPr>
        <p:grpSpPr bwMode="auto">
          <a:xfrm>
            <a:off x="3214688" y="2357438"/>
            <a:ext cx="5773737" cy="461962"/>
            <a:chOff x="3214678" y="2357390"/>
            <a:chExt cx="5773413" cy="461713"/>
          </a:xfrm>
        </p:grpSpPr>
        <p:sp>
          <p:nvSpPr>
            <p:cNvPr id="9" name="TextBox 41"/>
            <p:cNvSpPr txBox="1">
              <a:spLocks noChangeArrowheads="1"/>
            </p:cNvSpPr>
            <p:nvPr/>
          </p:nvSpPr>
          <p:spPr bwMode="auto">
            <a:xfrm>
              <a:off x="3214678" y="2357438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(1, 1)</a:t>
              </a:r>
              <a:endParaRPr lang="ko-KR" altLang="en-US" b="0"/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4022726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(2, 1)</a:t>
              </a:r>
              <a:endParaRPr lang="ko-KR" altLang="en-US" b="0"/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4830774" y="2357422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(1, 2)</a:t>
              </a:r>
              <a:endParaRPr lang="ko-KR" altLang="en-US" b="0"/>
            </a:p>
          </p:txBody>
        </p:sp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5638822" y="2357414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(5, 5)</a:t>
              </a:r>
              <a:endParaRPr lang="ko-KR" altLang="en-US" b="0"/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6446870" y="2357406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(6, 5)</a:t>
              </a:r>
              <a:endParaRPr lang="ko-KR" altLang="en-US" b="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7254918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(5, 6)</a:t>
              </a:r>
              <a:endParaRPr lang="ko-KR" altLang="en-US" b="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8062966" y="2357390"/>
              <a:ext cx="925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(7, 7)</a:t>
              </a:r>
              <a:endParaRPr lang="ko-KR" altLang="en-US" b="0"/>
            </a:p>
          </p:txBody>
        </p:sp>
      </p:grpSp>
      <p:grpSp>
        <p:nvGrpSpPr>
          <p:cNvPr id="16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17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4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6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8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43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4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5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46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7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8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9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50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39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2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51" name="타원 40"/>
          <p:cNvSpPr>
            <a:spLocks noChangeArrowheads="1"/>
          </p:cNvSpPr>
          <p:nvPr/>
        </p:nvSpPr>
        <p:spPr bwMode="auto">
          <a:xfrm>
            <a:off x="4143375" y="2428875"/>
            <a:ext cx="714375" cy="357188"/>
          </a:xfrm>
          <a:prstGeom prst="ellipse">
            <a:avLst/>
          </a:prstGeom>
          <a:solidFill>
            <a:srgbClr val="92D05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2" name="타원 40"/>
          <p:cNvSpPr>
            <a:spLocks noChangeArrowheads="1"/>
          </p:cNvSpPr>
          <p:nvPr/>
        </p:nvSpPr>
        <p:spPr bwMode="auto">
          <a:xfrm>
            <a:off x="4957763" y="2428875"/>
            <a:ext cx="714375" cy="357188"/>
          </a:xfrm>
          <a:prstGeom prst="ellipse">
            <a:avLst/>
          </a:prstGeom>
          <a:solidFill>
            <a:srgbClr val="FFC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" name="타원 40"/>
          <p:cNvSpPr>
            <a:spLocks noChangeArrowheads="1"/>
          </p:cNvSpPr>
          <p:nvPr/>
        </p:nvSpPr>
        <p:spPr bwMode="auto">
          <a:xfrm>
            <a:off x="5772150" y="2428875"/>
            <a:ext cx="714375" cy="357188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" name="타원 40"/>
          <p:cNvSpPr>
            <a:spLocks noChangeArrowheads="1"/>
          </p:cNvSpPr>
          <p:nvPr/>
        </p:nvSpPr>
        <p:spPr bwMode="auto">
          <a:xfrm>
            <a:off x="6586538" y="2428875"/>
            <a:ext cx="714375" cy="357188"/>
          </a:xfrm>
          <a:prstGeom prst="ellipse">
            <a:avLst/>
          </a:prstGeom>
          <a:solidFill>
            <a:srgbClr val="7030A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" name="타원 40"/>
          <p:cNvSpPr>
            <a:spLocks noChangeArrowheads="1"/>
          </p:cNvSpPr>
          <p:nvPr/>
        </p:nvSpPr>
        <p:spPr bwMode="auto">
          <a:xfrm>
            <a:off x="7400925" y="2428875"/>
            <a:ext cx="714375" cy="3571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6" name="타원 40"/>
          <p:cNvSpPr>
            <a:spLocks noChangeArrowheads="1"/>
          </p:cNvSpPr>
          <p:nvPr/>
        </p:nvSpPr>
        <p:spPr bwMode="auto">
          <a:xfrm>
            <a:off x="8143875" y="2428875"/>
            <a:ext cx="714375" cy="357188"/>
          </a:xfrm>
          <a:prstGeom prst="ellipse">
            <a:avLst/>
          </a:prstGeom>
          <a:solidFill>
            <a:schemeClr val="accent4">
              <a:lumMod val="85000"/>
              <a:lumOff val="15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3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타원 40"/>
          <p:cNvSpPr>
            <a:spLocks noChangeArrowheads="1"/>
          </p:cNvSpPr>
          <p:nvPr/>
        </p:nvSpPr>
        <p:spPr bwMode="auto">
          <a:xfrm>
            <a:off x="3328988" y="2357438"/>
            <a:ext cx="1528762" cy="500062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6" name="그룹 186"/>
          <p:cNvGrpSpPr>
            <a:grpSpLocks/>
          </p:cNvGrpSpPr>
          <p:nvPr/>
        </p:nvGrpSpPr>
        <p:grpSpPr bwMode="auto">
          <a:xfrm>
            <a:off x="3214688" y="2357438"/>
            <a:ext cx="5773737" cy="461962"/>
            <a:chOff x="3214678" y="2357390"/>
            <a:chExt cx="5773413" cy="461713"/>
          </a:xfrm>
        </p:grpSpPr>
        <p:sp>
          <p:nvSpPr>
            <p:cNvPr id="7" name="TextBox 41"/>
            <p:cNvSpPr txBox="1">
              <a:spLocks noChangeArrowheads="1"/>
            </p:cNvSpPr>
            <p:nvPr/>
          </p:nvSpPr>
          <p:spPr bwMode="auto">
            <a:xfrm>
              <a:off x="3214678" y="2357438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(1, 1)</a:t>
              </a:r>
              <a:endParaRPr lang="ko-KR" altLang="en-US" b="0"/>
            </a:p>
          </p:txBody>
        </p: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4022726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(2, 1)</a:t>
              </a:r>
              <a:endParaRPr lang="ko-KR" altLang="en-US" b="0"/>
            </a:p>
          </p:txBody>
        </p:sp>
        <p:sp>
          <p:nvSpPr>
            <p:cNvPr id="9" name="TextBox 41"/>
            <p:cNvSpPr txBox="1">
              <a:spLocks noChangeArrowheads="1"/>
            </p:cNvSpPr>
            <p:nvPr/>
          </p:nvSpPr>
          <p:spPr bwMode="auto">
            <a:xfrm>
              <a:off x="4830774" y="2357422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(1, 2)</a:t>
              </a:r>
              <a:endParaRPr lang="ko-KR" altLang="en-US" b="0"/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5638822" y="2357414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(5, 5)</a:t>
              </a:r>
              <a:endParaRPr lang="ko-KR" altLang="en-US" b="0"/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6446870" y="2357406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(6, 5)</a:t>
              </a:r>
              <a:endParaRPr lang="ko-KR" altLang="en-US" b="0"/>
            </a:p>
          </p:txBody>
        </p:sp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7254918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(5, 6)</a:t>
              </a:r>
              <a:endParaRPr lang="ko-KR" altLang="en-US" b="0"/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8062966" y="2357390"/>
              <a:ext cx="925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(7, 7)</a:t>
              </a:r>
              <a:endParaRPr lang="ko-KR" altLang="en-US" b="0"/>
            </a:p>
          </p:txBody>
        </p:sp>
      </p:grpSp>
      <p:grpSp>
        <p:nvGrpSpPr>
          <p:cNvPr id="14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15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2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3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4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6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41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2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3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44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5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6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7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8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37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0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49" name="타원 40"/>
          <p:cNvSpPr>
            <a:spLocks noChangeArrowheads="1"/>
          </p:cNvSpPr>
          <p:nvPr/>
        </p:nvSpPr>
        <p:spPr bwMode="auto">
          <a:xfrm>
            <a:off x="4957763" y="2428875"/>
            <a:ext cx="714375" cy="357188"/>
          </a:xfrm>
          <a:prstGeom prst="ellipse">
            <a:avLst/>
          </a:prstGeom>
          <a:solidFill>
            <a:srgbClr val="FFC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0" name="타원 40"/>
          <p:cNvSpPr>
            <a:spLocks noChangeArrowheads="1"/>
          </p:cNvSpPr>
          <p:nvPr/>
        </p:nvSpPr>
        <p:spPr bwMode="auto">
          <a:xfrm>
            <a:off x="5772150" y="2428875"/>
            <a:ext cx="714375" cy="357188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1" name="타원 40"/>
          <p:cNvSpPr>
            <a:spLocks noChangeArrowheads="1"/>
          </p:cNvSpPr>
          <p:nvPr/>
        </p:nvSpPr>
        <p:spPr bwMode="auto">
          <a:xfrm>
            <a:off x="6586538" y="2428875"/>
            <a:ext cx="714375" cy="357188"/>
          </a:xfrm>
          <a:prstGeom prst="ellipse">
            <a:avLst/>
          </a:prstGeom>
          <a:solidFill>
            <a:srgbClr val="7030A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2" name="타원 40"/>
          <p:cNvSpPr>
            <a:spLocks noChangeArrowheads="1"/>
          </p:cNvSpPr>
          <p:nvPr/>
        </p:nvSpPr>
        <p:spPr bwMode="auto">
          <a:xfrm>
            <a:off x="7400925" y="2428875"/>
            <a:ext cx="714375" cy="3571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3" name="타원 40"/>
          <p:cNvSpPr>
            <a:spLocks noChangeArrowheads="1"/>
          </p:cNvSpPr>
          <p:nvPr/>
        </p:nvSpPr>
        <p:spPr bwMode="auto">
          <a:xfrm>
            <a:off x="8143875" y="2428875"/>
            <a:ext cx="714375" cy="357188"/>
          </a:xfrm>
          <a:prstGeom prst="ellipse">
            <a:avLst/>
          </a:prstGeom>
          <a:solidFill>
            <a:schemeClr val="accent4">
              <a:lumMod val="85000"/>
              <a:lumOff val="15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4" name="타원 39"/>
          <p:cNvSpPr>
            <a:spLocks noChangeArrowheads="1"/>
          </p:cNvSpPr>
          <p:nvPr/>
        </p:nvSpPr>
        <p:spPr bwMode="auto">
          <a:xfrm>
            <a:off x="1109663" y="4152900"/>
            <a:ext cx="642937" cy="401638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" name="타원 42"/>
          <p:cNvSpPr>
            <a:spLocks noChangeArrowheads="1"/>
          </p:cNvSpPr>
          <p:nvPr/>
        </p:nvSpPr>
        <p:spPr bwMode="auto">
          <a:xfrm>
            <a:off x="1357313" y="4286250"/>
            <a:ext cx="142875" cy="142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3143250" y="2947988"/>
            <a:ext cx="205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(3/2, 1)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47</a:t>
            </a:fld>
            <a:endParaRPr lang="ko-KR" altLang="en-US" dirty="0"/>
          </a:p>
        </p:txBody>
      </p:sp>
      <p:cxnSp>
        <p:nvCxnSpPr>
          <p:cNvPr id="5" name="구부러진 연결선 4"/>
          <p:cNvCxnSpPr>
            <a:stCxn id="37" idx="4"/>
            <a:endCxn id="35" idx="4"/>
          </p:cNvCxnSpPr>
          <p:nvPr/>
        </p:nvCxnSpPr>
        <p:spPr bwMode="auto">
          <a:xfrm rot="5400000">
            <a:off x="2571750" y="3143250"/>
            <a:ext cx="0" cy="285750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ysDot"/>
            <a:miter lim="800000"/>
            <a:headEnd type="arrow" w="sm" len="sm"/>
            <a:tailEnd type="arrow" w="sm" len="sm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60575" y="3429000"/>
            <a:ext cx="796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 dirty="0">
                <a:solidFill>
                  <a:schemeClr val="accent3">
                    <a:lumMod val="50000"/>
                  </a:schemeClr>
                </a:solidFill>
              </a:rPr>
              <a:t>closest</a:t>
            </a:r>
            <a:endParaRPr lang="ko-KR" altLang="en-US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타원 40"/>
          <p:cNvSpPr>
            <a:spLocks noChangeArrowheads="1"/>
          </p:cNvSpPr>
          <p:nvPr/>
        </p:nvSpPr>
        <p:spPr bwMode="auto">
          <a:xfrm>
            <a:off x="3328988" y="2357438"/>
            <a:ext cx="1528762" cy="500062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8" name="그룹 186"/>
          <p:cNvGrpSpPr>
            <a:grpSpLocks/>
          </p:cNvGrpSpPr>
          <p:nvPr/>
        </p:nvGrpSpPr>
        <p:grpSpPr bwMode="auto">
          <a:xfrm>
            <a:off x="3214688" y="2357438"/>
            <a:ext cx="5773737" cy="461962"/>
            <a:chOff x="3214678" y="2357390"/>
            <a:chExt cx="5773413" cy="461713"/>
          </a:xfrm>
        </p:grpSpPr>
        <p:sp>
          <p:nvSpPr>
            <p:cNvPr id="9" name="TextBox 41"/>
            <p:cNvSpPr txBox="1">
              <a:spLocks noChangeArrowheads="1"/>
            </p:cNvSpPr>
            <p:nvPr/>
          </p:nvSpPr>
          <p:spPr bwMode="auto">
            <a:xfrm>
              <a:off x="3214678" y="2357438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(1, 1)</a:t>
              </a:r>
              <a:endParaRPr lang="ko-KR" altLang="en-US" b="0"/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4022726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(2, 1)</a:t>
              </a:r>
              <a:endParaRPr lang="ko-KR" altLang="en-US" b="0"/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4830774" y="2357422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(1, 2)</a:t>
              </a:r>
              <a:endParaRPr lang="ko-KR" altLang="en-US" b="0"/>
            </a:p>
          </p:txBody>
        </p:sp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5638822" y="2357414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(5, 5)</a:t>
              </a:r>
              <a:endParaRPr lang="ko-KR" altLang="en-US" b="0"/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6446870" y="2357406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(6, 5)</a:t>
              </a:r>
              <a:endParaRPr lang="ko-KR" altLang="en-US" b="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7254918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(5, 6)</a:t>
              </a:r>
              <a:endParaRPr lang="ko-KR" altLang="en-US" b="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8062966" y="2357390"/>
              <a:ext cx="925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(7, 7)</a:t>
              </a:r>
              <a:endParaRPr lang="ko-KR" altLang="en-US" b="0"/>
            </a:p>
          </p:txBody>
        </p:sp>
      </p:grpSp>
      <p:grpSp>
        <p:nvGrpSpPr>
          <p:cNvPr id="16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17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4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6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8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43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4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5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46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7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8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9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50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39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2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51" name="타원 40"/>
          <p:cNvSpPr>
            <a:spLocks noChangeArrowheads="1"/>
          </p:cNvSpPr>
          <p:nvPr/>
        </p:nvSpPr>
        <p:spPr bwMode="auto">
          <a:xfrm>
            <a:off x="4957763" y="2428875"/>
            <a:ext cx="714375" cy="357188"/>
          </a:xfrm>
          <a:prstGeom prst="ellipse">
            <a:avLst/>
          </a:prstGeom>
          <a:solidFill>
            <a:srgbClr val="FFC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2" name="타원 40"/>
          <p:cNvSpPr>
            <a:spLocks noChangeArrowheads="1"/>
          </p:cNvSpPr>
          <p:nvPr/>
        </p:nvSpPr>
        <p:spPr bwMode="auto">
          <a:xfrm>
            <a:off x="5772150" y="2428875"/>
            <a:ext cx="714375" cy="357188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" name="타원 40"/>
          <p:cNvSpPr>
            <a:spLocks noChangeArrowheads="1"/>
          </p:cNvSpPr>
          <p:nvPr/>
        </p:nvSpPr>
        <p:spPr bwMode="auto">
          <a:xfrm>
            <a:off x="6586538" y="2428875"/>
            <a:ext cx="714375" cy="357188"/>
          </a:xfrm>
          <a:prstGeom prst="ellipse">
            <a:avLst/>
          </a:prstGeom>
          <a:solidFill>
            <a:srgbClr val="7030A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" name="타원 40"/>
          <p:cNvSpPr>
            <a:spLocks noChangeArrowheads="1"/>
          </p:cNvSpPr>
          <p:nvPr/>
        </p:nvSpPr>
        <p:spPr bwMode="auto">
          <a:xfrm>
            <a:off x="7400925" y="2428875"/>
            <a:ext cx="714375" cy="3571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5" name="타원 40"/>
          <p:cNvSpPr>
            <a:spLocks noChangeArrowheads="1"/>
          </p:cNvSpPr>
          <p:nvPr/>
        </p:nvSpPr>
        <p:spPr bwMode="auto">
          <a:xfrm>
            <a:off x="8143875" y="2428875"/>
            <a:ext cx="714375" cy="357188"/>
          </a:xfrm>
          <a:prstGeom prst="ellipse">
            <a:avLst/>
          </a:prstGeom>
          <a:solidFill>
            <a:schemeClr val="accent4">
              <a:lumMod val="85000"/>
              <a:lumOff val="15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6" name="타원 39"/>
          <p:cNvSpPr>
            <a:spLocks noChangeArrowheads="1"/>
          </p:cNvSpPr>
          <p:nvPr/>
        </p:nvSpPr>
        <p:spPr bwMode="auto">
          <a:xfrm>
            <a:off x="1109663" y="4152900"/>
            <a:ext cx="642937" cy="401638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7" name="타원 42"/>
          <p:cNvSpPr>
            <a:spLocks noChangeArrowheads="1"/>
          </p:cNvSpPr>
          <p:nvPr/>
        </p:nvSpPr>
        <p:spPr bwMode="auto">
          <a:xfrm>
            <a:off x="1357313" y="4286250"/>
            <a:ext cx="142875" cy="142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3143250" y="2947988"/>
            <a:ext cx="205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(3/2, 1)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타원 40"/>
          <p:cNvSpPr>
            <a:spLocks noChangeArrowheads="1"/>
          </p:cNvSpPr>
          <p:nvPr/>
        </p:nvSpPr>
        <p:spPr bwMode="auto">
          <a:xfrm>
            <a:off x="3328988" y="2357438"/>
            <a:ext cx="1528762" cy="500062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6" name="그룹 186"/>
          <p:cNvGrpSpPr>
            <a:grpSpLocks/>
          </p:cNvGrpSpPr>
          <p:nvPr/>
        </p:nvGrpSpPr>
        <p:grpSpPr bwMode="auto">
          <a:xfrm>
            <a:off x="3214688" y="2357438"/>
            <a:ext cx="5773737" cy="461962"/>
            <a:chOff x="3214678" y="2357390"/>
            <a:chExt cx="5773413" cy="461713"/>
          </a:xfrm>
        </p:grpSpPr>
        <p:sp>
          <p:nvSpPr>
            <p:cNvPr id="7" name="TextBox 41"/>
            <p:cNvSpPr txBox="1">
              <a:spLocks noChangeArrowheads="1"/>
            </p:cNvSpPr>
            <p:nvPr/>
          </p:nvSpPr>
          <p:spPr bwMode="auto">
            <a:xfrm>
              <a:off x="3214678" y="2357438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(1, 1)</a:t>
              </a:r>
              <a:endParaRPr lang="ko-KR" altLang="en-US" b="0"/>
            </a:p>
          </p:txBody>
        </p: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4022726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(2, 1)</a:t>
              </a:r>
              <a:endParaRPr lang="ko-KR" altLang="en-US" b="0"/>
            </a:p>
          </p:txBody>
        </p:sp>
        <p:sp>
          <p:nvSpPr>
            <p:cNvPr id="9" name="TextBox 41"/>
            <p:cNvSpPr txBox="1">
              <a:spLocks noChangeArrowheads="1"/>
            </p:cNvSpPr>
            <p:nvPr/>
          </p:nvSpPr>
          <p:spPr bwMode="auto">
            <a:xfrm>
              <a:off x="4830774" y="2357422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(1, 2)</a:t>
              </a:r>
              <a:endParaRPr lang="ko-KR" altLang="en-US" b="0"/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5638822" y="2357414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(5, 5)</a:t>
              </a:r>
              <a:endParaRPr lang="ko-KR" altLang="en-US" b="0"/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6446870" y="2357406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(6, 5)</a:t>
              </a:r>
              <a:endParaRPr lang="ko-KR" altLang="en-US" b="0"/>
            </a:p>
          </p:txBody>
        </p:sp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7254918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(5, 6)</a:t>
              </a:r>
              <a:endParaRPr lang="ko-KR" altLang="en-US" b="0"/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8062966" y="2357390"/>
              <a:ext cx="925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(7, 7)</a:t>
              </a:r>
              <a:endParaRPr lang="ko-KR" altLang="en-US" b="0"/>
            </a:p>
          </p:txBody>
        </p:sp>
      </p:grpSp>
      <p:grpSp>
        <p:nvGrpSpPr>
          <p:cNvPr id="14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15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2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3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4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6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41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2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3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44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5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6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7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8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37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0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49" name="타원 40"/>
          <p:cNvSpPr>
            <a:spLocks noChangeArrowheads="1"/>
          </p:cNvSpPr>
          <p:nvPr/>
        </p:nvSpPr>
        <p:spPr bwMode="auto">
          <a:xfrm>
            <a:off x="4957763" y="2428875"/>
            <a:ext cx="714375" cy="357188"/>
          </a:xfrm>
          <a:prstGeom prst="ellipse">
            <a:avLst/>
          </a:prstGeom>
          <a:solidFill>
            <a:srgbClr val="FFC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0" name="타원 40"/>
          <p:cNvSpPr>
            <a:spLocks noChangeArrowheads="1"/>
          </p:cNvSpPr>
          <p:nvPr/>
        </p:nvSpPr>
        <p:spPr bwMode="auto">
          <a:xfrm>
            <a:off x="5772150" y="2314575"/>
            <a:ext cx="1514475" cy="571500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1" name="타원 40"/>
          <p:cNvSpPr>
            <a:spLocks noChangeArrowheads="1"/>
          </p:cNvSpPr>
          <p:nvPr/>
        </p:nvSpPr>
        <p:spPr bwMode="auto">
          <a:xfrm>
            <a:off x="7400925" y="2428875"/>
            <a:ext cx="714375" cy="3571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2" name="타원 40"/>
          <p:cNvSpPr>
            <a:spLocks noChangeArrowheads="1"/>
          </p:cNvSpPr>
          <p:nvPr/>
        </p:nvSpPr>
        <p:spPr bwMode="auto">
          <a:xfrm>
            <a:off x="8143875" y="2428875"/>
            <a:ext cx="714375" cy="357188"/>
          </a:xfrm>
          <a:prstGeom prst="ellipse">
            <a:avLst/>
          </a:prstGeom>
          <a:solidFill>
            <a:schemeClr val="accent4">
              <a:lumMod val="85000"/>
              <a:lumOff val="15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3" name="타원 39"/>
          <p:cNvSpPr>
            <a:spLocks noChangeArrowheads="1"/>
          </p:cNvSpPr>
          <p:nvPr/>
        </p:nvSpPr>
        <p:spPr bwMode="auto">
          <a:xfrm>
            <a:off x="1109663" y="4152900"/>
            <a:ext cx="642937" cy="401638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" name="타원 42"/>
          <p:cNvSpPr>
            <a:spLocks noChangeArrowheads="1"/>
          </p:cNvSpPr>
          <p:nvPr/>
        </p:nvSpPr>
        <p:spPr bwMode="auto">
          <a:xfrm>
            <a:off x="1357313" y="4286250"/>
            <a:ext cx="142875" cy="142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3143250" y="2947988"/>
            <a:ext cx="205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(3/2, 1)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56" name="타원 39"/>
          <p:cNvSpPr>
            <a:spLocks noChangeArrowheads="1"/>
          </p:cNvSpPr>
          <p:nvPr/>
        </p:nvSpPr>
        <p:spPr bwMode="auto">
          <a:xfrm>
            <a:off x="2252663" y="3024188"/>
            <a:ext cx="642937" cy="401637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7" name="타원 42"/>
          <p:cNvSpPr>
            <a:spLocks noChangeArrowheads="1"/>
          </p:cNvSpPr>
          <p:nvPr/>
        </p:nvSpPr>
        <p:spPr bwMode="auto">
          <a:xfrm>
            <a:off x="2500313" y="3143250"/>
            <a:ext cx="142875" cy="142875"/>
          </a:xfrm>
          <a:prstGeom prst="ellipse">
            <a:avLst/>
          </a:prstGeom>
          <a:noFill/>
          <a:ln w="381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5453063" y="2928938"/>
            <a:ext cx="219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70C0"/>
                </a:solidFill>
              </a:rPr>
              <a:t>Center : (11/2, 5)</a:t>
            </a:r>
            <a:endParaRPr lang="ko-KR" altLang="en-US" sz="2000" b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타원 39"/>
          <p:cNvSpPr>
            <a:spLocks noChangeArrowheads="1"/>
          </p:cNvSpPr>
          <p:nvPr/>
        </p:nvSpPr>
        <p:spPr bwMode="auto">
          <a:xfrm>
            <a:off x="2252663" y="3024188"/>
            <a:ext cx="642937" cy="401637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cxnSp>
        <p:nvCxnSpPr>
          <p:cNvPr id="6" name="구부러진 연결선 5"/>
          <p:cNvCxnSpPr>
            <a:stCxn id="57" idx="7"/>
            <a:endCxn id="35" idx="0"/>
          </p:cNvCxnSpPr>
          <p:nvPr/>
        </p:nvCxnSpPr>
        <p:spPr bwMode="auto">
          <a:xfrm rot="16200000" flipV="1">
            <a:off x="1229519" y="4056856"/>
            <a:ext cx="306388" cy="193675"/>
          </a:xfrm>
          <a:prstGeom prst="curvedConnector3">
            <a:avLst>
              <a:gd name="adj1" fmla="val 174540"/>
            </a:avLst>
          </a:prstGeom>
          <a:solidFill>
            <a:schemeClr val="accent1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ysDot"/>
            <a:miter lim="800000"/>
            <a:headEnd type="arrow" w="sm" len="sm"/>
            <a:tailEnd type="arrow" w="sm" len="sm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203325" y="3357563"/>
            <a:ext cx="796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 dirty="0">
                <a:solidFill>
                  <a:schemeClr val="accent3">
                    <a:lumMod val="50000"/>
                  </a:schemeClr>
                </a:solidFill>
              </a:rPr>
              <a:t>closest</a:t>
            </a:r>
            <a:endParaRPr lang="ko-KR" altLang="en-US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타원 40"/>
          <p:cNvSpPr>
            <a:spLocks noChangeArrowheads="1"/>
          </p:cNvSpPr>
          <p:nvPr/>
        </p:nvSpPr>
        <p:spPr bwMode="auto">
          <a:xfrm>
            <a:off x="3328988" y="2357438"/>
            <a:ext cx="1528762" cy="500062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9" name="그룹 186"/>
          <p:cNvGrpSpPr>
            <a:grpSpLocks/>
          </p:cNvGrpSpPr>
          <p:nvPr/>
        </p:nvGrpSpPr>
        <p:grpSpPr bwMode="auto">
          <a:xfrm>
            <a:off x="3214688" y="2357438"/>
            <a:ext cx="5773737" cy="461962"/>
            <a:chOff x="3214678" y="2357390"/>
            <a:chExt cx="5773413" cy="461713"/>
          </a:xfrm>
        </p:grpSpPr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3214678" y="2357438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(1, 1)</a:t>
              </a:r>
              <a:endParaRPr lang="ko-KR" altLang="en-US" b="0"/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4022726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(2, 1)</a:t>
              </a:r>
              <a:endParaRPr lang="ko-KR" altLang="en-US" b="0"/>
            </a:p>
          </p:txBody>
        </p:sp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4830774" y="2357422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(1, 2)</a:t>
              </a:r>
              <a:endParaRPr lang="ko-KR" altLang="en-US" b="0"/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5638822" y="2357414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(5, 5)</a:t>
              </a:r>
              <a:endParaRPr lang="ko-KR" altLang="en-US" b="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6446870" y="2357406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(6, 5)</a:t>
              </a:r>
              <a:endParaRPr lang="ko-KR" altLang="en-US" b="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7254918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(5, 6)</a:t>
              </a:r>
              <a:endParaRPr lang="ko-KR" altLang="en-US" b="0"/>
            </a:p>
          </p:txBody>
        </p:sp>
        <p:sp>
          <p:nvSpPr>
            <p:cNvPr id="16" name="TextBox 41"/>
            <p:cNvSpPr txBox="1">
              <a:spLocks noChangeArrowheads="1"/>
            </p:cNvSpPr>
            <p:nvPr/>
          </p:nvSpPr>
          <p:spPr bwMode="auto">
            <a:xfrm>
              <a:off x="8062966" y="2357390"/>
              <a:ext cx="925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(7, 7)</a:t>
              </a:r>
              <a:endParaRPr lang="ko-KR" altLang="en-US" b="0"/>
            </a:p>
          </p:txBody>
        </p:sp>
      </p:grpSp>
      <p:grpSp>
        <p:nvGrpSpPr>
          <p:cNvPr id="17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18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6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9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44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5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6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47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8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9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50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51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40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3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52" name="타원 40"/>
          <p:cNvSpPr>
            <a:spLocks noChangeArrowheads="1"/>
          </p:cNvSpPr>
          <p:nvPr/>
        </p:nvSpPr>
        <p:spPr bwMode="auto">
          <a:xfrm>
            <a:off x="4957763" y="2428875"/>
            <a:ext cx="714375" cy="357188"/>
          </a:xfrm>
          <a:prstGeom prst="ellipse">
            <a:avLst/>
          </a:prstGeom>
          <a:solidFill>
            <a:srgbClr val="FFC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" name="타원 40"/>
          <p:cNvSpPr>
            <a:spLocks noChangeArrowheads="1"/>
          </p:cNvSpPr>
          <p:nvPr/>
        </p:nvSpPr>
        <p:spPr bwMode="auto">
          <a:xfrm>
            <a:off x="5772150" y="2314575"/>
            <a:ext cx="1514475" cy="571500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" name="타원 40"/>
          <p:cNvSpPr>
            <a:spLocks noChangeArrowheads="1"/>
          </p:cNvSpPr>
          <p:nvPr/>
        </p:nvSpPr>
        <p:spPr bwMode="auto">
          <a:xfrm>
            <a:off x="7400925" y="2428875"/>
            <a:ext cx="714375" cy="3571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5" name="타원 40"/>
          <p:cNvSpPr>
            <a:spLocks noChangeArrowheads="1"/>
          </p:cNvSpPr>
          <p:nvPr/>
        </p:nvSpPr>
        <p:spPr bwMode="auto">
          <a:xfrm>
            <a:off x="8143875" y="2428875"/>
            <a:ext cx="714375" cy="357188"/>
          </a:xfrm>
          <a:prstGeom prst="ellipse">
            <a:avLst/>
          </a:prstGeom>
          <a:solidFill>
            <a:schemeClr val="accent4">
              <a:lumMod val="85000"/>
              <a:lumOff val="15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6" name="타원 39"/>
          <p:cNvSpPr>
            <a:spLocks noChangeArrowheads="1"/>
          </p:cNvSpPr>
          <p:nvPr/>
        </p:nvSpPr>
        <p:spPr bwMode="auto">
          <a:xfrm>
            <a:off x="1109663" y="4152900"/>
            <a:ext cx="642937" cy="401638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7" name="타원 42"/>
          <p:cNvSpPr>
            <a:spLocks noChangeArrowheads="1"/>
          </p:cNvSpPr>
          <p:nvPr/>
        </p:nvSpPr>
        <p:spPr bwMode="auto">
          <a:xfrm>
            <a:off x="1357313" y="4286250"/>
            <a:ext cx="142875" cy="142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3143250" y="2947988"/>
            <a:ext cx="205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(3/2, 1)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59" name="타원 42"/>
          <p:cNvSpPr>
            <a:spLocks noChangeArrowheads="1"/>
          </p:cNvSpPr>
          <p:nvPr/>
        </p:nvSpPr>
        <p:spPr bwMode="auto">
          <a:xfrm>
            <a:off x="2500313" y="3143250"/>
            <a:ext cx="142875" cy="142875"/>
          </a:xfrm>
          <a:prstGeom prst="ellipse">
            <a:avLst/>
          </a:prstGeom>
          <a:noFill/>
          <a:ln w="381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0" name="TextBox 41"/>
          <p:cNvSpPr txBox="1">
            <a:spLocks noChangeArrowheads="1"/>
          </p:cNvSpPr>
          <p:nvPr/>
        </p:nvSpPr>
        <p:spPr bwMode="auto">
          <a:xfrm>
            <a:off x="5453063" y="2928938"/>
            <a:ext cx="219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70C0"/>
                </a:solidFill>
              </a:rPr>
              <a:t>Center : (11/2, 5)</a:t>
            </a:r>
            <a:endParaRPr lang="ko-KR" altLang="en-US" sz="2000" b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of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Map</a:t>
            </a:r>
          </a:p>
          <a:p>
            <a:pPr lvl="1"/>
            <a:r>
              <a:rPr lang="en-US" altLang="ko-KR" sz="1800" dirty="0"/>
              <a:t>For each transaction </a:t>
            </a:r>
            <a:r>
              <a:rPr lang="en-US" altLang="ko-KR" sz="1800" dirty="0" err="1"/>
              <a:t>t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 in j-</a:t>
            </a:r>
            <a:r>
              <a:rPr lang="en-US" altLang="ko-KR" sz="1800" dirty="0" err="1"/>
              <a:t>th</a:t>
            </a:r>
            <a:r>
              <a:rPr lang="en-US" altLang="ko-KR" sz="1800" dirty="0"/>
              <a:t> pass where 1≤i≤n, emit j-length subsets of </a:t>
            </a:r>
            <a:r>
              <a:rPr lang="en-US" altLang="ko-KR" sz="1800" dirty="0" err="1"/>
              <a:t>t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 with count 1</a:t>
            </a:r>
          </a:p>
          <a:p>
            <a:pPr lvl="1"/>
            <a:r>
              <a:rPr lang="en-US" altLang="ko-KR" sz="1800" dirty="0"/>
              <a:t>Output</a:t>
            </a:r>
          </a:p>
          <a:p>
            <a:pPr lvl="2"/>
            <a:r>
              <a:rPr lang="en-US" altLang="ko-KR" sz="1600" dirty="0"/>
              <a:t>Key :  each j-length subset of transaction </a:t>
            </a:r>
            <a:r>
              <a:rPr lang="en-US" altLang="ko-KR" sz="1600" dirty="0" err="1"/>
              <a:t>t</a:t>
            </a:r>
            <a:r>
              <a:rPr lang="en-US" altLang="ko-KR" sz="1600" baseline="-25000" dirty="0" err="1"/>
              <a:t>i</a:t>
            </a:r>
            <a:r>
              <a:rPr lang="en-US" altLang="ko-KR" sz="1600" dirty="0"/>
              <a:t> (string)</a:t>
            </a:r>
          </a:p>
          <a:p>
            <a:pPr lvl="2"/>
            <a:r>
              <a:rPr lang="en-US" altLang="ko-KR" sz="1600" dirty="0"/>
              <a:t>Value : 1 ( number of appearance )</a:t>
            </a:r>
          </a:p>
          <a:p>
            <a:pPr lvl="2"/>
            <a:r>
              <a:rPr lang="en-US" altLang="ko-KR" sz="1600" dirty="0"/>
              <a:t>That is, emit &lt;j-length subset, 1&gt;</a:t>
            </a:r>
          </a:p>
          <a:p>
            <a:r>
              <a:rPr lang="en-US" altLang="ko-KR" sz="2000" dirty="0"/>
              <a:t>Reduce</a:t>
            </a:r>
          </a:p>
          <a:p>
            <a:pPr lvl="1"/>
            <a:r>
              <a:rPr lang="en-US" altLang="ko-KR" sz="1800" dirty="0"/>
              <a:t>Aggregate counts of same key </a:t>
            </a:r>
          </a:p>
          <a:p>
            <a:pPr lvl="1"/>
            <a:r>
              <a:rPr lang="en-US" altLang="ko-KR" sz="1800" dirty="0"/>
              <a:t>If aggregated count is bigger than given minimum support</a:t>
            </a:r>
            <a:r>
              <a:rPr lang="en-US" altLang="ko-KR" sz="1800" dirty="0">
                <a:ea typeface="맑은 고딕" pitchFamily="50" charset="-127"/>
              </a:rPr>
              <a:t>, output subset(key) with its count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8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타원 39"/>
          <p:cNvSpPr>
            <a:spLocks noChangeArrowheads="1"/>
          </p:cNvSpPr>
          <p:nvPr/>
        </p:nvSpPr>
        <p:spPr bwMode="auto">
          <a:xfrm>
            <a:off x="2252663" y="3024188"/>
            <a:ext cx="642937" cy="401637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" name="타원 40"/>
          <p:cNvSpPr>
            <a:spLocks noChangeArrowheads="1"/>
          </p:cNvSpPr>
          <p:nvPr/>
        </p:nvSpPr>
        <p:spPr bwMode="auto">
          <a:xfrm>
            <a:off x="3328988" y="2286000"/>
            <a:ext cx="2386012" cy="642938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7" name="그룹 186"/>
          <p:cNvGrpSpPr>
            <a:grpSpLocks/>
          </p:cNvGrpSpPr>
          <p:nvPr/>
        </p:nvGrpSpPr>
        <p:grpSpPr bwMode="auto">
          <a:xfrm>
            <a:off x="3214688" y="2357438"/>
            <a:ext cx="5773737" cy="461962"/>
            <a:chOff x="3214678" y="2357390"/>
            <a:chExt cx="5773413" cy="461713"/>
          </a:xfrm>
        </p:grpSpPr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3214678" y="2357438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(1, 1)</a:t>
              </a:r>
              <a:endParaRPr lang="ko-KR" altLang="en-US" b="0"/>
            </a:p>
          </p:txBody>
        </p:sp>
        <p:sp>
          <p:nvSpPr>
            <p:cNvPr id="9" name="TextBox 41"/>
            <p:cNvSpPr txBox="1">
              <a:spLocks noChangeArrowheads="1"/>
            </p:cNvSpPr>
            <p:nvPr/>
          </p:nvSpPr>
          <p:spPr bwMode="auto">
            <a:xfrm>
              <a:off x="4022726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(2, 1)</a:t>
              </a:r>
              <a:endParaRPr lang="ko-KR" altLang="en-US" b="0"/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4830774" y="2357422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(1, 2)</a:t>
              </a:r>
              <a:endParaRPr lang="ko-KR" altLang="en-US" b="0"/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5638822" y="2357414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(5, 5)</a:t>
              </a:r>
              <a:endParaRPr lang="ko-KR" altLang="en-US" b="0"/>
            </a:p>
          </p:txBody>
        </p:sp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6446870" y="2357406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(6, 5)</a:t>
              </a:r>
              <a:endParaRPr lang="ko-KR" altLang="en-US" b="0"/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7254918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(5, 6)</a:t>
              </a:r>
              <a:endParaRPr lang="ko-KR" altLang="en-US" b="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8062966" y="2357390"/>
              <a:ext cx="925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(7, 7)</a:t>
              </a:r>
              <a:endParaRPr lang="ko-KR" altLang="en-US" b="0"/>
            </a:p>
          </p:txBody>
        </p:sp>
      </p:grpSp>
      <p:grpSp>
        <p:nvGrpSpPr>
          <p:cNvPr id="15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16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3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4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6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7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42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3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4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45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6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7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8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9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38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1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50" name="타원 40"/>
          <p:cNvSpPr>
            <a:spLocks noChangeArrowheads="1"/>
          </p:cNvSpPr>
          <p:nvPr/>
        </p:nvSpPr>
        <p:spPr bwMode="auto">
          <a:xfrm>
            <a:off x="5772150" y="2314575"/>
            <a:ext cx="1514475" cy="571500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1" name="타원 40"/>
          <p:cNvSpPr>
            <a:spLocks noChangeArrowheads="1"/>
          </p:cNvSpPr>
          <p:nvPr/>
        </p:nvSpPr>
        <p:spPr bwMode="auto">
          <a:xfrm>
            <a:off x="7400925" y="2428875"/>
            <a:ext cx="714375" cy="3571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2" name="타원 40"/>
          <p:cNvSpPr>
            <a:spLocks noChangeArrowheads="1"/>
          </p:cNvSpPr>
          <p:nvPr/>
        </p:nvSpPr>
        <p:spPr bwMode="auto">
          <a:xfrm>
            <a:off x="8143875" y="2428875"/>
            <a:ext cx="714375" cy="357188"/>
          </a:xfrm>
          <a:prstGeom prst="ellipse">
            <a:avLst/>
          </a:prstGeom>
          <a:solidFill>
            <a:schemeClr val="accent4">
              <a:lumMod val="85000"/>
              <a:lumOff val="15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3" name="타원 39"/>
          <p:cNvSpPr>
            <a:spLocks noChangeArrowheads="1"/>
          </p:cNvSpPr>
          <p:nvPr/>
        </p:nvSpPr>
        <p:spPr bwMode="auto">
          <a:xfrm>
            <a:off x="1109663" y="3857625"/>
            <a:ext cx="642937" cy="696913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" name="타원 42"/>
          <p:cNvSpPr>
            <a:spLocks noChangeArrowheads="1"/>
          </p:cNvSpPr>
          <p:nvPr/>
        </p:nvSpPr>
        <p:spPr bwMode="auto">
          <a:xfrm>
            <a:off x="1357313" y="4143375"/>
            <a:ext cx="142875" cy="142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3357563" y="2947988"/>
            <a:ext cx="2287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(4/3, 4/3)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56" name="타원 42"/>
          <p:cNvSpPr>
            <a:spLocks noChangeArrowheads="1"/>
          </p:cNvSpPr>
          <p:nvPr/>
        </p:nvSpPr>
        <p:spPr bwMode="auto">
          <a:xfrm>
            <a:off x="2500313" y="3143250"/>
            <a:ext cx="142875" cy="142875"/>
          </a:xfrm>
          <a:prstGeom prst="ellipse">
            <a:avLst/>
          </a:prstGeom>
          <a:noFill/>
          <a:ln w="381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7" name="TextBox 41"/>
          <p:cNvSpPr txBox="1">
            <a:spLocks noChangeArrowheads="1"/>
          </p:cNvSpPr>
          <p:nvPr/>
        </p:nvSpPr>
        <p:spPr bwMode="auto">
          <a:xfrm>
            <a:off x="5453063" y="2928938"/>
            <a:ext cx="219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70C0"/>
                </a:solidFill>
              </a:rPr>
              <a:t>Center : (11/2, 5)</a:t>
            </a:r>
            <a:endParaRPr lang="ko-KR" altLang="en-US" sz="2000" b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5" name="타원 39"/>
          <p:cNvSpPr>
            <a:spLocks noChangeArrowheads="1"/>
          </p:cNvSpPr>
          <p:nvPr/>
        </p:nvSpPr>
        <p:spPr bwMode="auto">
          <a:xfrm>
            <a:off x="2252663" y="3024188"/>
            <a:ext cx="642937" cy="401637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cxnSp>
        <p:nvCxnSpPr>
          <p:cNvPr id="6" name="구부러진 연결선 5"/>
          <p:cNvCxnSpPr>
            <a:stCxn id="58" idx="0"/>
            <a:endCxn id="37" idx="0"/>
          </p:cNvCxnSpPr>
          <p:nvPr/>
        </p:nvCxnSpPr>
        <p:spPr bwMode="auto">
          <a:xfrm rot="16200000" flipV="1">
            <a:off x="2357438" y="2928937"/>
            <a:ext cx="285750" cy="142875"/>
          </a:xfrm>
          <a:prstGeom prst="curvedConnector3">
            <a:avLst>
              <a:gd name="adj1" fmla="val 180001"/>
            </a:avLst>
          </a:prstGeom>
          <a:solidFill>
            <a:schemeClr val="accent1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ysDot"/>
            <a:miter lim="800000"/>
            <a:headEnd type="arrow" w="sm" len="sm"/>
            <a:tailEnd type="arrow" w="sm" len="sm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417638" y="2357438"/>
            <a:ext cx="796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 dirty="0">
                <a:solidFill>
                  <a:schemeClr val="accent3">
                    <a:lumMod val="50000"/>
                  </a:schemeClr>
                </a:solidFill>
              </a:rPr>
              <a:t>closest</a:t>
            </a:r>
            <a:endParaRPr lang="ko-KR" altLang="en-US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타원 40"/>
          <p:cNvSpPr>
            <a:spLocks noChangeArrowheads="1"/>
          </p:cNvSpPr>
          <p:nvPr/>
        </p:nvSpPr>
        <p:spPr bwMode="auto">
          <a:xfrm>
            <a:off x="3328988" y="2286000"/>
            <a:ext cx="2386012" cy="642938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9" name="그룹 186"/>
          <p:cNvGrpSpPr>
            <a:grpSpLocks/>
          </p:cNvGrpSpPr>
          <p:nvPr/>
        </p:nvGrpSpPr>
        <p:grpSpPr bwMode="auto">
          <a:xfrm>
            <a:off x="3214688" y="2357438"/>
            <a:ext cx="5773737" cy="461962"/>
            <a:chOff x="3214678" y="2357390"/>
            <a:chExt cx="5773413" cy="461713"/>
          </a:xfrm>
        </p:grpSpPr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3214678" y="2357438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(1, 1)</a:t>
              </a:r>
              <a:endParaRPr lang="ko-KR" altLang="en-US" b="0"/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4022726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(2, 1)</a:t>
              </a:r>
              <a:endParaRPr lang="ko-KR" altLang="en-US" b="0"/>
            </a:p>
          </p:txBody>
        </p:sp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4830774" y="2357422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(1, 2)</a:t>
              </a:r>
              <a:endParaRPr lang="ko-KR" altLang="en-US" b="0"/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5638822" y="2357414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(5, 5)</a:t>
              </a:r>
              <a:endParaRPr lang="ko-KR" altLang="en-US" b="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6446870" y="2357406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(6, 5)</a:t>
              </a:r>
              <a:endParaRPr lang="ko-KR" altLang="en-US" b="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7254918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(5, 6)</a:t>
              </a:r>
              <a:endParaRPr lang="ko-KR" altLang="en-US" b="0"/>
            </a:p>
          </p:txBody>
        </p:sp>
        <p:sp>
          <p:nvSpPr>
            <p:cNvPr id="16" name="TextBox 41"/>
            <p:cNvSpPr txBox="1">
              <a:spLocks noChangeArrowheads="1"/>
            </p:cNvSpPr>
            <p:nvPr/>
          </p:nvSpPr>
          <p:spPr bwMode="auto">
            <a:xfrm>
              <a:off x="8062966" y="2357390"/>
              <a:ext cx="925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(7, 7)</a:t>
              </a:r>
              <a:endParaRPr lang="ko-KR" altLang="en-US" b="0"/>
            </a:p>
          </p:txBody>
        </p:sp>
      </p:grpSp>
      <p:grpSp>
        <p:nvGrpSpPr>
          <p:cNvPr id="17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18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6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9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44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5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6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47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8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9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50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51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40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3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52" name="타원 40"/>
          <p:cNvSpPr>
            <a:spLocks noChangeArrowheads="1"/>
          </p:cNvSpPr>
          <p:nvPr/>
        </p:nvSpPr>
        <p:spPr bwMode="auto">
          <a:xfrm>
            <a:off x="5772150" y="2314575"/>
            <a:ext cx="1514475" cy="571500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" name="타원 40"/>
          <p:cNvSpPr>
            <a:spLocks noChangeArrowheads="1"/>
          </p:cNvSpPr>
          <p:nvPr/>
        </p:nvSpPr>
        <p:spPr bwMode="auto">
          <a:xfrm>
            <a:off x="7400925" y="2428875"/>
            <a:ext cx="714375" cy="3571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4" name="타원 40"/>
          <p:cNvSpPr>
            <a:spLocks noChangeArrowheads="1"/>
          </p:cNvSpPr>
          <p:nvPr/>
        </p:nvSpPr>
        <p:spPr bwMode="auto">
          <a:xfrm>
            <a:off x="8143875" y="2428875"/>
            <a:ext cx="714375" cy="357188"/>
          </a:xfrm>
          <a:prstGeom prst="ellipse">
            <a:avLst/>
          </a:prstGeom>
          <a:solidFill>
            <a:schemeClr val="accent4">
              <a:lumMod val="85000"/>
              <a:lumOff val="15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5" name="타원 39"/>
          <p:cNvSpPr>
            <a:spLocks noChangeArrowheads="1"/>
          </p:cNvSpPr>
          <p:nvPr/>
        </p:nvSpPr>
        <p:spPr bwMode="auto">
          <a:xfrm>
            <a:off x="1109663" y="3857625"/>
            <a:ext cx="642937" cy="696913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6" name="타원 42"/>
          <p:cNvSpPr>
            <a:spLocks noChangeArrowheads="1"/>
          </p:cNvSpPr>
          <p:nvPr/>
        </p:nvSpPr>
        <p:spPr bwMode="auto">
          <a:xfrm>
            <a:off x="1357313" y="4143375"/>
            <a:ext cx="142875" cy="142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7" name="TextBox 41"/>
          <p:cNvSpPr txBox="1">
            <a:spLocks noChangeArrowheads="1"/>
          </p:cNvSpPr>
          <p:nvPr/>
        </p:nvSpPr>
        <p:spPr bwMode="auto">
          <a:xfrm>
            <a:off x="3357563" y="2947988"/>
            <a:ext cx="2287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(4/3, 4/3)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58" name="타원 42"/>
          <p:cNvSpPr>
            <a:spLocks noChangeArrowheads="1"/>
          </p:cNvSpPr>
          <p:nvPr/>
        </p:nvSpPr>
        <p:spPr bwMode="auto">
          <a:xfrm>
            <a:off x="2500313" y="3143250"/>
            <a:ext cx="142875" cy="142875"/>
          </a:xfrm>
          <a:prstGeom prst="ellipse">
            <a:avLst/>
          </a:prstGeom>
          <a:noFill/>
          <a:ln w="381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9" name="TextBox 41"/>
          <p:cNvSpPr txBox="1">
            <a:spLocks noChangeArrowheads="1"/>
          </p:cNvSpPr>
          <p:nvPr/>
        </p:nvSpPr>
        <p:spPr bwMode="auto">
          <a:xfrm>
            <a:off x="5453063" y="2928938"/>
            <a:ext cx="219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70C0"/>
                </a:solidFill>
              </a:rPr>
              <a:t>Center : (11/2, 5)</a:t>
            </a:r>
            <a:endParaRPr lang="ko-KR" altLang="en-US" sz="2000" b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5" name="타원 40"/>
          <p:cNvSpPr>
            <a:spLocks noChangeArrowheads="1"/>
          </p:cNvSpPr>
          <p:nvPr/>
        </p:nvSpPr>
        <p:spPr bwMode="auto">
          <a:xfrm>
            <a:off x="3328988" y="2286000"/>
            <a:ext cx="2386012" cy="642938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6" name="그룹 186"/>
          <p:cNvGrpSpPr>
            <a:grpSpLocks/>
          </p:cNvGrpSpPr>
          <p:nvPr/>
        </p:nvGrpSpPr>
        <p:grpSpPr bwMode="auto">
          <a:xfrm>
            <a:off x="3214688" y="2357438"/>
            <a:ext cx="5773737" cy="461962"/>
            <a:chOff x="3214678" y="2357390"/>
            <a:chExt cx="5773413" cy="461713"/>
          </a:xfrm>
        </p:grpSpPr>
        <p:sp>
          <p:nvSpPr>
            <p:cNvPr id="7" name="TextBox 41"/>
            <p:cNvSpPr txBox="1">
              <a:spLocks noChangeArrowheads="1"/>
            </p:cNvSpPr>
            <p:nvPr/>
          </p:nvSpPr>
          <p:spPr bwMode="auto">
            <a:xfrm>
              <a:off x="3214678" y="2357438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(1, 1)</a:t>
              </a:r>
              <a:endParaRPr lang="ko-KR" altLang="en-US" b="0"/>
            </a:p>
          </p:txBody>
        </p: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4022726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(2, 1)</a:t>
              </a:r>
              <a:endParaRPr lang="ko-KR" altLang="en-US" b="0"/>
            </a:p>
          </p:txBody>
        </p:sp>
        <p:sp>
          <p:nvSpPr>
            <p:cNvPr id="9" name="TextBox 41"/>
            <p:cNvSpPr txBox="1">
              <a:spLocks noChangeArrowheads="1"/>
            </p:cNvSpPr>
            <p:nvPr/>
          </p:nvSpPr>
          <p:spPr bwMode="auto">
            <a:xfrm>
              <a:off x="4830774" y="2357422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(1, 2)</a:t>
              </a:r>
              <a:endParaRPr lang="ko-KR" altLang="en-US" b="0"/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5638822" y="2357414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(5, 5)</a:t>
              </a:r>
              <a:endParaRPr lang="ko-KR" altLang="en-US" b="0"/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6446870" y="2357406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(6, 5)</a:t>
              </a:r>
              <a:endParaRPr lang="ko-KR" altLang="en-US" b="0"/>
            </a:p>
          </p:txBody>
        </p:sp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7254918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(5, 6)</a:t>
              </a:r>
              <a:endParaRPr lang="ko-KR" altLang="en-US" b="0"/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8062966" y="2357390"/>
              <a:ext cx="925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(7, 7)</a:t>
              </a:r>
              <a:endParaRPr lang="ko-KR" altLang="en-US" b="0"/>
            </a:p>
          </p:txBody>
        </p:sp>
      </p:grpSp>
      <p:grpSp>
        <p:nvGrpSpPr>
          <p:cNvPr id="14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15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2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3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4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6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41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2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3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44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5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6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7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8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37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0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49" name="타원 40"/>
          <p:cNvSpPr>
            <a:spLocks noChangeArrowheads="1"/>
          </p:cNvSpPr>
          <p:nvPr/>
        </p:nvSpPr>
        <p:spPr bwMode="auto">
          <a:xfrm>
            <a:off x="5772150" y="2257425"/>
            <a:ext cx="2371725" cy="671513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0" name="타원 40"/>
          <p:cNvSpPr>
            <a:spLocks noChangeArrowheads="1"/>
          </p:cNvSpPr>
          <p:nvPr/>
        </p:nvSpPr>
        <p:spPr bwMode="auto">
          <a:xfrm>
            <a:off x="8143875" y="2428875"/>
            <a:ext cx="714375" cy="357188"/>
          </a:xfrm>
          <a:prstGeom prst="ellipse">
            <a:avLst/>
          </a:prstGeom>
          <a:solidFill>
            <a:schemeClr val="accent4">
              <a:lumMod val="85000"/>
              <a:lumOff val="15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1" name="타원 39"/>
          <p:cNvSpPr>
            <a:spLocks noChangeArrowheads="1"/>
          </p:cNvSpPr>
          <p:nvPr/>
        </p:nvSpPr>
        <p:spPr bwMode="auto">
          <a:xfrm>
            <a:off x="1109663" y="3857625"/>
            <a:ext cx="642937" cy="696913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2" name="타원 42"/>
          <p:cNvSpPr>
            <a:spLocks noChangeArrowheads="1"/>
          </p:cNvSpPr>
          <p:nvPr/>
        </p:nvSpPr>
        <p:spPr bwMode="auto">
          <a:xfrm>
            <a:off x="1357313" y="4143375"/>
            <a:ext cx="142875" cy="142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3357563" y="2947988"/>
            <a:ext cx="2287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(4/3, 4/3)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54" name="타원 42"/>
          <p:cNvSpPr>
            <a:spLocks noChangeArrowheads="1"/>
          </p:cNvSpPr>
          <p:nvPr/>
        </p:nvSpPr>
        <p:spPr bwMode="auto">
          <a:xfrm>
            <a:off x="2500313" y="3000375"/>
            <a:ext cx="142875" cy="142875"/>
          </a:xfrm>
          <a:prstGeom prst="ellipse">
            <a:avLst/>
          </a:prstGeom>
          <a:noFill/>
          <a:ln w="381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5786438" y="2928938"/>
            <a:ext cx="2566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70C0"/>
                </a:solidFill>
              </a:rPr>
              <a:t>Center : (16/3, 16/3)</a:t>
            </a:r>
            <a:endParaRPr lang="ko-KR" altLang="en-US" sz="2000" b="0">
              <a:solidFill>
                <a:srgbClr val="0070C0"/>
              </a:solidFill>
            </a:endParaRPr>
          </a:p>
        </p:txBody>
      </p:sp>
      <p:sp>
        <p:nvSpPr>
          <p:cNvPr id="56" name="타원 39"/>
          <p:cNvSpPr>
            <a:spLocks noChangeArrowheads="1"/>
          </p:cNvSpPr>
          <p:nvPr/>
        </p:nvSpPr>
        <p:spPr bwMode="auto">
          <a:xfrm>
            <a:off x="2252663" y="2714625"/>
            <a:ext cx="642937" cy="711200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5" name="타원 39"/>
          <p:cNvSpPr>
            <a:spLocks noChangeArrowheads="1"/>
          </p:cNvSpPr>
          <p:nvPr/>
        </p:nvSpPr>
        <p:spPr bwMode="auto">
          <a:xfrm>
            <a:off x="2252663" y="2714625"/>
            <a:ext cx="642937" cy="711200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cxnSp>
        <p:nvCxnSpPr>
          <p:cNvPr id="6" name="구부러진 연결선 5"/>
          <p:cNvCxnSpPr>
            <a:stCxn id="57" idx="0"/>
            <a:endCxn id="41" idx="2"/>
          </p:cNvCxnSpPr>
          <p:nvPr/>
        </p:nvCxnSpPr>
        <p:spPr bwMode="auto">
          <a:xfrm rot="5400000" flipH="1" flipV="1">
            <a:off x="2571750" y="2643188"/>
            <a:ext cx="357187" cy="35718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ysDot"/>
            <a:miter lim="800000"/>
            <a:headEnd type="arrow" w="sm" len="sm"/>
            <a:tailEnd type="arrow" w="sm" len="sm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631950" y="2357438"/>
            <a:ext cx="796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 dirty="0">
                <a:solidFill>
                  <a:schemeClr val="accent3">
                    <a:lumMod val="50000"/>
                  </a:schemeClr>
                </a:solidFill>
              </a:rPr>
              <a:t>closest</a:t>
            </a:r>
            <a:endParaRPr lang="ko-KR" altLang="en-US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타원 40"/>
          <p:cNvSpPr>
            <a:spLocks noChangeArrowheads="1"/>
          </p:cNvSpPr>
          <p:nvPr/>
        </p:nvSpPr>
        <p:spPr bwMode="auto">
          <a:xfrm>
            <a:off x="3328988" y="2286000"/>
            <a:ext cx="2386012" cy="642938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9" name="그룹 186"/>
          <p:cNvGrpSpPr>
            <a:grpSpLocks/>
          </p:cNvGrpSpPr>
          <p:nvPr/>
        </p:nvGrpSpPr>
        <p:grpSpPr bwMode="auto">
          <a:xfrm>
            <a:off x="3214688" y="2357438"/>
            <a:ext cx="5773737" cy="461962"/>
            <a:chOff x="3214678" y="2357390"/>
            <a:chExt cx="5773413" cy="461713"/>
          </a:xfrm>
        </p:grpSpPr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3214678" y="2357438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(1, 1)</a:t>
              </a:r>
              <a:endParaRPr lang="ko-KR" altLang="en-US" b="0"/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4022726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(2, 1)</a:t>
              </a:r>
              <a:endParaRPr lang="ko-KR" altLang="en-US" b="0"/>
            </a:p>
          </p:txBody>
        </p:sp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4830774" y="2357422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(1, 2)</a:t>
              </a:r>
              <a:endParaRPr lang="ko-KR" altLang="en-US" b="0"/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5638822" y="2357414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(5, 5)</a:t>
              </a:r>
              <a:endParaRPr lang="ko-KR" altLang="en-US" b="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6446870" y="2357406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(6, 5)</a:t>
              </a:r>
              <a:endParaRPr lang="ko-KR" altLang="en-US" b="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7254918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(5, 6)</a:t>
              </a:r>
              <a:endParaRPr lang="ko-KR" altLang="en-US" b="0"/>
            </a:p>
          </p:txBody>
        </p:sp>
        <p:sp>
          <p:nvSpPr>
            <p:cNvPr id="16" name="TextBox 41"/>
            <p:cNvSpPr txBox="1">
              <a:spLocks noChangeArrowheads="1"/>
            </p:cNvSpPr>
            <p:nvPr/>
          </p:nvSpPr>
          <p:spPr bwMode="auto">
            <a:xfrm>
              <a:off x="8062966" y="2357390"/>
              <a:ext cx="925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(7, 7)</a:t>
              </a:r>
              <a:endParaRPr lang="ko-KR" altLang="en-US" b="0"/>
            </a:p>
          </p:txBody>
        </p:sp>
      </p:grpSp>
      <p:grpSp>
        <p:nvGrpSpPr>
          <p:cNvPr id="17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18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6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9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44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5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6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47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8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9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50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51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40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3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52" name="타원 40"/>
          <p:cNvSpPr>
            <a:spLocks noChangeArrowheads="1"/>
          </p:cNvSpPr>
          <p:nvPr/>
        </p:nvSpPr>
        <p:spPr bwMode="auto">
          <a:xfrm>
            <a:off x="5772150" y="2257425"/>
            <a:ext cx="2371725" cy="671513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" name="타원 40"/>
          <p:cNvSpPr>
            <a:spLocks noChangeArrowheads="1"/>
          </p:cNvSpPr>
          <p:nvPr/>
        </p:nvSpPr>
        <p:spPr bwMode="auto">
          <a:xfrm>
            <a:off x="8143875" y="2428875"/>
            <a:ext cx="714375" cy="357188"/>
          </a:xfrm>
          <a:prstGeom prst="ellipse">
            <a:avLst/>
          </a:prstGeom>
          <a:solidFill>
            <a:schemeClr val="accent4">
              <a:lumMod val="85000"/>
              <a:lumOff val="15000"/>
              <a:alpha val="2509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54" name="타원 39"/>
          <p:cNvSpPr>
            <a:spLocks noChangeArrowheads="1"/>
          </p:cNvSpPr>
          <p:nvPr/>
        </p:nvSpPr>
        <p:spPr bwMode="auto">
          <a:xfrm>
            <a:off x="1109663" y="3857625"/>
            <a:ext cx="642937" cy="696913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" name="타원 42"/>
          <p:cNvSpPr>
            <a:spLocks noChangeArrowheads="1"/>
          </p:cNvSpPr>
          <p:nvPr/>
        </p:nvSpPr>
        <p:spPr bwMode="auto">
          <a:xfrm>
            <a:off x="1357313" y="4143375"/>
            <a:ext cx="142875" cy="142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6" name="TextBox 41"/>
          <p:cNvSpPr txBox="1">
            <a:spLocks noChangeArrowheads="1"/>
          </p:cNvSpPr>
          <p:nvPr/>
        </p:nvSpPr>
        <p:spPr bwMode="auto">
          <a:xfrm>
            <a:off x="3357563" y="2947988"/>
            <a:ext cx="2287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(4/3, 4/3)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57" name="타원 42"/>
          <p:cNvSpPr>
            <a:spLocks noChangeArrowheads="1"/>
          </p:cNvSpPr>
          <p:nvPr/>
        </p:nvSpPr>
        <p:spPr bwMode="auto">
          <a:xfrm>
            <a:off x="2500313" y="3000375"/>
            <a:ext cx="142875" cy="142875"/>
          </a:xfrm>
          <a:prstGeom prst="ellipse">
            <a:avLst/>
          </a:prstGeom>
          <a:noFill/>
          <a:ln w="381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5786438" y="2928938"/>
            <a:ext cx="2566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70C0"/>
                </a:solidFill>
              </a:rPr>
              <a:t>Center : (16/3, 16/3)</a:t>
            </a:r>
            <a:endParaRPr lang="ko-KR" altLang="en-US" sz="2000" b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5" name="타원 40"/>
          <p:cNvSpPr>
            <a:spLocks noChangeArrowheads="1"/>
          </p:cNvSpPr>
          <p:nvPr/>
        </p:nvSpPr>
        <p:spPr bwMode="auto">
          <a:xfrm>
            <a:off x="3328988" y="2286000"/>
            <a:ext cx="2386012" cy="642938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6" name="그룹 186"/>
          <p:cNvGrpSpPr>
            <a:grpSpLocks/>
          </p:cNvGrpSpPr>
          <p:nvPr/>
        </p:nvGrpSpPr>
        <p:grpSpPr bwMode="auto">
          <a:xfrm>
            <a:off x="3214688" y="2357438"/>
            <a:ext cx="5773737" cy="461962"/>
            <a:chOff x="3214678" y="2357390"/>
            <a:chExt cx="5773413" cy="461713"/>
          </a:xfrm>
        </p:grpSpPr>
        <p:sp>
          <p:nvSpPr>
            <p:cNvPr id="7" name="TextBox 41"/>
            <p:cNvSpPr txBox="1">
              <a:spLocks noChangeArrowheads="1"/>
            </p:cNvSpPr>
            <p:nvPr/>
          </p:nvSpPr>
          <p:spPr bwMode="auto">
            <a:xfrm>
              <a:off x="3214678" y="2357438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(1, 1)</a:t>
              </a:r>
              <a:endParaRPr lang="ko-KR" altLang="en-US" b="0"/>
            </a:p>
          </p:txBody>
        </p: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4022726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(2, 1)</a:t>
              </a:r>
              <a:endParaRPr lang="ko-KR" altLang="en-US" b="0"/>
            </a:p>
          </p:txBody>
        </p:sp>
        <p:sp>
          <p:nvSpPr>
            <p:cNvPr id="9" name="TextBox 41"/>
            <p:cNvSpPr txBox="1">
              <a:spLocks noChangeArrowheads="1"/>
            </p:cNvSpPr>
            <p:nvPr/>
          </p:nvSpPr>
          <p:spPr bwMode="auto">
            <a:xfrm>
              <a:off x="4830774" y="2357422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(1, 2)</a:t>
              </a:r>
              <a:endParaRPr lang="ko-KR" altLang="en-US" b="0"/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5638822" y="2357414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(5, 5)</a:t>
              </a:r>
              <a:endParaRPr lang="ko-KR" altLang="en-US" b="0"/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6446870" y="2357406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(6, 5)</a:t>
              </a:r>
              <a:endParaRPr lang="ko-KR" altLang="en-US" b="0"/>
            </a:p>
          </p:txBody>
        </p:sp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7254918" y="2357430"/>
              <a:ext cx="94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(5, 6)</a:t>
              </a:r>
              <a:endParaRPr lang="ko-KR" altLang="en-US" b="0"/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8062966" y="2357390"/>
              <a:ext cx="925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0"/>
                <a:t>(7, 7)</a:t>
              </a:r>
              <a:endParaRPr lang="ko-KR" altLang="en-US" b="0"/>
            </a:p>
          </p:txBody>
        </p:sp>
      </p:grpSp>
      <p:grpSp>
        <p:nvGrpSpPr>
          <p:cNvPr id="14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15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2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3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4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5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6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41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2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43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44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5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6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7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8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37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40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49" name="타원 40"/>
          <p:cNvSpPr>
            <a:spLocks noChangeArrowheads="1"/>
          </p:cNvSpPr>
          <p:nvPr/>
        </p:nvSpPr>
        <p:spPr bwMode="auto">
          <a:xfrm>
            <a:off x="5772150" y="2257425"/>
            <a:ext cx="3157538" cy="671513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0" name="타원 39"/>
          <p:cNvSpPr>
            <a:spLocks noChangeArrowheads="1"/>
          </p:cNvSpPr>
          <p:nvPr/>
        </p:nvSpPr>
        <p:spPr bwMode="auto">
          <a:xfrm>
            <a:off x="1109663" y="3857625"/>
            <a:ext cx="642937" cy="696913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1" name="타원 42"/>
          <p:cNvSpPr>
            <a:spLocks noChangeArrowheads="1"/>
          </p:cNvSpPr>
          <p:nvPr/>
        </p:nvSpPr>
        <p:spPr bwMode="auto">
          <a:xfrm>
            <a:off x="1357313" y="4143375"/>
            <a:ext cx="142875" cy="142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3357563" y="2947988"/>
            <a:ext cx="2287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FF0000"/>
                </a:solidFill>
              </a:rPr>
              <a:t>Center : (4/3, 4/3)</a:t>
            </a:r>
            <a:endParaRPr lang="ko-KR" altLang="en-US" sz="2000" b="0">
              <a:solidFill>
                <a:srgbClr val="FF0000"/>
              </a:solidFill>
            </a:endParaRPr>
          </a:p>
        </p:txBody>
      </p:sp>
      <p:sp>
        <p:nvSpPr>
          <p:cNvPr id="53" name="타원 42"/>
          <p:cNvSpPr>
            <a:spLocks noChangeArrowheads="1"/>
          </p:cNvSpPr>
          <p:nvPr/>
        </p:nvSpPr>
        <p:spPr bwMode="auto">
          <a:xfrm>
            <a:off x="2571750" y="2928938"/>
            <a:ext cx="142875" cy="142875"/>
          </a:xfrm>
          <a:prstGeom prst="ellipse">
            <a:avLst/>
          </a:prstGeom>
          <a:noFill/>
          <a:ln w="381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5934075" y="2928938"/>
            <a:ext cx="256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0">
                <a:solidFill>
                  <a:srgbClr val="0070C0"/>
                </a:solidFill>
              </a:rPr>
              <a:t>Center : (23/4, 23/4)</a:t>
            </a:r>
            <a:endParaRPr lang="ko-KR" altLang="en-US" sz="2000" b="0">
              <a:solidFill>
                <a:srgbClr val="0070C0"/>
              </a:solidFill>
            </a:endParaRPr>
          </a:p>
        </p:txBody>
      </p:sp>
      <p:sp>
        <p:nvSpPr>
          <p:cNvPr id="55" name="타원 39"/>
          <p:cNvSpPr>
            <a:spLocks noChangeArrowheads="1"/>
          </p:cNvSpPr>
          <p:nvPr/>
        </p:nvSpPr>
        <p:spPr bwMode="auto">
          <a:xfrm>
            <a:off x="2252663" y="2357438"/>
            <a:ext cx="962025" cy="1068387"/>
          </a:xfrm>
          <a:prstGeom prst="ellipse">
            <a:avLst/>
          </a:prstGeom>
          <a:solidFill>
            <a:srgbClr val="007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Example of Centroid-based Clustering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214688" y="2357438"/>
            <a:ext cx="692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6" name="TextBox 41"/>
          <p:cNvSpPr txBox="1">
            <a:spLocks noChangeArrowheads="1"/>
          </p:cNvSpPr>
          <p:nvPr/>
        </p:nvSpPr>
        <p:spPr bwMode="auto">
          <a:xfrm>
            <a:off x="5638800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7" name="TextBox 41"/>
          <p:cNvSpPr txBox="1">
            <a:spLocks noChangeArrowheads="1"/>
          </p:cNvSpPr>
          <p:nvPr/>
        </p:nvSpPr>
        <p:spPr bwMode="auto">
          <a:xfrm>
            <a:off x="8062913" y="2357438"/>
            <a:ext cx="92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grpSp>
        <p:nvGrpSpPr>
          <p:cNvPr id="8" name="그룹 92"/>
          <p:cNvGrpSpPr>
            <a:grpSpLocks/>
          </p:cNvGrpSpPr>
          <p:nvPr/>
        </p:nvGrpSpPr>
        <p:grpSpPr bwMode="auto">
          <a:xfrm>
            <a:off x="595313" y="2428875"/>
            <a:ext cx="2619375" cy="2643188"/>
            <a:chOff x="595313" y="2428875"/>
            <a:chExt cx="2619375" cy="2643199"/>
          </a:xfrm>
        </p:grpSpPr>
        <p:cxnSp>
          <p:nvCxnSpPr>
            <p:cNvPr id="9" name="직선 연결선 13"/>
            <p:cNvCxnSpPr>
              <a:cxnSpLocks noChangeShapeType="1"/>
            </p:cNvCxnSpPr>
            <p:nvPr/>
          </p:nvCxnSpPr>
          <p:spPr bwMode="auto">
            <a:xfrm>
              <a:off x="785813" y="2643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4"/>
            <p:cNvCxnSpPr>
              <a:cxnSpLocks noChangeShapeType="1"/>
            </p:cNvCxnSpPr>
            <p:nvPr/>
          </p:nvCxnSpPr>
          <p:spPr bwMode="auto">
            <a:xfrm>
              <a:off x="785813" y="2928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15"/>
            <p:cNvCxnSpPr>
              <a:cxnSpLocks noChangeShapeType="1"/>
            </p:cNvCxnSpPr>
            <p:nvPr/>
          </p:nvCxnSpPr>
          <p:spPr bwMode="auto">
            <a:xfrm>
              <a:off x="785813" y="3214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16"/>
            <p:cNvCxnSpPr>
              <a:cxnSpLocks noChangeShapeType="1"/>
            </p:cNvCxnSpPr>
            <p:nvPr/>
          </p:nvCxnSpPr>
          <p:spPr bwMode="auto">
            <a:xfrm>
              <a:off x="785813" y="35004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연결선 17"/>
            <p:cNvCxnSpPr>
              <a:cxnSpLocks noChangeShapeType="1"/>
            </p:cNvCxnSpPr>
            <p:nvPr/>
          </p:nvCxnSpPr>
          <p:spPr bwMode="auto">
            <a:xfrm>
              <a:off x="785813" y="37861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직선 연결선 18"/>
            <p:cNvCxnSpPr>
              <a:cxnSpLocks noChangeShapeType="1"/>
            </p:cNvCxnSpPr>
            <p:nvPr/>
          </p:nvCxnSpPr>
          <p:spPr bwMode="auto">
            <a:xfrm>
              <a:off x="785813" y="407193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직선 연결선 19"/>
            <p:cNvCxnSpPr>
              <a:cxnSpLocks noChangeShapeType="1"/>
            </p:cNvCxnSpPr>
            <p:nvPr/>
          </p:nvCxnSpPr>
          <p:spPr bwMode="auto">
            <a:xfrm>
              <a:off x="785813" y="4357688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연결선 20"/>
            <p:cNvCxnSpPr>
              <a:cxnSpLocks noChangeShapeType="1"/>
            </p:cNvCxnSpPr>
            <p:nvPr/>
          </p:nvCxnSpPr>
          <p:spPr bwMode="auto">
            <a:xfrm>
              <a:off x="785813" y="4643438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연결선 21"/>
            <p:cNvCxnSpPr>
              <a:cxnSpLocks noChangeShapeType="1"/>
            </p:cNvCxnSpPr>
            <p:nvPr/>
          </p:nvCxnSpPr>
          <p:spPr bwMode="auto">
            <a:xfrm rot="-5400000">
              <a:off x="-214313" y="3643313"/>
              <a:ext cx="242887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22"/>
            <p:cNvCxnSpPr>
              <a:cxnSpLocks noChangeShapeType="1"/>
            </p:cNvCxnSpPr>
            <p:nvPr/>
          </p:nvCxnSpPr>
          <p:spPr bwMode="auto">
            <a:xfrm rot="-5400000">
              <a:off x="71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23"/>
            <p:cNvCxnSpPr>
              <a:cxnSpLocks noChangeShapeType="1"/>
            </p:cNvCxnSpPr>
            <p:nvPr/>
          </p:nvCxnSpPr>
          <p:spPr bwMode="auto">
            <a:xfrm rot="-5400000">
              <a:off x="357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24"/>
            <p:cNvCxnSpPr>
              <a:cxnSpLocks noChangeShapeType="1"/>
            </p:cNvCxnSpPr>
            <p:nvPr/>
          </p:nvCxnSpPr>
          <p:spPr bwMode="auto">
            <a:xfrm rot="-5400000">
              <a:off x="642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25"/>
            <p:cNvCxnSpPr>
              <a:cxnSpLocks noChangeShapeType="1"/>
            </p:cNvCxnSpPr>
            <p:nvPr/>
          </p:nvCxnSpPr>
          <p:spPr bwMode="auto">
            <a:xfrm rot="-5400000">
              <a:off x="9286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26"/>
            <p:cNvCxnSpPr>
              <a:cxnSpLocks noChangeShapeType="1"/>
            </p:cNvCxnSpPr>
            <p:nvPr/>
          </p:nvCxnSpPr>
          <p:spPr bwMode="auto">
            <a:xfrm rot="-5400000">
              <a:off x="12144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연결선 27"/>
            <p:cNvCxnSpPr>
              <a:cxnSpLocks noChangeShapeType="1"/>
            </p:cNvCxnSpPr>
            <p:nvPr/>
          </p:nvCxnSpPr>
          <p:spPr bwMode="auto">
            <a:xfrm rot="-5400000">
              <a:off x="150018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연결선 28"/>
            <p:cNvCxnSpPr>
              <a:cxnSpLocks noChangeShapeType="1"/>
            </p:cNvCxnSpPr>
            <p:nvPr/>
          </p:nvCxnSpPr>
          <p:spPr bwMode="auto">
            <a:xfrm rot="-5400000">
              <a:off x="1785937" y="3643313"/>
              <a:ext cx="2428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타원 33"/>
            <p:cNvSpPr>
              <a:spLocks noChangeArrowheads="1"/>
            </p:cNvSpPr>
            <p:nvPr/>
          </p:nvSpPr>
          <p:spPr bwMode="auto">
            <a:xfrm>
              <a:off x="1214438" y="4292600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6" name="타원 34"/>
            <p:cNvSpPr>
              <a:spLocks noChangeArrowheads="1"/>
            </p:cNvSpPr>
            <p:nvPr/>
          </p:nvSpPr>
          <p:spPr bwMode="auto">
            <a:xfrm>
              <a:off x="1214438" y="4000500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7" name="타원 35"/>
            <p:cNvSpPr>
              <a:spLocks noChangeArrowheads="1"/>
            </p:cNvSpPr>
            <p:nvPr/>
          </p:nvSpPr>
          <p:spPr bwMode="auto">
            <a:xfrm>
              <a:off x="2357438" y="3143250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" name="타원 36"/>
            <p:cNvSpPr>
              <a:spLocks noChangeArrowheads="1"/>
            </p:cNvSpPr>
            <p:nvPr/>
          </p:nvSpPr>
          <p:spPr bwMode="auto">
            <a:xfrm>
              <a:off x="2357438" y="2857500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9" name="타원 37"/>
            <p:cNvSpPr>
              <a:spLocks noChangeArrowheads="1"/>
            </p:cNvSpPr>
            <p:nvPr/>
          </p:nvSpPr>
          <p:spPr bwMode="auto">
            <a:xfrm>
              <a:off x="2643188" y="3143249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0" name="그룹 48"/>
            <p:cNvGrpSpPr>
              <a:grpSpLocks/>
            </p:cNvGrpSpPr>
            <p:nvPr/>
          </p:nvGrpSpPr>
          <p:grpSpPr bwMode="auto">
            <a:xfrm>
              <a:off x="595313" y="2786063"/>
              <a:ext cx="2238374" cy="2279650"/>
              <a:chOff x="595614" y="2786058"/>
              <a:chExt cx="2237732" cy="2280346"/>
            </a:xfrm>
          </p:grpSpPr>
          <p:sp>
            <p:nvSpPr>
              <p:cNvPr id="35" name="TextBox 50"/>
              <p:cNvSpPr txBox="1">
                <a:spLocks noChangeArrowheads="1"/>
              </p:cNvSpPr>
              <p:nvPr/>
            </p:nvSpPr>
            <p:spPr bwMode="auto">
              <a:xfrm>
                <a:off x="114297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36" name="TextBox 51"/>
              <p:cNvSpPr txBox="1">
                <a:spLocks noChangeArrowheads="1"/>
              </p:cNvSpPr>
              <p:nvPr/>
            </p:nvSpPr>
            <p:spPr bwMode="auto">
              <a:xfrm>
                <a:off x="595614" y="421481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1</a:t>
                </a:r>
                <a:endParaRPr lang="ko-KR" altLang="en-US" sz="1100" b="0"/>
              </a:p>
            </p:txBody>
          </p:sp>
          <p:sp>
            <p:nvSpPr>
              <p:cNvPr id="37" name="TextBox 52"/>
              <p:cNvSpPr txBox="1">
                <a:spLocks noChangeArrowheads="1"/>
              </p:cNvSpPr>
              <p:nvPr/>
            </p:nvSpPr>
            <p:spPr bwMode="auto">
              <a:xfrm>
                <a:off x="595614" y="3929066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  <p:sp>
            <p:nvSpPr>
              <p:cNvPr id="38" name="TextBox 53"/>
              <p:cNvSpPr txBox="1">
                <a:spLocks noChangeArrowheads="1"/>
              </p:cNvSpPr>
              <p:nvPr/>
            </p:nvSpPr>
            <p:spPr bwMode="auto">
              <a:xfrm>
                <a:off x="231012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39" name="TextBox 54"/>
              <p:cNvSpPr txBox="1">
                <a:spLocks noChangeArrowheads="1"/>
              </p:cNvSpPr>
              <p:nvPr/>
            </p:nvSpPr>
            <p:spPr bwMode="auto">
              <a:xfrm>
                <a:off x="2571736" y="4804794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0" name="TextBox 55"/>
              <p:cNvSpPr txBox="1">
                <a:spLocks noChangeArrowheads="1"/>
              </p:cNvSpPr>
              <p:nvPr/>
            </p:nvSpPr>
            <p:spPr bwMode="auto">
              <a:xfrm>
                <a:off x="595614" y="3071810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5</a:t>
                </a:r>
                <a:endParaRPr lang="ko-KR" altLang="en-US" sz="1100" b="0"/>
              </a:p>
            </p:txBody>
          </p:sp>
          <p:sp>
            <p:nvSpPr>
              <p:cNvPr id="41" name="TextBox 56"/>
              <p:cNvSpPr txBox="1">
                <a:spLocks noChangeArrowheads="1"/>
              </p:cNvSpPr>
              <p:nvPr/>
            </p:nvSpPr>
            <p:spPr bwMode="auto">
              <a:xfrm>
                <a:off x="595614" y="278605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6</a:t>
                </a:r>
                <a:endParaRPr lang="ko-KR" altLang="en-US" sz="1100" b="0"/>
              </a:p>
            </p:txBody>
          </p:sp>
          <p:sp>
            <p:nvSpPr>
              <p:cNvPr id="42" name="TextBox 52"/>
              <p:cNvSpPr txBox="1">
                <a:spLocks noChangeArrowheads="1"/>
              </p:cNvSpPr>
              <p:nvPr/>
            </p:nvSpPr>
            <p:spPr bwMode="auto">
              <a:xfrm>
                <a:off x="1428790" y="4786928"/>
                <a:ext cx="2616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굴림" charset="-127"/>
                  </a:defRPr>
                </a:lvl9pPr>
              </a:lstStyle>
              <a:p>
                <a:pPr eaLnBrk="1" hangingPunct="1"/>
                <a:r>
                  <a:rPr lang="en-US" altLang="ko-KR" sz="1100" b="0"/>
                  <a:t>2</a:t>
                </a:r>
                <a:endParaRPr lang="ko-KR" altLang="en-US" sz="1100" b="0"/>
              </a:p>
            </p:txBody>
          </p:sp>
        </p:grpSp>
        <p:sp>
          <p:nvSpPr>
            <p:cNvPr id="31" name="타원 33"/>
            <p:cNvSpPr>
              <a:spLocks noChangeArrowheads="1"/>
            </p:cNvSpPr>
            <p:nvPr/>
          </p:nvSpPr>
          <p:spPr bwMode="auto">
            <a:xfrm>
              <a:off x="1500167" y="4286256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2" name="타원 37"/>
            <p:cNvSpPr>
              <a:spLocks noChangeArrowheads="1"/>
            </p:cNvSpPr>
            <p:nvPr/>
          </p:nvSpPr>
          <p:spPr bwMode="auto">
            <a:xfrm>
              <a:off x="2928927" y="2571744"/>
              <a:ext cx="142875" cy="1428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3" name="TextBox 54"/>
            <p:cNvSpPr txBox="1">
              <a:spLocks noChangeArrowheads="1"/>
            </p:cNvSpPr>
            <p:nvPr/>
          </p:nvSpPr>
          <p:spPr bwMode="auto">
            <a:xfrm>
              <a:off x="2857488" y="4810544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  <p:sp>
          <p:nvSpPr>
            <p:cNvPr id="34" name="TextBox 56"/>
            <p:cNvSpPr txBox="1">
              <a:spLocks noChangeArrowheads="1"/>
            </p:cNvSpPr>
            <p:nvPr/>
          </p:nvSpPr>
          <p:spPr bwMode="auto">
            <a:xfrm>
              <a:off x="595539" y="2524528"/>
              <a:ext cx="261685" cy="26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100" b="0"/>
                <a:t>7</a:t>
              </a:r>
              <a:endParaRPr lang="ko-KR" altLang="en-US" sz="1100" b="0"/>
            </a:p>
          </p:txBody>
        </p:sp>
      </p:grpSp>
      <p:sp>
        <p:nvSpPr>
          <p:cNvPr id="43" name="모서리가 둥근 직사각형 40"/>
          <p:cNvSpPr>
            <a:spLocks noChangeArrowheads="1"/>
          </p:cNvSpPr>
          <p:nvPr/>
        </p:nvSpPr>
        <p:spPr bwMode="auto">
          <a:xfrm>
            <a:off x="5857875" y="3071813"/>
            <a:ext cx="3143250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00B0F0"/>
                </a:solidFill>
              </a:rPr>
              <a:t>Class B</a:t>
            </a:r>
            <a:endParaRPr lang="ko-KR" altLang="en-US" b="0">
              <a:solidFill>
                <a:srgbClr val="00B0F0"/>
              </a:solidFill>
            </a:endParaRPr>
          </a:p>
        </p:txBody>
      </p:sp>
      <p:sp>
        <p:nvSpPr>
          <p:cNvPr id="44" name="모서리가 둥근 직사각형 39"/>
          <p:cNvSpPr>
            <a:spLocks noChangeArrowheads="1"/>
          </p:cNvSpPr>
          <p:nvPr/>
        </p:nvSpPr>
        <p:spPr bwMode="auto">
          <a:xfrm>
            <a:off x="3357563" y="3071813"/>
            <a:ext cx="2428875" cy="1000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ko-KR" b="0">
                <a:solidFill>
                  <a:srgbClr val="FF0000"/>
                </a:solidFill>
              </a:rPr>
              <a:t>Class A</a:t>
            </a:r>
            <a:endParaRPr lang="ko-KR" altLang="en-US" b="0">
              <a:solidFill>
                <a:srgbClr val="FF0000"/>
              </a:solidFill>
            </a:endParaRPr>
          </a:p>
        </p:txBody>
      </p:sp>
      <p:sp>
        <p:nvSpPr>
          <p:cNvPr id="45" name="TextBox 41"/>
          <p:cNvSpPr txBox="1">
            <a:spLocks noChangeArrowheads="1"/>
          </p:cNvSpPr>
          <p:nvPr/>
        </p:nvSpPr>
        <p:spPr bwMode="auto">
          <a:xfrm>
            <a:off x="3367088" y="3590925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(1, 1)</a:t>
            </a:r>
            <a:endParaRPr lang="ko-KR" altLang="en-US" b="0"/>
          </a:p>
        </p:txBody>
      </p:sp>
      <p:sp>
        <p:nvSpPr>
          <p:cNvPr id="46" name="TextBox 41"/>
          <p:cNvSpPr txBox="1">
            <a:spLocks noChangeArrowheads="1"/>
          </p:cNvSpPr>
          <p:nvPr/>
        </p:nvSpPr>
        <p:spPr bwMode="auto">
          <a:xfrm>
            <a:off x="5795963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(5, 5)</a:t>
            </a:r>
            <a:endParaRPr lang="ko-KR" altLang="en-US" b="0"/>
          </a:p>
        </p:txBody>
      </p:sp>
      <p:sp>
        <p:nvSpPr>
          <p:cNvPr id="47" name="TextBox 41"/>
          <p:cNvSpPr txBox="1">
            <a:spLocks noChangeArrowheads="1"/>
          </p:cNvSpPr>
          <p:nvPr/>
        </p:nvSpPr>
        <p:spPr bwMode="auto">
          <a:xfrm>
            <a:off x="8153400" y="3571875"/>
            <a:ext cx="92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(7, 7)</a:t>
            </a:r>
            <a:endParaRPr lang="ko-KR" altLang="en-US" b="0"/>
          </a:p>
        </p:txBody>
      </p:sp>
      <p:sp>
        <p:nvSpPr>
          <p:cNvPr id="48" name="TextBox 41"/>
          <p:cNvSpPr txBox="1">
            <a:spLocks noChangeArrowheads="1"/>
          </p:cNvSpPr>
          <p:nvPr/>
        </p:nvSpPr>
        <p:spPr bwMode="auto">
          <a:xfrm>
            <a:off x="402272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49" name="TextBox 41"/>
          <p:cNvSpPr txBox="1">
            <a:spLocks noChangeArrowheads="1"/>
          </p:cNvSpPr>
          <p:nvPr/>
        </p:nvSpPr>
        <p:spPr bwMode="auto">
          <a:xfrm>
            <a:off x="4830763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0" name="TextBox 41"/>
          <p:cNvSpPr txBox="1">
            <a:spLocks noChangeArrowheads="1"/>
          </p:cNvSpPr>
          <p:nvPr/>
        </p:nvSpPr>
        <p:spPr bwMode="auto">
          <a:xfrm>
            <a:off x="6446838" y="2357438"/>
            <a:ext cx="947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1" name="TextBox 41"/>
          <p:cNvSpPr txBox="1">
            <a:spLocks noChangeArrowheads="1"/>
          </p:cNvSpPr>
          <p:nvPr/>
        </p:nvSpPr>
        <p:spPr bwMode="auto">
          <a:xfrm>
            <a:off x="7254875" y="2357438"/>
            <a:ext cx="947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4919663" y="359092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(1, 2)</a:t>
            </a:r>
            <a:endParaRPr lang="ko-KR" altLang="en-US" b="0"/>
          </a:p>
        </p:txBody>
      </p:sp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4143375" y="359092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(2, 1)</a:t>
            </a:r>
            <a:endParaRPr lang="ko-KR" altLang="en-US" b="0"/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6581775" y="3571875"/>
            <a:ext cx="947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(6, 5)</a:t>
            </a:r>
            <a:endParaRPr lang="ko-KR" altLang="en-US" b="0"/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7367588" y="3571875"/>
            <a:ext cx="94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b="0"/>
              <a:t>(5, 6)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16516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using Map/Reduce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Do</a:t>
            </a:r>
          </a:p>
          <a:p>
            <a:pPr lvl="1"/>
            <a:r>
              <a:rPr lang="en-US" altLang="ko-KR" dirty="0" smtClean="0"/>
              <a:t>1st </a:t>
            </a:r>
            <a:r>
              <a:rPr lang="en-US" altLang="ko-KR" dirty="0"/>
              <a:t>step map/reduce</a:t>
            </a:r>
          </a:p>
          <a:p>
            <a:pPr lvl="2"/>
            <a:r>
              <a:rPr lang="en-US" altLang="ko-KR" sz="2200" dirty="0" smtClean="0"/>
              <a:t>Find the closest pair of clusters</a:t>
            </a:r>
            <a:endParaRPr lang="en-US" altLang="ko-KR" sz="2400" dirty="0"/>
          </a:p>
          <a:p>
            <a:pPr lvl="1"/>
            <a:r>
              <a:rPr lang="en-US" altLang="ko-KR" dirty="0"/>
              <a:t>2nd step map/reduce</a:t>
            </a:r>
          </a:p>
          <a:p>
            <a:pPr lvl="2"/>
            <a:r>
              <a:rPr lang="en-US" altLang="ko-KR" sz="2200" dirty="0" smtClean="0"/>
              <a:t>Merge the closest pair of clusters</a:t>
            </a:r>
            <a:endParaRPr lang="en-US" altLang="ko-KR" sz="2200" dirty="0"/>
          </a:p>
          <a:p>
            <a:r>
              <a:rPr lang="en-US" altLang="ko-KR" dirty="0" smtClean="0"/>
              <a:t>Until k clusters remain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0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Illustration : Pass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852243" y="2061244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52243" y="2853407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852243" y="4580607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 rot="5400000">
            <a:off x="4107830" y="3907507"/>
            <a:ext cx="576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2543795" y="3285207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5220668" y="2924844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491880" y="1845344"/>
            <a:ext cx="1584325" cy="3671888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AutoShape 36"/>
          <p:cNvSpPr>
            <a:spLocks noChangeArrowheads="1"/>
          </p:cNvSpPr>
          <p:nvPr/>
        </p:nvSpPr>
        <p:spPr bwMode="auto">
          <a:xfrm>
            <a:off x="5187330" y="2135857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AutoShape 37"/>
          <p:cNvSpPr>
            <a:spLocks noChangeArrowheads="1"/>
          </p:cNvSpPr>
          <p:nvPr/>
        </p:nvSpPr>
        <p:spPr bwMode="auto">
          <a:xfrm>
            <a:off x="5219080" y="4653632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3608" y="2445419"/>
            <a:ext cx="1571625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Transaction</a:t>
            </a:r>
          </a:p>
          <a:p>
            <a:pPr>
              <a:defRPr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t</a:t>
            </a:r>
            <a:r>
              <a:rPr lang="en-US" altLang="ko-KR" baseline="-25000" dirty="0">
                <a:solidFill>
                  <a:schemeClr val="accent5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1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: {1,2,3}</a:t>
            </a:r>
          </a:p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t</a:t>
            </a:r>
            <a:r>
              <a:rPr lang="en-US" altLang="ko-KR" baseline="-25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: {2,3,5}</a:t>
            </a:r>
          </a:p>
          <a:p>
            <a:pPr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t</a:t>
            </a:r>
            <a:r>
              <a:rPr lang="en-US" altLang="ko-KR" baseline="-25000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: {1,2,4,5}</a:t>
            </a:r>
          </a:p>
          <a:p>
            <a:pPr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…</a:t>
            </a:r>
          </a:p>
          <a:p>
            <a:pPr>
              <a:defRPr/>
            </a:pP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t</a:t>
            </a:r>
            <a:r>
              <a:rPr lang="en-US" altLang="ko-KR" baseline="-25000" dirty="0" err="1">
                <a:latin typeface="굴림" pitchFamily="50" charset="-127"/>
                <a:ea typeface="굴림" pitchFamily="50" charset="-127"/>
              </a:rPr>
              <a:t>n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: {1,2,3}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183832" y="1827882"/>
            <a:ext cx="327660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dirty="0">
                <a:latin typeface="Microsoft Sans Serif" pitchFamily="34" charset="0"/>
                <a:cs typeface="Microsoft Sans Serif" pitchFamily="34" charset="0"/>
              </a:rPr>
              <a:t>    key     value</a:t>
            </a:r>
          </a:p>
          <a:p>
            <a:pPr algn="ctr" eaLnBrk="1" hangingPunct="1"/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&lt;“1”, 1&gt;</a:t>
            </a:r>
            <a:endParaRPr lang="ko-KR" altLang="en-US" sz="1600" dirty="0">
              <a:solidFill>
                <a:srgbClr val="00B050"/>
              </a:solidFill>
              <a:latin typeface="Microsoft Sans Serif" pitchFamily="34" charset="0"/>
              <a:cs typeface="Microsoft Sans Serif" pitchFamily="34" charset="0"/>
            </a:endParaRPr>
          </a:p>
          <a:p>
            <a:pPr algn="ctr" eaLnBrk="1" hangingPunct="1"/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&lt;“2”, 1&gt;</a:t>
            </a:r>
          </a:p>
          <a:p>
            <a:pPr algn="ctr" eaLnBrk="1" hangingPunct="1"/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&lt;“3”, 1&gt;</a:t>
            </a:r>
          </a:p>
          <a:p>
            <a:pPr algn="ctr" eaLnBrk="1" hangingPunct="1"/>
            <a:r>
              <a:rPr lang="en-US" altLang="ko-KR" sz="1600" dirty="0">
                <a:solidFill>
                  <a:schemeClr val="tx2"/>
                </a:solidFill>
                <a:latin typeface="Microsoft Sans Serif" pitchFamily="34" charset="0"/>
                <a:cs typeface="Microsoft Sans Serif" pitchFamily="34" charset="0"/>
              </a:rPr>
              <a:t>&lt;“2”, 1&gt;</a:t>
            </a:r>
          </a:p>
          <a:p>
            <a:pPr algn="ctr" eaLnBrk="1" hangingPunct="1"/>
            <a:r>
              <a:rPr lang="en-US" altLang="ko-KR" sz="1600" dirty="0">
                <a:solidFill>
                  <a:schemeClr val="tx2"/>
                </a:solidFill>
                <a:latin typeface="Microsoft Sans Serif" pitchFamily="34" charset="0"/>
                <a:cs typeface="Microsoft Sans Serif" pitchFamily="34" charset="0"/>
              </a:rPr>
              <a:t>&lt;“3”, 1&gt;</a:t>
            </a:r>
          </a:p>
          <a:p>
            <a:pPr algn="ctr" eaLnBrk="1" hangingPunct="1"/>
            <a:r>
              <a:rPr lang="en-US" altLang="ko-KR" sz="1600" dirty="0">
                <a:solidFill>
                  <a:schemeClr val="tx2"/>
                </a:solidFill>
                <a:latin typeface="Microsoft Sans Serif" pitchFamily="34" charset="0"/>
                <a:cs typeface="Microsoft Sans Serif" pitchFamily="34" charset="0"/>
              </a:rPr>
              <a:t>&lt;“5”, 1&gt;</a:t>
            </a:r>
          </a:p>
          <a:p>
            <a:pPr algn="ctr" eaLnBrk="1" hangingPunct="1"/>
            <a:r>
              <a:rPr lang="en-US" altLang="ko-KR" sz="1600" dirty="0">
                <a:latin typeface="Microsoft Sans Serif" pitchFamily="34" charset="0"/>
                <a:cs typeface="Microsoft Sans Serif" pitchFamily="34" charset="0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00192" y="2135857"/>
            <a:ext cx="1368152" cy="738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96336" y="2149986"/>
            <a:ext cx="14731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 smtClean="0">
                <a:latin typeface="Microsoft Sans Serif" pitchFamily="34" charset="0"/>
                <a:cs typeface="Microsoft Sans Serif" pitchFamily="34" charset="0"/>
              </a:rPr>
              <a:t>Transaction1</a:t>
            </a:r>
            <a:r>
              <a:rPr lang="ko-KR" altLang="en-US" sz="1400" dirty="0" smtClean="0">
                <a:latin typeface="Microsoft Sans Serif" pitchFamily="34" charset="0"/>
                <a:cs typeface="Microsoft Sans Serif" pitchFamily="34" charset="0"/>
              </a:rPr>
              <a:t>의 </a:t>
            </a:r>
            <a:endParaRPr lang="en-US" altLang="ko-KR" sz="1400" dirty="0" smtClean="0">
              <a:latin typeface="Microsoft Sans Serif" pitchFamily="34" charset="0"/>
              <a:cs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ko-KR" altLang="en-US" sz="1400" dirty="0" smtClean="0">
                <a:latin typeface="Microsoft Sans Serif" pitchFamily="34" charset="0"/>
                <a:cs typeface="Microsoft Sans Serif" pitchFamily="34" charset="0"/>
              </a:rPr>
              <a:t>데이터</a:t>
            </a:r>
            <a:endParaRPr lang="en-US" altLang="ko-KR" sz="1400" dirty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Illustration : Pass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150169" y="1690464"/>
            <a:ext cx="7772400" cy="41148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644131" y="2238151"/>
            <a:ext cx="1439863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671119" y="4254276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5400000">
            <a:off x="4115619" y="4916264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…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396731" y="2238151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99669" y="2022251"/>
            <a:ext cx="1727200" cy="360045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5396731" y="4313014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2396356" y="2454051"/>
            <a:ext cx="1176338" cy="7620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2253481" y="3744689"/>
            <a:ext cx="1428750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182044" y="4459064"/>
            <a:ext cx="1428750" cy="142875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2396356" y="3173189"/>
            <a:ext cx="1285875" cy="7143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3671119" y="2887439"/>
            <a:ext cx="1439862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3671119" y="3525614"/>
            <a:ext cx="1439862" cy="5191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67544" y="2101626"/>
            <a:ext cx="2052637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dirty="0">
                <a:latin typeface="Microsoft Sans Serif" pitchFamily="34" charset="0"/>
              </a:rPr>
              <a:t>key    value</a:t>
            </a:r>
          </a:p>
          <a:p>
            <a:pPr algn="ctr" eaLnBrk="1" hangingPunct="1"/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&lt;“1”, 1 1 1 1 1&gt;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400" dirty="0">
              <a:solidFill>
                <a:srgbClr val="7030A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Microsoft Sans Serif" pitchFamily="34" charset="0"/>
                <a:cs typeface="Microsoft Sans Serif" pitchFamily="34" charset="0"/>
              </a:rPr>
              <a:t>&lt;“2”, 1 1 1 1 1 1&gt;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200" dirty="0">
              <a:solidFill>
                <a:srgbClr val="7030A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  <a:cs typeface="Microsoft Sans Serif" pitchFamily="34" charset="0"/>
              </a:rPr>
              <a:t>&lt;“3”, 1 1 …&gt;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600" dirty="0">
              <a:solidFill>
                <a:srgbClr val="7030A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ko-KR" sz="1400" dirty="0">
              <a:solidFill>
                <a:srgbClr val="7030A0"/>
              </a:solidFill>
              <a:latin typeface="Microsoft Sans Serif" pitchFamily="34" charset="0"/>
            </a:endParaRPr>
          </a:p>
          <a:p>
            <a:pPr algn="ctr" eaLnBrk="1" hangingPunct="1"/>
            <a:r>
              <a:rPr lang="en-US" altLang="ko-KR" sz="1600" dirty="0">
                <a:solidFill>
                  <a:srgbClr val="FFC000"/>
                </a:solidFill>
                <a:latin typeface="Microsoft Sans Serif" pitchFamily="34" charset="0"/>
                <a:cs typeface="Microsoft Sans Serif" pitchFamily="34" charset="0"/>
              </a:rPr>
              <a:t>&lt;“5”, 1 1 …&gt;</a:t>
            </a:r>
          </a:p>
          <a:p>
            <a:pPr algn="ctr" eaLnBrk="1" hangingPunct="1"/>
            <a:endParaRPr lang="en-US" altLang="ko-KR" sz="1600" dirty="0">
              <a:solidFill>
                <a:srgbClr val="FFC000"/>
              </a:solidFill>
              <a:latin typeface="Microsoft Sans Serif" pitchFamily="34" charset="0"/>
              <a:cs typeface="Microsoft Sans Serif" pitchFamily="34" charset="0"/>
            </a:endParaRPr>
          </a:p>
          <a:p>
            <a:pPr algn="ctr" eaLnBrk="1" hangingPunct="1"/>
            <a:r>
              <a:rPr lang="en-US" altLang="ko-KR" sz="1600" dirty="0">
                <a:latin typeface="Microsoft Sans Serif" pitchFamily="34" charset="0"/>
                <a:cs typeface="Microsoft Sans Serif" pitchFamily="34" charset="0"/>
              </a:rPr>
              <a:t>…</a:t>
            </a: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5391969" y="2884264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5391969" y="3530376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1" name="TextBox 24"/>
          <p:cNvSpPr txBox="1">
            <a:spLocks noChangeArrowheads="1"/>
          </p:cNvSpPr>
          <p:nvPr/>
        </p:nvSpPr>
        <p:spPr bwMode="auto">
          <a:xfrm>
            <a:off x="6111106" y="2287364"/>
            <a:ext cx="1214438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&lt;“1”, 5&gt;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chemeClr val="tx2"/>
                </a:solidFill>
                <a:latin typeface="Microsoft Sans Serif" pitchFamily="34" charset="0"/>
                <a:cs typeface="Microsoft Sans Serif" pitchFamily="34" charset="0"/>
              </a:rPr>
              <a:t>&lt;“2”, 6&gt;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  <a:cs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solidFill>
                <a:schemeClr val="tx2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3825106" y="1458689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/>
              <a:t>minimum support </a:t>
            </a:r>
            <a:r>
              <a:rPr lang="en-US" altLang="ko-KR" sz="1200">
                <a:ea typeface="맑은 고딕" pitchFamily="50" charset="-127"/>
              </a:rPr>
              <a:t> = 4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127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Illustration : Pass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18629" y="1484784"/>
            <a:ext cx="7772400" cy="41148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120579" y="2083271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20579" y="2875434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120579" y="4602634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 rot="5400000">
            <a:off x="3376166" y="3929534"/>
            <a:ext cx="576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1607691" y="3307234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4489004" y="2946871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760216" y="1867371"/>
            <a:ext cx="1584325" cy="3671888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AutoShape 36"/>
          <p:cNvSpPr>
            <a:spLocks noChangeArrowheads="1"/>
          </p:cNvSpPr>
          <p:nvPr/>
        </p:nvSpPr>
        <p:spPr bwMode="auto">
          <a:xfrm>
            <a:off x="4455666" y="2157884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4487416" y="4675659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2467446"/>
            <a:ext cx="1571625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Transaction</a:t>
            </a:r>
          </a:p>
          <a:p>
            <a:pPr>
              <a:defRPr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t</a:t>
            </a:r>
            <a:r>
              <a:rPr lang="en-US" altLang="ko-KR" baseline="-25000" dirty="0">
                <a:solidFill>
                  <a:schemeClr val="accent5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1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: {1,2,3}</a:t>
            </a:r>
          </a:p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t</a:t>
            </a:r>
            <a:r>
              <a:rPr lang="en-US" altLang="ko-KR" baseline="-25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: {2,3,5}</a:t>
            </a:r>
          </a:p>
          <a:p>
            <a:pPr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t</a:t>
            </a:r>
            <a:r>
              <a:rPr lang="en-US" altLang="ko-KR" baseline="-25000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: {1,2,4,5}</a:t>
            </a:r>
          </a:p>
          <a:p>
            <a:pPr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…</a:t>
            </a:r>
          </a:p>
          <a:p>
            <a:pPr>
              <a:defRPr/>
            </a:pP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t</a:t>
            </a:r>
            <a:r>
              <a:rPr lang="en-US" altLang="ko-KR" baseline="-25000" dirty="0" err="1">
                <a:latin typeface="굴림" pitchFamily="50" charset="-127"/>
                <a:ea typeface="굴림" pitchFamily="50" charset="-127"/>
              </a:rPr>
              <a:t>n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: {1,2,3}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831904" y="1849909"/>
            <a:ext cx="327660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  <a:cs typeface="Microsoft Sans Serif" pitchFamily="34" charset="0"/>
              </a:rPr>
              <a:t>    key     value</a:t>
            </a:r>
          </a:p>
          <a:p>
            <a:pPr algn="ctr" eaLnBrk="1" hangingPunct="1"/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&lt;“1,2”, 1&gt;</a:t>
            </a:r>
            <a:endParaRPr lang="ko-KR" altLang="en-US" sz="1600">
              <a:solidFill>
                <a:srgbClr val="00B050"/>
              </a:solidFill>
              <a:latin typeface="Microsoft Sans Serif" pitchFamily="34" charset="0"/>
              <a:cs typeface="Microsoft Sans Serif" pitchFamily="34" charset="0"/>
            </a:endParaRPr>
          </a:p>
          <a:p>
            <a:pPr algn="ctr" eaLnBrk="1" hangingPunct="1"/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&lt;“1,3”, 1&gt;</a:t>
            </a:r>
          </a:p>
          <a:p>
            <a:pPr algn="ctr" eaLnBrk="1" hangingPunct="1"/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&lt;“2,3”, 1&gt;</a:t>
            </a:r>
          </a:p>
          <a:p>
            <a:pPr algn="ctr" eaLnBrk="1" hangingPunct="1"/>
            <a:r>
              <a:rPr lang="en-US" altLang="ko-KR" sz="1600">
                <a:solidFill>
                  <a:schemeClr val="tx2"/>
                </a:solidFill>
                <a:latin typeface="Microsoft Sans Serif" pitchFamily="34" charset="0"/>
                <a:cs typeface="Microsoft Sans Serif" pitchFamily="34" charset="0"/>
              </a:rPr>
              <a:t>&lt;“2,3”, 1&gt;</a:t>
            </a:r>
          </a:p>
          <a:p>
            <a:pPr algn="ctr" eaLnBrk="1" hangingPunct="1"/>
            <a:r>
              <a:rPr lang="en-US" altLang="ko-KR" sz="1600">
                <a:solidFill>
                  <a:schemeClr val="tx2"/>
                </a:solidFill>
                <a:latin typeface="Microsoft Sans Serif" pitchFamily="34" charset="0"/>
                <a:cs typeface="Microsoft Sans Serif" pitchFamily="34" charset="0"/>
              </a:rPr>
              <a:t>&lt;“2,5”, 1&gt;</a:t>
            </a:r>
          </a:p>
          <a:p>
            <a:pPr algn="ctr" eaLnBrk="1" hangingPunct="1"/>
            <a:r>
              <a:rPr lang="en-US" altLang="ko-KR" sz="1600">
                <a:solidFill>
                  <a:schemeClr val="tx2"/>
                </a:solidFill>
                <a:latin typeface="Microsoft Sans Serif" pitchFamily="34" charset="0"/>
                <a:cs typeface="Microsoft Sans Serif" pitchFamily="34" charset="0"/>
              </a:rPr>
              <a:t>&lt;“3,5”, 1&gt;</a:t>
            </a:r>
          </a:p>
          <a:p>
            <a:pPr algn="ctr" eaLnBrk="1" hangingPunct="1"/>
            <a:r>
              <a:rPr lang="en-US" altLang="ko-KR" sz="1600">
                <a:latin typeface="Microsoft Sans Serif" pitchFamily="34" charset="0"/>
                <a:cs typeface="Microsoft Sans Serif" pitchFamily="34" charset="0"/>
              </a:rPr>
              <a:t>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68144" y="2135857"/>
            <a:ext cx="1368152" cy="738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64288" y="2149986"/>
            <a:ext cx="147310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 smtClean="0">
                <a:latin typeface="Microsoft Sans Serif" pitchFamily="34" charset="0"/>
                <a:cs typeface="Microsoft Sans Serif" pitchFamily="34" charset="0"/>
              </a:rPr>
              <a:t>Transaction1</a:t>
            </a:r>
            <a:r>
              <a:rPr lang="ko-KR" altLang="en-US" sz="1400" dirty="0" smtClean="0">
                <a:latin typeface="Microsoft Sans Serif" pitchFamily="34" charset="0"/>
                <a:cs typeface="Microsoft Sans Serif" pitchFamily="34" charset="0"/>
              </a:rPr>
              <a:t>의 </a:t>
            </a:r>
            <a:endParaRPr lang="en-US" altLang="ko-KR" sz="1400" dirty="0" smtClean="0">
              <a:latin typeface="Microsoft Sans Serif" pitchFamily="34" charset="0"/>
              <a:cs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1400" dirty="0" smtClean="0">
                <a:latin typeface="Microsoft Sans Serif" pitchFamily="34" charset="0"/>
                <a:cs typeface="Microsoft Sans Serif" pitchFamily="34" charset="0"/>
              </a:rPr>
              <a:t>2</a:t>
            </a:r>
            <a:r>
              <a:rPr lang="ko-KR" altLang="en-US" sz="1400" dirty="0" smtClean="0">
                <a:latin typeface="Microsoft Sans Serif" pitchFamily="34" charset="0"/>
                <a:cs typeface="Microsoft Sans Serif" pitchFamily="34" charset="0"/>
              </a:rPr>
              <a:t>개 쌍에 대한 데이터</a:t>
            </a:r>
            <a:endParaRPr lang="en-US" altLang="ko-KR" sz="1400" dirty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Illustration : Pass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182688" y="1644551"/>
            <a:ext cx="7772400" cy="41148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676650" y="2192238"/>
            <a:ext cx="1439863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703638" y="4208363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5400000">
            <a:off x="4148138" y="4870351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…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429250" y="2192238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32188" y="1976338"/>
            <a:ext cx="1727200" cy="360045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5429250" y="4267101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2357438" y="2408138"/>
            <a:ext cx="1247775" cy="147638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2143125" y="3055838"/>
            <a:ext cx="1571625" cy="214313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214563" y="4413151"/>
            <a:ext cx="1428750" cy="142875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3703638" y="2841526"/>
            <a:ext cx="1439862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3703638" y="3479701"/>
            <a:ext cx="1439862" cy="5191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28625" y="2127151"/>
            <a:ext cx="212407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value</a:t>
            </a:r>
          </a:p>
          <a:p>
            <a:pPr algn="ctr" eaLnBrk="1" hangingPunct="1"/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&lt;“1,2”, 1 1 1 1&gt;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400">
              <a:solidFill>
                <a:srgbClr val="7030A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chemeClr val="tx2"/>
                </a:solidFill>
                <a:latin typeface="Microsoft Sans Serif" pitchFamily="34" charset="0"/>
                <a:cs typeface="Microsoft Sans Serif" pitchFamily="34" charset="0"/>
              </a:rPr>
              <a:t>&lt;“1,3”, 1 1&gt;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200">
              <a:solidFill>
                <a:srgbClr val="7030A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  <a:cs typeface="Microsoft Sans Serif" pitchFamily="34" charset="0"/>
              </a:rPr>
              <a:t>&lt;“2,3”, 1 1 1 1&gt;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600">
              <a:solidFill>
                <a:srgbClr val="7030A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ko-KR" sz="1400">
              <a:solidFill>
                <a:srgbClr val="7030A0"/>
              </a:solidFill>
              <a:latin typeface="Microsoft Sans Serif" pitchFamily="34" charset="0"/>
            </a:endParaRPr>
          </a:p>
          <a:p>
            <a:pPr algn="ctr" eaLnBrk="1" hangingPunct="1"/>
            <a:r>
              <a:rPr lang="en-US" altLang="ko-KR" sz="1600">
                <a:solidFill>
                  <a:srgbClr val="FFC000"/>
                </a:solidFill>
                <a:latin typeface="Microsoft Sans Serif" pitchFamily="34" charset="0"/>
                <a:cs typeface="Microsoft Sans Serif" pitchFamily="34" charset="0"/>
              </a:rPr>
              <a:t>&lt;“2,5”, 1 1 …&gt;</a:t>
            </a:r>
          </a:p>
          <a:p>
            <a:pPr algn="ctr" eaLnBrk="1" hangingPunct="1"/>
            <a:endParaRPr lang="en-US" altLang="ko-KR" sz="1600">
              <a:solidFill>
                <a:srgbClr val="FFC000"/>
              </a:solidFill>
              <a:latin typeface="Microsoft Sans Serif" pitchFamily="34" charset="0"/>
              <a:cs typeface="Microsoft Sans Serif" pitchFamily="34" charset="0"/>
            </a:endParaRPr>
          </a:p>
          <a:p>
            <a:pPr algn="ctr" eaLnBrk="1" hangingPunct="1"/>
            <a:r>
              <a:rPr lang="en-US" altLang="ko-KR" sz="1600">
                <a:latin typeface="Microsoft Sans Serif" pitchFamily="34" charset="0"/>
                <a:cs typeface="Microsoft Sans Serif" pitchFamily="34" charset="0"/>
              </a:rPr>
              <a:t>…</a:t>
            </a: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5424488" y="2838351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5424488" y="3484463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6072188" y="2241451"/>
            <a:ext cx="11430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&lt;“1,2”, 4&gt;</a:t>
            </a:r>
            <a:endParaRPr lang="en-US" altLang="ko-KR" sz="1600">
              <a:solidFill>
                <a:srgbClr val="FF0000"/>
              </a:solidFill>
              <a:latin typeface="Microsoft Sans Serif" pitchFamily="34" charset="0"/>
              <a:cs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  <a:cs typeface="Microsoft Sans Serif" pitchFamily="34" charset="0"/>
              </a:rPr>
              <a:t>&lt;“2,3”, 4&gt;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400">
                <a:latin typeface="Microsoft Sans Serif" pitchFamily="34" charset="0"/>
                <a:cs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400">
              <a:solidFill>
                <a:schemeClr val="tx2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929063" y="1412776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/>
              <a:t>minimum support </a:t>
            </a:r>
            <a:r>
              <a:rPr lang="el-GR" altLang="ko-KR" sz="1200">
                <a:ea typeface="맑은 고딕" pitchFamily="50" charset="-127"/>
              </a:rPr>
              <a:t>σ</a:t>
            </a:r>
            <a:r>
              <a:rPr lang="en-US" altLang="ko-KR" sz="1200">
                <a:ea typeface="맑은 고딕" pitchFamily="50" charset="-127"/>
              </a:rPr>
              <a:t> : 4</a:t>
            </a:r>
            <a:endParaRPr lang="ko-KR" altLang="en-US" sz="1200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2214563" y="3770213"/>
            <a:ext cx="1500187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3838</Words>
  <Application>Microsoft Office PowerPoint</Application>
  <PresentationFormat>화면 슬라이드 쇼(4:3)</PresentationFormat>
  <Paragraphs>1351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SNU IDB Lab.</vt:lpstr>
      <vt:lpstr>빅데이터 팀 세미나 #맵리듀스 프레임워크 기반 데이터마이닝</vt:lpstr>
      <vt:lpstr>Outline</vt:lpstr>
      <vt:lpstr>Apriori 알고리즘</vt:lpstr>
      <vt:lpstr>맵리듀스 기반</vt:lpstr>
      <vt:lpstr>Outline of Steps</vt:lpstr>
      <vt:lpstr>Illustration : Pass 1</vt:lpstr>
      <vt:lpstr>Illustration : Pass 1</vt:lpstr>
      <vt:lpstr>Illustration : Pass 2</vt:lpstr>
      <vt:lpstr>Illustration : Pass 2</vt:lpstr>
      <vt:lpstr>Map/Reduce : FP-Tree algorithm</vt:lpstr>
      <vt:lpstr>Example Construction of FP-tree</vt:lpstr>
      <vt:lpstr>Properties of FP-Tree</vt:lpstr>
      <vt:lpstr>Conditional pattern base</vt:lpstr>
      <vt:lpstr>Conditional FP-tree</vt:lpstr>
      <vt:lpstr>Example : FP-Growth</vt:lpstr>
      <vt:lpstr>Partition-based Projection</vt:lpstr>
      <vt:lpstr>FP-Tree Algorithm with Map/Reduce</vt:lpstr>
      <vt:lpstr>Example : Step 1, Step 2</vt:lpstr>
      <vt:lpstr>Example : Step 3</vt:lpstr>
      <vt:lpstr>Example : Step 3</vt:lpstr>
      <vt:lpstr>클러스터링이란?</vt:lpstr>
      <vt:lpstr>Naïve Clustering Algorithm</vt:lpstr>
      <vt:lpstr>K-Means Clustering Method</vt:lpstr>
      <vt:lpstr>An Example for K-Means Clustering Method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Drawbacks of K-Means</vt:lpstr>
      <vt:lpstr>K-Means using Map/Reduce</vt:lpstr>
      <vt:lpstr>An Illustration of K-Means Clustering: Map</vt:lpstr>
      <vt:lpstr>Reduce</vt:lpstr>
      <vt:lpstr>K-Means for Large Dataset</vt:lpstr>
      <vt:lpstr>Map/Reduce</vt:lpstr>
      <vt:lpstr>Hierarchical Approach</vt:lpstr>
      <vt:lpstr>An Example of Centroid-based Clustering Algorithm</vt:lpstr>
      <vt:lpstr>An Example of Centroid-based Clustering Algorithm</vt:lpstr>
      <vt:lpstr>An Example of Centroid-based Clustering Algorithm</vt:lpstr>
      <vt:lpstr>An Example of Centroid-based Clustering Algorithm</vt:lpstr>
      <vt:lpstr>An Example of Centroid-based Clustering Algorithm</vt:lpstr>
      <vt:lpstr>An Example of Centroid-based Clustering Algorithm</vt:lpstr>
      <vt:lpstr>An Example of Centroid-based Clustering Algorithm</vt:lpstr>
      <vt:lpstr>An Example of Centroid-based Clustering Algorithm</vt:lpstr>
      <vt:lpstr>An Example of Centroid-based Clustering Algorithm</vt:lpstr>
      <vt:lpstr>An Example of Centroid-based Clustering Algorithm</vt:lpstr>
      <vt:lpstr>An Example of Centroid-based Clustering Algorithm</vt:lpstr>
      <vt:lpstr>Hierarchical Clustering using Map/Reduce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dhlim</cp:lastModifiedBy>
  <cp:revision>51</cp:revision>
  <dcterms:created xsi:type="dcterms:W3CDTF">2006-10-05T04:04:58Z</dcterms:created>
  <dcterms:modified xsi:type="dcterms:W3CDTF">2013-02-12T05:54:36Z</dcterms:modified>
</cp:coreProperties>
</file>