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462" r:id="rId2"/>
    <p:sldId id="464" r:id="rId3"/>
    <p:sldId id="463" r:id="rId4"/>
    <p:sldId id="417" r:id="rId5"/>
    <p:sldId id="44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6" r:id="rId17"/>
    <p:sldId id="497" r:id="rId18"/>
    <p:sldId id="500" r:id="rId19"/>
    <p:sldId id="498" r:id="rId20"/>
    <p:sldId id="499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347" r:id="rId30"/>
    <p:sldId id="49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33CC33"/>
    <a:srgbClr val="FF0000"/>
    <a:srgbClr val="FF9933"/>
    <a:srgbClr val="4F81BD"/>
    <a:srgbClr val="CC00CC"/>
    <a:srgbClr val="66FF33"/>
    <a:srgbClr val="66FF66"/>
    <a:srgbClr val="B3C7DF"/>
    <a:srgbClr val="E7E7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1" autoAdjust="0"/>
    <p:restoredTop sz="91840" autoAdjust="0"/>
  </p:normalViewPr>
  <p:slideViewPr>
    <p:cSldViewPr>
      <p:cViewPr>
        <p:scale>
          <a:sx n="70" d="100"/>
          <a:sy n="70" d="100"/>
        </p:scale>
        <p:origin x="-77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26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9489-0FC8-4674-9621-36DFD5FD2246}" type="datetimeFigureOut">
              <a:rPr lang="ko-KR" altLang="en-US" smtClean="0"/>
              <a:pPr/>
              <a:t>2012-01-20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1D4F-E691-466A-BD2E-78E23D1C5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5776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Divide</a:t>
            </a:r>
            <a:r>
              <a:rPr lang="en-US" altLang="ko-KR" baseline="0" dirty="0" smtClean="0"/>
              <a:t> -</a:t>
            </a:r>
            <a:r>
              <a:rPr lang="en-US" altLang="ko-KR" dirty="0" smtClean="0"/>
              <a:t> </a:t>
            </a:r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Continue till each partition fits in main memory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For</a:t>
            </a:r>
            <a:r>
              <a:rPr lang="en-US" altLang="ko-KR" sz="1200" baseline="0" dirty="0" smtClean="0">
                <a:latin typeface="Calibri" pitchFamily="34" charset="0"/>
                <a:cs typeface="Calibri" pitchFamily="34" charset="0"/>
              </a:rPr>
              <a:t> large datasets, the partitioning process requires reading and writing the entire dataset at least once, thus incurring significant IO cost.</a:t>
            </a:r>
            <a:endParaRPr lang="en-US" altLang="ko-KR" sz="1200" dirty="0" smtClean="0">
              <a:latin typeface="Calibri" pitchFamily="34" charset="0"/>
              <a:cs typeface="Calibri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944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E183A5A-02C1-46C0-8F84-AC02234722CD}" type="slidenum">
              <a:rPr lang="en-US" altLang="ko-KR">
                <a:latin typeface="Calibri" pitchFamily="34" charset="0"/>
              </a:rPr>
              <a:pPr/>
              <a:t>18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40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40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0253" y="1898308"/>
            <a:ext cx="7748172" cy="1470025"/>
          </a:xfrm>
        </p:spPr>
        <p:txBody>
          <a:bodyPr>
            <a:noAutofit/>
          </a:bodyPr>
          <a:lstStyle/>
          <a:p>
            <a:r>
              <a:rPr lang="en-US" altLang="ko-KR" sz="3800" dirty="0" smtClean="0">
                <a:latin typeface="Calibri" pitchFamily="34" charset="0"/>
                <a:cs typeface="Calibri" pitchFamily="34" charset="0"/>
              </a:rPr>
              <a:t>An Optimal and Progressive Algorithm</a:t>
            </a:r>
            <a:br>
              <a:rPr lang="en-US" altLang="ko-KR" sz="38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3800" dirty="0" smtClean="0">
                <a:latin typeface="Calibri" pitchFamily="34" charset="0"/>
                <a:cs typeface="Calibri" pitchFamily="34" charset="0"/>
              </a:rPr>
              <a:t>for Skyline Queries</a:t>
            </a:r>
            <a:endParaRPr lang="ko-KR" altLang="en-US" sz="3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645024"/>
            <a:ext cx="7911509" cy="252028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 smtClean="0">
                <a:latin typeface="Calibri" pitchFamily="34" charset="0"/>
                <a:cs typeface="Calibri" pitchFamily="34" charset="0"/>
              </a:rPr>
              <a:t>Dimitris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 Papadias</a:t>
            </a:r>
            <a:r>
              <a:rPr lang="en-US" altLang="ko-KR" sz="2400" baseline="30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ko-KR" sz="2400" dirty="0" err="1" smtClean="0">
                <a:latin typeface="Calibri" pitchFamily="34" charset="0"/>
                <a:cs typeface="Calibri" pitchFamily="34" charset="0"/>
              </a:rPr>
              <a:t>Yufei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 Tao</a:t>
            </a:r>
            <a:r>
              <a:rPr lang="en-US" altLang="ko-KR" sz="24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, Greg Fu</a:t>
            </a:r>
            <a:r>
              <a:rPr lang="en-US" altLang="ko-KR" sz="2400" baseline="30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, and Bernhard Seeger</a:t>
            </a:r>
            <a:r>
              <a:rPr lang="en-US" altLang="ko-KR" sz="2400" baseline="300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altLang="ko-KR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1800" baseline="30000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altLang="ko-KR" sz="1800" dirty="0" smtClean="0">
                <a:latin typeface="Calibri" pitchFamily="34" charset="0"/>
                <a:cs typeface="Calibri" pitchFamily="34" charset="0"/>
              </a:rPr>
              <a:t>Hong Kong University of Science and Technology, Hong Kong</a:t>
            </a:r>
          </a:p>
          <a:p>
            <a:r>
              <a:rPr lang="en-US" altLang="ko-KR" sz="1800" baseline="30000" dirty="0" smtClean="0">
                <a:latin typeface="Calibri" pitchFamily="34" charset="0"/>
                <a:cs typeface="Calibri" pitchFamily="34" charset="0"/>
              </a:rPr>
              <a:t>2 </a:t>
            </a:r>
            <a:r>
              <a:rPr lang="en-US" altLang="ko-KR" sz="1800" dirty="0" smtClean="0">
                <a:latin typeface="Calibri" pitchFamily="34" charset="0"/>
                <a:cs typeface="Calibri" pitchFamily="34" charset="0"/>
              </a:rPr>
              <a:t>Carnegie Mellon University, USA</a:t>
            </a:r>
          </a:p>
          <a:p>
            <a:r>
              <a:rPr lang="en-US" altLang="ko-KR" sz="1800" baseline="30000" dirty="0" smtClean="0">
                <a:latin typeface="Calibri" pitchFamily="34" charset="0"/>
                <a:cs typeface="Calibri" pitchFamily="34" charset="0"/>
              </a:rPr>
              <a:t>3 </a:t>
            </a:r>
            <a:r>
              <a:rPr lang="en-US" altLang="ko-KR" sz="1800" dirty="0" err="1" smtClean="0">
                <a:latin typeface="Calibri" pitchFamily="34" charset="0"/>
                <a:cs typeface="Calibri" pitchFamily="34" charset="0"/>
              </a:rPr>
              <a:t>Phillipps</a:t>
            </a:r>
            <a:r>
              <a:rPr lang="en-US" altLang="ko-KR" sz="1800" dirty="0" smtClean="0">
                <a:latin typeface="Calibri" pitchFamily="34" charset="0"/>
                <a:cs typeface="Calibri" pitchFamily="34" charset="0"/>
              </a:rPr>
              <a:t>-University Marburg, Germany</a:t>
            </a:r>
          </a:p>
          <a:p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 Jan 2012</a:t>
            </a:r>
          </a:p>
          <a:p>
            <a:pPr algn="r"/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Taewhi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Lee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6272" y="5568056"/>
            <a:ext cx="15840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SIGMOD ’03</a:t>
            </a:r>
            <a:endParaRPr lang="ko-K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000" dirty="0" smtClean="0">
                <a:latin typeface="Calibri" pitchFamily="34" charset="0"/>
                <a:cs typeface="Calibri" pitchFamily="34" charset="0"/>
              </a:rPr>
              <a:t>Divide: break up datasets into smaller partitions</a:t>
            </a:r>
          </a:p>
          <a:p>
            <a:pPr>
              <a:spcAft>
                <a:spcPts val="600"/>
              </a:spcAft>
            </a:pPr>
            <a:r>
              <a:rPr lang="en-US" altLang="ko-KR" sz="3000" dirty="0" smtClean="0">
                <a:latin typeface="Calibri" pitchFamily="34" charset="0"/>
                <a:cs typeface="Calibri" pitchFamily="34" charset="0"/>
              </a:rPr>
              <a:t>Conquer: compute skyline in each partition</a:t>
            </a:r>
          </a:p>
          <a:p>
            <a:pPr>
              <a:spcAft>
                <a:spcPts val="600"/>
              </a:spcAft>
            </a:pPr>
            <a:r>
              <a:rPr lang="en-US" altLang="ko-KR" sz="3000" dirty="0" smtClean="0">
                <a:latin typeface="Calibri" pitchFamily="34" charset="0"/>
                <a:cs typeface="Calibri" pitchFamily="34" charset="0"/>
              </a:rPr>
              <a:t>Merge: merge skylines to get the total skyline</a:t>
            </a:r>
          </a:p>
          <a:p>
            <a:pPr>
              <a:spcAft>
                <a:spcPts val="600"/>
              </a:spcAft>
            </a:pPr>
            <a:endParaRPr lang="en-US" altLang="ko-KR" sz="3000" dirty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Time complexity: O(</a:t>
            </a:r>
            <a:r>
              <a:rPr lang="en-US" altLang="ko-KR" sz="2800" dirty="0" err="1" smtClean="0">
                <a:latin typeface="Calibri" pitchFamily="34" charset="0"/>
                <a:cs typeface="Calibri" pitchFamily="34" charset="0"/>
              </a:rPr>
              <a:t>nlogn</a:t>
            </a: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Cons</a:t>
            </a:r>
          </a:p>
          <a:p>
            <a:pPr lvl="1">
              <a:spcAft>
                <a:spcPts val="600"/>
              </a:spcAft>
            </a:pPr>
            <a:r>
              <a:rPr lang="en-US" altLang="ko-KR" sz="2600" dirty="0" smtClean="0">
                <a:latin typeface="Calibri" pitchFamily="34" charset="0"/>
                <a:cs typeface="Calibri" pitchFamily="34" charset="0"/>
              </a:rPr>
              <a:t>Partitioning overhead</a:t>
            </a:r>
          </a:p>
          <a:p>
            <a:pPr lvl="1">
              <a:spcAft>
                <a:spcPts val="600"/>
              </a:spcAft>
            </a:pPr>
            <a:r>
              <a:rPr lang="en-US" altLang="ko-KR" sz="2600" dirty="0">
                <a:latin typeface="Calibri" pitchFamily="34" charset="0"/>
                <a:cs typeface="Calibri" pitchFamily="34" charset="0"/>
              </a:rPr>
              <a:t>Inadequacy for </a:t>
            </a:r>
            <a:r>
              <a:rPr lang="en-US" altLang="ko-KR" sz="26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26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2600" dirty="0" smtClean="0">
                <a:latin typeface="Calibri" pitchFamily="34" charset="0"/>
                <a:cs typeface="Calibri" pitchFamily="34" charset="0"/>
              </a:rPr>
              <a:t>on-line </a:t>
            </a:r>
            <a:r>
              <a:rPr lang="en-US" altLang="ko-KR" sz="2600" dirty="0">
                <a:latin typeface="Calibri" pitchFamily="34" charset="0"/>
                <a:cs typeface="Calibri" pitchFamily="34" charset="0"/>
              </a:rPr>
              <a:t>processing</a:t>
            </a:r>
          </a:p>
          <a:p>
            <a:pPr lvl="1">
              <a:spcAft>
                <a:spcPts val="600"/>
              </a:spcAft>
            </a:pPr>
            <a:endParaRPr lang="en-US" altLang="ko-KR" sz="26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414336" y="2974430"/>
            <a:ext cx="4509727" cy="3622922"/>
            <a:chOff x="4346096" y="2816232"/>
            <a:chExt cx="4509727" cy="3622922"/>
          </a:xfrm>
        </p:grpSpPr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096" y="2816232"/>
              <a:ext cx="4509727" cy="3622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771229" y="4593417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alibri" pitchFamily="34" charset="0"/>
                  <a:cs typeface="Calibri" pitchFamily="34" charset="0"/>
                </a:rPr>
                <a:t>f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531" y="5043512"/>
              <a:ext cx="21907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023834" y="4981997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alibri" pitchFamily="34" charset="0"/>
                  <a:cs typeface="Calibri" pitchFamily="34" charset="0"/>
                </a:rPr>
                <a:t>h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7201" y="5074219"/>
              <a:ext cx="21907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7246738" y="5012704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alibri" pitchFamily="34" charset="0"/>
                  <a:cs typeface="Calibri" pitchFamily="34" charset="0"/>
                </a:rPr>
                <a:t>n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2. Divide-and-Conquer(D&amp;C)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427984" y="4744947"/>
            <a:ext cx="4402368" cy="0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917200" y="3154616"/>
            <a:ext cx="0" cy="331236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621056" y="3140968"/>
            <a:ext cx="0" cy="994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594212" y="4126896"/>
            <a:ext cx="10895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670112" y="4126896"/>
            <a:ext cx="0" cy="2866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647019" y="4413595"/>
            <a:ext cx="256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461419" y="3140968"/>
            <a:ext cx="0" cy="12726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47771" y="4421142"/>
            <a:ext cx="139622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37475" y="4785891"/>
            <a:ext cx="0" cy="860165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918749" y="5661246"/>
            <a:ext cx="99845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301107" y="4751615"/>
            <a:ext cx="0" cy="563755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287459" y="5315370"/>
            <a:ext cx="401385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688844" y="5306078"/>
            <a:ext cx="0" cy="563755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675196" y="5856185"/>
            <a:ext cx="1168804" cy="0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005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3. Bitmap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5055993"/>
              </p:ext>
            </p:extLst>
          </p:nvPr>
        </p:nvGraphicFramePr>
        <p:xfrm>
          <a:off x="340944" y="1114864"/>
          <a:ext cx="5328594" cy="53141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41994"/>
                <a:gridCol w="582142"/>
                <a:gridCol w="720080"/>
                <a:gridCol w="1692189"/>
                <a:gridCol w="1692189"/>
              </a:tblGrid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Bitmap-x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Bitmap-y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1111111111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1100000000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1111111110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1000000000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1110000000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1111000000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1100000000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1000000000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1111000000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1111111100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1111111100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1111111110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1100000000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1111111111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l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1000000000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1111111110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n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1110000000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1111111100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52912" y="2451952"/>
            <a:ext cx="404752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38680" y="1533264"/>
            <a:ext cx="144016" cy="4896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35520" y="1533264"/>
            <a:ext cx="144016" cy="4896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90115" y="6304678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altLang="ko-KR" sz="2800" baseline="-25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</a:t>
            </a:r>
            <a:endParaRPr lang="en-US" altLang="ko-KR" sz="2800" baseline="-25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4550" y="6291316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altLang="ko-KR" sz="2800" baseline="-25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en-US" altLang="ko-KR" sz="2800" baseline="-25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내용 개체 틀 2"/>
          <p:cNvSpPr>
            <a:spLocks noGrp="1"/>
          </p:cNvSpPr>
          <p:nvPr>
            <p:ph idx="1"/>
          </p:nvPr>
        </p:nvSpPr>
        <p:spPr>
          <a:xfrm>
            <a:off x="5724128" y="1844824"/>
            <a:ext cx="3288720" cy="158417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2800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altLang="ko-KR" sz="2800" baseline="-25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 &amp; c</a:t>
            </a:r>
            <a:r>
              <a:rPr lang="en-US" altLang="ko-KR" sz="2800" baseline="-25000" dirty="0" smtClean="0">
                <a:latin typeface="Calibri" pitchFamily="34" charset="0"/>
                <a:cs typeface="Calibri" pitchFamily="34" charset="0"/>
              </a:rPr>
              <a:t>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= 0010000110000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ko-KR" sz="3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ko-KR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41136" y="2749864"/>
            <a:ext cx="336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</a:t>
            </a:r>
            <a:endParaRPr lang="en-US" altLang="ko-KR" sz="2800" baseline="-25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36296" y="277245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</a:t>
            </a:r>
            <a:endParaRPr lang="en-US" altLang="ko-KR" sz="2800" baseline="-25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56936" y="2780928"/>
            <a:ext cx="266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endParaRPr lang="en-US" altLang="ko-KR" sz="2800" baseline="-25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5778846" y="3581400"/>
            <a:ext cx="328872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Wingdings" pitchFamily="2" charset="2"/>
              <a:buNone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c is dominated by h and i</a:t>
            </a:r>
          </a:p>
          <a:p>
            <a:pPr marL="0" indent="0">
              <a:spcAft>
                <a:spcPts val="600"/>
              </a:spcAft>
              <a:buFont typeface="Wingdings" pitchFamily="2" charset="2"/>
              <a:buNone/>
            </a:pPr>
            <a:endParaRPr lang="en-US" altLang="ko-KR" sz="3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Aft>
                <a:spcPts val="600"/>
              </a:spcAft>
              <a:buFont typeface="Wingdings" pitchFamily="2" charset="2"/>
              <a:buNone/>
            </a:pPr>
            <a:endParaRPr lang="en-US" altLang="ko-KR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5778846" y="4797152"/>
            <a:ext cx="328872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Wingdings" pitchFamily="2" charset="2"/>
              <a:buNone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Repeat the same ops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dirty="0">
                <a:latin typeface="Calibri" pitchFamily="34" charset="0"/>
                <a:cs typeface="Calibri" pitchFamily="34" charset="0"/>
              </a:rPr>
            </a:b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for every point</a:t>
            </a:r>
          </a:p>
          <a:p>
            <a:pPr marL="0" indent="0">
              <a:spcAft>
                <a:spcPts val="600"/>
              </a:spcAft>
              <a:buFont typeface="Wingdings" pitchFamily="2" charset="2"/>
              <a:buNone/>
            </a:pPr>
            <a:endParaRPr lang="en-US" altLang="ko-KR" sz="32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Aft>
                <a:spcPts val="600"/>
              </a:spcAft>
              <a:buFont typeface="Wingdings" pitchFamily="2" charset="2"/>
              <a:buNone/>
            </a:pPr>
            <a:endParaRPr lang="en-US" altLang="ko-KR" sz="3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002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 animBg="1"/>
      <p:bldP spid="41" grpId="0"/>
      <p:bldP spid="42" grpId="0"/>
      <p:bldP spid="43" grpId="0" uiExpand="1" build="p"/>
      <p:bldP spid="44" grpId="0"/>
      <p:bldP spid="45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3. Bitmap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9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Pros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Fast speed by using bit-wise operations</a:t>
            </a:r>
          </a:p>
          <a:p>
            <a:pPr lvl="1">
              <a:spcAft>
                <a:spcPts val="600"/>
              </a:spcAft>
            </a:pPr>
            <a:endParaRPr lang="en-US" altLang="ko-KR" sz="2600" dirty="0" smtClean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Cons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Space overhead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Expensive computation for the entire skyline</a:t>
            </a:r>
          </a:p>
        </p:txBody>
      </p:sp>
    </p:spTree>
    <p:extLst>
      <p:ext uri="{BB962C8B-B14F-4D97-AF65-F5344CB8AC3E}">
        <p14:creationId xmlns="" xmlns:p14="http://schemas.microsoft.com/office/powerpoint/2010/main" val="8462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4. Index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9761693"/>
              </p:ext>
            </p:extLst>
          </p:nvPr>
        </p:nvGraphicFramePr>
        <p:xfrm>
          <a:off x="481192" y="2993368"/>
          <a:ext cx="6912768" cy="3387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15621"/>
                <a:gridCol w="1732382"/>
                <a:gridCol w="1663087"/>
                <a:gridCol w="1801678"/>
              </a:tblGrid>
              <a:tr h="5145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Calibri" pitchFamily="34" charset="0"/>
                          <a:cs typeface="Calibri" pitchFamily="34" charset="0"/>
                        </a:rPr>
                        <a:t>List 1</a:t>
                      </a:r>
                      <a:endParaRPr lang="ko-KR" alt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Calibri" pitchFamily="34" charset="0"/>
                          <a:cs typeface="Calibri" pitchFamily="34" charset="0"/>
                        </a:rPr>
                        <a:t>List 2</a:t>
                      </a:r>
                      <a:endParaRPr lang="ko-KR" altLang="en-US" sz="2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a(1,9)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 = 1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k(9,1)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 = 1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b(2,10)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 = 2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i(3,2), m(6,2)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 = 2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c(4,8)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 = 4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h(4,3),</a:t>
                      </a:r>
                      <a:r>
                        <a:rPr lang="en-US" altLang="ko-KR" sz="2000" baseline="0" dirty="0" smtClean="0">
                          <a:latin typeface="Calibri" pitchFamily="34" charset="0"/>
                          <a:cs typeface="Calibri" pitchFamily="34" charset="0"/>
                        </a:rPr>
                        <a:t> n(8,3)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 = 3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g(5,6)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 = 5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l(10,4)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 = 4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d(6,7)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baseline="0" dirty="0" smtClean="0">
                          <a:latin typeface="Calibri" pitchFamily="34" charset="0"/>
                          <a:cs typeface="Calibri" pitchFamily="34" charset="0"/>
                        </a:rPr>
                        <a:t> = 6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f(7,5)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 = 5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e(9,10)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Calibri" pitchFamily="34" charset="0"/>
                          <a:cs typeface="Calibri" pitchFamily="34" charset="0"/>
                        </a:rPr>
                        <a:t>minC</a:t>
                      </a:r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 = 9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79512" y="1096341"/>
            <a:ext cx="8801104" cy="103651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Partition data points into </a:t>
            </a:r>
            <a:r>
              <a:rPr lang="en-US" altLang="ko-KR" i="1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lists according to min. coordinate(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minC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Points in each list are indexed by a B-tree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1737" y="2041522"/>
            <a:ext cx="262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sorted in </a:t>
            </a:r>
            <a:r>
              <a:rPr lang="en-US" altLang="ko-KR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asc</a:t>
            </a:r>
            <a:r>
              <a:rPr lang="en-US" altLang="ko-KR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order </a:t>
            </a:r>
            <a:r>
              <a:rPr lang="en-US" altLang="ko-K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of </a:t>
            </a:r>
            <a:r>
              <a:rPr lang="en-US" altLang="ko-KR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their </a:t>
            </a:r>
            <a:r>
              <a:rPr lang="en-US" altLang="ko-KR" sz="24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minC</a:t>
            </a:r>
            <a:endParaRPr lang="ko-KR" altLang="en-US" sz="2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740352" y="2996952"/>
            <a:ext cx="0" cy="33843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7544" y="2393419"/>
            <a:ext cx="1152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Skyline: 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481192" y="3501008"/>
            <a:ext cx="6912768" cy="50405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92376" y="2393419"/>
            <a:ext cx="1152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a, k </a:t>
            </a:r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481192" y="3991416"/>
            <a:ext cx="6912768" cy="50405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51720" y="2393419"/>
            <a:ext cx="1152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i </a:t>
            </a:r>
            <a:endParaRPr lang="ko-KR" altLang="en-US" sz="2400" dirty="0"/>
          </a:p>
        </p:txBody>
      </p:sp>
      <p:sp>
        <p:nvSpPr>
          <p:cNvPr id="11" name="타원 10"/>
          <p:cNvSpPr/>
          <p:nvPr/>
        </p:nvSpPr>
        <p:spPr>
          <a:xfrm>
            <a:off x="4139952" y="4077072"/>
            <a:ext cx="288032" cy="346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653312" y="4378752"/>
            <a:ext cx="270616" cy="720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757596" y="4437112"/>
            <a:ext cx="152570" cy="193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81078" y="4457288"/>
            <a:ext cx="6912768" cy="192403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858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8" grpId="0"/>
      <p:bldP spid="11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4. Index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9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Pros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Smaller search space</a:t>
            </a:r>
          </a:p>
          <a:p>
            <a:pPr lvl="1">
              <a:spcAft>
                <a:spcPts val="600"/>
              </a:spcAft>
            </a:pPr>
            <a:endParaRPr lang="en-US" altLang="ko-KR" sz="2600" dirty="0" smtClean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Cons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Exponential pre-computation of lists to support queries for arbitrary dimensionality subsets</a:t>
            </a:r>
          </a:p>
        </p:txBody>
      </p:sp>
    </p:spTree>
    <p:extLst>
      <p:ext uri="{BB962C8B-B14F-4D97-AF65-F5344CB8AC3E}">
        <p14:creationId xmlns="" xmlns:p14="http://schemas.microsoft.com/office/powerpoint/2010/main" val="39199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414336" y="2820534"/>
            <a:ext cx="4509727" cy="3622922"/>
            <a:chOff x="4346096" y="2816232"/>
            <a:chExt cx="4509727" cy="3622922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096" y="2816232"/>
              <a:ext cx="4509727" cy="3622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771229" y="4593417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alibri" pitchFamily="34" charset="0"/>
                  <a:cs typeface="Calibri" pitchFamily="34" charset="0"/>
                </a:rPr>
                <a:t>f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531" y="5043512"/>
              <a:ext cx="21907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23834" y="4981997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alibri" pitchFamily="34" charset="0"/>
                  <a:cs typeface="Calibri" pitchFamily="34" charset="0"/>
                </a:rPr>
                <a:t>h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7201" y="5074219"/>
              <a:ext cx="21907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246738" y="5012704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alibri" pitchFamily="34" charset="0"/>
                  <a:cs typeface="Calibri" pitchFamily="34" charset="0"/>
                </a:rPr>
                <a:t>n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5. Nearest Neighbor (NN)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9" name="내용 개체 틀 2"/>
          <p:cNvSpPr>
            <a:spLocks noGrp="1"/>
          </p:cNvSpPr>
          <p:nvPr>
            <p:ph idx="1"/>
          </p:nvPr>
        </p:nvSpPr>
        <p:spPr>
          <a:xfrm>
            <a:off x="171448" y="1340768"/>
            <a:ext cx="8801104" cy="50160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The 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nearest neighbor </a:t>
            </a:r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p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 of the origin is in </a:t>
            </a: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skyline</a:t>
            </a:r>
          </a:p>
          <a:p>
            <a:pPr>
              <a:spcAft>
                <a:spcPts val="600"/>
              </a:spcAft>
            </a:pPr>
            <a:endParaRPr lang="en-US" altLang="ko-KR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Three 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kinds of regions</a:t>
            </a:r>
          </a:p>
          <a:p>
            <a:pPr lvl="1"/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R</a:t>
            </a:r>
            <a:r>
              <a:rPr lang="en-US" altLang="ko-KR" baseline="-25000" dirty="0">
                <a:latin typeface="Calibri" pitchFamily="34" charset="0"/>
                <a:ea typeface="굴림" charset="-127"/>
                <a:cs typeface="Calibri" pitchFamily="34" charset="0"/>
              </a:rPr>
              <a:t>1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: no point</a:t>
            </a:r>
          </a:p>
          <a:p>
            <a:pPr lvl="1"/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R</a:t>
            </a:r>
            <a:r>
              <a:rPr lang="en-US" altLang="ko-KR" baseline="-25000" dirty="0">
                <a:latin typeface="Calibri" pitchFamily="34" charset="0"/>
                <a:ea typeface="굴림" charset="-127"/>
                <a:cs typeface="Calibri" pitchFamily="34" charset="0"/>
              </a:rPr>
              <a:t>2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: </a:t>
            </a: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points dominated by </a:t>
            </a:r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p</a:t>
            </a:r>
          </a:p>
          <a:p>
            <a:pPr lvl="1"/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R</a:t>
            </a:r>
            <a:r>
              <a:rPr lang="en-US" altLang="ko-KR" baseline="-25000" dirty="0">
                <a:latin typeface="Calibri" pitchFamily="34" charset="0"/>
                <a:ea typeface="굴림" charset="-127"/>
                <a:cs typeface="Calibri" pitchFamily="34" charset="0"/>
              </a:rPr>
              <a:t>3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R</a:t>
            </a:r>
            <a:r>
              <a:rPr lang="en-US" altLang="ko-KR" baseline="-25000" dirty="0">
                <a:latin typeface="Calibri" pitchFamily="34" charset="0"/>
                <a:ea typeface="굴림" charset="-127"/>
                <a:cs typeface="Calibri" pitchFamily="34" charset="0"/>
              </a:rPr>
              <a:t>4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: points not </a:t>
            </a: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dominated 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by </a:t>
            </a:r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p</a:t>
            </a:r>
          </a:p>
          <a:p>
            <a:endParaRPr lang="en-US" altLang="ko-KR" dirty="0" smtClean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Repeat 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the procedure </a:t>
            </a:r>
            <a:b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</a:b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recursively in </a:t>
            </a:r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R</a:t>
            </a:r>
            <a:r>
              <a:rPr lang="en-US" altLang="ko-KR" baseline="-25000" dirty="0">
                <a:latin typeface="Calibri" pitchFamily="34" charset="0"/>
                <a:ea typeface="굴림" charset="-127"/>
                <a:cs typeface="Calibri" pitchFamily="34" charset="0"/>
              </a:rPr>
              <a:t>3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R</a:t>
            </a:r>
            <a:r>
              <a:rPr lang="en-US" altLang="ko-KR" baseline="-25000" dirty="0">
                <a:latin typeface="Calibri" pitchFamily="34" charset="0"/>
                <a:ea typeface="굴림" charset="-127"/>
                <a:cs typeface="Calibri" pitchFamily="34" charset="0"/>
              </a:rPr>
              <a:t>4</a:t>
            </a:r>
            <a:endParaRPr lang="en-US" altLang="ko-KR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815320" y="591210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827200" y="5390632"/>
            <a:ext cx="216024" cy="2160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017696" y="5539614"/>
            <a:ext cx="795856" cy="4532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27984" y="5476288"/>
            <a:ext cx="4402368" cy="0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940152" y="3000720"/>
            <a:ext cx="0" cy="331236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164593" y="3203096"/>
            <a:ext cx="502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800" baseline="-25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altLang="ko-KR" sz="2800" baseline="-25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63947" y="3203096"/>
            <a:ext cx="502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800" baseline="-25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altLang="ko-KR" sz="2800" baseline="-25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64592" y="5469600"/>
            <a:ext cx="502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800" baseline="-25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altLang="ko-KR" sz="2800" baseline="-25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63946" y="5453293"/>
            <a:ext cx="502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800" baseline="-25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altLang="ko-KR" sz="2800" baseline="-25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94147" y="2113692"/>
            <a:ext cx="2155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Skyline: i</a:t>
            </a:r>
            <a:br>
              <a:rPr lang="en-US" altLang="ko-KR" sz="2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To-do list: R</a:t>
            </a:r>
            <a:r>
              <a:rPr lang="en-US" altLang="ko-KR" sz="2400" baseline="-25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, R</a:t>
            </a:r>
            <a:r>
              <a:rPr lang="en-US" altLang="ko-KR" sz="2400" baseline="-25000" dirty="0" smtClean="0">
                <a:latin typeface="Calibri" pitchFamily="34" charset="0"/>
                <a:cs typeface="Calibri" pitchFamily="34" charset="0"/>
              </a:rPr>
              <a:t>4</a:t>
            </a:r>
            <a:endParaRPr lang="en-US" altLang="ko-KR" sz="2400" baseline="-25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41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Outline 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Related Work</a:t>
            </a:r>
          </a:p>
          <a:p>
            <a:pPr>
              <a:spcAft>
                <a:spcPts val="600"/>
              </a:spcAft>
            </a:pPr>
            <a:r>
              <a:rPr lang="en-US" altLang="ko-KR" sz="3200" u="sng" dirty="0" smtClean="0">
                <a:latin typeface="Calibri" pitchFamily="34" charset="0"/>
                <a:cs typeface="Calibri" pitchFamily="34" charset="0"/>
              </a:rPr>
              <a:t>Branch and Bound Skyline(BBS) Algorithm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Experimental Evaluation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23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Each non-empty query spawns </a:t>
            </a:r>
            <a:r>
              <a:rPr lang="en-US" altLang="ko-KR" sz="2800" i="1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 new recursive queries</a:t>
            </a:r>
            <a:endParaRPr lang="en-US" altLang="ko-KR" sz="32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Some queries may be redundant 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To-do list size grows exponentially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Motivation: Problem of NN Approach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56063"/>
            <a:ext cx="728492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474551" y="5991671"/>
            <a:ext cx="199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Recursion tree</a:t>
            </a:r>
            <a:endParaRPr lang="en-US" altLang="ko-KR" sz="2400" baseline="-25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2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7" y="4310512"/>
            <a:ext cx="7461076" cy="237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ea typeface="굴림" charset="-127"/>
                <a:cs typeface="Calibri" pitchFamily="34" charset="0"/>
              </a:rPr>
              <a:t>Background: R-tree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66800"/>
            <a:ext cx="8496944" cy="3158254"/>
          </a:xfrm>
        </p:spPr>
        <p:txBody>
          <a:bodyPr>
            <a:noAutofit/>
          </a:bodyPr>
          <a:lstStyle/>
          <a:p>
            <a:r>
              <a:rPr lang="en-US" altLang="ko-KR" sz="2600" dirty="0" smtClean="0">
                <a:latin typeface="Calibri" pitchFamily="34" charset="0"/>
                <a:ea typeface="굴림" charset="-127"/>
                <a:cs typeface="Calibri" pitchFamily="34" charset="0"/>
              </a:rPr>
              <a:t>A node contains a set of entries</a:t>
            </a:r>
          </a:p>
          <a:p>
            <a:r>
              <a:rPr lang="en-US" altLang="ko-KR" sz="2600" dirty="0">
                <a:latin typeface="Calibri" pitchFamily="34" charset="0"/>
                <a:ea typeface="굴림" charset="-127"/>
                <a:cs typeface="Calibri" pitchFamily="34" charset="0"/>
              </a:rPr>
              <a:t>Internal node entry: &lt;child, </a:t>
            </a:r>
            <a:r>
              <a:rPr lang="en-US" altLang="ko-KR" sz="2600" u="sng" dirty="0">
                <a:latin typeface="Calibri" pitchFamily="34" charset="0"/>
                <a:ea typeface="굴림" charset="-127"/>
                <a:cs typeface="Calibri" pitchFamily="34" charset="0"/>
              </a:rPr>
              <a:t>M</a:t>
            </a:r>
            <a:r>
              <a:rPr lang="en-US" altLang="ko-KR" sz="2600" dirty="0">
                <a:latin typeface="Calibri" pitchFamily="34" charset="0"/>
                <a:ea typeface="굴림" charset="-127"/>
                <a:cs typeface="Calibri" pitchFamily="34" charset="0"/>
              </a:rPr>
              <a:t>inimum </a:t>
            </a:r>
            <a:r>
              <a:rPr lang="en-US" altLang="ko-KR" sz="2600" u="sng" dirty="0">
                <a:latin typeface="Calibri" pitchFamily="34" charset="0"/>
                <a:ea typeface="굴림" charset="-127"/>
                <a:cs typeface="Calibri" pitchFamily="34" charset="0"/>
              </a:rPr>
              <a:t>B</a:t>
            </a:r>
            <a:r>
              <a:rPr lang="en-US" altLang="ko-KR" sz="2600" dirty="0">
                <a:latin typeface="Calibri" pitchFamily="34" charset="0"/>
                <a:ea typeface="굴림" charset="-127"/>
                <a:cs typeface="Calibri" pitchFamily="34" charset="0"/>
              </a:rPr>
              <a:t>ounding </a:t>
            </a:r>
            <a:r>
              <a:rPr lang="en-US" altLang="ko-KR" sz="2600" u="sng" dirty="0">
                <a:latin typeface="Calibri" pitchFamily="34" charset="0"/>
                <a:ea typeface="굴림" charset="-127"/>
                <a:cs typeface="Calibri" pitchFamily="34" charset="0"/>
              </a:rPr>
              <a:t>R</a:t>
            </a:r>
            <a:r>
              <a:rPr lang="en-US" altLang="ko-KR" sz="2600" dirty="0">
                <a:latin typeface="Calibri" pitchFamily="34" charset="0"/>
                <a:ea typeface="굴림" charset="-127"/>
                <a:cs typeface="Calibri" pitchFamily="34" charset="0"/>
              </a:rPr>
              <a:t>ectangle</a:t>
            </a:r>
            <a:r>
              <a:rPr lang="en-US" altLang="ko-KR" sz="2600" dirty="0" smtClean="0">
                <a:latin typeface="Calibri" pitchFamily="34" charset="0"/>
                <a:ea typeface="굴림" charset="-127"/>
                <a:cs typeface="Calibri" pitchFamily="34" charset="0"/>
              </a:rPr>
              <a:t>&gt;</a:t>
            </a:r>
          </a:p>
          <a:p>
            <a:r>
              <a:rPr lang="en-US" altLang="ko-KR" sz="2600" dirty="0" smtClean="0">
                <a:latin typeface="Calibri" pitchFamily="34" charset="0"/>
                <a:ea typeface="굴림" charset="-127"/>
                <a:cs typeface="Calibri" pitchFamily="34" charset="0"/>
              </a:rPr>
              <a:t>Leaf node entry: </a:t>
            </a:r>
            <a:br>
              <a:rPr lang="en-US" altLang="ko-KR" sz="2600" dirty="0" smtClean="0">
                <a:latin typeface="Calibri" pitchFamily="34" charset="0"/>
                <a:ea typeface="굴림" charset="-127"/>
                <a:cs typeface="Calibri" pitchFamily="34" charset="0"/>
              </a:rPr>
            </a:br>
            <a:r>
              <a:rPr lang="en-US" altLang="ko-KR" sz="2600" dirty="0" smtClean="0">
                <a:latin typeface="Calibri" pitchFamily="34" charset="0"/>
                <a:ea typeface="굴림" charset="-127"/>
                <a:cs typeface="Calibri" pitchFamily="34" charset="0"/>
              </a:rPr>
              <a:t>&lt;</a:t>
            </a:r>
            <a:r>
              <a:rPr lang="en-US" altLang="ko-KR" sz="2600" dirty="0" err="1" smtClean="0">
                <a:latin typeface="Calibri" pitchFamily="34" charset="0"/>
                <a:ea typeface="굴림" charset="-127"/>
                <a:cs typeface="Calibri" pitchFamily="34" charset="0"/>
              </a:rPr>
              <a:t>pointID</a:t>
            </a:r>
            <a:r>
              <a:rPr lang="en-US" altLang="ko-KR" sz="2600" dirty="0" smtClean="0">
                <a:latin typeface="Calibri" pitchFamily="34" charset="0"/>
                <a:ea typeface="굴림" charset="-127"/>
                <a:cs typeface="Calibri" pitchFamily="34" charset="0"/>
              </a:rPr>
              <a:t>, coordinates&gt;</a:t>
            </a:r>
          </a:p>
        </p:txBody>
      </p:sp>
      <p:sp>
        <p:nvSpPr>
          <p:cNvPr id="24582" name="Slide Number Placeholder 5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2177B6C-AA5A-4955-9724-A5776C0C7963}" type="slidenum">
              <a:rPr lang="en-US" altLang="ko-KR">
                <a:solidFill>
                  <a:schemeClr val="tx2"/>
                </a:solidFill>
              </a:rPr>
              <a:pPr/>
              <a:t>18</a:t>
            </a:fld>
            <a:endParaRPr lang="en-US" altLang="ko-KR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348" y="2078264"/>
            <a:ext cx="3321124" cy="277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460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4357694"/>
            <a:ext cx="7461076" cy="237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71547"/>
            <a:ext cx="8763000" cy="2071702"/>
          </a:xfrm>
        </p:spPr>
        <p:txBody>
          <a:bodyPr/>
          <a:lstStyle/>
          <a:p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Build a min heap on the </a:t>
            </a:r>
            <a:r>
              <a:rPr lang="en-US" altLang="ko-KR" i="1" dirty="0" err="1" smtClean="0">
                <a:latin typeface="Calibri" pitchFamily="34" charset="0"/>
                <a:ea typeface="굴림" charset="-127"/>
                <a:cs typeface="Calibri" pitchFamily="34" charset="0"/>
              </a:rPr>
              <a:t>mindist</a:t>
            </a: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 of every entry (node)</a:t>
            </a:r>
          </a:p>
          <a:p>
            <a:pPr lvl="1"/>
            <a:r>
              <a:rPr lang="en-US" altLang="ko-KR" i="1" dirty="0" err="1" smtClean="0">
                <a:latin typeface="Calibri" pitchFamily="34" charset="0"/>
                <a:ea typeface="굴림" charset="-127"/>
                <a:cs typeface="Calibri" pitchFamily="34" charset="0"/>
              </a:rPr>
              <a:t>mindist</a:t>
            </a: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: the minimum L1 distance to the origin (sum of coordinates)</a:t>
            </a:r>
          </a:p>
          <a:p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An entry is checked for dominance twice</a:t>
            </a:r>
          </a:p>
          <a:p>
            <a:pPr lvl="1"/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Before it is inserted in the heap</a:t>
            </a:r>
          </a:p>
          <a:p>
            <a:pPr lvl="1"/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Before it is expanded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ea typeface="굴림" charset="-127"/>
                <a:cs typeface="Calibri" pitchFamily="34" charset="0"/>
              </a:rPr>
              <a:t>Branch and Bound Skyline(BBS)</a:t>
            </a:r>
          </a:p>
        </p:txBody>
      </p:sp>
      <p:sp>
        <p:nvSpPr>
          <p:cNvPr id="29898" name="Slide Number Placeholder 7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9A9CF65-CFD8-43AD-AF3A-539CEB4D7D80}" type="slidenum">
              <a:rPr lang="en-US" altLang="ko-KR">
                <a:solidFill>
                  <a:schemeClr val="tx2"/>
                </a:solidFill>
              </a:rPr>
              <a:pPr/>
              <a:t>19</a:t>
            </a:fld>
            <a:endParaRPr lang="en-US" altLang="ko-KR">
              <a:solidFill>
                <a:schemeClr val="tx2"/>
              </a:solidFill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12" y="2387924"/>
            <a:ext cx="3136822" cy="262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50904" y="4573718"/>
            <a:ext cx="1282266" cy="36004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623109" y="5390374"/>
            <a:ext cx="1282266" cy="36004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909086" y="6027526"/>
            <a:ext cx="1282266" cy="36004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671011" y="5376726"/>
            <a:ext cx="1282266" cy="36004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8662" y="6042060"/>
            <a:ext cx="1282266" cy="36004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88312" y="6028064"/>
            <a:ext cx="1282266" cy="36004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4282" y="3753153"/>
            <a:ext cx="840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Calibri" pitchFamily="34" charset="0"/>
                <a:ea typeface="굴림" charset="-127"/>
                <a:cs typeface="Calibri" pitchFamily="34" charset="0"/>
              </a:rPr>
              <a:t>Heap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4282" y="3324525"/>
            <a:ext cx="106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Calibri" pitchFamily="34" charset="0"/>
                <a:ea typeface="굴림" charset="-127"/>
                <a:cs typeface="Calibri" pitchFamily="34" charset="0"/>
              </a:rPr>
              <a:t>Skyline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99500" y="3401704"/>
            <a:ext cx="185738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,4&gt;&lt;e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,6&gt;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,5&gt;&lt;e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,6&gt;&lt;e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,8&gt;&lt;e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,10&gt;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&lt;i,5&gt;&lt;e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,6&gt; &lt;h,7&gt;&lt;e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,8&gt;&lt;e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,10&gt;&lt;g,11&gt;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&lt;i,5&gt;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,6&gt; &lt;h,7&gt;&lt;e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,8&gt;&lt;e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,10&gt;&lt;g,11&gt;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89050" y="3401704"/>
            <a:ext cx="185738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i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,6&gt;&lt;h,7&gt;&lt;e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,8&gt;&lt;e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,10&gt;&lt;g,11&gt;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&lt;h,7&gt;&lt;e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,8&gt;&lt;e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,9&gt;&lt;e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,10&gt;&lt;g,11&gt;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129328" y="4058294"/>
            <a:ext cx="571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4480" y="4058294"/>
            <a:ext cx="571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&lt;a,10&gt;&lt;e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,10&gt;&lt;g,11&gt;&lt;b,12&gt;&lt;c,12&gt;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&lt;a,10&gt;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,10&gt;&lt;g,11&gt;&lt;b,12&gt;&lt;c,12&gt;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&lt;a,10&gt;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,10&gt;&lt;g,11&gt;&lt;b,12&gt;&lt;c,12&gt;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&lt;e</a:t>
            </a:r>
            <a:r>
              <a:rPr lang="en-US" altLang="ko-KR" baseline="-25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,10&gt;&lt;g,11&gt;&lt;b,12&gt;&lt;c,12&gt;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5852" y="3401704"/>
            <a:ext cx="185738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a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&lt;k,10&gt;&lt;g,11&gt;&lt;b,12&gt;&lt;c,12&gt;&lt;l,14&gt;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&lt;k,10&gt;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&lt;g,11&gt;&lt;b,12&gt;&lt;c,12&gt;&lt;l,14&gt;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71538" y="3857628"/>
            <a:ext cx="450059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&lt;g,11&gt;&lt;b,12&gt;&lt;c,12&gt;&lt;l,14&gt;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85852" y="3401704"/>
            <a:ext cx="185738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a, k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142976" y="4071942"/>
            <a:ext cx="2500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366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9" grpId="0" animBg="1"/>
      <p:bldP spid="91" grpId="0" animBg="1"/>
      <p:bldP spid="94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Outline 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u="sng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Related Work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Branch and Bound Skyline(BBS) Algorithm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Experimental Evaluation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ea typeface="굴림" charset="-127"/>
                <a:cs typeface="Calibri" pitchFamily="34" charset="0"/>
              </a:rPr>
              <a:t>Branch and Bound Skyline(BBS)</a:t>
            </a:r>
          </a:p>
        </p:txBody>
      </p:sp>
      <p:sp>
        <p:nvSpPr>
          <p:cNvPr id="86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Properties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Progressiveness: the first results is output to the user almost instantly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Absence of false hits/misses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Fairness: the algorithm does not favor points that are particularly good in one dimension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Incorporation of preferences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Universality: the algorithm is applicable to any dataset distribution and dimensionality</a:t>
            </a:r>
          </a:p>
        </p:txBody>
      </p:sp>
      <p:sp>
        <p:nvSpPr>
          <p:cNvPr id="8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47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Outline 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Related Work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Branch and Bound Skyline(BBS) Algorithm</a:t>
            </a:r>
          </a:p>
          <a:p>
            <a:pPr>
              <a:spcAft>
                <a:spcPts val="600"/>
              </a:spcAft>
            </a:pPr>
            <a:r>
              <a:rPr lang="en-US" altLang="ko-KR" sz="3200" u="sng" dirty="0" smtClean="0">
                <a:latin typeface="Calibri" pitchFamily="34" charset="0"/>
                <a:cs typeface="Calibri" pitchFamily="34" charset="0"/>
              </a:rPr>
              <a:t>Experimental Evaluation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23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ea typeface="굴림" charset="-127"/>
                <a:cs typeface="Calibri" pitchFamily="34" charset="0"/>
              </a:rPr>
              <a:t>Test Environment</a:t>
            </a:r>
          </a:p>
        </p:txBody>
      </p:sp>
      <p:sp>
        <p:nvSpPr>
          <p:cNvPr id="86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Data sets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Independent (uniform) / anti-correlated dataset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R*-tree index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Dimensionality d: [2,5]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Cardinality N: [100K, 10M]</a:t>
            </a:r>
          </a:p>
          <a:p>
            <a:pPr lvl="1">
              <a:spcAft>
                <a:spcPts val="600"/>
              </a:spcAft>
            </a:pPr>
            <a:endParaRPr lang="en-US" altLang="ko-KR" sz="2800" dirty="0" smtClean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Pentium 4 CPU 2.4GHz, 512MB RAM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4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ea typeface="굴림" charset="-127"/>
                <a:cs typeface="Calibri" pitchFamily="34" charset="0"/>
              </a:rPr>
              <a:t>The Effects of Dimensionality (N=1M)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7"/>
            <a:ext cx="8366588" cy="23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000108"/>
            <a:ext cx="25431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987817"/>
            <a:ext cx="8139315" cy="26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57950" y="1643050"/>
            <a:ext cx="2589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Due to the prohibitive </a:t>
            </a:r>
            <a:br>
              <a:rPr lang="en-US" altLang="ko-K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size of the to-do list</a:t>
            </a:r>
            <a:endParaRPr lang="en-US" altLang="ko-KR" sz="2000" b="1" baseline="-25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47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ea typeface="굴림" charset="-127"/>
                <a:cs typeface="Calibri" pitchFamily="34" charset="0"/>
              </a:rPr>
              <a:t>Heap and To-do List Size (N=1M)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36"/>
            <a:ext cx="87153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357158" y="5214950"/>
            <a:ext cx="8501122" cy="98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Max. size of the to-do list exceeds the main memory for d ≥ 4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Max. size of the heap remains relatively stable</a:t>
            </a:r>
          </a:p>
        </p:txBody>
      </p:sp>
    </p:spTree>
    <p:extLst>
      <p:ext uri="{BB962C8B-B14F-4D97-AF65-F5344CB8AC3E}">
        <p14:creationId xmlns="" xmlns:p14="http://schemas.microsoft.com/office/powerpoint/2010/main" val="1924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ea typeface="굴림" charset="-127"/>
                <a:cs typeface="Calibri" pitchFamily="34" charset="0"/>
              </a:rPr>
              <a:t>The Effect of Cardinality (d=3)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8215370" cy="228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071546"/>
            <a:ext cx="2257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924300"/>
            <a:ext cx="8248648" cy="262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4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ea typeface="굴림" charset="-127"/>
                <a:cs typeface="Calibri" pitchFamily="34" charset="0"/>
              </a:rPr>
              <a:t>Progressive Behavior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2257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428736"/>
            <a:ext cx="811241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978" y="3857628"/>
            <a:ext cx="8001056" cy="264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4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ea typeface="굴림" charset="-127"/>
                <a:cs typeface="Calibri" pitchFamily="34" charset="0"/>
              </a:rPr>
              <a:t>Conclusion</a:t>
            </a:r>
          </a:p>
        </p:txBody>
      </p:sp>
      <p:sp>
        <p:nvSpPr>
          <p:cNvPr id="86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Deficiencies of existing algorithms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BNL, D&amp;C: very sensitive to main memory size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Bitmap: applicable only for datasets with small attribute domains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Index: not applicable for skyline queries on a subset of the dimensionality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NN: poor performance and prohibitive space requirement</a:t>
            </a:r>
          </a:p>
          <a:p>
            <a:pPr lvl="1">
              <a:spcAft>
                <a:spcPts val="600"/>
              </a:spcAft>
            </a:pPr>
            <a:endParaRPr lang="en-US" altLang="ko-KR" sz="2800" dirty="0" smtClean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BBS algorithm overcomes all these deficiencies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4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ea typeface="굴림" charset="-127"/>
                <a:cs typeface="Calibri" pitchFamily="34" charset="0"/>
              </a:rPr>
              <a:t>Epilogue…</a:t>
            </a:r>
          </a:p>
        </p:txBody>
      </p:sp>
      <p:sp>
        <p:nvSpPr>
          <p:cNvPr id="86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Good introduction to skyline queries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“Related work” describes existing algorithms in detail</a:t>
            </a:r>
          </a:p>
          <a:p>
            <a:pPr lvl="1">
              <a:spcAft>
                <a:spcPts val="600"/>
              </a:spcAft>
            </a:pPr>
            <a:endParaRPr lang="en-US" altLang="ko-KR" sz="2800" dirty="0" smtClean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700" dirty="0" smtClean="0">
                <a:latin typeface="Calibri" pitchFamily="34" charset="0"/>
                <a:cs typeface="Calibri" pitchFamily="34" charset="0"/>
              </a:rPr>
              <a:t>Skyline query can help us cope with information overload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It filters information not meaningful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We can only concentrate on important information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My research topics for the near future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Skyline query, skyline join with Semantic Web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4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Thank You!</a:t>
            </a:r>
            <a:endParaRPr lang="ko-KR" alt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Any questions or comments?</a:t>
            </a:r>
            <a:endParaRPr lang="ko-KR" alt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The Skyline of Manhattan</a:t>
            </a:r>
            <a:endParaRPr lang="ko-KR" altLang="en-US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08720"/>
            <a:ext cx="9180512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211960" y="1340768"/>
            <a:ext cx="43508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Higher than other buildings </a:t>
            </a:r>
            <a:br>
              <a:rPr lang="en-US" altLang="ko-KR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the same position</a:t>
            </a:r>
            <a:endParaRPr lang="en-US" altLang="ko-KR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909762" y="2384884"/>
            <a:ext cx="576064" cy="50405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355976" y="2384884"/>
            <a:ext cx="799116" cy="198022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292080" y="2384884"/>
            <a:ext cx="439075" cy="162018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300192" y="2384884"/>
            <a:ext cx="87203" cy="176419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948264" y="2384884"/>
            <a:ext cx="288032" cy="149847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452320" y="2384884"/>
            <a:ext cx="936104" cy="140415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Heap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Calibri" pitchFamily="34" charset="0"/>
                <a:ea typeface="굴림" charset="-127"/>
                <a:cs typeface="Calibri" pitchFamily="34" charset="0"/>
              </a:rPr>
              <a:t>Data structure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ea typeface="굴림" charset="-127"/>
                <a:cs typeface="Calibri" pitchFamily="34" charset="0"/>
              </a:rPr>
              <a:t>An array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ea typeface="굴림" charset="-127"/>
                <a:cs typeface="Calibri" pitchFamily="34" charset="0"/>
              </a:rPr>
              <a:t>Can be viewed as a nearly </a:t>
            </a:r>
            <a:br>
              <a:rPr lang="en-US" altLang="ko-KR" sz="2400" dirty="0" smtClean="0">
                <a:latin typeface="Calibri" pitchFamily="34" charset="0"/>
                <a:ea typeface="굴림" charset="-127"/>
                <a:cs typeface="Calibri" pitchFamily="34" charset="0"/>
              </a:rPr>
            </a:br>
            <a:r>
              <a:rPr lang="en-US" altLang="ko-KR" sz="2400" dirty="0" smtClean="0">
                <a:latin typeface="Calibri" pitchFamily="34" charset="0"/>
                <a:ea typeface="굴림" charset="-127"/>
                <a:cs typeface="Calibri" pitchFamily="34" charset="0"/>
              </a:rPr>
              <a:t>complete binary tree</a:t>
            </a:r>
          </a:p>
          <a:p>
            <a:pPr lvl="2"/>
            <a:r>
              <a:rPr lang="en-US" altLang="ko-KR" sz="2000" dirty="0" smtClean="0">
                <a:latin typeface="Calibri" pitchFamily="34" charset="0"/>
                <a:ea typeface="굴림" charset="-127"/>
                <a:cs typeface="Calibri" pitchFamily="34" charset="0"/>
              </a:rPr>
              <a:t>parent(i) = i/2</a:t>
            </a:r>
            <a:endParaRPr lang="en-US" altLang="ko-KR" sz="2000" dirty="0" smtClean="0">
              <a:latin typeface="Calibri" pitchFamily="34" charset="0"/>
              <a:ea typeface="굴림" charset="-127"/>
              <a:cs typeface="Calibri" pitchFamily="34" charset="0"/>
              <a:sym typeface="Symbol" pitchFamily="18" charset="2"/>
            </a:endParaRPr>
          </a:p>
          <a:p>
            <a:pPr lvl="2"/>
            <a:r>
              <a:rPr lang="en-US" altLang="ko-KR" sz="2000" dirty="0" err="1" smtClean="0">
                <a:latin typeface="Calibri" pitchFamily="34" charset="0"/>
                <a:ea typeface="굴림" charset="-127"/>
                <a:cs typeface="Calibri" pitchFamily="34" charset="0"/>
                <a:sym typeface="Symbol" pitchFamily="18" charset="2"/>
              </a:rPr>
              <a:t>left_child</a:t>
            </a:r>
            <a:r>
              <a:rPr lang="en-US" altLang="ko-KR" sz="2000" dirty="0" smtClean="0">
                <a:latin typeface="Calibri" pitchFamily="34" charset="0"/>
                <a:ea typeface="굴림" charset="-127"/>
                <a:cs typeface="Calibri" pitchFamily="34" charset="0"/>
                <a:sym typeface="Symbol" pitchFamily="18" charset="2"/>
              </a:rPr>
              <a:t>(i) = 2i</a:t>
            </a:r>
          </a:p>
          <a:p>
            <a:pPr lvl="2"/>
            <a:r>
              <a:rPr lang="en-US" altLang="ko-KR" sz="2000" dirty="0" err="1" smtClean="0">
                <a:latin typeface="Calibri" pitchFamily="34" charset="0"/>
                <a:ea typeface="굴림" charset="-127"/>
                <a:cs typeface="Calibri" pitchFamily="34" charset="0"/>
                <a:sym typeface="Symbol" pitchFamily="18" charset="2"/>
              </a:rPr>
              <a:t>right_child</a:t>
            </a:r>
            <a:r>
              <a:rPr lang="en-US" altLang="ko-KR" sz="2000" dirty="0" smtClean="0">
                <a:latin typeface="Calibri" pitchFamily="34" charset="0"/>
                <a:ea typeface="굴림" charset="-127"/>
                <a:cs typeface="Calibri" pitchFamily="34" charset="0"/>
                <a:sym typeface="Symbol" pitchFamily="18" charset="2"/>
              </a:rPr>
              <a:t>(i) = 2i+1</a:t>
            </a:r>
            <a:endParaRPr lang="en-US" altLang="ko-KR" sz="2000" dirty="0" smtClean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r>
              <a:rPr lang="en-US" altLang="ko-KR" sz="2800" dirty="0" smtClean="0">
                <a:latin typeface="Calibri" pitchFamily="34" charset="0"/>
                <a:ea typeface="굴림" charset="-127"/>
                <a:cs typeface="Calibri" pitchFamily="34" charset="0"/>
              </a:rPr>
              <a:t>Min heap: </a:t>
            </a:r>
            <a:r>
              <a:rPr lang="en-US" altLang="ko-KR" sz="2800" i="1" dirty="0" smtClean="0">
                <a:latin typeface="Calibri" pitchFamily="34" charset="0"/>
                <a:ea typeface="굴림" charset="-127"/>
                <a:cs typeface="Calibri" pitchFamily="34" charset="0"/>
              </a:rPr>
              <a:t>A</a:t>
            </a:r>
            <a:r>
              <a:rPr lang="en-US" altLang="ko-KR" sz="2800" dirty="0" smtClean="0">
                <a:latin typeface="Calibri" pitchFamily="34" charset="0"/>
                <a:ea typeface="굴림" charset="-127"/>
                <a:cs typeface="Calibri" pitchFamily="34" charset="0"/>
              </a:rPr>
              <a:t>[parent(i)] </a:t>
            </a:r>
            <a:r>
              <a:rPr lang="en-US" altLang="ko-KR" sz="2800" dirty="0" smtClean="0">
                <a:latin typeface="Calibri" pitchFamily="34" charset="0"/>
                <a:ea typeface="굴림" charset="-127"/>
                <a:cs typeface="Calibri" pitchFamily="34" charset="0"/>
                <a:sym typeface="Symbol" pitchFamily="18" charset="2"/>
              </a:rPr>
              <a:t>≤</a:t>
            </a:r>
            <a:r>
              <a:rPr lang="en-US" altLang="ko-KR" sz="2800" dirty="0" smtClean="0">
                <a:latin typeface="Calibri" pitchFamily="34" charset="0"/>
                <a:ea typeface="굴림" charset="-127"/>
                <a:cs typeface="Calibri" pitchFamily="34" charset="0"/>
              </a:rPr>
              <a:t> </a:t>
            </a:r>
            <a:r>
              <a:rPr lang="en-US" altLang="ko-KR" sz="2800" i="1" dirty="0" smtClean="0">
                <a:latin typeface="Calibri" pitchFamily="34" charset="0"/>
                <a:ea typeface="굴림" charset="-127"/>
                <a:cs typeface="Calibri" pitchFamily="34" charset="0"/>
              </a:rPr>
              <a:t>A</a:t>
            </a:r>
            <a:r>
              <a:rPr lang="en-US" altLang="ko-KR" sz="2800" dirty="0" smtClean="0">
                <a:latin typeface="Calibri" pitchFamily="34" charset="0"/>
                <a:ea typeface="굴림" charset="-127"/>
                <a:cs typeface="Calibri" pitchFamily="34" charset="0"/>
              </a:rPr>
              <a:t>[i]</a:t>
            </a:r>
          </a:p>
          <a:p>
            <a:r>
              <a:rPr lang="en-US" altLang="ko-KR" sz="2800" dirty="0" smtClean="0">
                <a:latin typeface="Calibri" pitchFamily="34" charset="0"/>
                <a:ea typeface="굴림" charset="-127"/>
                <a:cs typeface="Calibri" pitchFamily="34" charset="0"/>
              </a:rPr>
              <a:t>Operations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ea typeface="굴림" charset="-127"/>
                <a:cs typeface="Calibri" pitchFamily="34" charset="0"/>
                <a:sym typeface="Symbol" pitchFamily="18" charset="2"/>
              </a:rPr>
              <a:t>insert</a:t>
            </a:r>
          </a:p>
          <a:p>
            <a:pPr lvl="1"/>
            <a:r>
              <a:rPr lang="en-US" altLang="ko-KR" sz="2400" dirty="0" err="1" smtClean="0">
                <a:latin typeface="Calibri" pitchFamily="34" charset="0"/>
                <a:ea typeface="굴림" charset="-127"/>
                <a:cs typeface="Calibri" pitchFamily="34" charset="0"/>
              </a:rPr>
              <a:t>extract_top</a:t>
            </a:r>
            <a:endParaRPr lang="en-US" altLang="ko-KR" sz="2400" dirty="0" smtClean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3220674"/>
              </p:ext>
            </p:extLst>
          </p:nvPr>
        </p:nvGraphicFramePr>
        <p:xfrm>
          <a:off x="5181600" y="1839913"/>
          <a:ext cx="3124200" cy="371475"/>
        </p:xfrm>
        <a:graphic>
          <a:graphicData uri="http://schemas.openxmlformats.org/drawingml/2006/table">
            <a:tbl>
              <a:tblPr/>
              <a:tblGrid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3" name="Freeform 32"/>
          <p:cNvSpPr/>
          <p:nvPr/>
        </p:nvSpPr>
        <p:spPr>
          <a:xfrm>
            <a:off x="5367338" y="1735138"/>
            <a:ext cx="395287" cy="109537"/>
          </a:xfrm>
          <a:custGeom>
            <a:avLst/>
            <a:gdLst>
              <a:gd name="connsiteX0" fmla="*/ 0 w 395785"/>
              <a:gd name="connsiteY0" fmla="*/ 109182 h 109182"/>
              <a:gd name="connsiteX1" fmla="*/ 204717 w 395785"/>
              <a:gd name="connsiteY1" fmla="*/ 0 h 109182"/>
              <a:gd name="connsiteX2" fmla="*/ 395785 w 395785"/>
              <a:gd name="connsiteY2" fmla="*/ 109182 h 1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" h="109182">
                <a:moveTo>
                  <a:pt x="0" y="109182"/>
                </a:moveTo>
                <a:cubicBezTo>
                  <a:pt x="69376" y="54591"/>
                  <a:pt x="138753" y="0"/>
                  <a:pt x="204717" y="0"/>
                </a:cubicBezTo>
                <a:cubicBezTo>
                  <a:pt x="270681" y="0"/>
                  <a:pt x="333233" y="54591"/>
                  <a:pt x="395785" y="1091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5353050" y="1611313"/>
            <a:ext cx="792163" cy="233362"/>
          </a:xfrm>
          <a:custGeom>
            <a:avLst/>
            <a:gdLst>
              <a:gd name="connsiteX0" fmla="*/ 0 w 791570"/>
              <a:gd name="connsiteY0" fmla="*/ 163773 h 163773"/>
              <a:gd name="connsiteX1" fmla="*/ 409433 w 791570"/>
              <a:gd name="connsiteY1" fmla="*/ 0 h 163773"/>
              <a:gd name="connsiteX2" fmla="*/ 791570 w 791570"/>
              <a:gd name="connsiteY2" fmla="*/ 163773 h 16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70" h="163773">
                <a:moveTo>
                  <a:pt x="0" y="163773"/>
                </a:moveTo>
                <a:cubicBezTo>
                  <a:pt x="138752" y="81886"/>
                  <a:pt x="277505" y="0"/>
                  <a:pt x="409433" y="0"/>
                </a:cubicBezTo>
                <a:cubicBezTo>
                  <a:pt x="541361" y="0"/>
                  <a:pt x="666465" y="81886"/>
                  <a:pt x="791570" y="1637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776913" y="2181225"/>
            <a:ext cx="763587" cy="268288"/>
          </a:xfrm>
          <a:custGeom>
            <a:avLst/>
            <a:gdLst>
              <a:gd name="connsiteX0" fmla="*/ 0 w 764275"/>
              <a:gd name="connsiteY0" fmla="*/ 31845 h 236561"/>
              <a:gd name="connsiteX1" fmla="*/ 382137 w 764275"/>
              <a:gd name="connsiteY1" fmla="*/ 236561 h 236561"/>
              <a:gd name="connsiteX2" fmla="*/ 764275 w 764275"/>
              <a:gd name="connsiteY2" fmla="*/ 31845 h 2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275" h="236561">
                <a:moveTo>
                  <a:pt x="0" y="31845"/>
                </a:moveTo>
                <a:cubicBezTo>
                  <a:pt x="127379" y="134203"/>
                  <a:pt x="254758" y="236561"/>
                  <a:pt x="382137" y="236561"/>
                </a:cubicBezTo>
                <a:cubicBezTo>
                  <a:pt x="509516" y="236561"/>
                  <a:pt x="705135" y="0"/>
                  <a:pt x="764275" y="3184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5789613" y="2212975"/>
            <a:ext cx="1146175" cy="160338"/>
          </a:xfrm>
          <a:custGeom>
            <a:avLst/>
            <a:gdLst>
              <a:gd name="connsiteX0" fmla="*/ 0 w 1146412"/>
              <a:gd name="connsiteY0" fmla="*/ 0 h 245660"/>
              <a:gd name="connsiteX1" fmla="*/ 573206 w 1146412"/>
              <a:gd name="connsiteY1" fmla="*/ 245660 h 245660"/>
              <a:gd name="connsiteX2" fmla="*/ 1146412 w 1146412"/>
              <a:gd name="connsiteY2" fmla="*/ 0 h 2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412" h="245660">
                <a:moveTo>
                  <a:pt x="0" y="0"/>
                </a:moveTo>
                <a:cubicBezTo>
                  <a:pt x="191068" y="122830"/>
                  <a:pt x="382137" y="245660"/>
                  <a:pt x="573206" y="245660"/>
                </a:cubicBezTo>
                <a:cubicBezTo>
                  <a:pt x="764275" y="245660"/>
                  <a:pt x="1091821" y="9099"/>
                  <a:pt x="1146412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145213" y="1687513"/>
            <a:ext cx="1187450" cy="157162"/>
          </a:xfrm>
          <a:custGeom>
            <a:avLst/>
            <a:gdLst>
              <a:gd name="connsiteX0" fmla="*/ 0 w 1187356"/>
              <a:gd name="connsiteY0" fmla="*/ 138752 h 152400"/>
              <a:gd name="connsiteX1" fmla="*/ 586854 w 1187356"/>
              <a:gd name="connsiteY1" fmla="*/ 2275 h 152400"/>
              <a:gd name="connsiteX2" fmla="*/ 1187356 w 1187356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356" h="152400">
                <a:moveTo>
                  <a:pt x="0" y="138752"/>
                </a:moveTo>
                <a:cubicBezTo>
                  <a:pt x="194480" y="69376"/>
                  <a:pt x="388961" y="0"/>
                  <a:pt x="586854" y="2275"/>
                </a:cubicBezTo>
                <a:cubicBezTo>
                  <a:pt x="784747" y="4550"/>
                  <a:pt x="986051" y="78475"/>
                  <a:pt x="1187356" y="152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1800" y="3124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1</a:t>
            </a:r>
          </a:p>
        </p:txBody>
      </p:sp>
      <p:sp>
        <p:nvSpPr>
          <p:cNvPr id="28702" name="TextBox 38"/>
          <p:cNvSpPr txBox="1">
            <a:spLocks noChangeArrowheads="1"/>
          </p:cNvSpPr>
          <p:nvPr/>
        </p:nvSpPr>
        <p:spPr bwMode="auto">
          <a:xfrm>
            <a:off x="6858000" y="28194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1</a:t>
            </a:r>
          </a:p>
        </p:txBody>
      </p:sp>
      <p:sp>
        <p:nvSpPr>
          <p:cNvPr id="28703" name="TextBox 44"/>
          <p:cNvSpPr txBox="1">
            <a:spLocks noChangeArrowheads="1"/>
          </p:cNvSpPr>
          <p:nvPr/>
        </p:nvSpPr>
        <p:spPr bwMode="auto">
          <a:xfrm>
            <a:off x="6248400" y="39624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6172200" y="4267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2</a:t>
            </a:r>
          </a:p>
        </p:txBody>
      </p:sp>
      <p:sp>
        <p:nvSpPr>
          <p:cNvPr id="28705" name="TextBox 47"/>
          <p:cNvSpPr txBox="1">
            <a:spLocks noChangeArrowheads="1"/>
          </p:cNvSpPr>
          <p:nvPr/>
        </p:nvSpPr>
        <p:spPr bwMode="auto">
          <a:xfrm>
            <a:off x="7543800" y="39624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7467600" y="4267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7</a:t>
            </a:r>
          </a:p>
        </p:txBody>
      </p:sp>
      <p:sp>
        <p:nvSpPr>
          <p:cNvPr id="28707" name="TextBox 50"/>
          <p:cNvSpPr txBox="1">
            <a:spLocks noChangeArrowheads="1"/>
          </p:cNvSpPr>
          <p:nvPr/>
        </p:nvSpPr>
        <p:spPr bwMode="auto">
          <a:xfrm>
            <a:off x="7162800" y="51054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6</a:t>
            </a:r>
          </a:p>
        </p:txBody>
      </p:sp>
      <p:sp>
        <p:nvSpPr>
          <p:cNvPr id="50" name="Oval 49"/>
          <p:cNvSpPr/>
          <p:nvPr/>
        </p:nvSpPr>
        <p:spPr>
          <a:xfrm>
            <a:off x="7086600" y="5410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8</a:t>
            </a:r>
          </a:p>
        </p:txBody>
      </p:sp>
      <p:sp>
        <p:nvSpPr>
          <p:cNvPr id="28709" name="TextBox 53"/>
          <p:cNvSpPr txBox="1">
            <a:spLocks noChangeArrowheads="1"/>
          </p:cNvSpPr>
          <p:nvPr/>
        </p:nvSpPr>
        <p:spPr bwMode="auto">
          <a:xfrm>
            <a:off x="6629400" y="51054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6553200" y="5410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6</a:t>
            </a:r>
          </a:p>
        </p:txBody>
      </p:sp>
      <p:sp>
        <p:nvSpPr>
          <p:cNvPr id="28711" name="TextBox 56"/>
          <p:cNvSpPr txBox="1">
            <a:spLocks noChangeArrowheads="1"/>
          </p:cNvSpPr>
          <p:nvPr/>
        </p:nvSpPr>
        <p:spPr bwMode="auto">
          <a:xfrm>
            <a:off x="5867400" y="51054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5791200" y="5410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9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16200000" flipH="1">
            <a:off x="6296025" y="4924425"/>
            <a:ext cx="752475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5753100" y="4924425"/>
            <a:ext cx="752475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6248400" y="3667125"/>
            <a:ext cx="752475" cy="44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7058025" y="3629025"/>
            <a:ext cx="752475" cy="52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7048500" y="4924425"/>
            <a:ext cx="752475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72312725"/>
              </p:ext>
            </p:extLst>
          </p:nvPr>
        </p:nvGraphicFramePr>
        <p:xfrm>
          <a:off x="5181600" y="1306513"/>
          <a:ext cx="3124200" cy="371475"/>
        </p:xfrm>
        <a:graphic>
          <a:graphicData uri="http://schemas.openxmlformats.org/drawingml/2006/table">
            <a:tbl>
              <a:tblPr/>
              <a:tblGrid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924800" y="51054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7</a:t>
            </a:r>
          </a:p>
        </p:txBody>
      </p:sp>
      <p:sp>
        <p:nvSpPr>
          <p:cNvPr id="84" name="Oval 83"/>
          <p:cNvSpPr/>
          <p:nvPr/>
        </p:nvSpPr>
        <p:spPr>
          <a:xfrm>
            <a:off x="7848600" y="5410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5</a:t>
            </a:r>
          </a:p>
        </p:txBody>
      </p:sp>
      <p:cxnSp>
        <p:nvCxnSpPr>
          <p:cNvPr id="85" name="Straight Connector 84"/>
          <p:cNvCxnSpPr/>
          <p:nvPr/>
        </p:nvCxnSpPr>
        <p:spPr>
          <a:xfrm rot="16200000" flipH="1">
            <a:off x="7591425" y="4924425"/>
            <a:ext cx="752475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467600" y="4267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5</a:t>
            </a:r>
          </a:p>
        </p:txBody>
      </p:sp>
      <p:sp>
        <p:nvSpPr>
          <p:cNvPr id="93" name="Oval 92"/>
          <p:cNvSpPr/>
          <p:nvPr/>
        </p:nvSpPr>
        <p:spPr>
          <a:xfrm>
            <a:off x="7848600" y="5410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7</a:t>
            </a:r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7630570"/>
              </p:ext>
            </p:extLst>
          </p:nvPr>
        </p:nvGraphicFramePr>
        <p:xfrm>
          <a:off x="5181600" y="1843088"/>
          <a:ext cx="3124200" cy="371475"/>
        </p:xfrm>
        <a:graphic>
          <a:graphicData uri="http://schemas.openxmlformats.org/drawingml/2006/table">
            <a:tbl>
              <a:tblPr/>
              <a:tblGrid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96" name="Freeform 95"/>
          <p:cNvSpPr/>
          <p:nvPr/>
        </p:nvSpPr>
        <p:spPr>
          <a:xfrm>
            <a:off x="6142038" y="1582738"/>
            <a:ext cx="1582737" cy="260350"/>
          </a:xfrm>
          <a:custGeom>
            <a:avLst/>
            <a:gdLst>
              <a:gd name="connsiteX0" fmla="*/ 0 w 1583140"/>
              <a:gd name="connsiteY0" fmla="*/ 259308 h 259308"/>
              <a:gd name="connsiteX1" fmla="*/ 791570 w 1583140"/>
              <a:gd name="connsiteY1" fmla="*/ 0 h 259308"/>
              <a:gd name="connsiteX2" fmla="*/ 1583140 w 1583140"/>
              <a:gd name="connsiteY2" fmla="*/ 259308 h 25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3140" h="259308">
                <a:moveTo>
                  <a:pt x="0" y="259308"/>
                </a:moveTo>
                <a:cubicBezTo>
                  <a:pt x="263856" y="129654"/>
                  <a:pt x="527713" y="0"/>
                  <a:pt x="791570" y="0"/>
                </a:cubicBezTo>
                <a:cubicBezTo>
                  <a:pt x="1055427" y="0"/>
                  <a:pt x="1430740" y="143302"/>
                  <a:pt x="1583140" y="2593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81800" y="3124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781800" y="3124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6172200" y="4267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172200" y="4267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6</a:t>
            </a:r>
          </a:p>
        </p:txBody>
      </p:sp>
      <p:sp>
        <p:nvSpPr>
          <p:cNvPr id="102" name="Oval 101"/>
          <p:cNvSpPr/>
          <p:nvPr/>
        </p:nvSpPr>
        <p:spPr>
          <a:xfrm>
            <a:off x="6553200" y="5410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6553200" y="5410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7</a:t>
            </a: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9038402"/>
              </p:ext>
            </p:extLst>
          </p:nvPr>
        </p:nvGraphicFramePr>
        <p:xfrm>
          <a:off x="5181600" y="1843088"/>
          <a:ext cx="3124200" cy="371475"/>
        </p:xfrm>
        <a:graphic>
          <a:graphicData uri="http://schemas.openxmlformats.org/drawingml/2006/table">
            <a:tbl>
              <a:tblPr/>
              <a:tblGrid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  <a:gridCol w="3905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굴림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8780" name="Slide Number Placeholder 4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FDC7417-10F8-42ED-B04A-1F149C7F5BDD}" type="slidenum">
              <a:rPr lang="en-US" altLang="ko-KR">
                <a:solidFill>
                  <a:schemeClr val="tx2"/>
                </a:solidFill>
              </a:rPr>
              <a:pPr/>
              <a:t>30</a:t>
            </a:fld>
            <a:endParaRPr lang="en-US" altLang="ko-KR">
              <a:solidFill>
                <a:schemeClr val="tx2"/>
              </a:solidFill>
            </a:endParaRP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7543800" y="2068513"/>
            <a:ext cx="300038" cy="674687"/>
            <a:chOff x="7772400" y="5791201"/>
            <a:chExt cx="300082" cy="674131"/>
          </a:xfrm>
        </p:grpSpPr>
        <p:sp>
          <p:nvSpPr>
            <p:cNvPr id="28781" name="TextBox 77"/>
            <p:cNvSpPr txBox="1">
              <a:spLocks noChangeArrowheads="1"/>
            </p:cNvSpPr>
            <p:nvPr/>
          </p:nvSpPr>
          <p:spPr bwMode="auto">
            <a:xfrm>
              <a:off x="7772400" y="60960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r>
                <a:rPr lang="en-US" altLang="ko-KR">
                  <a:solidFill>
                    <a:srgbClr val="FF0000"/>
                  </a:solidFill>
                  <a:latin typeface="Calibri" pitchFamily="34" charset="0"/>
                  <a:ea typeface="굴림" charset="-127"/>
                  <a:cs typeface="Calibri" pitchFamily="34" charset="0"/>
                </a:rPr>
                <a:t>5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rot="5400000" flipH="1" flipV="1">
              <a:off x="7771220" y="5942421"/>
              <a:ext cx="304800" cy="23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504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4" grpId="0" animBg="1"/>
      <p:bldP spid="47" grpId="0" animBg="1"/>
      <p:bldP spid="53" grpId="0" animBg="1"/>
      <p:bldP spid="83" grpId="0"/>
      <p:bldP spid="83" grpId="1"/>
      <p:bldP spid="84" grpId="0" animBg="1"/>
      <p:bldP spid="84" grpId="1" animBg="1"/>
      <p:bldP spid="92" grpId="0" animBg="1"/>
      <p:bldP spid="93" grpId="0" animBg="1"/>
      <p:bldP spid="93" grpId="1" animBg="1"/>
      <p:bldP spid="96" grpId="0" animBg="1"/>
      <p:bldP spid="96" grpId="1" animBg="1"/>
      <p:bldP spid="97" grpId="0" animBg="1"/>
      <p:bldP spid="97" grpId="1" animBg="1"/>
      <p:bldP spid="99" grpId="0" animBg="1"/>
      <p:bldP spid="100" grpId="0" animBg="1"/>
      <p:bldP spid="100" grpId="1" animBg="1"/>
      <p:bldP spid="101" grpId="0" animBg="1"/>
      <p:bldP spid="102" grpId="0" animBg="1"/>
      <p:bldP spid="102" grpId="1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346096" y="2816232"/>
            <a:ext cx="4509727" cy="3622922"/>
            <a:chOff x="4346096" y="2816232"/>
            <a:chExt cx="4509727" cy="3622922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096" y="2816232"/>
              <a:ext cx="4509727" cy="3622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771229" y="4593417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alibri" pitchFamily="34" charset="0"/>
                  <a:cs typeface="Calibri" pitchFamily="34" charset="0"/>
                </a:rPr>
                <a:t>f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531" y="5043512"/>
              <a:ext cx="21907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6023834" y="4981997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alibri" pitchFamily="34" charset="0"/>
                  <a:cs typeface="Calibri" pitchFamily="34" charset="0"/>
                </a:rPr>
                <a:t>h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7201" y="5074219"/>
              <a:ext cx="21907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7246738" y="5012704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Calibri" pitchFamily="34" charset="0"/>
                  <a:cs typeface="Calibri" pitchFamily="34" charset="0"/>
                </a:rPr>
                <a:t>n</a:t>
              </a:r>
              <a:endParaRPr lang="ko-KR" altLang="en-US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Example: The Skyline of Hotels</a:t>
            </a:r>
            <a:endParaRPr lang="ko-KR" alt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30" name="Picture 6" descr="C:\Users\taewhi\Downloads\MC90043489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설명선 1 4"/>
          <p:cNvSpPr/>
          <p:nvPr/>
        </p:nvSpPr>
        <p:spPr>
          <a:xfrm>
            <a:off x="2350542" y="1331586"/>
            <a:ext cx="5893866" cy="1098484"/>
          </a:xfrm>
          <a:prstGeom prst="borderCallout1">
            <a:avLst>
              <a:gd name="adj1" fmla="val 45074"/>
              <a:gd name="adj2" fmla="val -2460"/>
              <a:gd name="adj3" fmla="val 50293"/>
              <a:gd name="adj4" fmla="val -8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 I’m looking for a hotel </a:t>
            </a:r>
            <a:br>
              <a:rPr lang="en-US" altLang="ko-KR" sz="28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 that is </a:t>
            </a:r>
            <a:r>
              <a:rPr lang="en-US" altLang="ko-KR" sz="2800" b="1" dirty="0" smtClean="0">
                <a:latin typeface="Calibri" pitchFamily="34" charset="0"/>
                <a:cs typeface="Calibri" pitchFamily="34" charset="0"/>
              </a:rPr>
              <a:t>cheap</a:t>
            </a: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altLang="ko-KR" sz="2800" b="1" dirty="0" smtClean="0">
                <a:latin typeface="Calibri" pitchFamily="34" charset="0"/>
                <a:cs typeface="Calibri" pitchFamily="34" charset="0"/>
              </a:rPr>
              <a:t>close</a:t>
            </a: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 to the beach!</a:t>
            </a:r>
            <a:endParaRPr lang="ko-KR" alt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211" y="2792195"/>
            <a:ext cx="4224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Q) Which is the best choice?</a:t>
            </a:r>
            <a:endParaRPr lang="ko-KR" altLang="en-US" sz="2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46729" y="3850415"/>
            <a:ext cx="216024" cy="2160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 flipH="1">
            <a:off x="4860032" y="3958427"/>
            <a:ext cx="58669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5258" y="3429000"/>
            <a:ext cx="348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a: closest</a:t>
            </a:r>
            <a:r>
              <a:rPr lang="en-US" altLang="ko-KR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 the </a:t>
            </a:r>
            <a:r>
              <a:rPr lang="en-US" altLang="ko-KR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beach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03062" y="5610506"/>
            <a:ext cx="216024" cy="216024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7611074" y="5843822"/>
            <a:ext cx="1" cy="17746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63637" y="4097493"/>
            <a:ext cx="2686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k: cheapest </a:t>
            </a:r>
            <a:r>
              <a:rPr lang="en-US" altLang="ko-KR" sz="2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price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74870" y="5379764"/>
            <a:ext cx="216024" cy="216024"/>
          </a:xfrm>
          <a:prstGeom prst="ellipse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860032" y="5483803"/>
            <a:ext cx="880046" cy="0"/>
          </a:xfrm>
          <a:prstGeom prst="straightConnector1">
            <a:avLst/>
          </a:prstGeom>
          <a:ln w="38100">
            <a:solidFill>
              <a:srgbClr val="66F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882883" y="5610506"/>
            <a:ext cx="0" cy="410782"/>
          </a:xfrm>
          <a:prstGeom prst="straightConnector1">
            <a:avLst/>
          </a:prstGeom>
          <a:ln w="38100">
            <a:solidFill>
              <a:srgbClr val="66F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65258" y="4735777"/>
            <a:ext cx="40850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66FF33"/>
                </a:solidFill>
                <a:latin typeface="Calibri" pitchFamily="34" charset="0"/>
                <a:cs typeface="Calibri" pitchFamily="34" charset="0"/>
              </a:rPr>
              <a:t>i: fairly close </a:t>
            </a:r>
            <a:r>
              <a:rPr lang="en-US" altLang="ko-KR" sz="2800" dirty="0" smtClean="0">
                <a:solidFill>
                  <a:srgbClr val="66FF33"/>
                </a:solidFill>
                <a:latin typeface="Calibri" pitchFamily="34" charset="0"/>
                <a:cs typeface="Calibri" pitchFamily="34" charset="0"/>
              </a:rPr>
              <a:t>to the beach </a:t>
            </a:r>
            <a:r>
              <a:rPr lang="en-US" altLang="ko-KR" sz="2800" b="1" dirty="0" smtClean="0">
                <a:solidFill>
                  <a:srgbClr val="66FF33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2800" b="1" dirty="0" smtClean="0">
                <a:solidFill>
                  <a:srgbClr val="66FF33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2800" b="1" dirty="0" smtClean="0">
                <a:solidFill>
                  <a:srgbClr val="66FF33"/>
                </a:solidFill>
                <a:latin typeface="Calibri" pitchFamily="34" charset="0"/>
                <a:cs typeface="Calibri" pitchFamily="34" charset="0"/>
              </a:rPr>
              <a:t>   fairly cheap </a:t>
            </a:r>
            <a:r>
              <a:rPr lang="en-US" altLang="ko-KR" sz="2800" dirty="0" smtClean="0">
                <a:solidFill>
                  <a:srgbClr val="66FF33"/>
                </a:solidFill>
                <a:latin typeface="Calibri" pitchFamily="34" charset="0"/>
                <a:cs typeface="Calibri" pitchFamily="34" charset="0"/>
              </a:rPr>
              <a:t>price</a:t>
            </a:r>
            <a:endParaRPr lang="ko-KR" altLang="en-US" dirty="0">
              <a:solidFill>
                <a:srgbClr val="66FF33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718812" y="3958427"/>
            <a:ext cx="286437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5554741" y="3043172"/>
            <a:ext cx="0" cy="78200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991453" y="5483803"/>
            <a:ext cx="2591729" cy="3973"/>
          </a:xfrm>
          <a:prstGeom prst="line">
            <a:avLst/>
          </a:prstGeom>
          <a:ln w="38100">
            <a:solidFill>
              <a:srgbClr val="66FF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5878777" y="3043172"/>
            <a:ext cx="0" cy="2332619"/>
          </a:xfrm>
          <a:prstGeom prst="line">
            <a:avLst/>
          </a:prstGeom>
          <a:ln w="38100">
            <a:solidFill>
              <a:srgbClr val="66FF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782797" y="5718518"/>
            <a:ext cx="800385" cy="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611075" y="3043172"/>
            <a:ext cx="0" cy="254372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21105" y="5915934"/>
            <a:ext cx="408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A) One among {a, i, k}</a:t>
            </a:r>
            <a:endParaRPr lang="ko-KR" altLang="en-US" sz="2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6" grpId="0" animBg="1"/>
      <p:bldP spid="20" grpId="0"/>
      <p:bldP spid="25" grpId="0" animBg="1"/>
      <p:bldP spid="28" grpId="0"/>
      <p:bldP spid="29" grpId="0" animBg="1"/>
      <p:bldP spid="34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Problem Definition</a:t>
            </a:r>
            <a:endParaRPr lang="ko-KR" alt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3780" y="1628799"/>
            <a:ext cx="8588700" cy="2191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Given 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set of points </a:t>
            </a:r>
            <a:r>
              <a:rPr lang="en-US" altLang="ko-KR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altLang="ko-KR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ko-KR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8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altLang="ko-KR" sz="28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skyline query 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returns a set of points </a:t>
            </a:r>
            <a:r>
              <a:rPr lang="en-US" altLang="ko-KR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(referred to as the </a:t>
            </a:r>
            <a:r>
              <a:rPr lang="en-US" altLang="ko-KR" sz="28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skyline points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), </a:t>
            </a:r>
            <a:r>
              <a:rPr lang="en-US" altLang="ko-KR" sz="2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s.t.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any point </a:t>
            </a:r>
            <a:r>
              <a:rPr lang="en-US" altLang="ko-KR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ko-KR" alt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</a:t>
            </a:r>
            <a:r>
              <a:rPr lang="en-US" altLang="ko-KR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not </a:t>
            </a:r>
            <a:r>
              <a:rPr lang="en-US" altLang="ko-KR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dominated</a:t>
            </a:r>
            <a:r>
              <a:rPr lang="en-US" altLang="ko-KR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by any other point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in the dataset.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5208" y="1251344"/>
            <a:ext cx="7704856" cy="576064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Skyline Query</a:t>
            </a:r>
            <a:endParaRPr lang="ko-KR" alt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3780" y="4526535"/>
            <a:ext cx="8588700" cy="19075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point </a:t>
            </a:r>
            <a:r>
              <a:rPr lang="en-US" altLang="ko-KR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8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dominates</a:t>
            </a:r>
            <a:r>
              <a:rPr lang="en-US" altLang="ko-KR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another </a:t>
            </a:r>
            <a:r>
              <a:rPr lang="en-US" altLang="ko-KR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point </a:t>
            </a:r>
            <a:r>
              <a:rPr lang="en-US" altLang="ko-KR" sz="2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8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iff</a:t>
            </a:r>
            <a:r>
              <a:rPr lang="en-US" altLang="ko-K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coordinate of </a:t>
            </a:r>
            <a:r>
              <a:rPr lang="en-US" altLang="ko-KR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800" b="1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on any axis is better </a:t>
            </a:r>
            <a:r>
              <a:rPr lang="en-US" altLang="ko-K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than the corresponding coordinate of </a:t>
            </a:r>
            <a:r>
              <a:rPr lang="en-US" altLang="ko-KR" sz="28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8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altLang="ko-KR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5208" y="4149080"/>
            <a:ext cx="7704856" cy="576064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Domination</a:t>
            </a:r>
            <a:endParaRPr lang="ko-KR" alt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Outline 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3200" u="sng" dirty="0" smtClean="0">
                <a:latin typeface="Calibri" pitchFamily="34" charset="0"/>
                <a:cs typeface="Calibri" pitchFamily="34" charset="0"/>
              </a:rPr>
              <a:t>Related Work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Branch and Bound Skyline(BBS) Algorithm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Experimental Evaluation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53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Existing Skyline Query Processing Algorithms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16" y="5242848"/>
            <a:ext cx="8801104" cy="1296144"/>
          </a:xfrm>
        </p:spPr>
        <p:txBody>
          <a:bodyPr>
            <a:noAutofit/>
          </a:bodyPr>
          <a:lstStyle/>
          <a:p>
            <a:pPr marL="126900" lvl="0" indent="0" latinLnBrk="0">
              <a:buNone/>
            </a:pPr>
            <a:r>
              <a:rPr lang="en-US" altLang="zh-CN" sz="17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[BKS01] </a:t>
            </a:r>
            <a:r>
              <a:rPr lang="en-US" altLang="zh-CN" sz="1700" dirty="0" err="1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Borzsonyi</a:t>
            </a:r>
            <a:r>
              <a:rPr lang="en-US" altLang="zh-CN" sz="17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, S., </a:t>
            </a:r>
            <a:r>
              <a:rPr lang="en-US" altLang="zh-CN" sz="1700" dirty="0" err="1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Kossmann</a:t>
            </a:r>
            <a:r>
              <a:rPr lang="en-US" altLang="zh-CN" sz="17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, D., and Stocker, K. The Skyline Operator. ICDE, 2001.</a:t>
            </a:r>
          </a:p>
          <a:p>
            <a:pPr marL="126900" lvl="0" indent="0" latinLnBrk="0">
              <a:buNone/>
            </a:pPr>
            <a:r>
              <a:rPr lang="en-US" altLang="zh-CN" sz="17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[TEO01] Tan, K., </a:t>
            </a:r>
            <a:r>
              <a:rPr lang="en-US" altLang="zh-CN" sz="1700" dirty="0" err="1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Eng</a:t>
            </a:r>
            <a:r>
              <a:rPr lang="en-US" altLang="zh-CN" sz="17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, P., and </a:t>
            </a:r>
            <a:r>
              <a:rPr lang="en-US" altLang="zh-CN" sz="1700" dirty="0" err="1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Ooi</a:t>
            </a:r>
            <a:r>
              <a:rPr lang="en-US" altLang="zh-CN" sz="17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, B. Efficient Progressive Skyline Computation. VLDB, 2001.</a:t>
            </a:r>
            <a:endParaRPr lang="en-US" altLang="zh-CN" sz="1700" dirty="0">
              <a:solidFill>
                <a:prstClr val="black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pPr marL="126900" lvl="0" indent="0" latinLnBrk="0">
              <a:buNone/>
            </a:pPr>
            <a:r>
              <a:rPr lang="en-US" altLang="zh-CN" sz="17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[KRR02] </a:t>
            </a:r>
            <a:r>
              <a:rPr lang="en-US" altLang="zh-CN" sz="1700" dirty="0" err="1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Kossmann</a:t>
            </a:r>
            <a:r>
              <a:rPr lang="en-US" altLang="zh-CN" sz="17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, D., </a:t>
            </a:r>
            <a:r>
              <a:rPr lang="en-US" altLang="zh-CN" sz="1700" dirty="0" err="1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Ramsak</a:t>
            </a:r>
            <a:r>
              <a:rPr lang="en-US" altLang="zh-CN" sz="17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, F., </a:t>
            </a:r>
            <a:r>
              <a:rPr lang="en-US" altLang="zh-CN" sz="1700" dirty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and </a:t>
            </a:r>
            <a:r>
              <a:rPr lang="en-US" altLang="zh-CN" sz="1700" dirty="0" err="1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Rost</a:t>
            </a:r>
            <a:r>
              <a:rPr lang="en-US" altLang="zh-CN" sz="17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, S. Shooting Stars in the Sky: an Online Algorithm for Skyline Queries. VLDB, 2002.</a:t>
            </a:r>
            <a:endParaRPr lang="en-US" altLang="zh-CN" sz="1700" dirty="0">
              <a:solidFill>
                <a:prstClr val="black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2896" y="1412776"/>
            <a:ext cx="840556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Block Nested Loop(BNL)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Divide-and-Conquer(D&amp;C)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Bitmap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Index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Nearest Neighbor(NN)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15759" y="1772816"/>
            <a:ext cx="1396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[BKS01] </a:t>
            </a:r>
            <a:endParaRPr lang="ko-KR" altLang="en-US" sz="28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407647" y="1772816"/>
            <a:ext cx="988873" cy="2616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6" idx="1"/>
          </p:cNvCxnSpPr>
          <p:nvPr/>
        </p:nvCxnSpPr>
        <p:spPr>
          <a:xfrm flipV="1">
            <a:off x="5407647" y="2034426"/>
            <a:ext cx="1008112" cy="386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347864" y="3110198"/>
            <a:ext cx="1434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[TEO01</a:t>
            </a:r>
            <a:r>
              <a:rPr lang="en-US" altLang="zh-CN" sz="2800" dirty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] </a:t>
            </a:r>
            <a:endParaRPr lang="ko-KR" altLang="en-US" sz="28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339752" y="3110198"/>
            <a:ext cx="988873" cy="2616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4" idx="1"/>
          </p:cNvCxnSpPr>
          <p:nvPr/>
        </p:nvCxnSpPr>
        <p:spPr>
          <a:xfrm flipV="1">
            <a:off x="2339752" y="3371808"/>
            <a:ext cx="1008112" cy="386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18297" y="4391526"/>
            <a:ext cx="10081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69858" y="4129916"/>
            <a:ext cx="1430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[KRR02] 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267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1. Block Nested Loop(BNL)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9872" y="3766684"/>
            <a:ext cx="5472608" cy="211058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3 cases for each point </a:t>
            </a:r>
            <a:r>
              <a:rPr lang="en-US" altLang="ko-KR" sz="2800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1) p is dominated by any candidate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2) p dominates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some candidates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3) p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is not comparable with all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candidates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endParaRPr lang="en-US" altLang="ko-KR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569751"/>
              </p:ext>
            </p:extLst>
          </p:nvPr>
        </p:nvGraphicFramePr>
        <p:xfrm>
          <a:off x="467544" y="1268760"/>
          <a:ext cx="2592288" cy="53141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64096"/>
                <a:gridCol w="864096"/>
                <a:gridCol w="864096"/>
              </a:tblGrid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  <a:endParaRPr lang="ko-KR" alt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l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n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67544" y="1687160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2064616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2438304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2811992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3185680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3563136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3946704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1312" y="4324160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544" y="4711496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7544" y="5088952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7544" y="5462640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7544" y="5849976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1312" y="6223664"/>
            <a:ext cx="2592288" cy="36004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2612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54700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646788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4208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67944" y="1844824"/>
            <a:ext cx="3180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Candidates (in memory)</a:t>
            </a:r>
            <a:endParaRPr lang="en-US" altLang="ko-K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71713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0032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c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29347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f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38472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f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44208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g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52870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h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63801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i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55495" y="2353820"/>
            <a:ext cx="792088" cy="57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k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16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Calibri" pitchFamily="34" charset="0"/>
                <a:cs typeface="Calibri" pitchFamily="34" charset="0"/>
              </a:rPr>
              <a:t>1. Block Nested Loop(BNL)</a:t>
            </a:r>
            <a:endParaRPr lang="ko-KR" alt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9" name="내용 개체 틀 2"/>
          <p:cNvSpPr>
            <a:spLocks noGrp="1"/>
          </p:cNvSpPr>
          <p:nvPr>
            <p:ph idx="1"/>
          </p:nvPr>
        </p:nvSpPr>
        <p:spPr>
          <a:xfrm>
            <a:off x="171448" y="1124744"/>
            <a:ext cx="8801104" cy="53760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Pros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Wide applicability: </a:t>
            </a:r>
            <a:r>
              <a:rPr lang="en-US" altLang="ko-KR" sz="2600" dirty="0" smtClean="0">
                <a:latin typeface="Calibri" pitchFamily="34" charset="0"/>
                <a:cs typeface="Calibri" pitchFamily="34" charset="0"/>
              </a:rPr>
              <a:t>it can be used for any dimensionality w/o indexing or sorting the data file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Cons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Reliance on main memory</a:t>
            </a:r>
          </a:p>
          <a:p>
            <a:pPr lvl="1">
              <a:spcAft>
                <a:spcPts val="600"/>
              </a:spcAft>
            </a:pPr>
            <a:r>
              <a:rPr lang="en-US" altLang="ko-KR" sz="2800" dirty="0" smtClean="0">
                <a:latin typeface="Calibri" pitchFamily="34" charset="0"/>
                <a:cs typeface="Calibri" pitchFamily="34" charset="0"/>
              </a:rPr>
              <a:t>Inadequacy for on-line processing</a:t>
            </a:r>
          </a:p>
          <a:p>
            <a:pPr lvl="1">
              <a:spcAft>
                <a:spcPts val="600"/>
              </a:spcAft>
            </a:pPr>
            <a:endParaRPr lang="en-US" altLang="ko-KR" sz="2800" dirty="0" smtClean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Time complexity: O(n</a:t>
            </a:r>
            <a:r>
              <a:rPr lang="en-US" altLang="ko-KR" sz="32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3200" dirty="0" smtClean="0">
                <a:latin typeface="Calibri" pitchFamily="34" charset="0"/>
                <a:cs typeface="Calibri" pitchFamily="34" charset="0"/>
              </a:rPr>
              <a:t>) in worst case</a:t>
            </a:r>
          </a:p>
        </p:txBody>
      </p:sp>
    </p:spTree>
    <p:extLst>
      <p:ext uri="{BB962C8B-B14F-4D97-AF65-F5344CB8AC3E}">
        <p14:creationId xmlns="" xmlns:p14="http://schemas.microsoft.com/office/powerpoint/2010/main" val="34365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13147</TotalTime>
  <Words>1431</Words>
  <Application>Microsoft Office PowerPoint</Application>
  <PresentationFormat>화면 슬라이드 쇼(4:3)</PresentationFormat>
  <Paragraphs>452</Paragraphs>
  <Slides>30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SNU IDB Lab.</vt:lpstr>
      <vt:lpstr>An Optimal and Progressive Algorithm for Skyline Queries</vt:lpstr>
      <vt:lpstr>Outline </vt:lpstr>
      <vt:lpstr>The Skyline of Manhattan</vt:lpstr>
      <vt:lpstr>Example: The Skyline of Hotels</vt:lpstr>
      <vt:lpstr>Problem Definition</vt:lpstr>
      <vt:lpstr>Outline </vt:lpstr>
      <vt:lpstr>Existing Skyline Query Processing Algorithms</vt:lpstr>
      <vt:lpstr>1. Block Nested Loop(BNL)</vt:lpstr>
      <vt:lpstr>1. Block Nested Loop(BNL)</vt:lpstr>
      <vt:lpstr>2. Divide-and-Conquer(D&amp;C)</vt:lpstr>
      <vt:lpstr>3. Bitmap</vt:lpstr>
      <vt:lpstr>3. Bitmap</vt:lpstr>
      <vt:lpstr>4. Index</vt:lpstr>
      <vt:lpstr>4. Index</vt:lpstr>
      <vt:lpstr>5. Nearest Neighbor (NN)</vt:lpstr>
      <vt:lpstr>Outline </vt:lpstr>
      <vt:lpstr>Motivation: Problem of NN Approach</vt:lpstr>
      <vt:lpstr>Background: R-tree</vt:lpstr>
      <vt:lpstr>Branch and Bound Skyline(BBS)</vt:lpstr>
      <vt:lpstr>Branch and Bound Skyline(BBS)</vt:lpstr>
      <vt:lpstr>Outline </vt:lpstr>
      <vt:lpstr>Test Environment</vt:lpstr>
      <vt:lpstr>The Effects of Dimensionality (N=1M)</vt:lpstr>
      <vt:lpstr>Heap and To-do List Size (N=1M)</vt:lpstr>
      <vt:lpstr>The Effect of Cardinality (d=3)</vt:lpstr>
      <vt:lpstr>Progressive Behavior</vt:lpstr>
      <vt:lpstr>Conclusion</vt:lpstr>
      <vt:lpstr>Epilogue…</vt:lpstr>
      <vt:lpstr>Thank You!</vt:lpstr>
      <vt:lpstr>Heap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Similarity Joins for Near Duplicate Detection</dc:title>
  <dc:creator>Taewhi Lee</dc:creator>
  <cp:lastModifiedBy>Nami</cp:lastModifiedBy>
  <cp:revision>465</cp:revision>
  <dcterms:created xsi:type="dcterms:W3CDTF">2010-05-18T20:12:33Z</dcterms:created>
  <dcterms:modified xsi:type="dcterms:W3CDTF">2012-01-19T15:18:26Z</dcterms:modified>
</cp:coreProperties>
</file>