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60" r:id="rId2"/>
    <p:sldId id="414" r:id="rId3"/>
    <p:sldId id="538" r:id="rId4"/>
    <p:sldId id="464" r:id="rId5"/>
    <p:sldId id="541" r:id="rId6"/>
    <p:sldId id="542" r:id="rId7"/>
    <p:sldId id="510" r:id="rId8"/>
    <p:sldId id="551" r:id="rId9"/>
    <p:sldId id="469" r:id="rId10"/>
    <p:sldId id="511" r:id="rId11"/>
    <p:sldId id="546" r:id="rId12"/>
    <p:sldId id="543" r:id="rId13"/>
    <p:sldId id="544" r:id="rId14"/>
    <p:sldId id="545" r:id="rId15"/>
    <p:sldId id="514" r:id="rId16"/>
    <p:sldId id="515" r:id="rId17"/>
    <p:sldId id="516" r:id="rId18"/>
    <p:sldId id="547" r:id="rId19"/>
    <p:sldId id="518" r:id="rId20"/>
    <p:sldId id="519" r:id="rId21"/>
    <p:sldId id="520" r:id="rId22"/>
    <p:sldId id="521" r:id="rId23"/>
    <p:sldId id="539" r:id="rId24"/>
    <p:sldId id="552" r:id="rId25"/>
    <p:sldId id="525" r:id="rId26"/>
    <p:sldId id="526" r:id="rId27"/>
    <p:sldId id="540" r:id="rId28"/>
    <p:sldId id="529" r:id="rId29"/>
    <p:sldId id="530" r:id="rId30"/>
    <p:sldId id="531" r:id="rId31"/>
    <p:sldId id="532" r:id="rId32"/>
    <p:sldId id="533" r:id="rId33"/>
    <p:sldId id="535" r:id="rId34"/>
    <p:sldId id="553" r:id="rId35"/>
    <p:sldId id="53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2133" autoAdjust="0"/>
  </p:normalViewPr>
  <p:slideViewPr>
    <p:cSldViewPr>
      <p:cViewPr varScale="1">
        <p:scale>
          <a:sx n="109" d="100"/>
          <a:sy n="109" d="100"/>
        </p:scale>
        <p:origin x="16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24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68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6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96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81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61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4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 altLang="ko-KR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FDF54F-EA19-4113-BCD9-A038F7CE7E82}" type="slidenum">
              <a:rPr lang="he-IL" altLang="ko-KR"/>
              <a:pPr eaLnBrk="1" hangingPunct="1"/>
              <a:t>19</a:t>
            </a:fld>
            <a:endParaRPr lang="he-IL" altLang="ko-KR"/>
          </a:p>
        </p:txBody>
      </p:sp>
    </p:spTree>
    <p:extLst>
      <p:ext uri="{BB962C8B-B14F-4D97-AF65-F5344CB8AC3E}">
        <p14:creationId xmlns:p14="http://schemas.microsoft.com/office/powerpoint/2010/main" val="279572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56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90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66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8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30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87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3384-5F44-4125-A6EC-BD45C16964F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5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03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96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0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00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81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31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99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8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3384-5F44-4125-A6EC-BD45C16964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1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6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70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3384-5F44-4125-A6EC-BD45C16964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35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Scalable Semantic Web Data Management Using Vertical Partitioning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J.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Abadi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Adam Marcus, Samuel R. Madden, Kate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Hollenbach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VLDB, 2007</a:t>
            </a:r>
          </a:p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 15, 2014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Kyung-Bin Lim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Property Table Technique</a:t>
            </a:r>
            <a:endParaRPr lang="he-IL" altLang="ko-KR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Goal: speed up queries over triple-stores</a:t>
            </a: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Idea: cluster triples containing properties defined over similar subjects</a:t>
            </a:r>
          </a:p>
          <a:p>
            <a:pPr lvl="1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Example: “title”, “author”, “copyright”</a:t>
            </a:r>
          </a:p>
          <a:p>
            <a:pPr lvl="2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Books, journals, CDs, etc.</a:t>
            </a: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Reduces number of self-joins</a:t>
            </a:r>
          </a:p>
        </p:txBody>
      </p:sp>
      <p:pic>
        <p:nvPicPr>
          <p:cNvPr id="12292" name="Picture 5" descr="http://www.kangarooboo.com/product_images/8756/2403_Geometric_Sorting_Board_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4143375"/>
            <a:ext cx="2714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Property tables</a:t>
            </a:r>
          </a:p>
          <a:p>
            <a:pPr lvl="1"/>
            <a:r>
              <a:rPr lang="en-US" dirty="0" smtClean="0"/>
              <a:t>Clustered property table</a:t>
            </a:r>
          </a:p>
          <a:p>
            <a:pPr lvl="2"/>
            <a:r>
              <a:rPr lang="en-US" dirty="0" err="1" smtClean="0"/>
              <a:t>Denormalize</a:t>
            </a:r>
            <a:r>
              <a:rPr lang="en-US" dirty="0" smtClean="0"/>
              <a:t> RDF (wider tables) </a:t>
            </a:r>
          </a:p>
          <a:p>
            <a:pPr lvl="2"/>
            <a:r>
              <a:rPr lang="en-US" dirty="0" smtClean="0"/>
              <a:t>Clustering algorithm</a:t>
            </a:r>
          </a:p>
          <a:p>
            <a:pPr lvl="2"/>
            <a:r>
              <a:rPr lang="en-US" dirty="0" smtClean="0"/>
              <a:t>NULL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RDF Physical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Property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32488"/>
            <a:ext cx="2699228" cy="421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67641"/>
            <a:ext cx="3505200" cy="311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57800" y="2286000"/>
            <a:ext cx="2743200" cy="3048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1981200"/>
            <a:ext cx="914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2590800"/>
            <a:ext cx="914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2209800"/>
            <a:ext cx="914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80772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Property tables</a:t>
            </a:r>
          </a:p>
          <a:p>
            <a:pPr lvl="1"/>
            <a:r>
              <a:rPr lang="en-US" dirty="0" smtClean="0"/>
              <a:t>Property-Class Tables</a:t>
            </a:r>
          </a:p>
          <a:p>
            <a:pPr lvl="2"/>
            <a:r>
              <a:rPr lang="en-US" dirty="0" smtClean="0"/>
              <a:t>Exploit the type property</a:t>
            </a:r>
          </a:p>
          <a:p>
            <a:pPr lvl="2"/>
            <a:r>
              <a:rPr lang="en-US" dirty="0" smtClean="0"/>
              <a:t>Properties may exist in multiple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RDF Physical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Property-Class Tables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05000"/>
            <a:ext cx="3657600" cy="349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676400"/>
            <a:ext cx="2699228" cy="421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752600" y="1905000"/>
            <a:ext cx="19050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1981200"/>
            <a:ext cx="14478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3124200"/>
            <a:ext cx="1447800" cy="228600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2743200"/>
            <a:ext cx="1828800" cy="228600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7543006" y="19050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7506097" y="4304903"/>
            <a:ext cx="381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Property Tables: Issues</a:t>
            </a:r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NULLs</a:t>
            </a: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Multi-valued attributes</a:t>
            </a: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marL="365125" lvl="1" indent="-255588" algn="l" rtl="0" eaLnBrk="1" hangingPunct="1"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en-US" altLang="ko-KR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5125" lvl="1" indent="-255588" algn="l" rtl="0" eaLnBrk="1" hangingPunct="1"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en-US" altLang="ko-KR" sz="2800" dirty="0">
              <a:cs typeface="Times New Roman" panose="02020603050405020304" pitchFamily="18" charset="0"/>
            </a:endParaRPr>
          </a:p>
          <a:p>
            <a:pPr marL="365125" lvl="1" indent="-255588" algn="l" rtl="0" eaLnBrk="1" hangingPunct="1"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Proliferation of unions and joins</a:t>
            </a:r>
            <a:endParaRPr lang="he-IL" altLang="ko-KR" sz="2800" dirty="0" smtClean="0">
              <a:solidFill>
                <a:schemeClr val="tx1"/>
              </a:solidFill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857750" y="1412776"/>
            <a:ext cx="4000500" cy="1428750"/>
            <a:chOff x="4857750" y="2000250"/>
            <a:chExt cx="4000500" cy="1428750"/>
          </a:xfrm>
        </p:grpSpPr>
        <p:grpSp>
          <p:nvGrpSpPr>
            <p:cNvPr id="15377" name="Group 24"/>
            <p:cNvGrpSpPr>
              <a:grpSpLocks/>
            </p:cNvGrpSpPr>
            <p:nvPr/>
          </p:nvGrpSpPr>
          <p:grpSpPr bwMode="auto">
            <a:xfrm>
              <a:off x="4857750" y="2000250"/>
              <a:ext cx="4000500" cy="1428750"/>
              <a:chOff x="4714876" y="571480"/>
              <a:chExt cx="4000528" cy="1428760"/>
            </a:xfrm>
          </p:grpSpPr>
          <p:pic>
            <p:nvPicPr>
              <p:cNvPr id="1538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752" y="714356"/>
                <a:ext cx="3857625" cy="1200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4714876" y="571480"/>
                <a:ext cx="4000528" cy="142876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5378" name="Group 25"/>
            <p:cNvGrpSpPr>
              <a:grpSpLocks/>
            </p:cNvGrpSpPr>
            <p:nvPr/>
          </p:nvGrpSpPr>
          <p:grpSpPr bwMode="auto">
            <a:xfrm>
              <a:off x="5772150" y="2813050"/>
              <a:ext cx="2844800" cy="458788"/>
              <a:chOff x="7086185" y="2827623"/>
              <a:chExt cx="2843665" cy="4585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930124" y="2829210"/>
                <a:ext cx="999726" cy="214178"/>
              </a:xfrm>
              <a:prstGeom prst="roundRect">
                <a:avLst/>
              </a:prstGeom>
              <a:solidFill>
                <a:srgbClr val="FF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900248" y="2827623"/>
                <a:ext cx="999726" cy="214179"/>
              </a:xfrm>
              <a:prstGeom prst="roundRect">
                <a:avLst/>
              </a:prstGeom>
              <a:solidFill>
                <a:srgbClr val="FF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900248" y="3057667"/>
                <a:ext cx="999726" cy="214178"/>
              </a:xfrm>
              <a:prstGeom prst="roundRect">
                <a:avLst/>
              </a:prstGeom>
              <a:solidFill>
                <a:srgbClr val="FF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7086185" y="3056080"/>
                <a:ext cx="798194" cy="230044"/>
              </a:xfrm>
              <a:prstGeom prst="roundRect">
                <a:avLst/>
              </a:prstGeom>
              <a:solidFill>
                <a:srgbClr val="FF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</p:grp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840038" y="3933056"/>
            <a:ext cx="5946775" cy="1082675"/>
            <a:chOff x="2840574" y="4202964"/>
            <a:chExt cx="5946268" cy="1083424"/>
          </a:xfrm>
        </p:grpSpPr>
        <p:sp>
          <p:nvSpPr>
            <p:cNvPr id="26" name="Oval 25"/>
            <p:cNvSpPr/>
            <p:nvPr/>
          </p:nvSpPr>
          <p:spPr bwMode="auto">
            <a:xfrm>
              <a:off x="7647114" y="4266508"/>
              <a:ext cx="1122266" cy="4479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368" name="TextBox 10"/>
            <p:cNvSpPr txBox="1">
              <a:spLocks noChangeArrowheads="1"/>
            </p:cNvSpPr>
            <p:nvPr/>
          </p:nvSpPr>
          <p:spPr bwMode="auto">
            <a:xfrm>
              <a:off x="7484032" y="4337373"/>
              <a:ext cx="12144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>
                  <a:latin typeface="Georgia" panose="02040502050405020303" pitchFamily="18" charset="0"/>
                  <a:cs typeface="Times New Roman" panose="02020603050405020304" pitchFamily="18" charset="0"/>
                </a:rPr>
                <a:t>Rick Hull</a:t>
              </a:r>
              <a:endParaRPr lang="he-IL" altLang="ko-KR" sz="1600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>
              <a:off x="5697830" y="4522273"/>
              <a:ext cx="1928648" cy="714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370" name="TextBox 15"/>
            <p:cNvSpPr txBox="1">
              <a:spLocks noChangeArrowheads="1"/>
            </p:cNvSpPr>
            <p:nvPr/>
          </p:nvSpPr>
          <p:spPr bwMode="auto">
            <a:xfrm>
              <a:off x="5710243" y="4202964"/>
              <a:ext cx="1643063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i="1">
                  <a:latin typeface="Georgia" panose="02040502050405020303" pitchFamily="18" charset="0"/>
                  <a:cs typeface="Times New Roman" panose="02020603050405020304" pitchFamily="18" charset="0"/>
                </a:rPr>
                <a:t>hasAuthor</a:t>
              </a:r>
              <a:endParaRPr lang="he-IL" altLang="ko-KR" i="1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126300" y="4337995"/>
              <a:ext cx="2571531" cy="446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626478" y="4836815"/>
              <a:ext cx="1122267" cy="44957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373" name="TextBox 10"/>
            <p:cNvSpPr txBox="1">
              <a:spLocks noChangeArrowheads="1"/>
            </p:cNvSpPr>
            <p:nvPr/>
          </p:nvSpPr>
          <p:spPr bwMode="auto">
            <a:xfrm>
              <a:off x="7429520" y="4891943"/>
              <a:ext cx="1357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>
                  <a:latin typeface="Georgia" panose="02040502050405020303" pitchFamily="18" charset="0"/>
                  <a:cs typeface="Times New Roman" panose="02020603050405020304" pitchFamily="18" charset="0"/>
                </a:rPr>
                <a:t>John Green</a:t>
              </a:r>
              <a:endParaRPr lang="he-IL" altLang="ko-KR" sz="1600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ight Arrow 31"/>
            <p:cNvSpPr/>
            <p:nvPr/>
          </p:nvSpPr>
          <p:spPr bwMode="auto">
            <a:xfrm rot="879762">
              <a:off x="5675607" y="4793923"/>
              <a:ext cx="1928648" cy="714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375" name="TextBox 15"/>
            <p:cNvSpPr txBox="1">
              <a:spLocks noChangeArrowheads="1"/>
            </p:cNvSpPr>
            <p:nvPr/>
          </p:nvSpPr>
          <p:spPr bwMode="auto">
            <a:xfrm rot="895084">
              <a:off x="5591982" y="4783228"/>
              <a:ext cx="1643063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i="1">
                  <a:latin typeface="Georgia" panose="02040502050405020303" pitchFamily="18" charset="0"/>
                  <a:cs typeface="Times New Roman" panose="02020603050405020304" pitchFamily="18" charset="0"/>
                </a:rPr>
                <a:t>hasAuthor</a:t>
              </a:r>
              <a:endParaRPr lang="he-IL" altLang="ko-KR" i="1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76" name="TextBox 6"/>
            <p:cNvSpPr txBox="1">
              <a:spLocks noChangeArrowheads="1"/>
            </p:cNvSpPr>
            <p:nvPr/>
          </p:nvSpPr>
          <p:spPr bwMode="auto">
            <a:xfrm>
              <a:off x="2840574" y="4372940"/>
              <a:ext cx="2857525" cy="338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>
                  <a:latin typeface="Georgia" panose="02040502050405020303" pitchFamily="18" charset="0"/>
                  <a:cs typeface="Times New Roman" panose="02020603050405020304" pitchFamily="18" charset="0"/>
                </a:rPr>
                <a:t>Foundations of Databases</a:t>
              </a:r>
              <a:endParaRPr lang="he-IL" altLang="ko-KR" sz="1600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501008"/>
            <a:ext cx="3105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cs typeface="Arial" panose="020B0604020202020204" pitchFamily="34" charset="0"/>
              </a:rPr>
              <a:t>Property Tables Summary</a:t>
            </a:r>
            <a:endParaRPr lang="he-IL" altLang="ko-K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l" rtl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The Good</a:t>
            </a:r>
          </a:p>
          <a:p>
            <a:pPr marL="658368" lvl="1" indent="-246888" algn="l" rtl="0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Reduce subject-subject self-joins</a:t>
            </a:r>
          </a:p>
          <a:p>
            <a:pPr marL="365760" indent="-256032" algn="l" rtl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The Bad</a:t>
            </a:r>
          </a:p>
          <a:p>
            <a:pPr marL="658368" lvl="1" indent="-246888" algn="l" rtl="0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Sluggish on cross-table joins</a:t>
            </a:r>
          </a:p>
          <a:p>
            <a:pPr marL="658368" lvl="1" indent="-246888" algn="l" rtl="0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How do we cluster property tables?</a:t>
            </a:r>
          </a:p>
        </p:txBody>
      </p:sp>
    </p:spTree>
    <p:extLst>
      <p:ext uri="{BB962C8B-B14F-4D97-AF65-F5344CB8AC3E}">
        <p14:creationId xmlns:p14="http://schemas.microsoft.com/office/powerpoint/2010/main" val="15821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cs typeface="Arial" panose="020B0604020202020204" pitchFamily="34" charset="0"/>
              </a:rPr>
              <a:t>Vertically Partitioned Approach</a:t>
            </a:r>
            <a:endParaRPr lang="he-IL" altLang="ko-KR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Goal: speed up queries over triples-store</a:t>
            </a:r>
          </a:p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Idea: one table per property</a:t>
            </a:r>
          </a:p>
          <a:p>
            <a:pPr lvl="1"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Column 1: Subjects</a:t>
            </a:r>
          </a:p>
          <a:p>
            <a:pPr lvl="1"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Column 2: Objects</a:t>
            </a:r>
          </a:p>
          <a:p>
            <a:r>
              <a:rPr lang="en-US" altLang="ko-KR" dirty="0" smtClean="0">
                <a:cs typeface="Times New Roman" panose="02020603050405020304" pitchFamily="18" charset="0"/>
              </a:rPr>
              <a:t>Table sorted by subject</a:t>
            </a:r>
            <a:endParaRPr lang="he-IL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19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667000"/>
            <a:ext cx="5353050" cy="188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 panose="020B0604020202020204" pitchFamily="34" charset="0"/>
              </a:rPr>
              <a:t>Vertically Partitioned Approach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572" y="1905000"/>
            <a:ext cx="2699228" cy="421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71600" y="2133600"/>
            <a:ext cx="914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914400" cy="228600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2819400"/>
            <a:ext cx="914400" cy="228600"/>
          </a:xfrm>
          <a:prstGeom prst="rect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136" y="2895600"/>
            <a:ext cx="1153064" cy="198408"/>
          </a:xfrm>
          <a:prstGeom prst="rect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352800"/>
            <a:ext cx="914400" cy="228600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419600"/>
            <a:ext cx="914400" cy="228600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2743200"/>
            <a:ext cx="1295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2819400"/>
            <a:ext cx="1143000" cy="228600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2590800"/>
            <a:ext cx="914400" cy="228600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4038600"/>
            <a:ext cx="1371600" cy="228600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400" y="3962400"/>
            <a:ext cx="1371600" cy="228600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5200" y="3810000"/>
            <a:ext cx="1295400" cy="228600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fontAlgn="auto" hangingPunct="1">
              <a:spcAft>
                <a:spcPts val="0"/>
              </a:spcAft>
              <a:defRPr/>
            </a:pPr>
            <a:r>
              <a:rPr lang="en-US" dirty="0" smtClean="0"/>
              <a:t>Vertically Partitioned Approach: Advantages</a:t>
            </a:r>
            <a:endParaRPr lang="he-IL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Support for multi-valued attributes</a:t>
            </a:r>
          </a:p>
          <a:p>
            <a:pPr algn="l" rtl="0" eaLnBrk="1" hangingPunct="1"/>
            <a:endParaRPr lang="en-US" altLang="ko-KR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smtClean="0"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Support for heterogeneous records</a:t>
            </a:r>
          </a:p>
          <a:p>
            <a:pPr lvl="1" algn="l" rtl="0" eaLnBrk="1" hangingPunct="1"/>
            <a:endParaRPr lang="he-IL" altLang="ko-KR" smtClean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500188" y="1484784"/>
            <a:ext cx="2286000" cy="928688"/>
            <a:chOff x="5857884" y="5357826"/>
            <a:chExt cx="2286016" cy="928694"/>
          </a:xfrm>
        </p:grpSpPr>
        <p:pic>
          <p:nvPicPr>
            <p:cNvPr id="2049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22" y="5429264"/>
              <a:ext cx="2143125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5857884" y="5357826"/>
              <a:ext cx="2286016" cy="92869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>
                <a:solidFill>
                  <a:srgbClr val="FFFFFF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500188" y="3356992"/>
            <a:ext cx="4000500" cy="1428750"/>
            <a:chOff x="1500166" y="4786322"/>
            <a:chExt cx="4000528" cy="1428760"/>
          </a:xfrm>
        </p:grpSpPr>
        <p:pic>
          <p:nvPicPr>
            <p:cNvPr id="2049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042" y="4929198"/>
              <a:ext cx="385762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1500166" y="4786322"/>
              <a:ext cx="4000528" cy="142876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>
                <a:solidFill>
                  <a:srgbClr val="FFFFFF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15063" y="3571304"/>
            <a:ext cx="1714500" cy="1000125"/>
            <a:chOff x="7929586" y="5072074"/>
            <a:chExt cx="1714512" cy="1000132"/>
          </a:xfrm>
        </p:grpSpPr>
        <p:pic>
          <p:nvPicPr>
            <p:cNvPr id="2049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462" y="5214950"/>
              <a:ext cx="1409700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ounded Rectangle 13"/>
            <p:cNvSpPr/>
            <p:nvPr/>
          </p:nvSpPr>
          <p:spPr>
            <a:xfrm>
              <a:off x="7929586" y="5072074"/>
              <a:ext cx="1714512" cy="100013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>
                <a:solidFill>
                  <a:srgbClr val="FFFFFF"/>
                </a:solidFill>
                <a:latin typeface="Georgia" panose="02040502050405020303" pitchFamily="18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 rot="16200000" flipH="1">
            <a:off x="4143375" y="3714179"/>
            <a:ext cx="1143000" cy="85725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214813" y="3714179"/>
            <a:ext cx="1071562" cy="928688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Experiments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Vertically Partitioned Approach: Advantages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Access requested properties only</a:t>
            </a: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No need for clustering algorithms</a:t>
            </a: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Less is more: fewer and faster joins</a:t>
            </a:r>
          </a:p>
          <a:p>
            <a:pPr algn="l" rtl="0" eaLnBrk="1" hangingPunct="1"/>
            <a:endParaRPr lang="en-US" altLang="ko-KR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Vertically Partitioned Approach: Disadvantages</a:t>
            </a:r>
            <a:endParaRPr lang="he-IL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More joins than property tables</a:t>
            </a:r>
          </a:p>
          <a:p>
            <a:pPr lvl="1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Multi-property queries – merge joins</a:t>
            </a: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Slower insertions into tables</a:t>
            </a:r>
          </a:p>
          <a:p>
            <a:pPr lvl="1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Multiple-table access for same-subject statements</a:t>
            </a:r>
          </a:p>
          <a:p>
            <a:pPr lvl="1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Solution: batch insertions</a:t>
            </a: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Standard DBMSs not optimal for this approach</a:t>
            </a:r>
            <a:endParaRPr lang="he-IL" altLang="ko-KR" smtClean="0"/>
          </a:p>
        </p:txBody>
      </p:sp>
    </p:spTree>
    <p:extLst>
      <p:ext uri="{BB962C8B-B14F-4D97-AF65-F5344CB8AC3E}">
        <p14:creationId xmlns:p14="http://schemas.microsoft.com/office/powerpoint/2010/main" val="36751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Column-Oriented DBMS</a:t>
            </a:r>
            <a:endParaRPr lang="he-IL" altLang="ko-KR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+ Only relevant columns are retrieved</a:t>
            </a:r>
          </a:p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- Slower insertions</a:t>
            </a:r>
          </a:p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Advantages for Vertical Partitioning:</a:t>
            </a:r>
          </a:p>
          <a:p>
            <a:pPr lvl="1"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Separate tuple metadata</a:t>
            </a:r>
          </a:p>
          <a:p>
            <a:pPr lvl="2"/>
            <a:r>
              <a:rPr lang="en-US" altLang="ko-KR" dirty="0"/>
              <a:t>35 bytes in </a:t>
            </a:r>
            <a:r>
              <a:rPr lang="en-US" altLang="ko-KR" dirty="0" err="1"/>
              <a:t>Postgres</a:t>
            </a:r>
            <a:r>
              <a:rPr lang="en-US" altLang="ko-KR" dirty="0"/>
              <a:t> vs. 8 bytes in </a:t>
            </a:r>
            <a:r>
              <a:rPr lang="en-US" altLang="ko-KR" dirty="0" smtClean="0"/>
              <a:t>C-Store</a:t>
            </a:r>
            <a:endParaRPr lang="en-US" altLang="ko-KR" dirty="0" smtClean="0">
              <a:cs typeface="Times New Roman" panose="02020603050405020304" pitchFamily="18" charset="0"/>
            </a:endParaRPr>
          </a:p>
          <a:p>
            <a:pPr lvl="1"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Fixed-length tuples</a:t>
            </a:r>
          </a:p>
          <a:p>
            <a:pPr lvl="1"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Column-oriented data compression</a:t>
            </a:r>
          </a:p>
          <a:p>
            <a:pPr lvl="2"/>
            <a:r>
              <a:rPr lang="en-US" altLang="ko-KR" dirty="0"/>
              <a:t>Run-length encoding (ex. 1,1,1,2,2 </a:t>
            </a:r>
            <a:r>
              <a:rPr lang="en-US" altLang="ko-KR" dirty="0">
                <a:sym typeface="Wingdings" pitchFamily="2" charset="2"/>
              </a:rPr>
              <a:t> 1x3, </a:t>
            </a:r>
            <a:r>
              <a:rPr lang="en-US" altLang="ko-KR" dirty="0" smtClean="0">
                <a:sym typeface="Wingdings" pitchFamily="2" charset="2"/>
              </a:rPr>
              <a:t>2x2)</a:t>
            </a:r>
            <a:endParaRPr lang="en-US" altLang="ko-KR" dirty="0" smtClean="0"/>
          </a:p>
          <a:p>
            <a:pPr lvl="1"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Optimized merge code</a:t>
            </a:r>
            <a:endParaRPr lang="he-IL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59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DB Orientation: Column vs Row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Row-Oriented DBMS</a:t>
            </a: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>
              <a:cs typeface="Times New Roman" panose="02020603050405020304" pitchFamily="18" charset="0"/>
            </a:endParaRPr>
          </a:p>
          <a:p>
            <a:pPr marL="0" indent="0" algn="l" rtl="0" eaLnBrk="1" hangingPunct="1">
              <a:buNone/>
            </a:pPr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Column-Oriented</a:t>
            </a:r>
            <a:endParaRPr lang="he-IL" altLang="ko-KR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786508"/>
            <a:ext cx="1785938" cy="1500188"/>
            <a:chOff x="5000628" y="4143380"/>
            <a:chExt cx="1785950" cy="1500198"/>
          </a:xfrm>
        </p:grpSpPr>
        <p:pic>
          <p:nvPicPr>
            <p:cNvPr id="2359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4" y="4214818"/>
              <a:ext cx="15240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5000628" y="4143380"/>
              <a:ext cx="1785950" cy="1500198"/>
            </a:xfrm>
            <a:prstGeom prst="roundRect">
              <a:avLst/>
            </a:prstGeom>
            <a:solidFill>
              <a:srgbClr val="00206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>
                <a:solidFill>
                  <a:srgbClr val="FFFFFF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 bwMode="auto">
          <a:xfrm>
            <a:off x="3143250" y="2000821"/>
            <a:ext cx="1500188" cy="107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857750" y="1448371"/>
            <a:ext cx="3214688" cy="2052637"/>
            <a:chOff x="4857750" y="2519363"/>
            <a:chExt cx="3214688" cy="2052637"/>
          </a:xfrm>
        </p:grpSpPr>
        <p:grpSp>
          <p:nvGrpSpPr>
            <p:cNvPr id="23575" name="Group 22"/>
            <p:cNvGrpSpPr>
              <a:grpSpLocks/>
            </p:cNvGrpSpPr>
            <p:nvPr/>
          </p:nvGrpSpPr>
          <p:grpSpPr bwMode="auto">
            <a:xfrm>
              <a:off x="4857750" y="2786423"/>
              <a:ext cx="3214688" cy="1785577"/>
              <a:chOff x="4500562" y="2571744"/>
              <a:chExt cx="3214710" cy="178595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500562" y="2571384"/>
                <a:ext cx="3214710" cy="17863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3578" name="TextBox 6"/>
              <p:cNvSpPr txBox="1">
                <a:spLocks noChangeArrowheads="1"/>
              </p:cNvSpPr>
              <p:nvPr/>
            </p:nvSpPr>
            <p:spPr bwMode="auto">
              <a:xfrm>
                <a:off x="4500562" y="2571744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/>
                <a:r>
                  <a:rPr lang="en-US" altLang="ko-KR"/>
                  <a:t>ID1, “XYZ”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86446" y="2642836"/>
                <a:ext cx="285752" cy="21435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3580" name="TextBox 8"/>
              <p:cNvSpPr txBox="1">
                <a:spLocks noChangeArrowheads="1"/>
              </p:cNvSpPr>
              <p:nvPr/>
            </p:nvSpPr>
            <p:spPr bwMode="auto">
              <a:xfrm>
                <a:off x="6072198" y="2571744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/>
                <a:r>
                  <a:rPr lang="en-US" altLang="ko-KR"/>
                  <a:t>ID2, “ABC”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7358082" y="2642836"/>
                <a:ext cx="285752" cy="21435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3582" name="TextBox 10"/>
              <p:cNvSpPr txBox="1">
                <a:spLocks noChangeArrowheads="1"/>
              </p:cNvSpPr>
              <p:nvPr/>
            </p:nvSpPr>
            <p:spPr bwMode="auto">
              <a:xfrm>
                <a:off x="4500562" y="2928934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/>
                <a:r>
                  <a:rPr lang="en-US" altLang="ko-KR"/>
                  <a:t>ID3, “MNO”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5786446" y="3000098"/>
                <a:ext cx="285752" cy="21435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3584" name="TextBox 12"/>
              <p:cNvSpPr txBox="1">
                <a:spLocks noChangeArrowheads="1"/>
              </p:cNvSpPr>
              <p:nvPr/>
            </p:nvSpPr>
            <p:spPr bwMode="auto">
              <a:xfrm>
                <a:off x="6072198" y="2916792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/>
                <a:r>
                  <a:rPr lang="en-US" altLang="ko-KR"/>
                  <a:t>ID4, “DEF”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358082" y="2987396"/>
                <a:ext cx="285752" cy="21435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3586" name="TextBox 14"/>
              <p:cNvSpPr txBox="1">
                <a:spLocks noChangeArrowheads="1"/>
              </p:cNvSpPr>
              <p:nvPr/>
            </p:nvSpPr>
            <p:spPr bwMode="auto">
              <a:xfrm>
                <a:off x="4500562" y="3303855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/>
                <a:r>
                  <a:rPr lang="en-US" altLang="ko-KR"/>
                  <a:t>ID5, “GHI”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786446" y="3374827"/>
                <a:ext cx="285752" cy="21435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3588" name="TextBox 16"/>
              <p:cNvSpPr txBox="1">
                <a:spLocks noChangeArrowheads="1"/>
              </p:cNvSpPr>
              <p:nvPr/>
            </p:nvSpPr>
            <p:spPr bwMode="auto">
              <a:xfrm>
                <a:off x="6072198" y="3286124"/>
                <a:ext cx="135732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/>
                <a:r>
                  <a:rPr lang="en-US" altLang="ko-KR" sz="2000" b="1"/>
                  <a:t>…</a:t>
                </a:r>
              </a:p>
            </p:txBody>
          </p:sp>
          <p:grpSp>
            <p:nvGrpSpPr>
              <p:cNvPr id="23589" name="Group 21"/>
              <p:cNvGrpSpPr>
                <a:grpSpLocks/>
              </p:cNvGrpSpPr>
              <p:nvPr/>
            </p:nvGrpSpPr>
            <p:grpSpPr bwMode="auto">
              <a:xfrm>
                <a:off x="6072198" y="3786190"/>
                <a:ext cx="71438" cy="428628"/>
                <a:chOff x="6072198" y="3786190"/>
                <a:chExt cx="71438" cy="428628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072198" y="3786075"/>
                  <a:ext cx="71438" cy="7145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ko-KR">
                    <a:solidFill>
                      <a:srgbClr val="FFFFFF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072198" y="3938507"/>
                  <a:ext cx="71438" cy="7145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ko-KR">
                    <a:solidFill>
                      <a:srgbClr val="FFFFFF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072198" y="4143338"/>
                  <a:ext cx="71438" cy="7145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ko-KR">
                    <a:solidFill>
                      <a:srgbClr val="FFFFFF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</p:grpSp>
        <p:sp>
          <p:nvSpPr>
            <p:cNvPr id="23576" name="TextBox 49"/>
            <p:cNvSpPr txBox="1">
              <a:spLocks noChangeArrowheads="1"/>
            </p:cNvSpPr>
            <p:nvPr/>
          </p:nvSpPr>
          <p:spPr bwMode="auto">
            <a:xfrm>
              <a:off x="4857750" y="2519363"/>
              <a:ext cx="3214688" cy="33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ko-KR" sz="1600" b="1"/>
                <a:t>DBMS Memory File</a:t>
              </a:r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143000" y="4650284"/>
            <a:ext cx="1785938" cy="1500187"/>
            <a:chOff x="5000628" y="4143380"/>
            <a:chExt cx="1785950" cy="1500198"/>
          </a:xfrm>
        </p:grpSpPr>
        <p:pic>
          <p:nvPicPr>
            <p:cNvPr id="235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4" y="4214818"/>
              <a:ext cx="15240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ounded Rectangle 47"/>
            <p:cNvSpPr/>
            <p:nvPr/>
          </p:nvSpPr>
          <p:spPr>
            <a:xfrm>
              <a:off x="5000628" y="4143380"/>
              <a:ext cx="1785950" cy="1500198"/>
            </a:xfrm>
            <a:prstGeom prst="roundRect">
              <a:avLst/>
            </a:prstGeom>
            <a:solidFill>
              <a:srgbClr val="00206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>
                <a:solidFill>
                  <a:srgbClr val="FFFFFF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3143250" y="4293096"/>
            <a:ext cx="4929188" cy="2071688"/>
            <a:chOff x="3143250" y="4714875"/>
            <a:chExt cx="4929188" cy="20716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857750" y="5000625"/>
              <a:ext cx="3214688" cy="1785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563" name="TextBox 31"/>
            <p:cNvSpPr txBox="1">
              <a:spLocks noChangeArrowheads="1"/>
            </p:cNvSpPr>
            <p:nvPr/>
          </p:nvSpPr>
          <p:spPr bwMode="auto">
            <a:xfrm>
              <a:off x="4857750" y="5000626"/>
              <a:ext cx="3143250" cy="92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ko-KR"/>
                <a:t>ID1, ID2, ID3, ID4, ID5     “XYZ”, “ABC”, “MNO”, “DEF”, “GHI”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286625" y="5072063"/>
              <a:ext cx="285750" cy="21431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>
                <a:solidFill>
                  <a:srgbClr val="FFFFFF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572125" y="5643563"/>
              <a:ext cx="285750" cy="21431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>
                <a:solidFill>
                  <a:srgbClr val="FFFFFF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566" name="TextBox 41"/>
            <p:cNvSpPr txBox="1">
              <a:spLocks noChangeArrowheads="1"/>
            </p:cNvSpPr>
            <p:nvPr/>
          </p:nvSpPr>
          <p:spPr bwMode="auto">
            <a:xfrm>
              <a:off x="5929313" y="5572125"/>
              <a:ext cx="1357313" cy="40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ko-KR" sz="2000" b="1"/>
                <a:t>…</a:t>
              </a:r>
            </a:p>
          </p:txBody>
        </p:sp>
        <p:grpSp>
          <p:nvGrpSpPr>
            <p:cNvPr id="23567" name="Group 21"/>
            <p:cNvGrpSpPr>
              <a:grpSpLocks/>
            </p:cNvGrpSpPr>
            <p:nvPr/>
          </p:nvGrpSpPr>
          <p:grpSpPr bwMode="auto">
            <a:xfrm>
              <a:off x="6429375" y="6215063"/>
              <a:ext cx="71438" cy="428625"/>
              <a:chOff x="6072198" y="3786190"/>
              <a:chExt cx="71438" cy="428628"/>
            </a:xfrm>
          </p:grpSpPr>
          <p:sp>
            <p:nvSpPr>
              <p:cNvPr id="44" name="Oval 18"/>
              <p:cNvSpPr/>
              <p:nvPr/>
            </p:nvSpPr>
            <p:spPr>
              <a:xfrm>
                <a:off x="6072198" y="3786190"/>
                <a:ext cx="71438" cy="7143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072198" y="3938591"/>
                <a:ext cx="71438" cy="7143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072198" y="4143379"/>
                <a:ext cx="71438" cy="71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>
                  <a:solidFill>
                    <a:srgbClr val="FFFFFF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30" name="Right Arrow 29"/>
            <p:cNvSpPr/>
            <p:nvPr/>
          </p:nvSpPr>
          <p:spPr bwMode="auto">
            <a:xfrm>
              <a:off x="3143250" y="5286375"/>
              <a:ext cx="1500188" cy="1071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23569" name="TextBox 50"/>
            <p:cNvSpPr txBox="1">
              <a:spLocks noChangeArrowheads="1"/>
            </p:cNvSpPr>
            <p:nvPr/>
          </p:nvSpPr>
          <p:spPr bwMode="auto">
            <a:xfrm>
              <a:off x="4857750" y="4714875"/>
              <a:ext cx="3214688" cy="338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ko-KR" sz="1600" b="1"/>
                <a:t>DBMS Memory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b="1" dirty="0" smtClean="0"/>
              <a:t>Experiments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09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Benchmark: Dataset</a:t>
            </a:r>
            <a:endParaRPr lang="he-IL" altLang="ko-KR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Barton Libraries</a:t>
            </a:r>
          </a:p>
          <a:p>
            <a:pPr lvl="1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50 million triples</a:t>
            </a:r>
          </a:p>
          <a:p>
            <a:pPr lvl="2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77% multi-valued</a:t>
            </a:r>
          </a:p>
          <a:p>
            <a:pPr lvl="1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221 unique properties</a:t>
            </a:r>
          </a:p>
          <a:p>
            <a:pPr lvl="2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37% multi-valued</a:t>
            </a:r>
          </a:p>
          <a:p>
            <a:pPr lvl="1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Good representation of Semantic Web data</a:t>
            </a: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RDF/XML converted into triples</a:t>
            </a:r>
            <a:endParaRPr lang="he-IL" altLang="ko-KR" smtClean="0"/>
          </a:p>
        </p:txBody>
      </p:sp>
    </p:spTree>
    <p:extLst>
      <p:ext uri="{BB962C8B-B14F-4D97-AF65-F5344CB8AC3E}">
        <p14:creationId xmlns:p14="http://schemas.microsoft.com/office/powerpoint/2010/main" val="26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Benchmark: Longwell</a:t>
            </a:r>
            <a:endParaRPr lang="he-IL" altLang="ko-KR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GUI for exploring RDF data</a:t>
            </a:r>
          </a:p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User applies filters to property panels</a:t>
            </a:r>
          </a:p>
          <a:p>
            <a:r>
              <a:rPr lang="en-US" altLang="ko-KR" dirty="0"/>
              <a:t>Shows list of currently filtered resources(RDF subjects) in main portion of the screen and a list of filters in panels along the </a:t>
            </a:r>
            <a:r>
              <a:rPr lang="en-US" altLang="ko-KR" dirty="0" smtClean="0"/>
              <a:t>side</a:t>
            </a:r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ko-KR" dirty="0" err="1" smtClean="0">
                <a:cs typeface="Times New Roman" panose="02020603050405020304" pitchFamily="18" charset="0"/>
              </a:rPr>
              <a:t>Longwell</a:t>
            </a:r>
            <a:r>
              <a:rPr lang="en-US" altLang="ko-KR" dirty="0" smtClean="0">
                <a:cs typeface="Times New Roman" panose="02020603050405020304" pitchFamily="18" charset="0"/>
              </a:rPr>
              <a:t>-style queries provide realistic benchmark for testing</a:t>
            </a:r>
          </a:p>
          <a:p>
            <a:pPr marL="0" indent="0" algn="l" rtl="0" eaLnBrk="1" hangingPunct="1">
              <a:buNone/>
            </a:pPr>
            <a:endParaRPr lang="en-US" altLang="ko-KR" dirty="0" smtClean="0">
              <a:cs typeface="Times New Roman" panose="02020603050405020304" pitchFamily="18" charset="0"/>
            </a:endParaRPr>
          </a:p>
          <a:p>
            <a:pPr marL="0" indent="0" algn="l" rtl="0" eaLnBrk="1" hangingPunct="1">
              <a:buNone/>
            </a:pPr>
            <a:endParaRPr lang="en-US" altLang="ko-KR" dirty="0">
              <a:cs typeface="Times New Roman" panose="02020603050405020304" pitchFamily="18" charset="0"/>
            </a:endParaRPr>
          </a:p>
          <a:p>
            <a:pPr marL="0" indent="0" algn="l" rtl="0" eaLnBrk="1" hangingPunct="1">
              <a:buNone/>
            </a:pPr>
            <a:endParaRPr lang="en-US" altLang="ko-KR" dirty="0" smtClean="0">
              <a:cs typeface="Times New Roman" panose="02020603050405020304" pitchFamily="18" charset="0"/>
            </a:endParaRPr>
          </a:p>
          <a:p>
            <a:pPr marL="0" indent="0" algn="l" rtl="0" eaLnBrk="1" hangingPunct="1">
              <a:buNone/>
            </a:pPr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en-US" altLang="ko-KR" dirty="0">
                <a:cs typeface="Times New Roman" panose="02020603050405020304" pitchFamily="18" charset="0"/>
              </a:rPr>
              <a:t>7 queries were chosen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Each query represents typical browsing session</a:t>
            </a:r>
          </a:p>
          <a:p>
            <a:pPr lvl="1"/>
            <a:r>
              <a:rPr lang="en-US" altLang="ko-KR" dirty="0">
                <a:cs typeface="Times New Roman" panose="02020603050405020304" pitchFamily="18" charset="0"/>
              </a:rPr>
              <a:t>Exercises on query diversity</a:t>
            </a:r>
          </a:p>
          <a:p>
            <a:pPr algn="l" rtl="0" eaLnBrk="1" hangingPunct="1"/>
            <a:endParaRPr lang="he-IL" altLang="ko-KR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33594" t="11458" r="19531" b="39512"/>
          <a:stretch>
            <a:fillRect/>
          </a:stretch>
        </p:blipFill>
        <p:spPr bwMode="auto">
          <a:xfrm>
            <a:off x="5436096" y="3356992"/>
            <a:ext cx="357982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07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 data</a:t>
            </a:r>
          </a:p>
          <a:p>
            <a:pPr>
              <a:buNone/>
            </a:pPr>
            <a:r>
              <a:rPr lang="en-US" dirty="0" smtClean="0"/>
              <a:t>	- 3.0 GHz Pentium IV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RedHat</a:t>
            </a:r>
            <a:r>
              <a:rPr lang="en-US" dirty="0" smtClean="0"/>
              <a:t> Linux</a:t>
            </a:r>
          </a:p>
          <a:p>
            <a:r>
              <a:rPr lang="en-US" dirty="0" smtClean="0"/>
              <a:t>28 properties are selected over which queries will be run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Database</a:t>
            </a:r>
          </a:p>
          <a:p>
            <a:pPr>
              <a:buNone/>
            </a:pPr>
            <a:r>
              <a:rPr lang="en-US" dirty="0" smtClean="0"/>
              <a:t>	- Triple-store schema, property table and vertically partitioned schema</a:t>
            </a:r>
          </a:p>
          <a:p>
            <a:r>
              <a:rPr lang="en-US" dirty="0" smtClean="0"/>
              <a:t>C-Store : vertically partitioned schema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fontAlgn="auto" hangingPunct="1">
              <a:spcAft>
                <a:spcPts val="0"/>
              </a:spcAft>
              <a:defRPr/>
            </a:pPr>
            <a:r>
              <a:rPr lang="en-US" dirty="0" smtClean="0"/>
              <a:t>Evaluation: Schema Implementations</a:t>
            </a:r>
            <a:endParaRPr lang="he-IL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Performance comparison of all 3 schemas</a:t>
            </a:r>
          </a:p>
          <a:p>
            <a:pPr marL="925513" lvl="1" indent="-514350" algn="l" rtl="0" eaLnBrk="1" hangingPunct="1">
              <a:buFont typeface="Georgia" panose="02040502050405020303" pitchFamily="18" charset="0"/>
              <a:buAutoNum type="arabicPeriod"/>
            </a:pPr>
            <a:r>
              <a:rPr lang="en-US" altLang="ko-KR" smtClean="0">
                <a:cs typeface="Times New Roman" panose="02020603050405020304" pitchFamily="18" charset="0"/>
              </a:rPr>
              <a:t>Triple Store</a:t>
            </a:r>
          </a:p>
          <a:p>
            <a:pPr marL="925513" lvl="1" indent="-514350" algn="l" rtl="0" eaLnBrk="1" hangingPunct="1">
              <a:buFont typeface="Georgia" panose="02040502050405020303" pitchFamily="18" charset="0"/>
              <a:buAutoNum type="arabicPeriod"/>
            </a:pPr>
            <a:r>
              <a:rPr lang="en-US" altLang="ko-KR" smtClean="0">
                <a:cs typeface="Times New Roman" panose="02020603050405020304" pitchFamily="18" charset="0"/>
              </a:rPr>
              <a:t>Property Table Store</a:t>
            </a:r>
          </a:p>
          <a:p>
            <a:pPr marL="925513" lvl="1" indent="-514350" algn="l" rtl="0" eaLnBrk="1" hangingPunct="1">
              <a:buFont typeface="Georgia" panose="02040502050405020303" pitchFamily="18" charset="0"/>
              <a:buAutoNum type="arabicPeriod"/>
            </a:pPr>
            <a:r>
              <a:rPr lang="en-US" altLang="ko-KR" smtClean="0">
                <a:cs typeface="Times New Roman" panose="02020603050405020304" pitchFamily="18" charset="0"/>
              </a:rPr>
              <a:t>Vertically Partitioned Store</a:t>
            </a:r>
          </a:p>
          <a:p>
            <a:pPr marL="1190625" lvl="2" indent="-514350" algn="l" rtl="0" eaLnBrk="1" hangingPunct="1">
              <a:buFont typeface="Wingdings 2" panose="05020102010507070707" pitchFamily="18" charset="2"/>
              <a:buAutoNum type="alphaUcPeriod"/>
            </a:pPr>
            <a:r>
              <a:rPr lang="en-US" altLang="ko-KR" smtClean="0">
                <a:cs typeface="Times New Roman" panose="02020603050405020304" pitchFamily="18" charset="0"/>
              </a:rPr>
              <a:t>Row-oriented (Postgres)</a:t>
            </a:r>
          </a:p>
          <a:p>
            <a:pPr marL="1190625" lvl="2" indent="-514350" algn="l" rtl="0" eaLnBrk="1" hangingPunct="1">
              <a:buFont typeface="Wingdings 2" panose="05020102010507070707" pitchFamily="18" charset="2"/>
              <a:buAutoNum type="alphaUcPeriod"/>
            </a:pPr>
            <a:r>
              <a:rPr lang="en-US" altLang="ko-KR" smtClean="0">
                <a:cs typeface="Times New Roman" panose="02020603050405020304" pitchFamily="18" charset="0"/>
              </a:rPr>
              <a:t>Column-oriented (C-Store)</a:t>
            </a:r>
            <a:endParaRPr lang="he-IL" altLang="ko-KR" smtClean="0"/>
          </a:p>
        </p:txBody>
      </p:sp>
    </p:spTree>
    <p:extLst>
      <p:ext uri="{BB962C8B-B14F-4D97-AF65-F5344CB8AC3E}">
        <p14:creationId xmlns:p14="http://schemas.microsoft.com/office/powerpoint/2010/main" val="9984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Evaluation: Size Matters</a:t>
            </a:r>
            <a:endParaRPr lang="he-IL" altLang="ko-KR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8" indent="-514350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Memory usage per implementation</a:t>
            </a:r>
          </a:p>
          <a:p>
            <a:pPr marL="915988" lvl="1" indent="-514350" algn="l" rtl="0" eaLnBrk="1" hangingPunct="1">
              <a:buFont typeface="Georgia" panose="02040502050405020303" pitchFamily="18" charset="0"/>
              <a:buAutoNum type="arabicPeriod"/>
            </a:pPr>
            <a:r>
              <a:rPr lang="en-US" altLang="ko-KR" smtClean="0">
                <a:cs typeface="Times New Roman" panose="02020603050405020304" pitchFamily="18" charset="0"/>
              </a:rPr>
              <a:t>Triple Store</a:t>
            </a:r>
          </a:p>
          <a:p>
            <a:pPr marL="1181100" lvl="2" indent="-514350" algn="l" rtl="0"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cs typeface="Times New Roman" panose="02020603050405020304" pitchFamily="18" charset="0"/>
              </a:rPr>
              <a:t>- 8.3 GBytes</a:t>
            </a:r>
          </a:p>
          <a:p>
            <a:pPr marL="915988" lvl="1" indent="-514350" algn="l" rtl="0" eaLnBrk="1" hangingPunct="1">
              <a:buFont typeface="Georgia" panose="02040502050405020303" pitchFamily="18" charset="0"/>
              <a:buAutoNum type="arabicPeriod"/>
            </a:pPr>
            <a:r>
              <a:rPr lang="en-US" altLang="ko-KR" smtClean="0">
                <a:cs typeface="Times New Roman" panose="02020603050405020304" pitchFamily="18" charset="0"/>
              </a:rPr>
              <a:t>Property Table store</a:t>
            </a:r>
          </a:p>
          <a:p>
            <a:pPr marL="1181100" lvl="2" indent="-514350" algn="l" rtl="0"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cs typeface="Times New Roman" panose="02020603050405020304" pitchFamily="18" charset="0"/>
              </a:rPr>
              <a:t>- 14 GBytes</a:t>
            </a:r>
          </a:p>
          <a:p>
            <a:pPr marL="915988" lvl="1" indent="-514350" algn="l" rtl="0" eaLnBrk="1" hangingPunct="1">
              <a:buFont typeface="Georgia" panose="02040502050405020303" pitchFamily="18" charset="0"/>
              <a:buAutoNum type="arabicPeriod"/>
            </a:pPr>
            <a:r>
              <a:rPr lang="en-US" altLang="ko-KR" smtClean="0">
                <a:cs typeface="Times New Roman" panose="02020603050405020304" pitchFamily="18" charset="0"/>
              </a:rPr>
              <a:t>Vertically Partitioned Store (Postgres)</a:t>
            </a:r>
          </a:p>
          <a:p>
            <a:pPr marL="1181100" lvl="2" indent="-514350" algn="l" rtl="0"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cs typeface="Times New Roman" panose="02020603050405020304" pitchFamily="18" charset="0"/>
              </a:rPr>
              <a:t>- 5.2 GBytes</a:t>
            </a:r>
          </a:p>
          <a:p>
            <a:pPr marL="915988" lvl="1" indent="-514350" algn="l" rtl="0" eaLnBrk="1" hangingPunct="1">
              <a:buFont typeface="Georgia" panose="02040502050405020303" pitchFamily="18" charset="0"/>
              <a:buAutoNum type="arabicPeriod"/>
            </a:pPr>
            <a:r>
              <a:rPr lang="en-US" altLang="ko-KR" smtClean="0">
                <a:cs typeface="Times New Roman" panose="02020603050405020304" pitchFamily="18" charset="0"/>
              </a:rPr>
              <a:t>Vertically Partitioned Store (C-Store)</a:t>
            </a:r>
          </a:p>
          <a:p>
            <a:pPr marL="1181100" lvl="2" indent="-514350" algn="l" rtl="0"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cs typeface="Times New Roman" panose="02020603050405020304" pitchFamily="18" charset="0"/>
              </a:rPr>
              <a:t>- 2.7 GBytes</a:t>
            </a:r>
          </a:p>
          <a:p>
            <a:pPr marL="623888" indent="-514350" algn="l" rtl="0" eaLnBrk="1" hangingPunct="1">
              <a:buFont typeface="Georgia" panose="02040502050405020303" pitchFamily="18" charset="0"/>
              <a:buAutoNum type="arabicPeriod"/>
            </a:pPr>
            <a:endParaRPr lang="en-US" altLang="ko-KR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 panose="020B0604020202020204" pitchFamily="34" charset="0"/>
              </a:rPr>
              <a:t>RDF Triples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cs typeface="Times New Roman" panose="02020603050405020304" pitchFamily="18" charset="0"/>
              </a:rPr>
              <a:t>Semantic breakdown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“Rick Hull wrote </a:t>
            </a:r>
            <a:r>
              <a:rPr lang="en-US" altLang="ko-KR" sz="2000" i="1" dirty="0">
                <a:cs typeface="Times New Roman" panose="02020603050405020304" pitchFamily="18" charset="0"/>
              </a:rPr>
              <a:t>Foundations of Databases</a:t>
            </a:r>
            <a:r>
              <a:rPr lang="en-US" altLang="ko-KR" sz="2000" dirty="0">
                <a:cs typeface="Times New Roman" panose="02020603050405020304" pitchFamily="18" charset="0"/>
              </a:rPr>
              <a:t>.”</a:t>
            </a:r>
          </a:p>
          <a:p>
            <a:r>
              <a:rPr lang="en-US" altLang="ko-KR" sz="2200" dirty="0">
                <a:cs typeface="Times New Roman" panose="02020603050405020304" pitchFamily="18" charset="0"/>
              </a:rPr>
              <a:t>Representation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Graph</a:t>
            </a:r>
          </a:p>
          <a:p>
            <a:pPr lvl="1">
              <a:buNone/>
            </a:pPr>
            <a:endParaRPr lang="en-US" altLang="ko-KR" sz="2000" dirty="0"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ko-KR" sz="2000" dirty="0">
              <a:cs typeface="Times New Roman" panose="02020603050405020304" pitchFamily="18" charset="0"/>
            </a:endParaRP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Statement</a:t>
            </a:r>
          </a:p>
          <a:p>
            <a:pPr lvl="2">
              <a:buNone/>
            </a:pP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	&lt;“Foundations of Databases”, </a:t>
            </a:r>
            <a:r>
              <a:rPr lang="en-US" altLang="ko-K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hasAuthor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, “Rick Hull”&gt;</a:t>
            </a:r>
            <a:endParaRPr lang="en-US" altLang="ko-K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Times New Roman" panose="02020603050405020304" pitchFamily="18" charset="0"/>
              </a:rPr>
              <a:t>XML format</a:t>
            </a:r>
          </a:p>
          <a:p>
            <a:pPr>
              <a:buNone/>
            </a:pPr>
            <a:r>
              <a:rPr lang="en-US" altLang="ko-K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altLang="ko-KR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428750" y="2780928"/>
            <a:ext cx="6643688" cy="642937"/>
            <a:chOff x="1357290" y="3500438"/>
            <a:chExt cx="6643734" cy="64294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57290" y="3571876"/>
              <a:ext cx="3286148" cy="571504"/>
              <a:chOff x="1357290" y="3571876"/>
              <a:chExt cx="3286148" cy="571504"/>
            </a:xfrm>
          </p:grpSpPr>
          <p:sp>
            <p:nvSpPr>
              <p:cNvPr id="11" name="Oval 5"/>
              <p:cNvSpPr/>
              <p:nvPr/>
            </p:nvSpPr>
            <p:spPr>
              <a:xfrm>
                <a:off x="1357290" y="3571876"/>
                <a:ext cx="3286148" cy="57150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1714480" y="3643314"/>
                <a:ext cx="28575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Georgia" panose="02040502050405020303" pitchFamily="18" charset="0"/>
                    <a:cs typeface="Times New Roman" panose="02020603050405020304" pitchFamily="18" charset="0"/>
                  </a:rPr>
                  <a:t>Foundations of Databases</a:t>
                </a:r>
                <a:endParaRPr lang="he-IL" altLang="ko-KR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6572264" y="3571876"/>
              <a:ext cx="1428760" cy="571504"/>
              <a:chOff x="6572264" y="3571876"/>
              <a:chExt cx="1428760" cy="571504"/>
            </a:xfrm>
          </p:grpSpPr>
          <p:sp>
            <p:nvSpPr>
              <p:cNvPr id="9" name="Oval 9"/>
              <p:cNvSpPr/>
              <p:nvPr/>
            </p:nvSpPr>
            <p:spPr>
              <a:xfrm>
                <a:off x="6572264" y="3571876"/>
                <a:ext cx="1428760" cy="57150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0" name="TextBox 10"/>
              <p:cNvSpPr txBox="1">
                <a:spLocks noChangeArrowheads="1"/>
              </p:cNvSpPr>
              <p:nvPr/>
            </p:nvSpPr>
            <p:spPr bwMode="auto">
              <a:xfrm>
                <a:off x="6643702" y="3643314"/>
                <a:ext cx="12144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Georgia" panose="02040502050405020303" pitchFamily="18" charset="0"/>
                    <a:cs typeface="Times New Roman" panose="02020603050405020304" pitchFamily="18" charset="0"/>
                  </a:rPr>
                  <a:t>Rick Hull</a:t>
                </a:r>
                <a:endParaRPr lang="he-IL" altLang="ko-KR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Right Arrow 14"/>
            <p:cNvSpPr/>
            <p:nvPr/>
          </p:nvSpPr>
          <p:spPr>
            <a:xfrm>
              <a:off x="4643438" y="3857628"/>
              <a:ext cx="1928826" cy="71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4643438" y="3500438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i="1">
                  <a:latin typeface="Georgia" panose="02040502050405020303" pitchFamily="18" charset="0"/>
                  <a:cs typeface="Times New Roman" panose="02020603050405020304" pitchFamily="18" charset="0"/>
                </a:rPr>
                <a:t>hasAuthor</a:t>
              </a:r>
              <a:endParaRPr lang="he-IL" altLang="ko-KR" i="1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1214438" y="4495428"/>
            <a:ext cx="6357937" cy="1214437"/>
            <a:chOff x="1214414" y="5572140"/>
            <a:chExt cx="6357982" cy="1214446"/>
          </a:xfrm>
        </p:grpSpPr>
        <p:sp>
          <p:nvSpPr>
            <p:cNvPr id="14" name="Rectangle 17"/>
            <p:cNvSpPr/>
            <p:nvPr/>
          </p:nvSpPr>
          <p:spPr>
            <a:xfrm>
              <a:off x="1214414" y="5572140"/>
              <a:ext cx="6357982" cy="10001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285852" y="5586257"/>
              <a:ext cx="621510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&lt;rdf:RDF xmlns:rdf="http://www.w3.org/1999/02/22-rdf-syntax-ns#"&gt;</a:t>
              </a:r>
            </a:p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	&lt;rdf:Description rdf:about="</a:t>
              </a:r>
              <a:r>
                <a:rPr lang="en-US" altLang="ko-KR" sz="1200">
                  <a:latin typeface="Courier New" panose="02070309020205020404" pitchFamily="49" charset="0"/>
                  <a:cs typeface="Courier New" panose="02070309020205020404" pitchFamily="49" charset="0"/>
                </a:rPr>
                <a:t>Foundations of Databases</a:t>
              </a:r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		&lt;hasAuthor&gt;Rick Hull&lt;/hasAuthor&gt;</a:t>
              </a:r>
            </a:p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	&lt;/rdf:Description&gt;</a:t>
              </a:r>
            </a:p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&lt;/rdf:RDF&gt;</a:t>
              </a:r>
            </a:p>
            <a:p>
              <a:pPr eaLnBrk="1" hangingPunct="1"/>
              <a:endParaRPr lang="he-IL" altLang="ko-KR" sz="1200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Results</a:t>
            </a:r>
            <a:endParaRPr lang="he-IL" altLang="ko-KR" smtClean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412776"/>
            <a:ext cx="477202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8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Scalability</a:t>
            </a:r>
            <a:endParaRPr lang="he-IL" altLang="ko-KR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How does performance scale with size of data?</a:t>
            </a: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Increased number of triples from 1 million to 50 million.</a:t>
            </a:r>
          </a:p>
        </p:txBody>
      </p:sp>
    </p:spTree>
    <p:extLst>
      <p:ext uri="{BB962C8B-B14F-4D97-AF65-F5344CB8AC3E}">
        <p14:creationId xmlns:p14="http://schemas.microsoft.com/office/powerpoint/2010/main" val="37267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Results: Scalability</a:t>
            </a:r>
            <a:endParaRPr lang="he-IL" altLang="ko-KR" smtClean="0"/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Vertical partitioning schemes scale linearly</a:t>
            </a:r>
          </a:p>
          <a:p>
            <a:pPr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Triple-store scales super-linearly</a:t>
            </a:r>
          </a:p>
          <a:p>
            <a:pPr lvl="1" algn="l" rtl="0" eaLnBrk="1" hangingPunct="1"/>
            <a:r>
              <a:rPr lang="en-US" altLang="ko-KR" smtClean="0">
                <a:cs typeface="Times New Roman" panose="02020603050405020304" pitchFamily="18" charset="0"/>
              </a:rPr>
              <a:t>Prevalent sorting operations</a:t>
            </a:r>
            <a:endParaRPr lang="he-IL" altLang="ko-KR" smtClean="0"/>
          </a:p>
          <a:p>
            <a:pPr algn="l" rtl="0" eaLnBrk="1" hangingPunct="1"/>
            <a:endParaRPr lang="en-US" altLang="ko-KR" smtClean="0">
              <a:cs typeface="Times New Roman" panose="02020603050405020304" pitchFamily="18" charset="0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92896"/>
            <a:ext cx="4429125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0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Results: Further Widening</a:t>
            </a:r>
            <a:endParaRPr lang="he-IL" altLang="ko-KR" smtClean="0"/>
          </a:p>
        </p:txBody>
      </p:sp>
      <p:pic>
        <p:nvPicPr>
          <p:cNvPr id="43011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844824"/>
            <a:ext cx="6257925" cy="3990975"/>
          </a:xfrm>
        </p:spPr>
      </p:pic>
    </p:spTree>
    <p:extLst>
      <p:ext uri="{BB962C8B-B14F-4D97-AF65-F5344CB8AC3E}">
        <p14:creationId xmlns:p14="http://schemas.microsoft.com/office/powerpoint/2010/main" val="7751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Experiments</a:t>
            </a:r>
          </a:p>
          <a:p>
            <a:r>
              <a:rPr lang="en-US" altLang="ko-KR" sz="24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38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Summary</a:t>
            </a:r>
            <a:endParaRPr lang="he-IL" altLang="ko-K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altLang="ko-KR" smtClean="0">
                <a:cs typeface="Times New Roman" panose="02020603050405020304" pitchFamily="18" charset="0"/>
              </a:rPr>
              <a:t>Semantic Web users require fast responses to queries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ko-KR" smtClean="0">
                <a:cs typeface="Times New Roman" panose="02020603050405020304" pitchFamily="18" charset="0"/>
              </a:rPr>
              <a:t>Current triple-stores just don’t cut it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ko-KR" smtClean="0">
                <a:cs typeface="Times New Roman" panose="02020603050405020304" pitchFamily="18" charset="0"/>
              </a:rPr>
              <a:t>Can’t stand up to sluggish self-joins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ko-KR" smtClean="0">
                <a:cs typeface="Times New Roman" panose="02020603050405020304" pitchFamily="18" charset="0"/>
              </a:rPr>
              <a:t>Property tables are good, but have their limitations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ko-KR" smtClean="0">
                <a:cs typeface="Times New Roman" panose="02020603050405020304" pitchFamily="18" charset="0"/>
              </a:rPr>
              <a:t>Vertical partitioning takes the cake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ko-KR" smtClean="0">
                <a:cs typeface="Times New Roman" panose="02020603050405020304" pitchFamily="18" charset="0"/>
              </a:rPr>
              <a:t>Competes with optimal performance of property table solution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ko-KR" smtClean="0">
                <a:cs typeface="Times New Roman" panose="02020603050405020304" pitchFamily="18" charset="0"/>
              </a:rPr>
              <a:t>Step toward an interactive-time Semantic Web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ko-KR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1752600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2860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Fox, Joe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2819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1066800" y="2438400"/>
            <a:ext cx="1524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14600" y="3810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600" y="4267200"/>
            <a:ext cx="1295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Orr, Tim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4600" y="4724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4600" y="5181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62200" y="5715000"/>
            <a:ext cx="1524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CDType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0"/>
            <a:endCxn id="21" idx="1"/>
          </p:cNvCxnSpPr>
          <p:nvPr/>
        </p:nvCxnSpPr>
        <p:spPr>
          <a:xfrm rot="5400000" flipH="1" flipV="1">
            <a:off x="1257300" y="3314700"/>
            <a:ext cx="6096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7"/>
            <a:endCxn id="22" idx="1"/>
          </p:cNvCxnSpPr>
          <p:nvPr/>
        </p:nvCxnSpPr>
        <p:spPr>
          <a:xfrm rot="5400000" flipH="1" flipV="1">
            <a:off x="1614067" y="3738423"/>
            <a:ext cx="219355" cy="158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4" idx="1"/>
          </p:cNvCxnSpPr>
          <p:nvPr/>
        </p:nvCxnSpPr>
        <p:spPr>
          <a:xfrm>
            <a:off x="1066800" y="48006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25" idx="1"/>
          </p:cNvCxnSpPr>
          <p:nvPr/>
        </p:nvCxnSpPr>
        <p:spPr>
          <a:xfrm rot="16200000" flipH="1">
            <a:off x="1537867" y="4357266"/>
            <a:ext cx="371755" cy="158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4"/>
            <a:endCxn id="26" idx="2"/>
          </p:cNvCxnSpPr>
          <p:nvPr/>
        </p:nvCxnSpPr>
        <p:spPr>
          <a:xfrm rot="16200000" flipH="1">
            <a:off x="1047750" y="4591050"/>
            <a:ext cx="8763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48200" y="1752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48200" y="22860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3657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438400" y="32766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BookType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5" idx="0"/>
            <a:endCxn id="40" idx="3"/>
          </p:cNvCxnSpPr>
          <p:nvPr/>
        </p:nvCxnSpPr>
        <p:spPr>
          <a:xfrm rot="16200000" flipV="1">
            <a:off x="6838950" y="552450"/>
            <a:ext cx="228600" cy="293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41" idx="3"/>
          </p:cNvCxnSpPr>
          <p:nvPr/>
        </p:nvCxnSpPr>
        <p:spPr>
          <a:xfrm rot="10800000" flipV="1">
            <a:off x="5791200" y="2362200"/>
            <a:ext cx="2209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3"/>
            <a:endCxn id="43" idx="0"/>
          </p:cNvCxnSpPr>
          <p:nvPr/>
        </p:nvCxnSpPr>
        <p:spPr>
          <a:xfrm rot="5400000">
            <a:off x="5342849" y="495696"/>
            <a:ext cx="752755" cy="4809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42" idx="3"/>
          </p:cNvCxnSpPr>
          <p:nvPr/>
        </p:nvCxnSpPr>
        <p:spPr>
          <a:xfrm rot="5400000">
            <a:off x="6085799" y="2686446"/>
            <a:ext cx="447955" cy="179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086600" y="37338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DVDType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00" y="4648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44" idx="6"/>
            <a:endCxn id="57" idx="2"/>
          </p:cNvCxnSpPr>
          <p:nvPr/>
        </p:nvCxnSpPr>
        <p:spPr>
          <a:xfrm flipV="1">
            <a:off x="5410200" y="3924300"/>
            <a:ext cx="1676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5"/>
            <a:endCxn id="58" idx="1"/>
          </p:cNvCxnSpPr>
          <p:nvPr/>
        </p:nvCxnSpPr>
        <p:spPr>
          <a:xfrm rot="16200000" flipH="1">
            <a:off x="6286897" y="3505596"/>
            <a:ext cx="333655" cy="2332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48200" y="4876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525780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GHI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7" idx="3"/>
            <a:endCxn id="26" idx="5"/>
          </p:cNvCxnSpPr>
          <p:nvPr/>
        </p:nvCxnSpPr>
        <p:spPr>
          <a:xfrm rot="5400000" flipH="1">
            <a:off x="5795822" y="3907397"/>
            <a:ext cx="130081" cy="439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0"/>
          </p:cNvCxnSpPr>
          <p:nvPr/>
        </p:nvCxnSpPr>
        <p:spPr>
          <a:xfrm rot="5400000" flipH="1" flipV="1">
            <a:off x="1371600" y="990600"/>
            <a:ext cx="457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481278" y="1947722"/>
            <a:ext cx="524155" cy="16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43" idx="2"/>
          </p:cNvCxnSpPr>
          <p:nvPr/>
        </p:nvCxnSpPr>
        <p:spPr>
          <a:xfrm>
            <a:off x="457200" y="2667000"/>
            <a:ext cx="1981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1"/>
            <a:endCxn id="43" idx="6"/>
          </p:cNvCxnSpPr>
          <p:nvPr/>
        </p:nvCxnSpPr>
        <p:spPr>
          <a:xfrm rot="16200000" flipH="1" flipV="1">
            <a:off x="5486003" y="1743751"/>
            <a:ext cx="428345" cy="301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7" idx="0"/>
            <a:endCxn id="65" idx="3"/>
          </p:cNvCxnSpPr>
          <p:nvPr/>
        </p:nvCxnSpPr>
        <p:spPr>
          <a:xfrm rot="16200000" flipV="1">
            <a:off x="6591300" y="3924300"/>
            <a:ext cx="6858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7" idx="2"/>
          </p:cNvCxnSpPr>
          <p:nvPr/>
        </p:nvCxnSpPr>
        <p:spPr>
          <a:xfrm rot="10800000">
            <a:off x="5562600" y="5562600"/>
            <a:ext cx="2362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71600" y="213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 rot="20843705">
            <a:off x="1175780" y="166382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 rot="943300">
            <a:off x="1371600" y="25146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 rot="1083327">
            <a:off x="1295400" y="2819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279422">
            <a:off x="6643363" y="170111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 rot="21436541">
            <a:off x="6256523" y="216090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rot="20993719">
            <a:off x="4904187" y="2720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 rot="21264918">
            <a:off x="5426637" y="2926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 rot="20992077">
            <a:off x="5662021" y="330202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 rot="20858346">
            <a:off x="59436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537342">
            <a:off x="6425745" y="438971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883035">
            <a:off x="6428224" y="509786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444008">
            <a:off x="6324600" y="54864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410200" y="579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20524024">
            <a:off x="1260904" y="397327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21146065">
            <a:off x="1392542" y="42403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artist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265513">
            <a:off x="1219200" y="45720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627050">
            <a:off x="1319295" y="490253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 rot="1300312">
            <a:off x="1295400" y="525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2400" y="2209800"/>
            <a:ext cx="9144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52400" y="4572000"/>
            <a:ext cx="9144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ID2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572000" y="4114800"/>
            <a:ext cx="838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001000" y="2133600"/>
            <a:ext cx="838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ID3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086600" y="2971800"/>
            <a:ext cx="838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ID6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7924800" y="5715000"/>
            <a:ext cx="914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ID5</a:t>
            </a:r>
            <a:endParaRPr lang="en-US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79512" y="116632"/>
            <a:ext cx="87849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altLang="ko-KR" dirty="0"/>
              <a:t>Example </a:t>
            </a:r>
            <a:r>
              <a:rPr lang="en-US" altLang="ko-KR" dirty="0" smtClean="0"/>
              <a:t>RDF </a:t>
            </a:r>
            <a:r>
              <a:rPr lang="en-US" altLang="ko-KR" dirty="0"/>
              <a:t>Graph</a:t>
            </a:r>
            <a:endParaRPr lang="he-IL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30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Many triples</a:t>
            </a:r>
          </a:p>
          <a:p>
            <a:pPr lvl="1"/>
            <a:r>
              <a:rPr lang="en-US" dirty="0" smtClean="0"/>
              <a:t>3 column schema</a:t>
            </a:r>
          </a:p>
          <a:p>
            <a:r>
              <a:rPr lang="en-US" dirty="0" smtClean="0"/>
              <a:t>Performance: Self-joins</a:t>
            </a:r>
          </a:p>
          <a:p>
            <a:pPr lvl="1"/>
            <a:r>
              <a:rPr lang="en-US" altLang="ko-KR" dirty="0" smtClean="0"/>
              <a:t>One</a:t>
            </a:r>
            <a:r>
              <a:rPr lang="ko-KR" altLang="en-US" dirty="0"/>
              <a:t> </a:t>
            </a:r>
            <a:r>
              <a:rPr lang="en-US" altLang="ko-KR" dirty="0" smtClean="0"/>
              <a:t>massive triples table</a:t>
            </a:r>
          </a:p>
          <a:p>
            <a:pPr lvl="1"/>
            <a:r>
              <a:rPr lang="en-US" dirty="0" smtClean="0"/>
              <a:t>Queries require many self-joins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Arial" panose="020B0604020202020204" pitchFamily="34" charset="0"/>
              </a:rPr>
              <a:t>Triples </a:t>
            </a:r>
            <a:r>
              <a:rPr lang="en-US" altLang="ko-KR" dirty="0" smtClean="0">
                <a:cs typeface="Arial" panose="020B0604020202020204" pitchFamily="34" charset="0"/>
              </a:rPr>
              <a:t>Storage -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048000"/>
            <a:ext cx="3524573" cy="306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825210"/>
            <a:ext cx="2438400" cy="38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4139952" y="1327723"/>
            <a:ext cx="34053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?title</a:t>
            </a:r>
          </a:p>
          <a:p>
            <a:pPr lvl="1" algn="l" rtl="0" eaLnBrk="1" hangingPunct="1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pPr lvl="1" algn="l" rtl="0" eaLnBrk="1" hangingPunct="1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WHERE { ?book author “Fox, Joe”</a:t>
            </a:r>
          </a:p>
          <a:p>
            <a:pPr lvl="1" algn="l" rtl="0" eaLnBrk="1" hangingPunct="1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?book copyright “2001”</a:t>
            </a:r>
          </a:p>
          <a:p>
            <a:pPr lvl="1" algn="l" rtl="0" eaLnBrk="1" hangingPunct="1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?book title ?title }</a:t>
            </a:r>
          </a:p>
          <a:p>
            <a:pPr algn="l" rtl="0" eaLnBrk="1" hangingPunct="1"/>
            <a:endParaRPr lang="he-IL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5724128" y="2435719"/>
            <a:ext cx="288032" cy="561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 scalability</a:t>
            </a:r>
            <a:r>
              <a:rPr lang="en-US" baseline="0" dirty="0" smtClean="0"/>
              <a:t> &amp; performance in</a:t>
            </a:r>
            <a:r>
              <a:rPr lang="en-US" dirty="0" smtClean="0"/>
              <a:t> triple storage</a:t>
            </a:r>
          </a:p>
          <a:p>
            <a:r>
              <a:rPr lang="en-US" dirty="0" smtClean="0"/>
              <a:t>Survey approaches in RDBMS</a:t>
            </a:r>
          </a:p>
          <a:p>
            <a:r>
              <a:rPr lang="en-US" dirty="0" smtClean="0"/>
              <a:t>Benefits  of vertical partition and column store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smtClean="0">
                <a:cs typeface="Arial" panose="020B0604020202020204" pitchFamily="34" charset="0"/>
              </a:rPr>
              <a:t>Current State of the Art</a:t>
            </a:r>
            <a:endParaRPr lang="he-IL" altLang="ko-KR" smtClean="0"/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Majority use RDBMs</a:t>
            </a:r>
          </a:p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Multi-layered architecture</a:t>
            </a: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ko-KR" dirty="0" smtClean="0">
                <a:cs typeface="Times New Roman" panose="02020603050405020304" pitchFamily="18" charset="0"/>
              </a:rPr>
              <a:t>Querying: SPARQL converted to SQL</a:t>
            </a:r>
          </a:p>
          <a:p>
            <a:pPr algn="l" rtl="0" eaLnBrk="1" hangingPunct="1"/>
            <a:endParaRPr lang="en-US" altLang="ko-KR" dirty="0" smtClean="0">
              <a:cs typeface="Times New Roman" panose="02020603050405020304" pitchFamily="1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14375" y="2274441"/>
            <a:ext cx="6665937" cy="1298575"/>
            <a:chOff x="714375" y="3273425"/>
            <a:chExt cx="6665937" cy="1298575"/>
          </a:xfrm>
        </p:grpSpPr>
        <p:grpSp>
          <p:nvGrpSpPr>
            <p:cNvPr id="11277" name="Group 17"/>
            <p:cNvGrpSpPr>
              <a:grpSpLocks/>
            </p:cNvGrpSpPr>
            <p:nvPr/>
          </p:nvGrpSpPr>
          <p:grpSpPr bwMode="auto">
            <a:xfrm>
              <a:off x="3071807" y="3273425"/>
              <a:ext cx="1788225" cy="1298575"/>
              <a:chOff x="6715141" y="2428868"/>
              <a:chExt cx="1788239" cy="1298026"/>
            </a:xfrm>
          </p:grpSpPr>
          <p:grpSp>
            <p:nvGrpSpPr>
              <p:cNvPr id="11284" name="Group 13"/>
              <p:cNvGrpSpPr>
                <a:grpSpLocks/>
              </p:cNvGrpSpPr>
              <p:nvPr/>
            </p:nvGrpSpPr>
            <p:grpSpPr bwMode="auto">
              <a:xfrm>
                <a:off x="6715141" y="2428868"/>
                <a:ext cx="1572213" cy="369332"/>
                <a:chOff x="6715141" y="2428868"/>
                <a:chExt cx="1572213" cy="369332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6715141" y="2428868"/>
                  <a:ext cx="1500197" cy="35703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1291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858594" y="2428868"/>
                  <a:ext cx="142876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ko-KR" dirty="0">
                      <a:latin typeface="Georgia" panose="02040502050405020303" pitchFamily="18" charset="0"/>
                      <a:cs typeface="Times New Roman" panose="02020603050405020304" pitchFamily="18" charset="0"/>
                    </a:rPr>
                    <a:t>RDF layer</a:t>
                  </a:r>
                  <a:endParaRPr lang="he-IL" altLang="ko-KR" dirty="0">
                    <a:latin typeface="Georgia" panose="02040502050405020303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85" name="Group 14"/>
              <p:cNvGrpSpPr>
                <a:grpSpLocks/>
              </p:cNvGrpSpPr>
              <p:nvPr/>
            </p:nvGrpSpPr>
            <p:grpSpPr bwMode="auto">
              <a:xfrm>
                <a:off x="6715141" y="3357163"/>
                <a:ext cx="1788239" cy="369731"/>
                <a:chOff x="6715141" y="3083553"/>
                <a:chExt cx="1788239" cy="369731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6715141" y="3083553"/>
                  <a:ext cx="1500197" cy="35703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1289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074620" y="3083952"/>
                  <a:ext cx="142876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ko-KR">
                      <a:latin typeface="Georgia" panose="02040502050405020303" pitchFamily="18" charset="0"/>
                      <a:cs typeface="Times New Roman" panose="02020603050405020304" pitchFamily="18" charset="0"/>
                    </a:rPr>
                    <a:t>RDBM</a:t>
                  </a:r>
                  <a:endParaRPr lang="he-IL" altLang="ko-KR">
                    <a:latin typeface="Georgia" panose="02040502050405020303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" name="Down Arrow 15"/>
              <p:cNvSpPr/>
              <p:nvPr/>
            </p:nvSpPr>
            <p:spPr>
              <a:xfrm>
                <a:off x="6858017" y="2857312"/>
                <a:ext cx="71437" cy="42844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7" name="Up Arrow 16"/>
              <p:cNvSpPr/>
              <p:nvPr/>
            </p:nvSpPr>
            <p:spPr>
              <a:xfrm>
                <a:off x="7929586" y="2857312"/>
                <a:ext cx="71439" cy="428444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</p:grpSp>
        <p:sp>
          <p:nvSpPr>
            <p:cNvPr id="20" name="Right Arrow 19"/>
            <p:cNvSpPr/>
            <p:nvPr/>
          </p:nvSpPr>
          <p:spPr>
            <a:xfrm>
              <a:off x="4643438" y="3429000"/>
              <a:ext cx="642937" cy="71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357438" y="3429000"/>
              <a:ext cx="642937" cy="71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280" name="TextBox 21"/>
            <p:cNvSpPr txBox="1">
              <a:spLocks noChangeArrowheads="1"/>
            </p:cNvSpPr>
            <p:nvPr/>
          </p:nvSpPr>
          <p:spPr bwMode="auto">
            <a:xfrm>
              <a:off x="4367386" y="3733800"/>
              <a:ext cx="1428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Result Set</a:t>
              </a:r>
              <a:endParaRPr lang="he-IL" altLang="ko-KR" sz="1600" dirty="0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1" name="TextBox 22"/>
            <p:cNvSpPr txBox="1">
              <a:spLocks noChangeArrowheads="1"/>
            </p:cNvSpPr>
            <p:nvPr/>
          </p:nvSpPr>
          <p:spPr bwMode="auto">
            <a:xfrm>
              <a:off x="2063130" y="3733800"/>
              <a:ext cx="1428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SQL query</a:t>
              </a:r>
              <a:endParaRPr lang="he-IL" altLang="ko-KR" sz="1600" dirty="0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2" name="TextBox 23"/>
            <p:cNvSpPr txBox="1">
              <a:spLocks noChangeArrowheads="1"/>
            </p:cNvSpPr>
            <p:nvPr/>
          </p:nvSpPr>
          <p:spPr bwMode="auto">
            <a:xfrm>
              <a:off x="714375" y="3286125"/>
              <a:ext cx="1643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>
                  <a:latin typeface="Georgia" panose="02040502050405020303" pitchFamily="18" charset="0"/>
                  <a:cs typeface="Times New Roman" panose="02020603050405020304" pitchFamily="18" charset="0"/>
                </a:rPr>
                <a:t>SPARQL query</a:t>
              </a:r>
              <a:endParaRPr lang="he-IL" altLang="ko-KR" sz="1600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3" name="TextBox 24"/>
            <p:cNvSpPr txBox="1">
              <a:spLocks noChangeArrowheads="1"/>
            </p:cNvSpPr>
            <p:nvPr/>
          </p:nvSpPr>
          <p:spPr bwMode="auto">
            <a:xfrm>
              <a:off x="5308624" y="3286125"/>
              <a:ext cx="2071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RDF in XML/Graph</a:t>
              </a:r>
              <a:endParaRPr lang="he-IL" altLang="ko-KR" sz="1600" dirty="0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07504" y="4866878"/>
            <a:ext cx="3286125" cy="1108075"/>
            <a:chOff x="6000760" y="785794"/>
            <a:chExt cx="3286148" cy="1107996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6357949" y="785794"/>
              <a:ext cx="2928959" cy="1000054"/>
            </a:xfrm>
            <a:prstGeom prst="wedgeRoundRectCallout">
              <a:avLst>
                <a:gd name="adj1" fmla="val 33568"/>
                <a:gd name="adj2" fmla="val -8686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276" name="TextBox 25"/>
            <p:cNvSpPr txBox="1">
              <a:spLocks noChangeArrowheads="1"/>
            </p:cNvSpPr>
            <p:nvPr/>
          </p:nvSpPr>
          <p:spPr bwMode="auto">
            <a:xfrm>
              <a:off x="6000760" y="785794"/>
              <a:ext cx="3286148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SELECT ?title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FROM table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WHERE { ?book author “Fox, Joe”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	   ?book copyright “2001”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	   ?book title ?title }</a:t>
              </a:r>
            </a:p>
            <a:p>
              <a:pPr algn="l" rtl="0" eaLnBrk="1" hangingPunct="1"/>
              <a:endParaRPr lang="he-IL" altLang="ko-KR" sz="11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250879" y="4581128"/>
            <a:ext cx="4500562" cy="1784350"/>
            <a:chOff x="4500562" y="5143512"/>
            <a:chExt cx="4500594" cy="1785104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4786314" y="5214980"/>
              <a:ext cx="4071966" cy="1500821"/>
            </a:xfrm>
            <a:prstGeom prst="wedgeRoundRectCallout">
              <a:avLst>
                <a:gd name="adj1" fmla="val -12315"/>
                <a:gd name="adj2" fmla="val -58801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274" name="TextBox 29"/>
            <p:cNvSpPr txBox="1">
              <a:spLocks noChangeArrowheads="1"/>
            </p:cNvSpPr>
            <p:nvPr/>
          </p:nvSpPr>
          <p:spPr bwMode="auto">
            <a:xfrm>
              <a:off x="4500562" y="5143512"/>
              <a:ext cx="4500594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SELECT C.obj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FROM TRIPLES AS A, TRIPLES AS B, TRIPLES AS C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WHERE A.subj = B.subj AND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	B.subj = C.subj AND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	A.prop = ‘copyright’ AND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	A.obj = “2001” AND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	B.prop = ‘author’ AND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	B.obj = “Fox, Joe” AND</a:t>
              </a:r>
            </a:p>
            <a:p>
              <a:pPr lvl="1" algn="l" rtl="0" eaLnBrk="1" hangingPunct="1"/>
              <a:r>
                <a:rPr lang="en-US" altLang="ko-KR" sz="1100">
                  <a:latin typeface="Courier New" panose="02070309020205020404" pitchFamily="49" charset="0"/>
                  <a:cs typeface="Courier New" panose="02070309020205020404" pitchFamily="49" charset="0"/>
                </a:rPr>
                <a:t>	C.prop = ‘title’</a:t>
              </a:r>
            </a:p>
            <a:p>
              <a:pPr algn="l" rtl="0" eaLnBrk="1" hangingPunct="1"/>
              <a:endParaRPr lang="he-IL" altLang="ko-KR" sz="11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3536504" y="5224066"/>
            <a:ext cx="857250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1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b="1" dirty="0" smtClean="0"/>
              <a:t>Methodology</a:t>
            </a:r>
          </a:p>
          <a:p>
            <a:r>
              <a:rPr lang="en-US" altLang="ko-KR" sz="2400" dirty="0" smtClean="0"/>
              <a:t>Experiments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92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RDF data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Method 1 – </a:t>
            </a:r>
            <a:r>
              <a:rPr lang="en-US" i="1" dirty="0" smtClean="0"/>
              <a:t>Property Table</a:t>
            </a:r>
          </a:p>
          <a:p>
            <a:r>
              <a:rPr lang="en-US" dirty="0" smtClean="0"/>
              <a:t>Method 2 – </a:t>
            </a:r>
            <a:r>
              <a:rPr lang="en-US" i="1" dirty="0" smtClean="0"/>
              <a:t>Vertically Partitioned Table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02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16487</TotalTime>
  <Words>876</Words>
  <Application>Microsoft Office PowerPoint</Application>
  <PresentationFormat>화면 슬라이드 쇼(4:3)</PresentationFormat>
  <Paragraphs>328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맑은 고딕</vt:lpstr>
      <vt:lpstr>Arial</vt:lpstr>
      <vt:lpstr>Calibri</vt:lpstr>
      <vt:lpstr>Courier New</vt:lpstr>
      <vt:lpstr>Georgia</vt:lpstr>
      <vt:lpstr>Times New Roman</vt:lpstr>
      <vt:lpstr>Wingdings</vt:lpstr>
      <vt:lpstr>Wingdings 2</vt:lpstr>
      <vt:lpstr>SNU IDB Lab.</vt:lpstr>
      <vt:lpstr>Scalable Semantic Web Data Management Using Vertical Partitioning</vt:lpstr>
      <vt:lpstr>Outline</vt:lpstr>
      <vt:lpstr>RDF Triples</vt:lpstr>
      <vt:lpstr>PowerPoint 프레젠테이션</vt:lpstr>
      <vt:lpstr>Triples Storage - Problem</vt:lpstr>
      <vt:lpstr>Goal</vt:lpstr>
      <vt:lpstr>Current State of the Art</vt:lpstr>
      <vt:lpstr>Outline</vt:lpstr>
      <vt:lpstr>Improving RDF data organization</vt:lpstr>
      <vt:lpstr>Property Table Technique</vt:lpstr>
      <vt:lpstr>RDF Physical Organization</vt:lpstr>
      <vt:lpstr>Clustered Property Tables</vt:lpstr>
      <vt:lpstr>RDF Physical Organization</vt:lpstr>
      <vt:lpstr>Property-Class Tables</vt:lpstr>
      <vt:lpstr>Property Tables: Issues</vt:lpstr>
      <vt:lpstr>Property Tables Summary</vt:lpstr>
      <vt:lpstr>Vertically Partitioned Approach</vt:lpstr>
      <vt:lpstr>Vertically Partitioned Approach</vt:lpstr>
      <vt:lpstr>Vertically Partitioned Approach: Advantages</vt:lpstr>
      <vt:lpstr>Vertically Partitioned Approach: Advantages</vt:lpstr>
      <vt:lpstr>Vertically Partitioned Approach: Disadvantages</vt:lpstr>
      <vt:lpstr>Column-Oriented DBMS</vt:lpstr>
      <vt:lpstr>DB Orientation: Column vs Row</vt:lpstr>
      <vt:lpstr>Outline</vt:lpstr>
      <vt:lpstr>Benchmark: Dataset</vt:lpstr>
      <vt:lpstr>Benchmark: Longwell</vt:lpstr>
      <vt:lpstr>System specifications</vt:lpstr>
      <vt:lpstr>Evaluation: Schema Implementations</vt:lpstr>
      <vt:lpstr>Evaluation: Size Matters</vt:lpstr>
      <vt:lpstr>Results</vt:lpstr>
      <vt:lpstr>Scalability</vt:lpstr>
      <vt:lpstr>Results: Scalability</vt:lpstr>
      <vt:lpstr>Results: Further Widening</vt:lpstr>
      <vt:lpstr>Outline</vt:lpstr>
      <vt:lpstr>Summary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752</cp:revision>
  <dcterms:created xsi:type="dcterms:W3CDTF">2006-10-05T04:04:58Z</dcterms:created>
  <dcterms:modified xsi:type="dcterms:W3CDTF">2014-10-23T03:20:56Z</dcterms:modified>
</cp:coreProperties>
</file>