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386" r:id="rId2"/>
    <p:sldId id="366" r:id="rId3"/>
    <p:sldId id="371" r:id="rId4"/>
    <p:sldId id="372" r:id="rId5"/>
    <p:sldId id="374" r:id="rId6"/>
    <p:sldId id="373" r:id="rId7"/>
    <p:sldId id="375" r:id="rId8"/>
    <p:sldId id="377" r:id="rId9"/>
    <p:sldId id="378" r:id="rId10"/>
    <p:sldId id="376" r:id="rId11"/>
    <p:sldId id="379" r:id="rId12"/>
    <p:sldId id="380" r:id="rId13"/>
    <p:sldId id="382" r:id="rId14"/>
    <p:sldId id="383" r:id="rId15"/>
    <p:sldId id="387" r:id="rId16"/>
    <p:sldId id="384" r:id="rId17"/>
    <p:sldId id="385" r:id="rId18"/>
    <p:sldId id="388" r:id="rId19"/>
    <p:sldId id="389" r:id="rId20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00CC"/>
    <a:srgbClr val="083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74885" autoAdjust="0"/>
  </p:normalViewPr>
  <p:slideViewPr>
    <p:cSldViewPr snapToGrid="0">
      <p:cViewPr varScale="1">
        <p:scale>
          <a:sx n="87" d="100"/>
          <a:sy n="87" d="100"/>
        </p:scale>
        <p:origin x="21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117" d="100"/>
          <a:sy n="117" d="100"/>
        </p:scale>
        <p:origin x="23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E4226-3B1B-4172-B197-E37425226689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EF567-8B8D-4EFC-814D-580753BF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953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C451D-B62C-4691-A6F1-EB979F6CA5FB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DBFFC-C7DD-4DD1-B647-480FD4CB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2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438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211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248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727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138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299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214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543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473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829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445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39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255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33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841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653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890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84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-1"/>
            <a:ext cx="9144000" cy="215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199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531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514351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5228062"/>
          </a:xfrm>
          <a:prstGeom prst="rect">
            <a:avLst/>
          </a:prstGeom>
        </p:spPr>
        <p:txBody>
          <a:bodyPr>
            <a:normAutofit/>
          </a:bodyPr>
          <a:lstStyle>
            <a:lvl1pPr marL="357188" indent="-357188">
              <a:buClr>
                <a:srgbClr val="083E88"/>
              </a:buClr>
              <a:buFont typeface="Wingdings" panose="05000000000000000000" pitchFamily="2" charset="2"/>
              <a:buChar char="§"/>
              <a:defRPr sz="2400"/>
            </a:lvl1pPr>
            <a:lvl2pPr marL="803275" indent="-346075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720725" algn="l"/>
              </a:tabLst>
              <a:defRPr sz="2000"/>
            </a:lvl2pPr>
            <a:lvl3pPr marL="11430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083E88"/>
              </a:buClr>
              <a:buFont typeface="Calibri" panose="020F0502020204030204" pitchFamily="34" charset="0"/>
              <a:buChar char="‒"/>
              <a:defRPr sz="1600"/>
            </a:lvl4pPr>
            <a:lvl5pPr marL="20574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셋째 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62400" y="95250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4174877" y="6553512"/>
            <a:ext cx="718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0E558-4905-45D0-B7E8-64AD774146C2}" type="slidenum"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pPr marL="0" marR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/19</a:t>
            </a:r>
            <a:endParaRPr lang="ko-KR" alt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923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5675" y="6562725"/>
            <a:ext cx="2057400" cy="247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0E558-4905-45D0-B7E8-64AD774146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2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cikit-learn.org/stable/auto_examples/exercises/plot_iris_exercise.html#sphx-glr-auto-examples-exercises-plot-iris-exercise-py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Support Vector Machine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24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Linear with noise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0" y="954134"/>
            <a:ext cx="5921031" cy="27879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880" y="3999878"/>
            <a:ext cx="2621280" cy="25560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080" y="1715275"/>
            <a:ext cx="3133212" cy="943738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5852160" y="1715275"/>
            <a:ext cx="1300480" cy="865365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4"/>
          <p:cNvSpPr>
            <a:spLocks noChangeArrowheads="1"/>
          </p:cNvSpPr>
          <p:nvPr/>
        </p:nvSpPr>
        <p:spPr bwMode="auto">
          <a:xfrm>
            <a:off x="5640800" y="834316"/>
            <a:ext cx="3371120" cy="548211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kumimoji="0" lang="ko-KR" altLang="en-US" sz="1500" dirty="0" smtClean="0"/>
              <a:t>목적함수에 추가시켜서 최소화 시키자</a:t>
            </a:r>
            <a:endParaRPr kumimoji="0" lang="en-US" altLang="ko-KR" sz="1500" dirty="0" smtClean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0" lang="en-US" altLang="ko-KR" sz="1500" dirty="0" smtClean="0"/>
              <a:t>Cost function </a:t>
            </a:r>
            <a:r>
              <a:rPr kumimoji="0" lang="ko-KR" altLang="en-US" sz="1500" dirty="0" smtClean="0"/>
              <a:t>적당한 것 찾아야 함</a:t>
            </a:r>
            <a:endParaRPr kumimoji="0" lang="en-US" altLang="ko-KR" sz="1500" dirty="0" smtClean="0"/>
          </a:p>
          <a:p>
            <a:pPr marL="342900" indent="-342900">
              <a:spcBef>
                <a:spcPct val="0"/>
              </a:spcBef>
              <a:buClrTx/>
              <a:buSzTx/>
              <a:buFontTx/>
              <a:buAutoNum type="arabicParenR"/>
            </a:pPr>
            <a:endParaRPr kumimoji="0"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6583680" y="1382527"/>
            <a:ext cx="314960" cy="332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63920" y="5155968"/>
            <a:ext cx="19100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accent1">
                    <a:lumMod val="75000"/>
                  </a:schemeClr>
                </a:solidFill>
              </a:rPr>
              <a:t>Slack Variable</a:t>
            </a:r>
            <a:endParaRPr lang="ko-KR" altLang="en-US" sz="15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5852160" y="5394960"/>
            <a:ext cx="223520" cy="16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86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Non-linear SVM (1)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448006" y="1083274"/>
            <a:ext cx="6172200" cy="4635885"/>
            <a:chOff x="1600200" y="1696211"/>
            <a:chExt cx="6172200" cy="4635885"/>
          </a:xfrm>
        </p:grpSpPr>
        <p:sp>
          <p:nvSpPr>
            <p:cNvPr id="5" name="object 4"/>
            <p:cNvSpPr/>
            <p:nvPr/>
          </p:nvSpPr>
          <p:spPr>
            <a:xfrm>
              <a:off x="1600200" y="1696211"/>
              <a:ext cx="6172200" cy="4628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/>
            <p:cNvSpPr/>
            <p:nvPr/>
          </p:nvSpPr>
          <p:spPr>
            <a:xfrm>
              <a:off x="3693722" y="3021206"/>
              <a:ext cx="2984500" cy="3310890"/>
            </a:xfrm>
            <a:custGeom>
              <a:avLst/>
              <a:gdLst/>
              <a:ahLst/>
              <a:cxnLst/>
              <a:rect l="l" t="t" r="r" b="b"/>
              <a:pathLst>
                <a:path w="2984500" h="3310890">
                  <a:moveTo>
                    <a:pt x="2023816" y="3310785"/>
                  </a:moveTo>
                  <a:lnTo>
                    <a:pt x="1970761" y="3260877"/>
                  </a:lnTo>
                  <a:lnTo>
                    <a:pt x="1918269" y="3210986"/>
                  </a:lnTo>
                  <a:lnTo>
                    <a:pt x="1866348" y="3161121"/>
                  </a:lnTo>
                  <a:lnTo>
                    <a:pt x="1815002" y="3111291"/>
                  </a:lnTo>
                  <a:lnTo>
                    <a:pt x="1764238" y="3061507"/>
                  </a:lnTo>
                  <a:lnTo>
                    <a:pt x="1714062" y="3011778"/>
                  </a:lnTo>
                  <a:lnTo>
                    <a:pt x="1664480" y="2962115"/>
                  </a:lnTo>
                  <a:lnTo>
                    <a:pt x="1615498" y="2912527"/>
                  </a:lnTo>
                  <a:lnTo>
                    <a:pt x="1567122" y="2863023"/>
                  </a:lnTo>
                  <a:lnTo>
                    <a:pt x="1519358" y="2813615"/>
                  </a:lnTo>
                  <a:lnTo>
                    <a:pt x="1472211" y="2764311"/>
                  </a:lnTo>
                  <a:lnTo>
                    <a:pt x="1425689" y="2715123"/>
                  </a:lnTo>
                  <a:lnTo>
                    <a:pt x="1379796" y="2666058"/>
                  </a:lnTo>
                  <a:lnTo>
                    <a:pt x="1334539" y="2617128"/>
                  </a:lnTo>
                  <a:lnTo>
                    <a:pt x="1289924" y="2568342"/>
                  </a:lnTo>
                  <a:lnTo>
                    <a:pt x="1245957" y="2519710"/>
                  </a:lnTo>
                  <a:lnTo>
                    <a:pt x="1202644" y="2471242"/>
                  </a:lnTo>
                  <a:lnTo>
                    <a:pt x="1159990" y="2422948"/>
                  </a:lnTo>
                  <a:lnTo>
                    <a:pt x="1118003" y="2374838"/>
                  </a:lnTo>
                  <a:lnTo>
                    <a:pt x="1076687" y="2326921"/>
                  </a:lnTo>
                  <a:lnTo>
                    <a:pt x="1036049" y="2279208"/>
                  </a:lnTo>
                  <a:lnTo>
                    <a:pt x="996095" y="2231708"/>
                  </a:lnTo>
                  <a:lnTo>
                    <a:pt x="956831" y="2184431"/>
                  </a:lnTo>
                  <a:lnTo>
                    <a:pt x="918262" y="2137387"/>
                  </a:lnTo>
                  <a:lnTo>
                    <a:pt x="880396" y="2090586"/>
                  </a:lnTo>
                  <a:lnTo>
                    <a:pt x="843237" y="2044038"/>
                  </a:lnTo>
                  <a:lnTo>
                    <a:pt x="806792" y="1997752"/>
                  </a:lnTo>
                  <a:lnTo>
                    <a:pt x="771067" y="1951739"/>
                  </a:lnTo>
                  <a:lnTo>
                    <a:pt x="736067" y="1906008"/>
                  </a:lnTo>
                  <a:lnTo>
                    <a:pt x="701800" y="1860569"/>
                  </a:lnTo>
                  <a:lnTo>
                    <a:pt x="668270" y="1815433"/>
                  </a:lnTo>
                  <a:lnTo>
                    <a:pt x="635484" y="1770608"/>
                  </a:lnTo>
                  <a:lnTo>
                    <a:pt x="603448" y="1726105"/>
                  </a:lnTo>
                  <a:lnTo>
                    <a:pt x="572167" y="1681934"/>
                  </a:lnTo>
                  <a:lnTo>
                    <a:pt x="541649" y="1638104"/>
                  </a:lnTo>
                  <a:lnTo>
                    <a:pt x="511898" y="1594626"/>
                  </a:lnTo>
                  <a:lnTo>
                    <a:pt x="482921" y="1551509"/>
                  </a:lnTo>
                  <a:lnTo>
                    <a:pt x="454723" y="1508763"/>
                  </a:lnTo>
                  <a:lnTo>
                    <a:pt x="427312" y="1466398"/>
                  </a:lnTo>
                  <a:lnTo>
                    <a:pt x="400692" y="1424424"/>
                  </a:lnTo>
                  <a:lnTo>
                    <a:pt x="374870" y="1382851"/>
                  </a:lnTo>
                  <a:lnTo>
                    <a:pt x="349851" y="1341688"/>
                  </a:lnTo>
                  <a:lnTo>
                    <a:pt x="325643" y="1300946"/>
                  </a:lnTo>
                  <a:lnTo>
                    <a:pt x="302250" y="1260634"/>
                  </a:lnTo>
                  <a:lnTo>
                    <a:pt x="279679" y="1220762"/>
                  </a:lnTo>
                  <a:lnTo>
                    <a:pt x="257935" y="1181340"/>
                  </a:lnTo>
                  <a:lnTo>
                    <a:pt x="237025" y="1142378"/>
                  </a:lnTo>
                  <a:lnTo>
                    <a:pt x="216955" y="1103886"/>
                  </a:lnTo>
                  <a:lnTo>
                    <a:pt x="197731" y="1065874"/>
                  </a:lnTo>
                  <a:lnTo>
                    <a:pt x="179359" y="1028351"/>
                  </a:lnTo>
                  <a:lnTo>
                    <a:pt x="161844" y="991328"/>
                  </a:lnTo>
                  <a:lnTo>
                    <a:pt x="145193" y="954813"/>
                  </a:lnTo>
                  <a:lnTo>
                    <a:pt x="129411" y="918818"/>
                  </a:lnTo>
                  <a:lnTo>
                    <a:pt x="114505" y="883352"/>
                  </a:lnTo>
                  <a:lnTo>
                    <a:pt x="87345" y="814046"/>
                  </a:lnTo>
                  <a:lnTo>
                    <a:pt x="63759" y="746974"/>
                  </a:lnTo>
                  <a:lnTo>
                    <a:pt x="43796" y="682216"/>
                  </a:lnTo>
                  <a:lnTo>
                    <a:pt x="27503" y="619850"/>
                  </a:lnTo>
                  <a:lnTo>
                    <a:pt x="14930" y="559954"/>
                  </a:lnTo>
                  <a:lnTo>
                    <a:pt x="6122" y="502609"/>
                  </a:lnTo>
                  <a:lnTo>
                    <a:pt x="1130" y="447893"/>
                  </a:lnTo>
                  <a:lnTo>
                    <a:pt x="0" y="395884"/>
                  </a:lnTo>
                  <a:lnTo>
                    <a:pt x="898" y="370920"/>
                  </a:lnTo>
                  <a:lnTo>
                    <a:pt x="5651" y="323121"/>
                  </a:lnTo>
                  <a:lnTo>
                    <a:pt x="14387" y="278227"/>
                  </a:lnTo>
                  <a:lnTo>
                    <a:pt x="27154" y="236318"/>
                  </a:lnTo>
                  <a:lnTo>
                    <a:pt x="43998" y="197471"/>
                  </a:lnTo>
                  <a:lnTo>
                    <a:pt x="64969" y="161766"/>
                  </a:lnTo>
                  <a:lnTo>
                    <a:pt x="90114" y="129282"/>
                  </a:lnTo>
                  <a:lnTo>
                    <a:pt x="121041" y="98761"/>
                  </a:lnTo>
                  <a:lnTo>
                    <a:pt x="156176" y="72419"/>
                  </a:lnTo>
                  <a:lnTo>
                    <a:pt x="195422" y="50217"/>
                  </a:lnTo>
                  <a:lnTo>
                    <a:pt x="238684" y="32118"/>
                  </a:lnTo>
                  <a:lnTo>
                    <a:pt x="285864" y="18084"/>
                  </a:lnTo>
                  <a:lnTo>
                    <a:pt x="336866" y="8078"/>
                  </a:lnTo>
                  <a:lnTo>
                    <a:pt x="391593" y="2062"/>
                  </a:lnTo>
                  <a:lnTo>
                    <a:pt x="449949" y="0"/>
                  </a:lnTo>
                  <a:lnTo>
                    <a:pt x="480458" y="439"/>
                  </a:lnTo>
                  <a:lnTo>
                    <a:pt x="544076" y="4234"/>
                  </a:lnTo>
                  <a:lnTo>
                    <a:pt x="611082" y="11889"/>
                  </a:lnTo>
                  <a:lnTo>
                    <a:pt x="681379" y="23364"/>
                  </a:lnTo>
                  <a:lnTo>
                    <a:pt x="754871" y="38623"/>
                  </a:lnTo>
                  <a:lnTo>
                    <a:pt x="792784" y="47660"/>
                  </a:lnTo>
                  <a:lnTo>
                    <a:pt x="831460" y="57629"/>
                  </a:lnTo>
                  <a:lnTo>
                    <a:pt x="870886" y="68524"/>
                  </a:lnTo>
                  <a:lnTo>
                    <a:pt x="911050" y="80342"/>
                  </a:lnTo>
                  <a:lnTo>
                    <a:pt x="951941" y="93078"/>
                  </a:lnTo>
                  <a:lnTo>
                    <a:pt x="993546" y="106727"/>
                  </a:lnTo>
                  <a:lnTo>
                    <a:pt x="1035852" y="121284"/>
                  </a:lnTo>
                  <a:lnTo>
                    <a:pt x="1078849" y="136745"/>
                  </a:lnTo>
                  <a:lnTo>
                    <a:pt x="1122524" y="153104"/>
                  </a:lnTo>
                  <a:lnTo>
                    <a:pt x="1166864" y="170358"/>
                  </a:lnTo>
                  <a:lnTo>
                    <a:pt x="1211858" y="188501"/>
                  </a:lnTo>
                  <a:lnTo>
                    <a:pt x="1257494" y="207530"/>
                  </a:lnTo>
                  <a:lnTo>
                    <a:pt x="1303760" y="227438"/>
                  </a:lnTo>
                  <a:lnTo>
                    <a:pt x="1350643" y="248222"/>
                  </a:lnTo>
                  <a:lnTo>
                    <a:pt x="1398131" y="269876"/>
                  </a:lnTo>
                  <a:lnTo>
                    <a:pt x="1446213" y="292397"/>
                  </a:lnTo>
                  <a:lnTo>
                    <a:pt x="1494877" y="315779"/>
                  </a:lnTo>
                  <a:lnTo>
                    <a:pt x="1544110" y="340018"/>
                  </a:lnTo>
                  <a:lnTo>
                    <a:pt x="1593900" y="365108"/>
                  </a:lnTo>
                  <a:lnTo>
                    <a:pt x="1644235" y="391046"/>
                  </a:lnTo>
                  <a:lnTo>
                    <a:pt x="1695103" y="417826"/>
                  </a:lnTo>
                  <a:lnTo>
                    <a:pt x="1746492" y="445445"/>
                  </a:lnTo>
                  <a:lnTo>
                    <a:pt x="1798390" y="473896"/>
                  </a:lnTo>
                  <a:lnTo>
                    <a:pt x="1850785" y="503176"/>
                  </a:lnTo>
                  <a:lnTo>
                    <a:pt x="1903665" y="533279"/>
                  </a:lnTo>
                  <a:lnTo>
                    <a:pt x="1957018" y="564202"/>
                  </a:lnTo>
                  <a:lnTo>
                    <a:pt x="2010831" y="595939"/>
                  </a:lnTo>
                  <a:lnTo>
                    <a:pt x="2065093" y="628486"/>
                  </a:lnTo>
                  <a:lnTo>
                    <a:pt x="2119791" y="661838"/>
                  </a:lnTo>
                  <a:lnTo>
                    <a:pt x="2174914" y="695990"/>
                  </a:lnTo>
                  <a:lnTo>
                    <a:pt x="2230449" y="730937"/>
                  </a:lnTo>
                  <a:lnTo>
                    <a:pt x="2286385" y="766676"/>
                  </a:lnTo>
                  <a:lnTo>
                    <a:pt x="2342709" y="803201"/>
                  </a:lnTo>
                  <a:lnTo>
                    <a:pt x="2399409" y="840507"/>
                  </a:lnTo>
                  <a:lnTo>
                    <a:pt x="2456473" y="878590"/>
                  </a:lnTo>
                  <a:lnTo>
                    <a:pt x="2513889" y="917445"/>
                  </a:lnTo>
                  <a:lnTo>
                    <a:pt x="2571645" y="957068"/>
                  </a:lnTo>
                  <a:lnTo>
                    <a:pt x="2629729" y="997453"/>
                  </a:lnTo>
                  <a:lnTo>
                    <a:pt x="2688129" y="1038596"/>
                  </a:lnTo>
                  <a:lnTo>
                    <a:pt x="2746833" y="1080493"/>
                  </a:lnTo>
                  <a:lnTo>
                    <a:pt x="2805828" y="1123138"/>
                  </a:lnTo>
                  <a:lnTo>
                    <a:pt x="2865104" y="1166527"/>
                  </a:lnTo>
                  <a:lnTo>
                    <a:pt x="2924646" y="1210655"/>
                  </a:lnTo>
                  <a:lnTo>
                    <a:pt x="2984444" y="1255518"/>
                  </a:lnTo>
                </a:path>
              </a:pathLst>
            </a:custGeom>
            <a:ln w="38099">
              <a:solidFill>
                <a:srgbClr val="00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직사각형 4"/>
          <p:cNvSpPr>
            <a:spLocks noChangeArrowheads="1"/>
          </p:cNvSpPr>
          <p:nvPr/>
        </p:nvSpPr>
        <p:spPr bwMode="auto">
          <a:xfrm>
            <a:off x="2142426" y="5944329"/>
            <a:ext cx="5169440" cy="36994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/>
              <a:t>What if decision boundary is not linear?</a:t>
            </a: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130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Non-linear SVM (2)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707135" y="1100308"/>
            <a:ext cx="7708935" cy="4992424"/>
            <a:chOff x="707135" y="730195"/>
            <a:chExt cx="7708935" cy="4992424"/>
          </a:xfrm>
        </p:grpSpPr>
        <p:sp>
          <p:nvSpPr>
            <p:cNvPr id="4" name="object 6"/>
            <p:cNvSpPr/>
            <p:nvPr/>
          </p:nvSpPr>
          <p:spPr>
            <a:xfrm>
              <a:off x="707135" y="1135370"/>
              <a:ext cx="7708935" cy="45872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직사각형 4"/>
            <p:cNvSpPr>
              <a:spLocks noChangeArrowheads="1"/>
            </p:cNvSpPr>
            <p:nvPr/>
          </p:nvSpPr>
          <p:spPr bwMode="auto">
            <a:xfrm>
              <a:off x="5310600" y="730195"/>
              <a:ext cx="2733943" cy="548211"/>
            </a:xfrm>
            <a:prstGeom prst="rect">
              <a:avLst/>
            </a:prstGeom>
            <a:noFill/>
            <a:ln w="9525" algn="ctr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08585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42875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177165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22885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68605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14325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60045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None/>
              </a:pPr>
              <a:r>
                <a:rPr kumimoji="0" lang="en-US" altLang="ko-KR" sz="1500" dirty="0" smtClean="0"/>
                <a:t>Mapping</a:t>
              </a:r>
              <a:r>
                <a:rPr kumimoji="0" lang="ko-KR" altLang="en-US" sz="1500" dirty="0" smtClean="0"/>
                <a:t>한 고차원 공간에서는</a:t>
              </a:r>
              <a:endParaRPr kumimoji="0" lang="en-US" altLang="ko-KR" sz="1500" dirty="0" smtClean="0"/>
            </a:p>
            <a:p>
              <a:pPr>
                <a:spcBef>
                  <a:spcPct val="0"/>
                </a:spcBef>
                <a:buClrTx/>
                <a:buSzTx/>
                <a:buNone/>
              </a:pPr>
              <a:r>
                <a:rPr kumimoji="0" lang="en-US" altLang="ko-KR" sz="1500" dirty="0" smtClean="0"/>
                <a:t>Linear separable</a:t>
              </a:r>
            </a:p>
            <a:p>
              <a:pPr marL="342900" indent="-342900">
                <a:spcBef>
                  <a:spcPct val="0"/>
                </a:spcBef>
                <a:buClrTx/>
                <a:buSzTx/>
                <a:buFontTx/>
                <a:buAutoNum type="arabicParenR"/>
              </a:pPr>
              <a:endParaRPr kumimoji="0" lang="ko-KR" altLang="en-US" dirty="0"/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 flipH="1">
              <a:off x="5310600" y="1278406"/>
              <a:ext cx="241114" cy="161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>
              <a:spLocks noChangeArrowheads="1"/>
            </p:cNvSpPr>
            <p:nvPr/>
          </p:nvSpPr>
          <p:spPr bwMode="auto">
            <a:xfrm>
              <a:off x="1641896" y="730195"/>
              <a:ext cx="2059247" cy="548211"/>
            </a:xfrm>
            <a:prstGeom prst="rect">
              <a:avLst/>
            </a:prstGeom>
            <a:noFill/>
            <a:ln w="9525" algn="ctr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08585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42875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177165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22885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68605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14325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60045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None/>
              </a:pPr>
              <a:r>
                <a:rPr kumimoji="0" lang="en-US" altLang="ko-KR" sz="1500" dirty="0" smtClean="0"/>
                <a:t>Original</a:t>
              </a:r>
              <a:r>
                <a:rPr kumimoji="0" lang="ko-KR" altLang="en-US" sz="1500" dirty="0" smtClean="0"/>
                <a:t> 차원에서는 </a:t>
              </a:r>
              <a:endParaRPr kumimoji="0" lang="en-US" altLang="ko-KR" sz="1500" dirty="0" smtClean="0"/>
            </a:p>
            <a:p>
              <a:pPr>
                <a:spcBef>
                  <a:spcPct val="0"/>
                </a:spcBef>
                <a:buClrTx/>
                <a:buSzTx/>
                <a:buNone/>
              </a:pPr>
              <a:r>
                <a:rPr kumimoji="0" lang="en-US" altLang="ko-KR" sz="1500" dirty="0" smtClean="0"/>
                <a:t>Non-Linear separable</a:t>
              </a:r>
            </a:p>
            <a:p>
              <a:pPr marL="342900" indent="-342900">
                <a:spcBef>
                  <a:spcPct val="0"/>
                </a:spcBef>
                <a:buClrTx/>
                <a:buSzTx/>
                <a:buFontTx/>
                <a:buAutoNum type="arabicParenR"/>
              </a:pPr>
              <a:endParaRPr kumimoji="0" lang="ko-KR" altLang="en-US" dirty="0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2895600" y="1278406"/>
              <a:ext cx="21771" cy="931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266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Non-linear SVM (3)</a:t>
            </a:r>
            <a:endParaRPr lang="ko-KR" altLang="en-US" dirty="0"/>
          </a:p>
        </p:txBody>
      </p:sp>
      <p:sp>
        <p:nvSpPr>
          <p:cNvPr id="4" name="object 3"/>
          <p:cNvSpPr/>
          <p:nvPr/>
        </p:nvSpPr>
        <p:spPr>
          <a:xfrm>
            <a:off x="382524" y="1066800"/>
            <a:ext cx="8505444" cy="5279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모서리가 둥근 직사각형 1"/>
          <p:cNvSpPr/>
          <p:nvPr/>
        </p:nvSpPr>
        <p:spPr>
          <a:xfrm>
            <a:off x="5148943" y="1066800"/>
            <a:ext cx="903514" cy="4898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37413" y="712107"/>
            <a:ext cx="1583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Mapping function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5802087" y="919856"/>
            <a:ext cx="250370" cy="146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6125934" y="5714782"/>
            <a:ext cx="1363437" cy="52273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4"/>
          <p:cNvSpPr>
            <a:spLocks noChangeArrowheads="1"/>
          </p:cNvSpPr>
          <p:nvPr/>
        </p:nvSpPr>
        <p:spPr bwMode="auto">
          <a:xfrm>
            <a:off x="5285013" y="4343182"/>
            <a:ext cx="3771901" cy="990819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indent="-342900">
              <a:spcBef>
                <a:spcPct val="0"/>
              </a:spcBef>
              <a:buClrTx/>
              <a:buSzTx/>
              <a:buFontTx/>
              <a:buAutoNum type="arabicParenR"/>
            </a:pPr>
            <a:r>
              <a:rPr kumimoji="0" lang="ko-KR" altLang="en-US" sz="1400" dirty="0" smtClean="0"/>
              <a:t>우리는 분류기를 원하지 </a:t>
            </a:r>
            <a:r>
              <a:rPr kumimoji="0" lang="en-US" altLang="ko-KR" sz="1400" dirty="0" smtClean="0"/>
              <a:t>mapping function </a:t>
            </a:r>
            <a:br>
              <a:rPr kumimoji="0" lang="en-US" altLang="ko-KR" sz="1400" dirty="0" smtClean="0"/>
            </a:br>
            <a:r>
              <a:rPr kumimoji="0" lang="ko-KR" altLang="en-US" sz="1400" dirty="0" smtClean="0"/>
              <a:t>자체는 관심 없음</a:t>
            </a:r>
            <a:endParaRPr kumimoji="0" lang="en-US" altLang="ko-KR" sz="1400" dirty="0" smtClean="0"/>
          </a:p>
          <a:p>
            <a:pPr marL="342900" indent="-342900">
              <a:spcBef>
                <a:spcPct val="0"/>
              </a:spcBef>
              <a:buClrTx/>
              <a:buSzTx/>
              <a:buFontTx/>
              <a:buAutoNum type="arabicParenR"/>
            </a:pPr>
            <a:r>
              <a:rPr kumimoji="0" lang="ko-KR" altLang="en-US" sz="1400" dirty="0" smtClean="0"/>
              <a:t>분류기 식에서는 </a:t>
            </a:r>
            <a:r>
              <a:rPr kumimoji="0" lang="en-US" altLang="ko-KR" sz="1400" dirty="0" smtClean="0"/>
              <a:t>mapping function</a:t>
            </a:r>
            <a:r>
              <a:rPr kumimoji="0" lang="ko-KR" altLang="en-US" sz="1400" dirty="0" smtClean="0"/>
              <a:t>이 </a:t>
            </a:r>
            <a:r>
              <a:rPr kumimoji="0" lang="en-US" altLang="ko-KR" sz="1400" dirty="0" smtClean="0"/>
              <a:t/>
            </a:r>
            <a:br>
              <a:rPr kumimoji="0" lang="en-US" altLang="ko-KR" sz="1400" dirty="0" smtClean="0"/>
            </a:br>
            <a:r>
              <a:rPr kumimoji="0" lang="ko-KR" altLang="en-US" sz="1400" dirty="0" smtClean="0"/>
              <a:t>항상 쌍으로 나옴 </a:t>
            </a:r>
            <a:r>
              <a:rPr kumimoji="0" lang="en-US" altLang="ko-KR" sz="1400" dirty="0" smtClean="0"/>
              <a:t>(Kernel Trick </a:t>
            </a:r>
            <a:r>
              <a:rPr kumimoji="0" lang="ko-KR" altLang="en-US" sz="1400" dirty="0" smtClean="0"/>
              <a:t>사용가능</a:t>
            </a:r>
            <a:r>
              <a:rPr kumimoji="0" lang="en-US" altLang="ko-KR" sz="1400" dirty="0" smtClean="0"/>
              <a:t>)</a:t>
            </a:r>
            <a:endParaRPr kumimoji="0"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7021284" y="5334001"/>
            <a:ext cx="0" cy="3807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385457" y="2841171"/>
            <a:ext cx="6422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3064328" y="4735286"/>
            <a:ext cx="810986" cy="108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960914" y="5334001"/>
            <a:ext cx="7837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5660571" y="3984171"/>
            <a:ext cx="1611086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52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Non-linear SVM (4)</a:t>
            </a:r>
            <a:endParaRPr lang="ko-KR" altLang="en-US" dirty="0"/>
          </a:p>
        </p:txBody>
      </p:sp>
      <p:sp>
        <p:nvSpPr>
          <p:cNvPr id="4" name="object 3"/>
          <p:cNvSpPr/>
          <p:nvPr/>
        </p:nvSpPr>
        <p:spPr>
          <a:xfrm>
            <a:off x="381000" y="990600"/>
            <a:ext cx="8382000" cy="5352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모서리가 둥근 직사각형 1"/>
          <p:cNvSpPr/>
          <p:nvPr/>
        </p:nvSpPr>
        <p:spPr>
          <a:xfrm>
            <a:off x="5693229" y="3135086"/>
            <a:ext cx="1338942" cy="489857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066870" y="3528244"/>
            <a:ext cx="2677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Polynomial Kernel function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1665514" y="2177143"/>
            <a:ext cx="1741715" cy="294604"/>
          </a:xfrm>
          <a:custGeom>
            <a:avLst/>
            <a:gdLst>
              <a:gd name="connsiteX0" fmla="*/ 0 w 1741715"/>
              <a:gd name="connsiteY0" fmla="*/ 0 h 294604"/>
              <a:gd name="connsiteX1" fmla="*/ 870857 w 1741715"/>
              <a:gd name="connsiteY1" fmla="*/ 293914 h 294604"/>
              <a:gd name="connsiteX2" fmla="*/ 1741715 w 1741715"/>
              <a:gd name="connsiteY2" fmla="*/ 65314 h 294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1715" h="294604">
                <a:moveTo>
                  <a:pt x="0" y="0"/>
                </a:moveTo>
                <a:cubicBezTo>
                  <a:pt x="290285" y="141514"/>
                  <a:pt x="580571" y="283028"/>
                  <a:pt x="870857" y="293914"/>
                </a:cubicBezTo>
                <a:cubicBezTo>
                  <a:pt x="1161143" y="304800"/>
                  <a:pt x="1451429" y="185057"/>
                  <a:pt x="1741715" y="65314"/>
                </a:cubicBezTo>
              </a:path>
            </a:pathLst>
          </a:custGeom>
          <a:noFill/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1208314" y="2177143"/>
            <a:ext cx="696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189514" y="2177143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 19"/>
          <p:cNvSpPr/>
          <p:nvPr/>
        </p:nvSpPr>
        <p:spPr>
          <a:xfrm>
            <a:off x="7064829" y="3080259"/>
            <a:ext cx="435428" cy="131027"/>
          </a:xfrm>
          <a:custGeom>
            <a:avLst/>
            <a:gdLst>
              <a:gd name="connsiteX0" fmla="*/ 435428 w 435428"/>
              <a:gd name="connsiteY0" fmla="*/ 131027 h 131027"/>
              <a:gd name="connsiteX1" fmla="*/ 217714 w 435428"/>
              <a:gd name="connsiteY1" fmla="*/ 398 h 131027"/>
              <a:gd name="connsiteX2" fmla="*/ 0 w 435428"/>
              <a:gd name="connsiteY2" fmla="*/ 87484 h 13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28" h="131027">
                <a:moveTo>
                  <a:pt x="435428" y="131027"/>
                </a:moveTo>
                <a:cubicBezTo>
                  <a:pt x="362856" y="69341"/>
                  <a:pt x="290285" y="7655"/>
                  <a:pt x="217714" y="398"/>
                </a:cubicBezTo>
                <a:cubicBezTo>
                  <a:pt x="145143" y="-6859"/>
                  <a:pt x="0" y="87484"/>
                  <a:pt x="0" y="8748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4180114" y="2645229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자유형 21"/>
          <p:cNvSpPr/>
          <p:nvPr/>
        </p:nvSpPr>
        <p:spPr>
          <a:xfrm>
            <a:off x="2525486" y="2177143"/>
            <a:ext cx="1578428" cy="404271"/>
          </a:xfrm>
          <a:custGeom>
            <a:avLst/>
            <a:gdLst>
              <a:gd name="connsiteX0" fmla="*/ 0 w 1632857"/>
              <a:gd name="connsiteY0" fmla="*/ 0 h 469585"/>
              <a:gd name="connsiteX1" fmla="*/ 838200 w 1632857"/>
              <a:gd name="connsiteY1" fmla="*/ 424542 h 469585"/>
              <a:gd name="connsiteX2" fmla="*/ 1632857 w 1632857"/>
              <a:gd name="connsiteY2" fmla="*/ 457200 h 46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2857" h="469585">
                <a:moveTo>
                  <a:pt x="0" y="0"/>
                </a:moveTo>
                <a:cubicBezTo>
                  <a:pt x="283028" y="174171"/>
                  <a:pt x="566057" y="348342"/>
                  <a:pt x="838200" y="424542"/>
                </a:cubicBezTo>
                <a:cubicBezTo>
                  <a:pt x="1110343" y="500742"/>
                  <a:pt x="1509486" y="457200"/>
                  <a:pt x="1632857" y="45720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2046514" y="2155372"/>
            <a:ext cx="696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7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Non-linear SVM (5)</a:t>
            </a:r>
            <a:endParaRPr lang="ko-KR" altLang="en-US" dirty="0"/>
          </a:p>
        </p:txBody>
      </p:sp>
      <p:sp>
        <p:nvSpPr>
          <p:cNvPr id="5" name="object 3"/>
          <p:cNvSpPr/>
          <p:nvPr/>
        </p:nvSpPr>
        <p:spPr>
          <a:xfrm>
            <a:off x="1110342" y="1317172"/>
            <a:ext cx="6422840" cy="46497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057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Kernel function</a:t>
            </a:r>
            <a:endParaRPr lang="ko-KR" altLang="en-US" dirty="0"/>
          </a:p>
        </p:txBody>
      </p:sp>
      <p:sp>
        <p:nvSpPr>
          <p:cNvPr id="5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62400" y="1151271"/>
            <a:ext cx="8302213" cy="522806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가장 많이 쓰이는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</a:t>
            </a:r>
            <a:r>
              <a:rPr lang="en-US" altLang="ko-KR" dirty="0" smtClean="0"/>
              <a:t>kernel function</a:t>
            </a:r>
          </a:p>
          <a:p>
            <a:pPr marL="0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Polynomial  :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Gaussian  :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Sigmoid   :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52" y="1827796"/>
            <a:ext cx="3543795" cy="7335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688" y="3201495"/>
            <a:ext cx="3553321" cy="6954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688" y="4537090"/>
            <a:ext cx="4877481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0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Conclusions</a:t>
            </a:r>
            <a:endParaRPr lang="ko-KR" altLang="en-US" dirty="0"/>
          </a:p>
        </p:txBody>
      </p:sp>
      <p:sp>
        <p:nvSpPr>
          <p:cNvPr id="4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62400" y="1508141"/>
            <a:ext cx="8302213" cy="374965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SVM </a:t>
            </a:r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Global Optimization ( cf. Local optimization of MLP )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Structural Risk Minimization ( cf. Empirical Risk Minimization of MLP )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SVM </a:t>
            </a:r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Noise </a:t>
            </a:r>
            <a:r>
              <a:rPr lang="ko-KR" altLang="en-US" sz="1700" dirty="0" smtClean="0"/>
              <a:t>처리를 위한 </a:t>
            </a:r>
            <a:r>
              <a:rPr lang="en-US" altLang="ko-KR" sz="1700" dirty="0" smtClean="0"/>
              <a:t>Cost function </a:t>
            </a:r>
            <a:r>
              <a:rPr lang="ko-KR" altLang="en-US" sz="1700" dirty="0" smtClean="0"/>
              <a:t>정의해야 함</a:t>
            </a:r>
            <a:endParaRPr lang="en-US" altLang="ko-KR" sz="1700" dirty="0" smtClean="0"/>
          </a:p>
          <a:p>
            <a:pPr lvl="1">
              <a:lnSpc>
                <a:spcPct val="120000"/>
              </a:lnSpc>
            </a:pPr>
            <a:r>
              <a:rPr lang="ko-KR" altLang="en-US" sz="1700" dirty="0" err="1"/>
              <a:t>커널</a:t>
            </a:r>
            <a:r>
              <a:rPr lang="ko-KR" altLang="en-US" sz="1700" dirty="0"/>
              <a:t> 함수를 쓰기 위해 </a:t>
            </a:r>
            <a:r>
              <a:rPr lang="ko-KR" altLang="en-US" sz="1700" dirty="0" err="1"/>
              <a:t>커널</a:t>
            </a:r>
            <a:r>
              <a:rPr lang="ko-KR" altLang="en-US" sz="1700" dirty="0"/>
              <a:t> </a:t>
            </a:r>
            <a:r>
              <a:rPr lang="ko-KR" altLang="en-US" sz="1700" dirty="0" err="1"/>
              <a:t>파라미터를</a:t>
            </a:r>
            <a:r>
              <a:rPr lang="ko-KR" altLang="en-US" sz="1700" dirty="0"/>
              <a:t> 설정해야 </a:t>
            </a:r>
            <a:r>
              <a:rPr lang="ko-KR" altLang="en-US" sz="1700" dirty="0" smtClean="0"/>
              <a:t>함</a:t>
            </a:r>
            <a:endParaRPr lang="en-US" altLang="ko-KR" sz="1700" dirty="0" smtClean="0"/>
          </a:p>
          <a:p>
            <a:pPr lvl="1"/>
            <a:r>
              <a:rPr lang="en-US" altLang="ko-KR" sz="1700" dirty="0" smtClean="0"/>
              <a:t>Time Complexity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119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SVM Exercise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463" y="0"/>
            <a:ext cx="5251537" cy="6858000"/>
          </a:xfrm>
          <a:prstGeom prst="rect">
            <a:avLst/>
          </a:prstGeom>
        </p:spPr>
      </p:pic>
      <p:sp>
        <p:nvSpPr>
          <p:cNvPr id="7" name="직사각형 4"/>
          <p:cNvSpPr>
            <a:spLocks noChangeArrowheads="1"/>
          </p:cNvSpPr>
          <p:nvPr/>
        </p:nvSpPr>
        <p:spPr bwMode="auto">
          <a:xfrm>
            <a:off x="66102" y="1918203"/>
            <a:ext cx="3719735" cy="400887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indent="-285750">
              <a:spcBef>
                <a:spcPct val="0"/>
              </a:spcBef>
              <a:buClrTx/>
              <a:buSzTx/>
              <a:buFontTx/>
              <a:buChar char="-"/>
            </a:pPr>
            <a:r>
              <a:rPr kumimoji="0" lang="en-US" altLang="ko-KR" sz="1500" dirty="0" smtClean="0"/>
              <a:t>Tutorial exercise for using</a:t>
            </a:r>
            <a:br>
              <a:rPr kumimoji="0" lang="en-US" altLang="ko-KR" sz="1500" dirty="0" smtClean="0"/>
            </a:br>
            <a:r>
              <a:rPr kumimoji="0" lang="en-US" altLang="ko-KR" sz="1500" dirty="0" smtClean="0"/>
              <a:t>Different SVM kernels</a:t>
            </a:r>
          </a:p>
          <a:p>
            <a:pPr marL="285750" indent="-285750">
              <a:spcBef>
                <a:spcPct val="0"/>
              </a:spcBef>
              <a:buClrTx/>
              <a:buSzTx/>
              <a:buFontTx/>
              <a:buChar char="-"/>
            </a:pPr>
            <a:endParaRPr kumimoji="0" lang="en-US" altLang="ko-KR" sz="1500" dirty="0" smtClean="0"/>
          </a:p>
          <a:p>
            <a:pPr marL="285750" indent="-285750">
              <a:spcBef>
                <a:spcPct val="0"/>
              </a:spcBef>
              <a:buClrTx/>
              <a:buSzTx/>
              <a:buFontTx/>
              <a:buChar char="-"/>
            </a:pPr>
            <a:r>
              <a:rPr kumimoji="0" lang="en-US" altLang="ko-KR" sz="1500" dirty="0" err="1" smtClean="0"/>
              <a:t>n_sample</a:t>
            </a:r>
            <a:r>
              <a:rPr kumimoji="0" lang="en-US" altLang="ko-KR" sz="1500" dirty="0" smtClean="0"/>
              <a:t> : 2</a:t>
            </a:r>
            <a:r>
              <a:rPr kumimoji="0" lang="ko-KR" altLang="en-US" sz="1500" dirty="0" smtClean="0"/>
              <a:t>차원 </a:t>
            </a:r>
            <a:r>
              <a:rPr kumimoji="0" lang="en-US" altLang="ko-KR" sz="1500" dirty="0" smtClean="0"/>
              <a:t>Data 100</a:t>
            </a:r>
            <a:r>
              <a:rPr kumimoji="0" lang="ko-KR" altLang="en-US" sz="1500" dirty="0" smtClean="0"/>
              <a:t>개</a:t>
            </a:r>
            <a:endParaRPr kumimoji="0" lang="en-US" altLang="ko-KR" sz="1500" dirty="0" smtClean="0"/>
          </a:p>
          <a:p>
            <a:pPr marL="285750" indent="-285750">
              <a:spcBef>
                <a:spcPct val="0"/>
              </a:spcBef>
              <a:buClrTx/>
              <a:buSzTx/>
              <a:buFontTx/>
              <a:buChar char="-"/>
            </a:pPr>
            <a:r>
              <a:rPr kumimoji="0" lang="ko-KR" altLang="en-US" sz="1500" dirty="0" smtClean="0"/>
              <a:t>클래스 </a:t>
            </a:r>
            <a:r>
              <a:rPr kumimoji="0" lang="en-US" altLang="ko-KR" sz="1500" dirty="0" smtClean="0"/>
              <a:t>2</a:t>
            </a:r>
            <a:r>
              <a:rPr kumimoji="0" lang="ko-KR" altLang="en-US" sz="1500" dirty="0" smtClean="0"/>
              <a:t>개 </a:t>
            </a:r>
            <a:r>
              <a:rPr kumimoji="0" lang="en-US" altLang="ko-KR" sz="1500" dirty="0" smtClean="0"/>
              <a:t>(1 , 2)</a:t>
            </a:r>
          </a:p>
          <a:p>
            <a:pPr marL="285750" indent="-285750">
              <a:spcBef>
                <a:spcPct val="0"/>
              </a:spcBef>
              <a:buClrTx/>
              <a:buSzTx/>
              <a:buFontTx/>
              <a:buChar char="-"/>
            </a:pPr>
            <a:r>
              <a:rPr kumimoji="0" lang="en-US" altLang="ko-KR" sz="1500" dirty="0" smtClean="0"/>
              <a:t>Training </a:t>
            </a:r>
            <a:r>
              <a:rPr kumimoji="0" lang="en-US" altLang="ko-KR" sz="1500" dirty="0"/>
              <a:t>Data 90</a:t>
            </a:r>
            <a:r>
              <a:rPr kumimoji="0" lang="ko-KR" altLang="en-US" sz="1500" dirty="0" smtClean="0"/>
              <a:t>개</a:t>
            </a:r>
            <a:endParaRPr kumimoji="0" lang="en-US" altLang="ko-KR" sz="1500" dirty="0" smtClean="0"/>
          </a:p>
          <a:p>
            <a:pPr marL="285750" indent="-285750">
              <a:spcBef>
                <a:spcPct val="0"/>
              </a:spcBef>
              <a:buClrTx/>
              <a:buSzTx/>
              <a:buFontTx/>
              <a:buChar char="-"/>
            </a:pPr>
            <a:r>
              <a:rPr kumimoji="0" lang="en-US" altLang="ko-KR" sz="1500" dirty="0"/>
              <a:t>Test data 10</a:t>
            </a:r>
            <a:r>
              <a:rPr kumimoji="0" lang="ko-KR" altLang="en-US" sz="1500" dirty="0" smtClean="0"/>
              <a:t>개</a:t>
            </a:r>
            <a:endParaRPr kumimoji="0" lang="en-US" altLang="ko-KR" sz="1500" dirty="0" smtClean="0"/>
          </a:p>
          <a:p>
            <a:pPr marL="285750" indent="-285750">
              <a:spcBef>
                <a:spcPct val="0"/>
              </a:spcBef>
              <a:buClrTx/>
              <a:buSzTx/>
              <a:buFontTx/>
              <a:buChar char="-"/>
            </a:pPr>
            <a:r>
              <a:rPr kumimoji="0" lang="en-US" altLang="ko-KR" sz="1500" dirty="0" smtClean="0"/>
              <a:t>3</a:t>
            </a:r>
            <a:r>
              <a:rPr kumimoji="0" lang="ko-KR" altLang="en-US" sz="1500" dirty="0" smtClean="0"/>
              <a:t>가지 </a:t>
            </a:r>
            <a:r>
              <a:rPr kumimoji="0" lang="en-US" altLang="ko-KR" sz="1500" dirty="0" smtClean="0"/>
              <a:t>kernel function</a:t>
            </a:r>
            <a:r>
              <a:rPr kumimoji="0" lang="ko-KR" altLang="en-US" sz="1500" dirty="0" smtClean="0"/>
              <a:t>별로 </a:t>
            </a:r>
            <a:r>
              <a:rPr kumimoji="0" lang="en-US" altLang="ko-KR" sz="1500" dirty="0" smtClean="0"/>
              <a:t>SVM</a:t>
            </a:r>
            <a:br>
              <a:rPr kumimoji="0" lang="en-US" altLang="ko-KR" sz="1500" dirty="0" smtClean="0"/>
            </a:br>
            <a:r>
              <a:rPr kumimoji="0" lang="en-US" altLang="ko-KR" sz="1500" dirty="0" smtClean="0"/>
              <a:t>classifier </a:t>
            </a:r>
            <a:r>
              <a:rPr kumimoji="0" lang="ko-KR" altLang="en-US" sz="1500" dirty="0" smtClean="0"/>
              <a:t>생성하여 </a:t>
            </a:r>
            <a:r>
              <a:rPr kumimoji="0" lang="en-US" altLang="ko-KR" sz="1500" dirty="0" smtClean="0"/>
              <a:t>plot</a:t>
            </a:r>
            <a:r>
              <a:rPr kumimoji="0" lang="ko-KR" altLang="en-US" sz="1500" dirty="0" smtClean="0"/>
              <a:t>으로 결과도출</a:t>
            </a:r>
            <a:endParaRPr kumimoji="0" lang="en-US" altLang="ko-KR" sz="1500" dirty="0" smtClean="0"/>
          </a:p>
          <a:p>
            <a:pPr marL="285750" indent="-285750">
              <a:spcBef>
                <a:spcPct val="0"/>
              </a:spcBef>
              <a:buClrTx/>
              <a:buSzTx/>
              <a:buFontTx/>
              <a:buChar char="-"/>
            </a:pPr>
            <a:endParaRPr kumimoji="0" lang="en-US" altLang="ko-KR" sz="1500" dirty="0" smtClean="0"/>
          </a:p>
          <a:p>
            <a:pPr>
              <a:spcBef>
                <a:spcPct val="0"/>
              </a:spcBef>
              <a:buClrTx/>
              <a:buSzTx/>
              <a:buNone/>
            </a:pPr>
            <a:endParaRPr kumimoji="0" lang="en-US" altLang="ko-KR" sz="1500" dirty="0"/>
          </a:p>
          <a:p>
            <a:pPr marL="285750" indent="-285750">
              <a:spcBef>
                <a:spcPct val="0"/>
              </a:spcBef>
              <a:buClrTx/>
              <a:buSzTx/>
              <a:buFontTx/>
              <a:buChar char="-"/>
            </a:pPr>
            <a:r>
              <a:rPr kumimoji="0" lang="en-US" altLang="ko-KR" sz="1500" dirty="0" smtClean="0"/>
              <a:t>Reference</a:t>
            </a:r>
            <a:br>
              <a:rPr kumimoji="0" lang="en-US" altLang="ko-KR" sz="1500" dirty="0" smtClean="0"/>
            </a:br>
            <a:r>
              <a:rPr lang="en-US" altLang="ko-KR" sz="1600" dirty="0">
                <a:hlinkClick r:id="rId4"/>
              </a:rPr>
              <a:t>http://scikit-learn.org/stable/auto</a:t>
            </a:r>
            <a:r>
              <a:rPr lang="en-US" altLang="ko-KR" sz="1600" dirty="0" smtClean="0">
                <a:hlinkClick r:id="rId4"/>
              </a:rPr>
              <a:t>_</a:t>
            </a:r>
            <a:br>
              <a:rPr lang="en-US" altLang="ko-KR" sz="1600" dirty="0" smtClean="0">
                <a:hlinkClick r:id="rId4"/>
              </a:rPr>
            </a:br>
            <a:r>
              <a:rPr lang="en-US" altLang="ko-KR" sz="1600" dirty="0" smtClean="0">
                <a:hlinkClick r:id="rId4"/>
              </a:rPr>
              <a:t>examples/exercises/</a:t>
            </a:r>
            <a:r>
              <a:rPr lang="en-US" altLang="ko-KR" sz="1600" dirty="0" err="1" smtClean="0">
                <a:hlinkClick r:id="rId4"/>
              </a:rPr>
              <a:t>plot_iris_exerc</a:t>
            </a:r>
            <a:r>
              <a:rPr lang="en-US" altLang="ko-KR" sz="1600" dirty="0" smtClean="0">
                <a:hlinkClick r:id="rId4"/>
              </a:rPr>
              <a:t/>
            </a:r>
            <a:br>
              <a:rPr lang="en-US" altLang="ko-KR" sz="1600" dirty="0" smtClean="0">
                <a:hlinkClick r:id="rId4"/>
              </a:rPr>
            </a:br>
            <a:r>
              <a:rPr lang="en-US" altLang="ko-KR" sz="1600" dirty="0" err="1" smtClean="0">
                <a:hlinkClick r:id="rId4"/>
              </a:rPr>
              <a:t>ise.html#sphx-glr-auto-examples</a:t>
            </a:r>
            <a:r>
              <a:rPr lang="en-US" altLang="ko-KR" sz="1600" dirty="0" smtClean="0">
                <a:hlinkClick r:id="rId4"/>
              </a:rPr>
              <a:t>-</a:t>
            </a:r>
            <a:br>
              <a:rPr lang="en-US" altLang="ko-KR" sz="1600" dirty="0" smtClean="0">
                <a:hlinkClick r:id="rId4"/>
              </a:rPr>
            </a:br>
            <a:r>
              <a:rPr lang="en-US" altLang="ko-KR" sz="1600" dirty="0" smtClean="0">
                <a:hlinkClick r:id="rId4"/>
              </a:rPr>
              <a:t>exercises-plot-iris-exercise-</a:t>
            </a:r>
            <a:r>
              <a:rPr lang="en-US" altLang="ko-KR" sz="1600" dirty="0" err="1" smtClean="0">
                <a:hlinkClick r:id="rId4"/>
              </a:rPr>
              <a:t>py</a:t>
            </a:r>
            <a:endParaRPr lang="ko-KR" altLang="en-US" sz="1600" dirty="0"/>
          </a:p>
          <a:p>
            <a:pPr marL="285750" indent="-285750">
              <a:spcBef>
                <a:spcPct val="0"/>
              </a:spcBef>
              <a:buClrTx/>
              <a:buSzTx/>
              <a:buFontTx/>
              <a:buChar char="-"/>
            </a:pPr>
            <a:endParaRPr kumimoji="0" lang="en-US" altLang="ko-KR" sz="1500" dirty="0" smtClean="0"/>
          </a:p>
          <a:p>
            <a:pPr marL="285750" indent="-285750">
              <a:spcBef>
                <a:spcPct val="0"/>
              </a:spcBef>
              <a:buClrTx/>
              <a:buSzTx/>
              <a:buFontTx/>
              <a:buChar char="-"/>
            </a:pPr>
            <a:endParaRPr kumimoji="0" lang="en-US" altLang="ko-KR" sz="1500" dirty="0"/>
          </a:p>
          <a:p>
            <a:pPr marL="285750" indent="-285750">
              <a:spcBef>
                <a:spcPct val="0"/>
              </a:spcBef>
              <a:buClrTx/>
              <a:buSzTx/>
              <a:buFontTx/>
              <a:buChar char="-"/>
            </a:pPr>
            <a:endParaRPr kumimoji="0" lang="en-US" altLang="ko-KR" sz="1500" dirty="0"/>
          </a:p>
          <a:p>
            <a:pPr>
              <a:spcBef>
                <a:spcPct val="0"/>
              </a:spcBef>
              <a:buClrTx/>
              <a:buSzTx/>
              <a:buNone/>
            </a:pPr>
            <a:endParaRPr kumimoji="0" lang="en-US" altLang="ko-KR" sz="1500" dirty="0" smtClean="0"/>
          </a:p>
          <a:p>
            <a:pPr marL="342900" indent="-342900">
              <a:spcBef>
                <a:spcPct val="0"/>
              </a:spcBef>
              <a:buClrTx/>
              <a:buSzTx/>
              <a:buFontTx/>
              <a:buAutoNum type="arabicParenR"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81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SVM Exercise : Result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51" y="728210"/>
            <a:ext cx="3629664" cy="30682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293" y="750245"/>
            <a:ext cx="3640781" cy="30682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34" y="3818505"/>
            <a:ext cx="3645410" cy="3069525"/>
          </a:xfrm>
          <a:prstGeom prst="rect">
            <a:avLst/>
          </a:prstGeom>
        </p:spPr>
      </p:pic>
      <p:sp>
        <p:nvSpPr>
          <p:cNvPr id="8" name="직사각형 4"/>
          <p:cNvSpPr>
            <a:spLocks noChangeArrowheads="1"/>
          </p:cNvSpPr>
          <p:nvPr/>
        </p:nvSpPr>
        <p:spPr bwMode="auto">
          <a:xfrm>
            <a:off x="4723294" y="4379834"/>
            <a:ext cx="3822396" cy="163809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indent="-285750">
              <a:spcBef>
                <a:spcPct val="0"/>
              </a:spcBef>
              <a:buClrTx/>
              <a:buSzTx/>
              <a:buFontTx/>
              <a:buChar char="-"/>
            </a:pPr>
            <a:r>
              <a:rPr kumimoji="0" lang="en-US" altLang="ko-KR" sz="1500" dirty="0" smtClean="0"/>
              <a:t>Training Data 90</a:t>
            </a:r>
            <a:r>
              <a:rPr kumimoji="0" lang="ko-KR" altLang="en-US" sz="1500" dirty="0" smtClean="0"/>
              <a:t>개 </a:t>
            </a:r>
            <a:r>
              <a:rPr kumimoji="0"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⇒ </a:t>
            </a:r>
            <a:r>
              <a:rPr kumimoji="0" lang="ko-KR" altLang="en-US" sz="1500" dirty="0" smtClean="0"/>
              <a:t>그림에서 원</a:t>
            </a:r>
            <a:endParaRPr kumimoji="0" lang="en-US" altLang="ko-KR" sz="1500" dirty="0" smtClean="0"/>
          </a:p>
          <a:p>
            <a:pPr marL="285750" indent="-285750">
              <a:spcBef>
                <a:spcPct val="0"/>
              </a:spcBef>
              <a:buClrTx/>
              <a:buSzTx/>
              <a:buFontTx/>
              <a:buChar char="-"/>
            </a:pPr>
            <a:r>
              <a:rPr kumimoji="0" lang="en-US" altLang="ko-KR" sz="1500" dirty="0"/>
              <a:t>Test data 10</a:t>
            </a:r>
            <a:r>
              <a:rPr kumimoji="0" lang="ko-KR" altLang="en-US" sz="1500" dirty="0"/>
              <a:t>개 </a:t>
            </a:r>
            <a:r>
              <a:rPr kumimoji="0"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⇒ </a:t>
            </a:r>
            <a:r>
              <a:rPr kumimoji="0" lang="ko-KR" altLang="en-US" sz="1500" dirty="0" smtClean="0"/>
              <a:t>그림에서 </a:t>
            </a:r>
            <a:r>
              <a:rPr kumimoji="0" lang="ko-KR" altLang="en-US" sz="1500" dirty="0"/>
              <a:t>이중 </a:t>
            </a:r>
            <a:r>
              <a:rPr kumimoji="0" lang="ko-KR" altLang="en-US" sz="1500" dirty="0" smtClean="0"/>
              <a:t>원</a:t>
            </a:r>
            <a:endParaRPr kumimoji="0" lang="en-US" altLang="ko-KR" sz="1500" dirty="0"/>
          </a:p>
          <a:p>
            <a:pPr marL="285750" indent="-285750">
              <a:spcBef>
                <a:spcPct val="0"/>
              </a:spcBef>
              <a:buClrTx/>
              <a:buSzTx/>
              <a:buFontTx/>
              <a:buChar char="-"/>
            </a:pPr>
            <a:r>
              <a:rPr kumimoji="0" lang="ko-KR" altLang="en-US" sz="1500" dirty="0"/>
              <a:t>클래스 </a:t>
            </a:r>
            <a:r>
              <a:rPr kumimoji="0" lang="en-US" altLang="ko-KR" sz="1500" dirty="0"/>
              <a:t>2</a:t>
            </a:r>
            <a:r>
              <a:rPr kumimoji="0" lang="ko-KR" altLang="en-US" sz="1500" dirty="0"/>
              <a:t>개 </a:t>
            </a:r>
            <a:r>
              <a:rPr kumimoji="0"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⇒ </a:t>
            </a:r>
            <a:r>
              <a:rPr kumimoji="0" lang="ko-KR" altLang="en-US" sz="1500" dirty="0" smtClean="0"/>
              <a:t>하늘색 원</a:t>
            </a:r>
            <a:r>
              <a:rPr kumimoji="0" lang="en-US" altLang="ko-KR" sz="1500" dirty="0" smtClean="0"/>
              <a:t>, </a:t>
            </a:r>
            <a:r>
              <a:rPr kumimoji="0" lang="ko-KR" altLang="en-US" sz="1500" dirty="0"/>
              <a:t>갈색 </a:t>
            </a:r>
            <a:r>
              <a:rPr kumimoji="0" lang="ko-KR" altLang="en-US" sz="1500" dirty="0" smtClean="0"/>
              <a:t>원</a:t>
            </a:r>
            <a:endParaRPr kumimoji="0" lang="en-US" altLang="ko-KR" sz="1500" dirty="0"/>
          </a:p>
          <a:p>
            <a:pPr marL="285750" indent="-285750">
              <a:spcBef>
                <a:spcPct val="0"/>
              </a:spcBef>
              <a:buClrTx/>
              <a:buSzTx/>
              <a:buFontTx/>
              <a:buChar char="-"/>
            </a:pPr>
            <a:r>
              <a:rPr kumimoji="0" lang="en-US" altLang="ko-KR" sz="1500" dirty="0"/>
              <a:t>3</a:t>
            </a:r>
            <a:r>
              <a:rPr kumimoji="0" lang="ko-KR" altLang="en-US" sz="1500" dirty="0" smtClean="0"/>
              <a:t>가지 </a:t>
            </a:r>
            <a:r>
              <a:rPr kumimoji="0" lang="en-US" altLang="ko-KR" sz="1500" dirty="0"/>
              <a:t>Kernel </a:t>
            </a:r>
            <a:r>
              <a:rPr kumimoji="0" lang="en-US" altLang="ko-KR" sz="1500" dirty="0" smtClean="0"/>
              <a:t>function </a:t>
            </a:r>
            <a:r>
              <a:rPr kumimoji="0" lang="ko-KR" altLang="en-US" sz="1500" dirty="0" smtClean="0"/>
              <a:t>각각 적용한 결과</a:t>
            </a:r>
            <a:endParaRPr kumimoji="0" lang="en-US" altLang="ko-KR" sz="1500" dirty="0" smtClean="0"/>
          </a:p>
          <a:p>
            <a:pPr marL="285750" indent="-285750">
              <a:spcBef>
                <a:spcPct val="0"/>
              </a:spcBef>
              <a:buClrTx/>
              <a:buSzTx/>
              <a:buFontTx/>
              <a:buChar char="-"/>
            </a:pPr>
            <a:endParaRPr kumimoji="0" lang="en-US" altLang="ko-KR" sz="1500" dirty="0"/>
          </a:p>
          <a:p>
            <a:pPr marL="285750" indent="-285750">
              <a:spcBef>
                <a:spcPct val="0"/>
              </a:spcBef>
              <a:buClrTx/>
              <a:buSzTx/>
              <a:buFontTx/>
              <a:buChar char="-"/>
            </a:pPr>
            <a:r>
              <a:rPr kumimoji="0" lang="en-US" altLang="ko-KR" sz="1500" dirty="0" smtClean="0"/>
              <a:t>Accuracy : 0.5 / 0.6 / 0.5</a:t>
            </a:r>
          </a:p>
          <a:p>
            <a:pPr marL="285750" indent="-285750">
              <a:spcBef>
                <a:spcPct val="0"/>
              </a:spcBef>
              <a:buClrTx/>
              <a:buSzTx/>
              <a:buFontTx/>
              <a:buChar char="-"/>
            </a:pPr>
            <a:endParaRPr kumimoji="0" lang="en-US" altLang="ko-KR" sz="1500" dirty="0"/>
          </a:p>
          <a:p>
            <a:pPr marL="285750" indent="-285750">
              <a:spcBef>
                <a:spcPct val="0"/>
              </a:spcBef>
              <a:buClrTx/>
              <a:buSzTx/>
              <a:buFontTx/>
              <a:buChar char="-"/>
            </a:pPr>
            <a:endParaRPr kumimoji="0" lang="en-US" altLang="ko-KR" sz="1500" dirty="0"/>
          </a:p>
          <a:p>
            <a:pPr>
              <a:spcBef>
                <a:spcPct val="0"/>
              </a:spcBef>
              <a:buClrTx/>
              <a:buSzTx/>
              <a:buNone/>
            </a:pPr>
            <a:endParaRPr kumimoji="0" lang="en-US" altLang="ko-KR" sz="1500" dirty="0" smtClean="0"/>
          </a:p>
          <a:p>
            <a:pPr marL="342900" indent="-342900">
              <a:spcBef>
                <a:spcPct val="0"/>
              </a:spcBef>
              <a:buClrTx/>
              <a:buSzTx/>
              <a:buFontTx/>
              <a:buAutoNum type="arabicParenR"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762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Introduction </a:t>
            </a:r>
            <a:endParaRPr lang="ko-KR" altLang="en-US" dirty="0"/>
          </a:p>
        </p:txBody>
      </p:sp>
      <p:sp>
        <p:nvSpPr>
          <p:cNvPr id="1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520886" y="1027251"/>
            <a:ext cx="8302213" cy="549823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History of Support Vector Machine</a:t>
            </a:r>
          </a:p>
          <a:p>
            <a:pPr lvl="1">
              <a:lnSpc>
                <a:spcPct val="120000"/>
              </a:lnSpc>
            </a:pPr>
            <a:r>
              <a:rPr lang="en-US" altLang="ko-KR" sz="1600" dirty="0"/>
              <a:t>SVMs can be said to have started when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statistical learning theory </a:t>
            </a:r>
            <a:r>
              <a:rPr lang="en-US" altLang="ko-KR" sz="1600" dirty="0"/>
              <a:t>was developed further with </a:t>
            </a:r>
            <a:r>
              <a:rPr lang="en-US" altLang="ko-KR" sz="1600" dirty="0" err="1" smtClean="0"/>
              <a:t>Vapnik</a:t>
            </a:r>
            <a:r>
              <a:rPr lang="en-US" altLang="ko-KR" sz="1600" dirty="0" smtClean="0"/>
              <a:t>. </a:t>
            </a:r>
            <a:r>
              <a:rPr lang="en-US" altLang="ko-KR" sz="1600" dirty="0"/>
              <a:t>(1979) (in </a:t>
            </a:r>
            <a:r>
              <a:rPr lang="en-US" altLang="ko-KR" sz="1600" dirty="0" smtClean="0"/>
              <a:t>Russian)</a:t>
            </a:r>
          </a:p>
          <a:p>
            <a:pPr lvl="1">
              <a:lnSpc>
                <a:spcPct val="120000"/>
              </a:lnSpc>
            </a:pPr>
            <a:r>
              <a:rPr lang="en-US" altLang="ko-KR" sz="1600" dirty="0"/>
              <a:t>Several statistical mechanics papers (for example </a:t>
            </a:r>
            <a:r>
              <a:rPr lang="en-US" altLang="ko-KR" sz="1600" dirty="0" err="1"/>
              <a:t>Anlauf</a:t>
            </a:r>
            <a:r>
              <a:rPr lang="en-US" altLang="ko-KR" sz="1600" dirty="0"/>
              <a:t> and </a:t>
            </a:r>
            <a:r>
              <a:rPr lang="en-US" altLang="ko-KR" sz="1600" dirty="0" err="1"/>
              <a:t>Biehl</a:t>
            </a:r>
            <a:r>
              <a:rPr lang="en-US" altLang="ko-KR" sz="1600" dirty="0"/>
              <a:t> (1989)) suggested using large margin </a:t>
            </a:r>
            <a:r>
              <a:rPr lang="en-US" altLang="ko-KR" sz="1600" dirty="0" err="1">
                <a:solidFill>
                  <a:schemeClr val="accent1">
                    <a:lumMod val="75000"/>
                  </a:schemeClr>
                </a:solidFill>
              </a:rPr>
              <a:t>hyperplanes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600" dirty="0"/>
              <a:t>in the input space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sz="1600" dirty="0" err="1"/>
              <a:t>Poggio</a:t>
            </a:r>
            <a:r>
              <a:rPr lang="en-US" altLang="ko-KR" sz="1600" dirty="0"/>
              <a:t> and </a:t>
            </a:r>
            <a:r>
              <a:rPr lang="en-US" altLang="ko-KR" sz="1600" dirty="0" err="1"/>
              <a:t>Girosi</a:t>
            </a:r>
            <a:r>
              <a:rPr lang="en-US" altLang="ko-KR" sz="1600" dirty="0"/>
              <a:t> (1990) and </a:t>
            </a:r>
            <a:r>
              <a:rPr lang="en-US" altLang="ko-KR" sz="1600" dirty="0" err="1"/>
              <a:t>Wahba</a:t>
            </a:r>
            <a:r>
              <a:rPr lang="en-US" altLang="ko-KR" sz="1600" dirty="0"/>
              <a:t> (1990) discuss the use of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kernels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sz="1600" dirty="0"/>
              <a:t>Bennett and </a:t>
            </a:r>
            <a:r>
              <a:rPr lang="en-US" altLang="ko-KR" sz="1600" dirty="0" err="1"/>
              <a:t>Mangasarian</a:t>
            </a:r>
            <a:r>
              <a:rPr lang="en-US" altLang="ko-KR" sz="1600" dirty="0"/>
              <a:t> (1992) improved upon Smith’s 1968 work on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slack variables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sz="1600" dirty="0"/>
              <a:t>SVMs close to their current form were first introduced with a paper at the COLT 1992 conference (</a:t>
            </a:r>
            <a:r>
              <a:rPr lang="en-US" altLang="ko-KR" sz="1600" dirty="0" err="1"/>
              <a:t>Boser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Guyon</a:t>
            </a:r>
            <a:r>
              <a:rPr lang="en-US" altLang="ko-KR" sz="1600" dirty="0"/>
              <a:t> and </a:t>
            </a:r>
            <a:r>
              <a:rPr lang="en-US" altLang="ko-KR" sz="1600" dirty="0" err="1"/>
              <a:t>Vapnik</a:t>
            </a:r>
            <a:r>
              <a:rPr lang="en-US" altLang="ko-KR" sz="1600" dirty="0"/>
              <a:t> 1992</a:t>
            </a:r>
            <a:r>
              <a:rPr lang="en-US" altLang="ko-KR" sz="1600" dirty="0" smtClean="0"/>
              <a:t>).</a:t>
            </a:r>
          </a:p>
          <a:p>
            <a:pPr lvl="1">
              <a:lnSpc>
                <a:spcPct val="120000"/>
              </a:lnSpc>
            </a:pPr>
            <a:r>
              <a:rPr lang="en-US" altLang="ko-KR" sz="1600" dirty="0"/>
              <a:t>The papers by Bartlett (1998) and </a:t>
            </a:r>
            <a:r>
              <a:rPr lang="en-US" altLang="ko-KR" sz="1600" dirty="0" err="1"/>
              <a:t>Shawe</a:t>
            </a:r>
            <a:r>
              <a:rPr lang="en-US" altLang="ko-KR" sz="1600" dirty="0"/>
              <a:t>-Taylor, </a:t>
            </a:r>
            <a:r>
              <a:rPr lang="en-US" altLang="ko-KR" sz="1600" i="1" dirty="0"/>
              <a:t>et al.</a:t>
            </a:r>
            <a:r>
              <a:rPr lang="en-US" altLang="ko-KR" sz="1600" dirty="0"/>
              <a:t> (1998) gave the first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 rigorous statistical bound on the </a:t>
            </a:r>
            <a:r>
              <a:rPr lang="en-US" altLang="ko-KR" sz="1600" dirty="0" err="1">
                <a:solidFill>
                  <a:schemeClr val="accent1">
                    <a:lumMod val="75000"/>
                  </a:schemeClr>
                </a:solidFill>
              </a:rPr>
              <a:t>generalisation</a:t>
            </a:r>
            <a:r>
              <a:rPr lang="en-US" altLang="ko-KR" sz="1600" dirty="0"/>
              <a:t> of hard margin </a:t>
            </a:r>
            <a:r>
              <a:rPr lang="en-US" altLang="ko-KR" sz="1600" dirty="0" smtClean="0"/>
              <a:t>SVMs</a:t>
            </a:r>
            <a:endParaRPr lang="en-US" altLang="ko-KR" dirty="0" smtClean="0"/>
          </a:p>
          <a:p>
            <a:r>
              <a:rPr lang="en-US" altLang="ko-KR" dirty="0" smtClean="0"/>
              <a:t>Category</a:t>
            </a:r>
          </a:p>
          <a:p>
            <a:pPr lvl="1">
              <a:lnSpc>
                <a:spcPct val="120000"/>
              </a:lnSpc>
            </a:pPr>
            <a:r>
              <a:rPr lang="en-US" altLang="ko-KR" sz="1600" dirty="0" smtClean="0"/>
              <a:t>Linear SVM</a:t>
            </a:r>
          </a:p>
          <a:p>
            <a:pPr lvl="1">
              <a:lnSpc>
                <a:spcPct val="120000"/>
              </a:lnSpc>
            </a:pPr>
            <a:r>
              <a:rPr lang="en-US" altLang="ko-KR" sz="1600" dirty="0" smtClean="0"/>
              <a:t>Non-Linear SVM</a:t>
            </a:r>
          </a:p>
          <a:p>
            <a:pPr lvl="1">
              <a:lnSpc>
                <a:spcPct val="120000"/>
              </a:lnSpc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700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69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Linear, Noiseless</a:t>
            </a:r>
            <a:endParaRPr lang="ko-KR" altLang="en-US" dirty="0"/>
          </a:p>
        </p:txBody>
      </p:sp>
      <p:sp>
        <p:nvSpPr>
          <p:cNvPr id="8" name="직사각형 4"/>
          <p:cNvSpPr>
            <a:spLocks noChangeArrowheads="1"/>
          </p:cNvSpPr>
          <p:nvPr/>
        </p:nvSpPr>
        <p:spPr bwMode="auto">
          <a:xfrm>
            <a:off x="662400" y="6053426"/>
            <a:ext cx="8011391" cy="36994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/>
              <a:t>Goal : Find a linear </a:t>
            </a:r>
            <a:r>
              <a:rPr kumimoji="0" lang="en-US" altLang="ko-KR" dirty="0" err="1" smtClean="0"/>
              <a:t>hyperplane</a:t>
            </a:r>
            <a:r>
              <a:rPr kumimoji="0" lang="en-US" altLang="ko-KR" dirty="0" smtClean="0"/>
              <a:t>(decision boundary) that will separate the data</a:t>
            </a:r>
            <a:endParaRPr kumimoji="0" lang="ko-KR" altLang="en-US" dirty="0"/>
          </a:p>
        </p:txBody>
      </p:sp>
      <p:grpSp>
        <p:nvGrpSpPr>
          <p:cNvPr id="55" name="그룹 54"/>
          <p:cNvGrpSpPr/>
          <p:nvPr/>
        </p:nvGrpSpPr>
        <p:grpSpPr>
          <a:xfrm>
            <a:off x="4964140" y="241378"/>
            <a:ext cx="1904464" cy="5628253"/>
            <a:chOff x="5332639" y="249495"/>
            <a:chExt cx="1904464" cy="5628253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639" y="249495"/>
              <a:ext cx="1904463" cy="1809996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639" y="2235169"/>
              <a:ext cx="1904463" cy="1732688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2960" y="4141963"/>
              <a:ext cx="1884143" cy="1735785"/>
            </a:xfrm>
            <a:prstGeom prst="rect">
              <a:avLst/>
            </a:prstGeom>
          </p:spPr>
        </p:pic>
      </p:grpSp>
      <p:grpSp>
        <p:nvGrpSpPr>
          <p:cNvPr id="54" name="그룹 53"/>
          <p:cNvGrpSpPr/>
          <p:nvPr/>
        </p:nvGrpSpPr>
        <p:grpSpPr>
          <a:xfrm>
            <a:off x="3432188" y="1419770"/>
            <a:ext cx="1463479" cy="3271469"/>
            <a:chOff x="3636841" y="1402080"/>
            <a:chExt cx="1463479" cy="3271469"/>
          </a:xfrm>
        </p:grpSpPr>
        <p:cxnSp>
          <p:nvCxnSpPr>
            <p:cNvPr id="46" name="직선 화살표 연결선 45"/>
            <p:cNvCxnSpPr/>
            <p:nvPr/>
          </p:nvCxnSpPr>
          <p:spPr>
            <a:xfrm flipV="1">
              <a:off x="3637280" y="1402080"/>
              <a:ext cx="1463040" cy="15614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>
              <a:off x="3637280" y="2963523"/>
              <a:ext cx="14630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>
              <a:off x="3636841" y="2963523"/>
              <a:ext cx="1463479" cy="17100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868603" y="442784"/>
            <a:ext cx="210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One Possible Solution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6849128" y="2431819"/>
            <a:ext cx="210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Another Possible Solution</a:t>
            </a:r>
            <a:endParaRPr lang="ko-KR" altLang="en-US" sz="1400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0" y="1623902"/>
            <a:ext cx="2778561" cy="271462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6868603" y="4349087"/>
            <a:ext cx="210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Other Possible Solution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1841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Linear, Noiseless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665" y="981368"/>
            <a:ext cx="4200882" cy="3998136"/>
          </a:xfrm>
          <a:prstGeom prst="rect">
            <a:avLst/>
          </a:prstGeom>
        </p:spPr>
      </p:pic>
      <p:sp>
        <p:nvSpPr>
          <p:cNvPr id="4" name="직사각형 4"/>
          <p:cNvSpPr>
            <a:spLocks noChangeArrowheads="1"/>
          </p:cNvSpPr>
          <p:nvPr/>
        </p:nvSpPr>
        <p:spPr bwMode="auto">
          <a:xfrm>
            <a:off x="662400" y="5433666"/>
            <a:ext cx="8011391" cy="631854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indent="-342900">
              <a:spcBef>
                <a:spcPct val="0"/>
              </a:spcBef>
              <a:buClrTx/>
              <a:buSzTx/>
              <a:buFontTx/>
              <a:buAutoNum type="arabicParenR"/>
            </a:pPr>
            <a:r>
              <a:rPr kumimoji="0" lang="en-US" altLang="ko-KR" dirty="0" smtClean="0"/>
              <a:t>Which one is better? B1 or B2?</a:t>
            </a:r>
          </a:p>
          <a:p>
            <a:pPr marL="342900" indent="-342900">
              <a:spcBef>
                <a:spcPct val="0"/>
              </a:spcBef>
              <a:buClrTx/>
              <a:buSzTx/>
              <a:buFontTx/>
              <a:buAutoNum type="arabicParenR"/>
            </a:pPr>
            <a:r>
              <a:rPr kumimoji="0" lang="en-US" altLang="ko-KR" dirty="0" smtClean="0"/>
              <a:t>How do you define better?</a:t>
            </a:r>
          </a:p>
          <a:p>
            <a:pPr marL="342900" indent="-342900">
              <a:spcBef>
                <a:spcPct val="0"/>
              </a:spcBef>
              <a:buClrTx/>
              <a:buSzTx/>
              <a:buFontTx/>
              <a:buAutoNum type="arabicParenR"/>
            </a:pPr>
            <a:endParaRPr kumimoji="0"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214880" y="2844800"/>
            <a:ext cx="985520" cy="592840"/>
            <a:chOff x="2214880" y="2844800"/>
            <a:chExt cx="985520" cy="592840"/>
          </a:xfrm>
        </p:grpSpPr>
        <p:sp>
          <p:nvSpPr>
            <p:cNvPr id="5" name="타원 4"/>
            <p:cNvSpPr/>
            <p:nvPr/>
          </p:nvSpPr>
          <p:spPr>
            <a:xfrm>
              <a:off x="2895600" y="2844800"/>
              <a:ext cx="304800" cy="2946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 flipH="1">
              <a:off x="2529840" y="2992120"/>
              <a:ext cx="365760" cy="2184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14880" y="3160641"/>
              <a:ext cx="71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accent1">
                      <a:lumMod val="75000"/>
                    </a:schemeClr>
                  </a:solidFill>
                </a:rPr>
                <a:t>불편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394960" y="2980436"/>
            <a:ext cx="985520" cy="592840"/>
            <a:chOff x="2214880" y="2844800"/>
            <a:chExt cx="985520" cy="592840"/>
          </a:xfrm>
        </p:grpSpPr>
        <p:sp>
          <p:nvSpPr>
            <p:cNvPr id="12" name="타원 11"/>
            <p:cNvSpPr/>
            <p:nvPr/>
          </p:nvSpPr>
          <p:spPr>
            <a:xfrm>
              <a:off x="2895600" y="2844800"/>
              <a:ext cx="304800" cy="2946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 flipH="1">
              <a:off x="2529840" y="2992120"/>
              <a:ext cx="365760" cy="2184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214880" y="3160641"/>
              <a:ext cx="71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accent1">
                      <a:lumMod val="75000"/>
                    </a:schemeClr>
                  </a:solidFill>
                </a:rPr>
                <a:t>불편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157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Linear, Noiseless</a:t>
            </a:r>
            <a:endParaRPr lang="ko-KR" altLang="en-US" dirty="0"/>
          </a:p>
        </p:txBody>
      </p:sp>
      <p:sp>
        <p:nvSpPr>
          <p:cNvPr id="4" name="직사각형 4"/>
          <p:cNvSpPr>
            <a:spLocks noChangeArrowheads="1"/>
          </p:cNvSpPr>
          <p:nvPr/>
        </p:nvSpPr>
        <p:spPr bwMode="auto">
          <a:xfrm>
            <a:off x="960451" y="5961986"/>
            <a:ext cx="7147308" cy="377854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kumimoji="0" lang="en-US" altLang="ko-KR" dirty="0" smtClean="0"/>
              <a:t>Goal : Find </a:t>
            </a:r>
            <a:r>
              <a:rPr kumimoji="0" lang="en-US" altLang="ko-KR" dirty="0" err="1" smtClean="0"/>
              <a:t>hyperplane</a:t>
            </a:r>
            <a:r>
              <a:rPr kumimoji="0" lang="en-US" altLang="ko-KR" dirty="0" smtClean="0"/>
              <a:t> </a:t>
            </a:r>
            <a:r>
              <a:rPr kumimoji="0" lang="en-US" altLang="ko-KR" dirty="0" smtClean="0">
                <a:solidFill>
                  <a:srgbClr val="FF0000"/>
                </a:solidFill>
              </a:rPr>
              <a:t>maximizes</a:t>
            </a:r>
            <a:r>
              <a:rPr kumimoji="0" lang="en-US" altLang="ko-KR" dirty="0" smtClean="0"/>
              <a:t> the margin </a:t>
            </a:r>
            <a:r>
              <a:rPr kumimoji="0"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⇒ </a:t>
            </a:r>
            <a:r>
              <a:rPr kumimoji="0" lang="en-US" altLang="ko-KR" dirty="0" smtClean="0"/>
              <a:t>B1 is better than B2</a:t>
            </a:r>
          </a:p>
          <a:p>
            <a:pPr marL="342900" indent="-342900">
              <a:spcBef>
                <a:spcPct val="0"/>
              </a:spcBef>
              <a:buClrTx/>
              <a:buSzTx/>
              <a:buFontTx/>
              <a:buAutoNum type="arabicParenR"/>
            </a:pPr>
            <a:endParaRPr kumimoji="0"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891" y="910398"/>
            <a:ext cx="5220429" cy="499179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107173" y="4246133"/>
            <a:ext cx="1693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Decision boundary</a:t>
            </a:r>
            <a:r>
              <a:rPr lang="ko-KR" altLang="en-US" sz="1200" dirty="0" smtClean="0">
                <a:solidFill>
                  <a:schemeClr val="accent1">
                    <a:lumMod val="75000"/>
                  </a:schemeClr>
                </a:solidFill>
              </a:rPr>
              <a:t>에서 가장 가까운 </a:t>
            </a:r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data</a:t>
            </a:r>
            <a:r>
              <a:rPr lang="ko-KR" altLang="en-US" sz="1200" dirty="0" smtClean="0">
                <a:solidFill>
                  <a:schemeClr val="accent1">
                    <a:lumMod val="75000"/>
                  </a:schemeClr>
                </a:solidFill>
              </a:rPr>
              <a:t>까지의 거리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6329680" y="4571230"/>
            <a:ext cx="772160" cy="367104"/>
          </a:xfrm>
          <a:custGeom>
            <a:avLst/>
            <a:gdLst>
              <a:gd name="connsiteX0" fmla="*/ 0 w 772160"/>
              <a:gd name="connsiteY0" fmla="*/ 315730 h 367104"/>
              <a:gd name="connsiteX1" fmla="*/ 386080 w 772160"/>
              <a:gd name="connsiteY1" fmla="*/ 346210 h 367104"/>
              <a:gd name="connsiteX2" fmla="*/ 538480 w 772160"/>
              <a:gd name="connsiteY2" fmla="*/ 41410 h 367104"/>
              <a:gd name="connsiteX3" fmla="*/ 772160 w 772160"/>
              <a:gd name="connsiteY3" fmla="*/ 10930 h 367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2160" h="367104">
                <a:moveTo>
                  <a:pt x="0" y="315730"/>
                </a:moveTo>
                <a:cubicBezTo>
                  <a:pt x="148166" y="353830"/>
                  <a:pt x="296333" y="391930"/>
                  <a:pt x="386080" y="346210"/>
                </a:cubicBezTo>
                <a:cubicBezTo>
                  <a:pt x="475827" y="300490"/>
                  <a:pt x="474133" y="97290"/>
                  <a:pt x="538480" y="41410"/>
                </a:cubicBezTo>
                <a:cubicBezTo>
                  <a:pt x="602827" y="-14470"/>
                  <a:pt x="687493" y="-1770"/>
                  <a:pt x="772160" y="1093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962717" y="5408859"/>
            <a:ext cx="1693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Decision boundary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6492240" y="5303520"/>
            <a:ext cx="508000" cy="410140"/>
          </a:xfrm>
          <a:custGeom>
            <a:avLst/>
            <a:gdLst>
              <a:gd name="connsiteX0" fmla="*/ 0 w 508000"/>
              <a:gd name="connsiteY0" fmla="*/ 0 h 410140"/>
              <a:gd name="connsiteX1" fmla="*/ 50800 w 508000"/>
              <a:gd name="connsiteY1" fmla="*/ 172720 h 410140"/>
              <a:gd name="connsiteX2" fmla="*/ 243840 w 508000"/>
              <a:gd name="connsiteY2" fmla="*/ 406400 h 410140"/>
              <a:gd name="connsiteX3" fmla="*/ 508000 w 508000"/>
              <a:gd name="connsiteY3" fmla="*/ 294640 h 41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" h="410140">
                <a:moveTo>
                  <a:pt x="0" y="0"/>
                </a:moveTo>
                <a:cubicBezTo>
                  <a:pt x="5080" y="52493"/>
                  <a:pt x="10160" y="104987"/>
                  <a:pt x="50800" y="172720"/>
                </a:cubicBezTo>
                <a:cubicBezTo>
                  <a:pt x="91440" y="240453"/>
                  <a:pt x="167640" y="386080"/>
                  <a:pt x="243840" y="406400"/>
                </a:cubicBezTo>
                <a:cubicBezTo>
                  <a:pt x="320040" y="426720"/>
                  <a:pt x="414020" y="360680"/>
                  <a:pt x="508000" y="2946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1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Linear, Noiseless</a:t>
            </a:r>
            <a:endParaRPr lang="ko-KR" altLang="en-US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5" y="946065"/>
            <a:ext cx="9026528" cy="5342975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3538425" y="3428034"/>
            <a:ext cx="1320800" cy="723292"/>
            <a:chOff x="2217625" y="2844800"/>
            <a:chExt cx="1320800" cy="723292"/>
          </a:xfrm>
        </p:grpSpPr>
        <p:sp>
          <p:nvSpPr>
            <p:cNvPr id="36" name="타원 35"/>
            <p:cNvSpPr/>
            <p:nvPr/>
          </p:nvSpPr>
          <p:spPr>
            <a:xfrm>
              <a:off x="2910840" y="2844800"/>
              <a:ext cx="304800" cy="2946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>
              <a:stCxn id="36" idx="3"/>
              <a:endCxn id="38" idx="0"/>
            </p:cNvCxnSpPr>
            <p:nvPr/>
          </p:nvCxnSpPr>
          <p:spPr>
            <a:xfrm flipH="1">
              <a:off x="2878025" y="3096291"/>
              <a:ext cx="77452" cy="1948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217625" y="3291093"/>
              <a:ext cx="1320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</a:rPr>
                <a:t>Support Vector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069840" y="2398100"/>
            <a:ext cx="1320800" cy="631430"/>
            <a:chOff x="5069840" y="2398100"/>
            <a:chExt cx="1320800" cy="631430"/>
          </a:xfrm>
        </p:grpSpPr>
        <p:grpSp>
          <p:nvGrpSpPr>
            <p:cNvPr id="43" name="그룹 42"/>
            <p:cNvGrpSpPr/>
            <p:nvPr/>
          </p:nvGrpSpPr>
          <p:grpSpPr>
            <a:xfrm>
              <a:off x="5069840" y="2398100"/>
              <a:ext cx="1320800" cy="631430"/>
              <a:chOff x="2910840" y="2508010"/>
              <a:chExt cx="1320800" cy="631430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2910840" y="2844800"/>
                <a:ext cx="304800" cy="2946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910840" y="2508010"/>
                <a:ext cx="1320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Support Vector</a:t>
                </a:r>
                <a:endParaRPr lang="ko-KR" altLang="en-US" sz="12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46" name="직선 연결선 45"/>
            <p:cNvCxnSpPr/>
            <p:nvPr/>
          </p:nvCxnSpPr>
          <p:spPr>
            <a:xfrm flipH="1">
              <a:off x="5301521" y="2642738"/>
              <a:ext cx="146237" cy="1245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직선 화살표 연결선 48"/>
          <p:cNvCxnSpPr/>
          <p:nvPr/>
        </p:nvCxnSpPr>
        <p:spPr>
          <a:xfrm flipH="1">
            <a:off x="6217920" y="4622800"/>
            <a:ext cx="538480" cy="518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자유형 49"/>
          <p:cNvSpPr/>
          <p:nvPr/>
        </p:nvSpPr>
        <p:spPr>
          <a:xfrm>
            <a:off x="6563360" y="4815840"/>
            <a:ext cx="873760" cy="802640"/>
          </a:xfrm>
          <a:custGeom>
            <a:avLst/>
            <a:gdLst>
              <a:gd name="connsiteX0" fmla="*/ 0 w 873760"/>
              <a:gd name="connsiteY0" fmla="*/ 0 h 802640"/>
              <a:gd name="connsiteX1" fmla="*/ 213360 w 873760"/>
              <a:gd name="connsiteY1" fmla="*/ 294640 h 802640"/>
              <a:gd name="connsiteX2" fmla="*/ 680720 w 873760"/>
              <a:gd name="connsiteY2" fmla="*/ 375920 h 802640"/>
              <a:gd name="connsiteX3" fmla="*/ 873760 w 873760"/>
              <a:gd name="connsiteY3" fmla="*/ 802640 h 80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760" h="802640">
                <a:moveTo>
                  <a:pt x="0" y="0"/>
                </a:moveTo>
                <a:cubicBezTo>
                  <a:pt x="49953" y="115993"/>
                  <a:pt x="99907" y="231987"/>
                  <a:pt x="213360" y="294640"/>
                </a:cubicBezTo>
                <a:cubicBezTo>
                  <a:pt x="326813" y="357293"/>
                  <a:pt x="570653" y="291253"/>
                  <a:pt x="680720" y="375920"/>
                </a:cubicBezTo>
                <a:cubicBezTo>
                  <a:pt x="790787" y="460587"/>
                  <a:pt x="832273" y="631613"/>
                  <a:pt x="873760" y="8026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157480" y="1913831"/>
            <a:ext cx="1432560" cy="761268"/>
            <a:chOff x="157480" y="1913831"/>
            <a:chExt cx="1432560" cy="761268"/>
          </a:xfrm>
        </p:grpSpPr>
        <p:sp>
          <p:nvSpPr>
            <p:cNvPr id="53" name="TextBox 52"/>
            <p:cNvSpPr txBox="1"/>
            <p:nvPr/>
          </p:nvSpPr>
          <p:spPr>
            <a:xfrm>
              <a:off x="269240" y="1913831"/>
              <a:ext cx="1320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</a:rPr>
                <a:t>Parameter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157480" y="2190830"/>
              <a:ext cx="1076960" cy="484269"/>
              <a:chOff x="157480" y="2190830"/>
              <a:chExt cx="1076960" cy="484269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57480" y="2380459"/>
                <a:ext cx="304800" cy="2946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929640" y="2380459"/>
                <a:ext cx="304800" cy="2946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 flipH="1">
                <a:off x="309880" y="2190830"/>
                <a:ext cx="279400" cy="1896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>
                <a:off x="589280" y="2190830"/>
                <a:ext cx="492760" cy="1896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3893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Linear, noiseless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93" y="1095301"/>
            <a:ext cx="8622026" cy="530725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6878320" y="2072640"/>
            <a:ext cx="2052320" cy="8534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4"/>
          <p:cNvSpPr>
            <a:spLocks noChangeArrowheads="1"/>
          </p:cNvSpPr>
          <p:nvPr/>
        </p:nvSpPr>
        <p:spPr bwMode="auto">
          <a:xfrm>
            <a:off x="4543520" y="3007361"/>
            <a:ext cx="4387120" cy="33528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kumimoji="0" lang="ko-KR" altLang="en-US" dirty="0" smtClean="0"/>
              <a:t>목적함수</a:t>
            </a:r>
            <a:r>
              <a:rPr kumimoji="0" lang="en-US" altLang="ko-KR" dirty="0" smtClean="0"/>
              <a:t>:</a:t>
            </a:r>
            <a:r>
              <a:rPr kumimoji="0" lang="ko-KR" altLang="en-US" dirty="0" smtClean="0"/>
              <a:t> 깔끔한 </a:t>
            </a:r>
            <a:r>
              <a:rPr kumimoji="0" lang="en-US" altLang="ko-KR" dirty="0" smtClean="0"/>
              <a:t>2</a:t>
            </a:r>
            <a:r>
              <a:rPr kumimoji="0" lang="ko-KR" altLang="en-US" dirty="0" smtClean="0"/>
              <a:t>차 함수의 형태임</a:t>
            </a:r>
            <a:r>
              <a:rPr kumimoji="0" lang="en-US" altLang="ko-KR" dirty="0" smtClean="0"/>
              <a:t>(</a:t>
            </a:r>
            <a:r>
              <a:rPr kumimoji="0" lang="ko-KR" altLang="en-US" dirty="0" smtClean="0"/>
              <a:t>장점</a:t>
            </a:r>
            <a:r>
              <a:rPr kumimoji="0" lang="en-US" altLang="ko-KR" dirty="0" smtClean="0"/>
              <a:t>)</a:t>
            </a:r>
          </a:p>
          <a:p>
            <a:pPr marL="342900" indent="-342900">
              <a:spcBef>
                <a:spcPct val="0"/>
              </a:spcBef>
              <a:buClrTx/>
              <a:buSzTx/>
              <a:buFontTx/>
              <a:buAutoNum type="arabicParenR"/>
            </a:pPr>
            <a:endParaRPr kumimoji="0"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6492240" y="2804160"/>
            <a:ext cx="386080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763520" y="5923280"/>
            <a:ext cx="46431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자유형 5"/>
          <p:cNvSpPr/>
          <p:nvPr/>
        </p:nvSpPr>
        <p:spPr>
          <a:xfrm>
            <a:off x="7237865" y="4066090"/>
            <a:ext cx="157889" cy="1068425"/>
          </a:xfrm>
          <a:custGeom>
            <a:avLst/>
            <a:gdLst>
              <a:gd name="connsiteX0" fmla="*/ 1135 w 360373"/>
              <a:gd name="connsiteY0" fmla="*/ 23396 h 1068425"/>
              <a:gd name="connsiteX1" fmla="*/ 55563 w 360373"/>
              <a:gd name="connsiteY1" fmla="*/ 66939 h 1068425"/>
              <a:gd name="connsiteX2" fmla="*/ 360363 w 360373"/>
              <a:gd name="connsiteY2" fmla="*/ 589454 h 1068425"/>
              <a:gd name="connsiteX3" fmla="*/ 66449 w 360373"/>
              <a:gd name="connsiteY3" fmla="*/ 1068425 h 106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373" h="1068425">
                <a:moveTo>
                  <a:pt x="1135" y="23396"/>
                </a:moveTo>
                <a:cubicBezTo>
                  <a:pt x="-1587" y="-2004"/>
                  <a:pt x="-4308" y="-27404"/>
                  <a:pt x="55563" y="66939"/>
                </a:cubicBezTo>
                <a:cubicBezTo>
                  <a:pt x="115434" y="161282"/>
                  <a:pt x="358549" y="422540"/>
                  <a:pt x="360363" y="589454"/>
                </a:cubicBezTo>
                <a:cubicBezTo>
                  <a:pt x="362177" y="756368"/>
                  <a:pt x="122692" y="1017625"/>
                  <a:pt x="66449" y="1068425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395754" y="4323303"/>
            <a:ext cx="1534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1">
                    <a:lumMod val="75000"/>
                  </a:schemeClr>
                </a:solidFill>
              </a:rPr>
              <a:t>각 데이터에 대해 </a:t>
            </a:r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ko-KR" altLang="en-US" sz="1200" dirty="0" smtClean="0">
                <a:solidFill>
                  <a:schemeClr val="accent1">
                    <a:lumMod val="75000"/>
                  </a:schemeClr>
                </a:solidFill>
              </a:rPr>
              <a:t>제약 조건 존재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77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Training linear SVM (1)</a:t>
            </a:r>
            <a:endParaRPr lang="ko-KR" altLang="en-US" dirty="0"/>
          </a:p>
        </p:txBody>
      </p:sp>
      <p:sp>
        <p:nvSpPr>
          <p:cNvPr id="8" name="object 3"/>
          <p:cNvSpPr/>
          <p:nvPr/>
        </p:nvSpPr>
        <p:spPr>
          <a:xfrm>
            <a:off x="514350" y="948690"/>
            <a:ext cx="8260080" cy="5547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그룹 6"/>
          <p:cNvGrpSpPr/>
          <p:nvPr/>
        </p:nvGrpSpPr>
        <p:grpSpPr>
          <a:xfrm>
            <a:off x="2710543" y="5998029"/>
            <a:ext cx="76200" cy="152400"/>
            <a:chOff x="2710543" y="5998029"/>
            <a:chExt cx="76200" cy="15240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2710543" y="5998029"/>
              <a:ext cx="76200" cy="6531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>
              <a:off x="2710543" y="6063343"/>
              <a:ext cx="76200" cy="8708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직선 연결선 8"/>
          <p:cNvCxnSpPr/>
          <p:nvPr/>
        </p:nvCxnSpPr>
        <p:spPr>
          <a:xfrm flipV="1">
            <a:off x="2710543" y="1959428"/>
            <a:ext cx="2525486" cy="27507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1959429" y="1034142"/>
            <a:ext cx="1578428" cy="57966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623457" y="757143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1">
                    <a:lumMod val="75000"/>
                  </a:schemeClr>
                </a:solidFill>
              </a:rPr>
              <a:t>목적함수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19706" y="195942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1">
                    <a:lumMod val="75000"/>
                  </a:schemeClr>
                </a:solidFill>
              </a:rPr>
              <a:t>제약조건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5551715" y="1948542"/>
            <a:ext cx="1066799" cy="1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51331" y="1948542"/>
            <a:ext cx="1387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각</a:t>
            </a:r>
            <a:r>
              <a:rPr lang="ko-KR" altLang="en-US" sz="1200" dirty="0" smtClean="0">
                <a:solidFill>
                  <a:schemeClr val="accent1">
                    <a:lumMod val="75000"/>
                  </a:schemeClr>
                </a:solidFill>
              </a:rPr>
              <a:t> 데이터에 대해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84515" y="2950029"/>
            <a:ext cx="3766456" cy="40277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4"/>
          <p:cNvSpPr>
            <a:spLocks noChangeArrowheads="1"/>
          </p:cNvSpPr>
          <p:nvPr/>
        </p:nvSpPr>
        <p:spPr bwMode="auto">
          <a:xfrm>
            <a:off x="5486399" y="2667759"/>
            <a:ext cx="3570884" cy="804784"/>
          </a:xfrm>
          <a:prstGeom prst="rect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kumimoji="0" lang="en-US" altLang="ko-KR" sz="1200" dirty="0" smtClean="0"/>
              <a:t>(</a:t>
            </a:r>
            <a:r>
              <a:rPr kumimoji="0" lang="ko-KR" altLang="en-US" sz="1200" dirty="0" err="1" smtClean="0"/>
              <a:t>라그랑즈</a:t>
            </a:r>
            <a:r>
              <a:rPr kumimoji="0" lang="ko-KR" altLang="en-US" sz="1200" dirty="0" smtClean="0"/>
              <a:t> </a:t>
            </a:r>
            <a:r>
              <a:rPr kumimoji="0" lang="ko-KR" altLang="en-US" sz="1200" dirty="0" err="1" smtClean="0"/>
              <a:t>승수법</a:t>
            </a:r>
            <a:r>
              <a:rPr kumimoji="0" lang="en-US" altLang="ko-KR" sz="1200" dirty="0" smtClean="0"/>
              <a:t>)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0" lang="ko-KR" altLang="en-US" sz="1200" dirty="0" err="1" smtClean="0"/>
              <a:t>제약있는</a:t>
            </a:r>
            <a:r>
              <a:rPr kumimoji="0" lang="ko-KR" altLang="en-US" sz="1200" dirty="0" smtClean="0"/>
              <a:t> 최적화 문제를 푸는 방법</a:t>
            </a:r>
            <a:endParaRPr kumimoji="0" lang="en-US" altLang="ko-KR" sz="1200" dirty="0" smtClean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0" lang="ko-KR" altLang="en-US" sz="1200" dirty="0" smtClean="0"/>
              <a:t>최적화하려는 값에 </a:t>
            </a:r>
            <a:r>
              <a:rPr kumimoji="0" lang="ko-KR" altLang="en-US" sz="1200" dirty="0" err="1" smtClean="0"/>
              <a:t>라그랑즈</a:t>
            </a:r>
            <a:r>
              <a:rPr kumimoji="0" lang="ko-KR" altLang="en-US" sz="1200" dirty="0" smtClean="0"/>
              <a:t> </a:t>
            </a:r>
            <a:r>
              <a:rPr kumimoji="0" lang="en-US" altLang="ko-KR" sz="1200" dirty="0" smtClean="0"/>
              <a:t>multiplier </a:t>
            </a:r>
            <a:r>
              <a:rPr kumimoji="0" lang="ko-KR" altLang="en-US" sz="1200" dirty="0" smtClean="0"/>
              <a:t>항을 더해서</a:t>
            </a:r>
            <a:r>
              <a:rPr kumimoji="0" lang="en-US" altLang="ko-KR" sz="1200" dirty="0" smtClean="0"/>
              <a:t>,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0" lang="ko-KR" altLang="en-US" sz="1200" dirty="0" smtClean="0"/>
              <a:t>제약조건을 수식 내로 포함시키는 기법</a:t>
            </a:r>
            <a:endParaRPr kumimoji="0" lang="ko-KR" altLang="en-US" sz="1200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5050971" y="2764971"/>
            <a:ext cx="435428" cy="185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1219201" y="4066402"/>
            <a:ext cx="4925991" cy="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66800" y="5142727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편미분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1719605" y="4887686"/>
            <a:ext cx="261595" cy="794657"/>
          </a:xfrm>
          <a:custGeom>
            <a:avLst/>
            <a:gdLst>
              <a:gd name="connsiteX0" fmla="*/ 261595 w 261595"/>
              <a:gd name="connsiteY0" fmla="*/ 0 h 794657"/>
              <a:gd name="connsiteX1" fmla="*/ 338 w 261595"/>
              <a:gd name="connsiteY1" fmla="*/ 413657 h 794657"/>
              <a:gd name="connsiteX2" fmla="*/ 207166 w 261595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595" h="794657">
                <a:moveTo>
                  <a:pt x="261595" y="0"/>
                </a:moveTo>
                <a:cubicBezTo>
                  <a:pt x="135502" y="140607"/>
                  <a:pt x="9409" y="281214"/>
                  <a:pt x="338" y="413657"/>
                </a:cubicBezTo>
                <a:cubicBezTo>
                  <a:pt x="-8733" y="546100"/>
                  <a:pt x="167252" y="732972"/>
                  <a:pt x="207166" y="7946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3973286" y="5064872"/>
            <a:ext cx="1981200" cy="2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69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Training linear SVM (2)</a:t>
            </a:r>
            <a:endParaRPr lang="ko-KR" altLang="en-US" dirty="0"/>
          </a:p>
        </p:txBody>
      </p:sp>
      <p:sp>
        <p:nvSpPr>
          <p:cNvPr id="4" name="object 3"/>
          <p:cNvSpPr/>
          <p:nvPr/>
        </p:nvSpPr>
        <p:spPr>
          <a:xfrm>
            <a:off x="457200" y="1066800"/>
            <a:ext cx="8351520" cy="4937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모서리가 둥근 직사각형 1"/>
          <p:cNvSpPr/>
          <p:nvPr/>
        </p:nvSpPr>
        <p:spPr>
          <a:xfrm>
            <a:off x="2797629" y="1382486"/>
            <a:ext cx="1709057" cy="413657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3041469" y="923255"/>
            <a:ext cx="674914" cy="434842"/>
            <a:chOff x="4196649" y="947644"/>
            <a:chExt cx="674914" cy="434842"/>
          </a:xfrm>
        </p:grpSpPr>
        <p:sp>
          <p:nvSpPr>
            <p:cNvPr id="5" name="TextBox 4"/>
            <p:cNvSpPr txBox="1"/>
            <p:nvPr/>
          </p:nvSpPr>
          <p:spPr>
            <a:xfrm>
              <a:off x="4196649" y="947644"/>
              <a:ext cx="6749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accent1">
                      <a:lumMod val="75000"/>
                    </a:schemeClr>
                  </a:solidFill>
                </a:rPr>
                <a:t>수식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</a:rPr>
                <a:t>(A)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 flipH="1">
              <a:off x="4196649" y="1224643"/>
              <a:ext cx="157637" cy="15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모서리가 둥근 직사각형 7"/>
          <p:cNvSpPr/>
          <p:nvPr/>
        </p:nvSpPr>
        <p:spPr>
          <a:xfrm>
            <a:off x="5246915" y="2231572"/>
            <a:ext cx="1469572" cy="413657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623560" y="5431972"/>
            <a:ext cx="994954" cy="895753"/>
            <a:chOff x="5623560" y="5431972"/>
            <a:chExt cx="994954" cy="895753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5623560" y="5431972"/>
              <a:ext cx="994954" cy="572588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943600" y="6004560"/>
                  <a:ext cx="674914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5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 =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15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5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a14:m>
                  <a:endParaRPr lang="ko-KR" altLang="en-US" sz="15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6004560"/>
                  <a:ext cx="674914" cy="3231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3774" b="-1886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직사각형 4"/>
          <p:cNvSpPr>
            <a:spLocks noChangeArrowheads="1"/>
          </p:cNvSpPr>
          <p:nvPr/>
        </p:nvSpPr>
        <p:spPr bwMode="auto">
          <a:xfrm>
            <a:off x="7108371" y="2971213"/>
            <a:ext cx="1921873" cy="621072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kumimoji="0" lang="en-US" altLang="ko-KR" sz="1200" dirty="0" smtClean="0"/>
              <a:t>Margin </a:t>
            </a:r>
            <a:r>
              <a:rPr kumimoji="0" lang="ko-KR" altLang="en-US" sz="1200" dirty="0" err="1" smtClean="0"/>
              <a:t>경계면에</a:t>
            </a:r>
            <a:r>
              <a:rPr kumimoji="0" lang="ko-KR" altLang="en-US" sz="1200" dirty="0" smtClean="0"/>
              <a:t> 걸려있는 </a:t>
            </a:r>
            <a:endParaRPr kumimoji="0" lang="en-US" altLang="ko-KR" sz="1200" dirty="0" smtClean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0" lang="ko-KR" altLang="en-US" sz="1200" dirty="0" smtClean="0"/>
              <a:t>데이터만</a:t>
            </a:r>
            <a:r>
              <a:rPr kumimoji="0" lang="en-US" altLang="ko-KR" sz="1200" dirty="0" smtClean="0"/>
              <a:t>(Support Vector)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0" lang="en-US" altLang="ko-KR" sz="1200" dirty="0"/>
              <a:t>w</a:t>
            </a:r>
            <a:r>
              <a:rPr kumimoji="0" lang="ko-KR" altLang="en-US" sz="1200" dirty="0" smtClean="0"/>
              <a:t>벡터 계산에 영향을 준다</a:t>
            </a:r>
            <a:endParaRPr kumimoji="0" lang="en-US" altLang="ko-KR" sz="1200" dirty="0" smtClean="0"/>
          </a:p>
          <a:p>
            <a:pPr marL="342900" indent="-342900">
              <a:spcBef>
                <a:spcPct val="0"/>
              </a:spcBef>
              <a:buClrTx/>
              <a:buSzTx/>
              <a:buFontTx/>
              <a:buAutoNum type="arabicParenR"/>
            </a:pPr>
            <a:endParaRPr kumimoji="0"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154680" y="4984095"/>
            <a:ext cx="1123406" cy="728614"/>
            <a:chOff x="5623560" y="5431972"/>
            <a:chExt cx="1123406" cy="728614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5623560" y="5431972"/>
              <a:ext cx="1123406" cy="447876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847806" y="5837421"/>
                  <a:ext cx="674914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5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 =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15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5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a14:m>
                  <a:endParaRPr lang="ko-KR" altLang="en-US" sz="15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7806" y="5837421"/>
                  <a:ext cx="674914" cy="3231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3774" b="-207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직선 연결선 23"/>
          <p:cNvCxnSpPr/>
          <p:nvPr/>
        </p:nvCxnSpPr>
        <p:spPr>
          <a:xfrm flipV="1">
            <a:off x="7228114" y="2594206"/>
            <a:ext cx="1580606" cy="2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3842657" y="2144486"/>
            <a:ext cx="2525486" cy="2750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1445623" y="1461952"/>
            <a:ext cx="775063" cy="334191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509657" y="2667001"/>
            <a:ext cx="1273629" cy="26125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6746521" y="2939143"/>
            <a:ext cx="372736" cy="228600"/>
          </a:xfrm>
          <a:custGeom>
            <a:avLst/>
            <a:gdLst>
              <a:gd name="connsiteX0" fmla="*/ 57050 w 372736"/>
              <a:gd name="connsiteY0" fmla="*/ 0 h 228600"/>
              <a:gd name="connsiteX1" fmla="*/ 24393 w 372736"/>
              <a:gd name="connsiteY1" fmla="*/ 185057 h 228600"/>
              <a:gd name="connsiteX2" fmla="*/ 372736 w 372736"/>
              <a:gd name="connsiteY2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2736" h="228600">
                <a:moveTo>
                  <a:pt x="57050" y="0"/>
                </a:moveTo>
                <a:cubicBezTo>
                  <a:pt x="14414" y="73478"/>
                  <a:pt x="-28221" y="146957"/>
                  <a:pt x="24393" y="185057"/>
                </a:cubicBezTo>
                <a:cubicBezTo>
                  <a:pt x="77007" y="223157"/>
                  <a:pt x="312865" y="224972"/>
                  <a:pt x="372736" y="228600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4"/>
              <p:cNvSpPr>
                <a:spLocks noChangeArrowheads="1"/>
              </p:cNvSpPr>
              <p:nvPr/>
            </p:nvSpPr>
            <p:spPr bwMode="auto">
              <a:xfrm>
                <a:off x="7222127" y="3992540"/>
                <a:ext cx="1921873" cy="474409"/>
              </a:xfrm>
              <a:prstGeom prst="rect">
                <a:avLst/>
              </a:prstGeom>
              <a:noFill/>
              <a:ln w="1905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2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08585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42875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177165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22885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68605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14325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60045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None/>
                </a:pPr>
                <a:r>
                  <a:rPr kumimoji="0" lang="ko-KR" altLang="en-US" sz="1200" dirty="0" smtClean="0"/>
                  <a:t>풀면 </a:t>
                </a:r>
                <a:r>
                  <a:rPr kumimoji="0" lang="ko-KR" altLang="en-US" sz="1200" dirty="0" err="1" smtClean="0"/>
                  <a:t>람다값</a:t>
                </a:r>
                <a:r>
                  <a:rPr kumimoji="0" lang="ko-KR" altLang="en-US" sz="1200" dirty="0" smtClean="0"/>
                  <a:t> 나오고</a:t>
                </a:r>
                <a:r>
                  <a:rPr kumimoji="0" lang="en-US" altLang="ko-KR" sz="1200" dirty="0" smtClean="0"/>
                  <a:t>,</a:t>
                </a:r>
              </a:p>
              <a:p>
                <a:pPr>
                  <a:spcBef>
                    <a:spcPct val="0"/>
                  </a:spcBef>
                  <a:buClrTx/>
                  <a:buSzTx/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kumimoji="0" lang="en-US" altLang="ko-KR" sz="1200" dirty="0" smtClean="0"/>
                  <a:t>, b </a:t>
                </a:r>
                <a:r>
                  <a:rPr kumimoji="0" lang="ko-KR" altLang="en-US" sz="1200" dirty="0" smtClean="0"/>
                  <a:t>값 구할 수 있음</a:t>
                </a:r>
                <a:endParaRPr kumimoji="0" lang="en-US" altLang="ko-KR" sz="1200" dirty="0" smtClean="0"/>
              </a:p>
              <a:p>
                <a:pPr marL="342900" indent="-342900">
                  <a:spcBef>
                    <a:spcPct val="0"/>
                  </a:spcBef>
                  <a:buClrTx/>
                  <a:buSzTx/>
                  <a:buFontTx/>
                  <a:buAutoNum type="arabicParenR"/>
                </a:pPr>
                <a:endParaRPr kumimoji="0" lang="ko-KR" altLang="en-US" dirty="0"/>
              </a:p>
            </p:txBody>
          </p:sp>
        </mc:Choice>
        <mc:Fallback xmlns="">
          <p:sp>
            <p:nvSpPr>
              <p:cNvPr id="31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22127" y="3992540"/>
                <a:ext cx="1921873" cy="474409"/>
              </a:xfrm>
              <a:prstGeom prst="rect">
                <a:avLst/>
              </a:prstGeom>
              <a:blipFill rotWithShape="0">
                <a:blip r:embed="rId6"/>
                <a:stretch>
                  <a:fillRect t="-1235" b="-2469"/>
                </a:stretch>
              </a:blipFill>
              <a:ln w="1905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자유형 32"/>
          <p:cNvSpPr/>
          <p:nvPr/>
        </p:nvSpPr>
        <p:spPr>
          <a:xfrm>
            <a:off x="6815423" y="4145280"/>
            <a:ext cx="372736" cy="228600"/>
          </a:xfrm>
          <a:custGeom>
            <a:avLst/>
            <a:gdLst>
              <a:gd name="connsiteX0" fmla="*/ 57050 w 372736"/>
              <a:gd name="connsiteY0" fmla="*/ 0 h 228600"/>
              <a:gd name="connsiteX1" fmla="*/ 24393 w 372736"/>
              <a:gd name="connsiteY1" fmla="*/ 185057 h 228600"/>
              <a:gd name="connsiteX2" fmla="*/ 372736 w 372736"/>
              <a:gd name="connsiteY2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2736" h="228600">
                <a:moveTo>
                  <a:pt x="57050" y="0"/>
                </a:moveTo>
                <a:cubicBezTo>
                  <a:pt x="14414" y="73478"/>
                  <a:pt x="-28221" y="146957"/>
                  <a:pt x="24393" y="185057"/>
                </a:cubicBezTo>
                <a:cubicBezTo>
                  <a:pt x="77007" y="223157"/>
                  <a:pt x="312865" y="224972"/>
                  <a:pt x="372736" y="228600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4"/>
              <p:cNvSpPr>
                <a:spLocks noChangeArrowheads="1"/>
              </p:cNvSpPr>
              <p:nvPr/>
            </p:nvSpPr>
            <p:spPr bwMode="auto">
              <a:xfrm>
                <a:off x="5123920" y="752601"/>
                <a:ext cx="2894497" cy="55586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2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08585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42875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177165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22885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68605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14325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60045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None/>
                </a:pPr>
                <a:r>
                  <a:rPr kumimoji="0" lang="en-US" altLang="ko-KR" sz="1600" dirty="0" smtClean="0"/>
                  <a:t>Support vector</a:t>
                </a:r>
                <a:r>
                  <a:rPr kumimoji="0" lang="ko-KR" altLang="en-US" sz="1600" dirty="0" smtClean="0"/>
                  <a:t>가 아니면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ko-KR" altLang="en-US" sz="16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0"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ko-KR" sz="1600" dirty="0" smtClean="0"/>
                  <a:t>= 0</a:t>
                </a:r>
              </a:p>
              <a:p>
                <a:pPr>
                  <a:spcBef>
                    <a:spcPct val="0"/>
                  </a:spcBef>
                  <a:buClrTx/>
                  <a:buSzTx/>
                  <a:buNone/>
                </a:pPr>
                <a:r>
                  <a:rPr kumimoji="0" lang="en-US" altLang="ko-KR" sz="16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⇒ 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kumimoji="0" lang="ko-KR" altLang="en-US" sz="1600" dirty="0" smtClean="0"/>
                  <a:t> 계산에 영향을 주지 않음</a:t>
                </a:r>
                <a:endParaRPr kumimoji="0" lang="ko-KR" altLang="en-US" sz="1600" dirty="0"/>
              </a:p>
            </p:txBody>
          </p:sp>
        </mc:Choice>
        <mc:Fallback xmlns="">
          <p:sp>
            <p:nvSpPr>
              <p:cNvPr id="34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3920" y="752601"/>
                <a:ext cx="2894497" cy="555862"/>
              </a:xfrm>
              <a:prstGeom prst="rect">
                <a:avLst/>
              </a:prstGeom>
              <a:blipFill rotWithShape="0">
                <a:blip r:embed="rId7"/>
                <a:stretch>
                  <a:fillRect l="-1050" t="-3191" r="-1681" b="-15957"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40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B Template 2015.potx" id="{ADE35502-8FB5-4544-8649-3F1FB50F95FE}" vid="{8F77CCEE-2725-4EF2-A4D7-49336BDC90B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IDB Template 2015</Template>
  <TotalTime>5205</TotalTime>
  <Words>503</Words>
  <Application>Microsoft Office PowerPoint</Application>
  <PresentationFormat>화면 슬라이드 쇼(4:3)</PresentationFormat>
  <Paragraphs>140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Monotype Sorts</vt:lpstr>
      <vt:lpstr>ＭＳ Ｐゴシック</vt:lpstr>
      <vt:lpstr>맑은 고딕</vt:lpstr>
      <vt:lpstr>바탕</vt:lpstr>
      <vt:lpstr>Arial</vt:lpstr>
      <vt:lpstr>Calibri</vt:lpstr>
      <vt:lpstr>Cambria Math</vt:lpstr>
      <vt:lpstr>Helvetica</vt:lpstr>
      <vt:lpstr>Times New Roman</vt:lpstr>
      <vt:lpstr>Wingdings</vt:lpstr>
      <vt:lpstr>Office 테마</vt:lpstr>
      <vt:lpstr>Support Vector Machine</vt:lpstr>
      <vt:lpstr>Introduction </vt:lpstr>
      <vt:lpstr>Linear, Noiseless</vt:lpstr>
      <vt:lpstr>Linear, Noiseless</vt:lpstr>
      <vt:lpstr>Linear, Noiseless</vt:lpstr>
      <vt:lpstr>Linear, Noiseless</vt:lpstr>
      <vt:lpstr>Linear, noiseless </vt:lpstr>
      <vt:lpstr>Training linear SVM (1)</vt:lpstr>
      <vt:lpstr>Training linear SVM (2)</vt:lpstr>
      <vt:lpstr>Linear with noise</vt:lpstr>
      <vt:lpstr>Non-linear SVM (1)</vt:lpstr>
      <vt:lpstr>Non-linear SVM (2)</vt:lpstr>
      <vt:lpstr>Non-linear SVM (3)</vt:lpstr>
      <vt:lpstr>Non-linear SVM (4)</vt:lpstr>
      <vt:lpstr>Non-linear SVM (5)</vt:lpstr>
      <vt:lpstr>Kernel function</vt:lpstr>
      <vt:lpstr>Conclusions</vt:lpstr>
      <vt:lpstr>SVM Exercise </vt:lpstr>
      <vt:lpstr>SVM Exercise : 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Discriminative User Profiles for Large-scale Content Recommendation</dc:title>
  <dc:creator>Hyesung Oh</dc:creator>
  <cp:lastModifiedBy>x note</cp:lastModifiedBy>
  <cp:revision>925</cp:revision>
  <dcterms:created xsi:type="dcterms:W3CDTF">2015-03-16T04:19:06Z</dcterms:created>
  <dcterms:modified xsi:type="dcterms:W3CDTF">2017-01-02T03:43:28Z</dcterms:modified>
</cp:coreProperties>
</file>