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462" r:id="rId2"/>
    <p:sldId id="464" r:id="rId3"/>
    <p:sldId id="463" r:id="rId4"/>
    <p:sldId id="417" r:id="rId5"/>
    <p:sldId id="442" r:id="rId6"/>
    <p:sldId id="443" r:id="rId7"/>
    <p:sldId id="446" r:id="rId8"/>
    <p:sldId id="465" r:id="rId9"/>
    <p:sldId id="447" r:id="rId10"/>
    <p:sldId id="448" r:id="rId11"/>
    <p:sldId id="449" r:id="rId12"/>
    <p:sldId id="466" r:id="rId13"/>
    <p:sldId id="468" r:id="rId14"/>
    <p:sldId id="470" r:id="rId15"/>
    <p:sldId id="472" r:id="rId16"/>
    <p:sldId id="471" r:id="rId17"/>
    <p:sldId id="469" r:id="rId18"/>
    <p:sldId id="482" r:id="rId19"/>
    <p:sldId id="473" r:id="rId20"/>
    <p:sldId id="474" r:id="rId21"/>
    <p:sldId id="481" r:id="rId22"/>
    <p:sldId id="477" r:id="rId23"/>
    <p:sldId id="480" r:id="rId24"/>
    <p:sldId id="479" r:id="rId25"/>
    <p:sldId id="478" r:id="rId26"/>
    <p:sldId id="467" r:id="rId27"/>
    <p:sldId id="34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7DF"/>
    <a:srgbClr val="FF0000"/>
    <a:srgbClr val="0000FF"/>
    <a:srgbClr val="FF9933"/>
    <a:srgbClr val="E7E7E7"/>
    <a:srgbClr val="FFFF66"/>
    <a:srgbClr val="B2B2B2"/>
    <a:srgbClr val="969696"/>
    <a:srgbClr val="C0C0C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1" autoAdjust="0"/>
    <p:restoredTop sz="91965" autoAdjust="0"/>
  </p:normalViewPr>
  <p:slideViewPr>
    <p:cSldViewPr>
      <p:cViewPr>
        <p:scale>
          <a:sx n="100" d="100"/>
          <a:sy n="100" d="100"/>
        </p:scale>
        <p:origin x="-60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901" y="1857364"/>
            <a:ext cx="7918648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Set Similarity Join with </a:t>
            </a:r>
            <a:r>
              <a:rPr lang="en-US" altLang="ko-KR" sz="4000" dirty="0" err="1" smtClean="0"/>
              <a:t>MapReduce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645024"/>
            <a:ext cx="7758122" cy="252028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r"/>
            <a:r>
              <a:rPr lang="en-US" altLang="ko-KR" dirty="0" smtClean="0"/>
              <a:t>1 Dec 2011</a:t>
            </a:r>
          </a:p>
          <a:p>
            <a:pPr algn="r"/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Prefix Filtering-Based Algorithm </a:t>
            </a:r>
            <a:r>
              <a:rPr kumimoji="1" lang="en-US" altLang="zh-CN" sz="2000" kern="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[ICDE06, WWW07]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3" name="Group 86"/>
          <p:cNvGraphicFramePr>
            <a:graphicFrameLocks/>
          </p:cNvGraphicFramePr>
          <p:nvPr/>
        </p:nvGraphicFramePr>
        <p:xfrm>
          <a:off x="1225407" y="4537898"/>
          <a:ext cx="2571750" cy="39624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roup 88"/>
          <p:cNvGraphicFramePr>
            <a:graphicFrameLocks/>
          </p:cNvGraphicFramePr>
          <p:nvPr/>
        </p:nvGraphicFramePr>
        <p:xfrm>
          <a:off x="1230188" y="5299903"/>
          <a:ext cx="2571750" cy="39624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5" name="Rectangle 56"/>
          <p:cNvSpPr>
            <a:spLocks noChangeArrowheads="1"/>
          </p:cNvSpPr>
          <p:nvPr/>
        </p:nvSpPr>
        <p:spPr bwMode="auto">
          <a:xfrm>
            <a:off x="1220688" y="4552182"/>
            <a:ext cx="528598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61"/>
          <p:cNvSpPr>
            <a:spLocks noChangeArrowheads="1"/>
          </p:cNvSpPr>
          <p:nvPr/>
        </p:nvSpPr>
        <p:spPr bwMode="auto">
          <a:xfrm>
            <a:off x="1754088" y="4550594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63"/>
          <p:cNvSpPr>
            <a:spLocks noChangeArrowheads="1"/>
          </p:cNvSpPr>
          <p:nvPr/>
        </p:nvSpPr>
        <p:spPr bwMode="auto">
          <a:xfrm>
            <a:off x="1220688" y="5314182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64"/>
          <p:cNvSpPr>
            <a:spLocks noChangeArrowheads="1"/>
          </p:cNvSpPr>
          <p:nvPr/>
        </p:nvSpPr>
        <p:spPr bwMode="auto">
          <a:xfrm>
            <a:off x="1754088" y="5314182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66"/>
          <p:cNvSpPr>
            <a:spLocks noChangeShapeType="1"/>
          </p:cNvSpPr>
          <p:nvPr/>
        </p:nvSpPr>
        <p:spPr bwMode="auto">
          <a:xfrm>
            <a:off x="4035302" y="4790312"/>
            <a:ext cx="385786" cy="29527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67"/>
          <p:cNvSpPr>
            <a:spLocks noChangeShapeType="1"/>
          </p:cNvSpPr>
          <p:nvPr/>
        </p:nvSpPr>
        <p:spPr bwMode="auto">
          <a:xfrm flipV="1">
            <a:off x="3963864" y="5237982"/>
            <a:ext cx="457224" cy="2667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 Box 68"/>
          <p:cNvSpPr txBox="1">
            <a:spLocks noChangeArrowheads="1"/>
          </p:cNvSpPr>
          <p:nvPr/>
        </p:nvSpPr>
        <p:spPr bwMode="auto">
          <a:xfrm>
            <a:off x="4497288" y="4933182"/>
            <a:ext cx="26670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itchFamily="34" charset="0"/>
                <a:cs typeface="Arial" pitchFamily="34" charset="0"/>
              </a:rPr>
              <a:t>ubound</a:t>
            </a:r>
            <a:r>
              <a:rPr lang="en-US" altLang="zh-CN" i="1" baseline="-25000">
                <a:latin typeface="Arial" pitchFamily="34" charset="0"/>
                <a:cs typeface="Arial" pitchFamily="34" charset="0"/>
              </a:rPr>
              <a:t>O</a:t>
            </a:r>
            <a:r>
              <a:rPr lang="en-US" altLang="zh-CN" baseline="-2500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i="1" baseline="-25000">
                <a:latin typeface="Arial" pitchFamily="34" charset="0"/>
                <a:cs typeface="Arial" pitchFamily="34" charset="0"/>
              </a:rPr>
              <a:t>x</a:t>
            </a:r>
            <a:r>
              <a:rPr lang="en-US" altLang="zh-CN" baseline="-2500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i="1" baseline="-25000">
                <a:latin typeface="Arial" pitchFamily="34" charset="0"/>
                <a:cs typeface="Arial" pitchFamily="34" charset="0"/>
              </a:rPr>
              <a:t>y</a:t>
            </a:r>
            <a:r>
              <a:rPr lang="en-US" altLang="zh-CN" baseline="-2500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= 3 &lt; 4!</a:t>
            </a:r>
          </a:p>
        </p:txBody>
      </p:sp>
      <p:sp>
        <p:nvSpPr>
          <p:cNvPr id="112" name="AutoShape 69"/>
          <p:cNvSpPr>
            <a:spLocks/>
          </p:cNvSpPr>
          <p:nvPr/>
        </p:nvSpPr>
        <p:spPr bwMode="auto">
          <a:xfrm rot="16200000">
            <a:off x="1730233" y="5342731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096819" y="5761831"/>
            <a:ext cx="12954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i="1" dirty="0">
                <a:latin typeface="Arial" pitchFamily="34" charset="0"/>
                <a:cs typeface="Arial" pitchFamily="34" charset="0"/>
              </a:rPr>
              <a:t>prefix</a:t>
            </a:r>
          </a:p>
        </p:txBody>
      </p:sp>
      <p:sp>
        <p:nvSpPr>
          <p:cNvPr id="114" name="Line 71"/>
          <p:cNvSpPr>
            <a:spLocks noChangeShapeType="1"/>
          </p:cNvSpPr>
          <p:nvPr/>
        </p:nvSpPr>
        <p:spPr bwMode="auto">
          <a:xfrm>
            <a:off x="6821384" y="5004626"/>
            <a:ext cx="228600" cy="228600"/>
          </a:xfrm>
          <a:prstGeom prst="line">
            <a:avLst/>
          </a:prstGeom>
          <a:noFill/>
          <a:ln w="28575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72"/>
          <p:cNvSpPr>
            <a:spLocks noChangeShapeType="1"/>
          </p:cNvSpPr>
          <p:nvPr/>
        </p:nvSpPr>
        <p:spPr bwMode="auto">
          <a:xfrm flipV="1">
            <a:off x="6821384" y="5004626"/>
            <a:ext cx="228600" cy="228600"/>
          </a:xfrm>
          <a:prstGeom prst="line">
            <a:avLst/>
          </a:prstGeom>
          <a:noFill/>
          <a:ln w="28575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90"/>
          <p:cNvSpPr>
            <a:spLocks noChangeShapeType="1"/>
          </p:cNvSpPr>
          <p:nvPr/>
        </p:nvSpPr>
        <p:spPr bwMode="auto">
          <a:xfrm>
            <a:off x="3125691" y="4468168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 Box 91"/>
          <p:cNvSpPr txBox="1">
            <a:spLocks noChangeArrowheads="1"/>
          </p:cNvSpPr>
          <p:nvPr/>
        </p:nvSpPr>
        <p:spPr bwMode="auto">
          <a:xfrm>
            <a:off x="3035176" y="4158605"/>
            <a:ext cx="1104776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 dirty="0">
                <a:latin typeface="Arial" pitchFamily="34" charset="0"/>
                <a:cs typeface="Arial" pitchFamily="34" charset="0"/>
              </a:rPr>
              <a:t>sorted</a:t>
            </a:r>
          </a:p>
        </p:txBody>
      </p:sp>
      <p:sp>
        <p:nvSpPr>
          <p:cNvPr id="118" name="Text Box 92"/>
          <p:cNvSpPr txBox="1">
            <a:spLocks noChangeArrowheads="1"/>
          </p:cNvSpPr>
          <p:nvPr/>
        </p:nvSpPr>
        <p:spPr bwMode="auto">
          <a:xfrm>
            <a:off x="3035170" y="5719006"/>
            <a:ext cx="103277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 dirty="0">
                <a:latin typeface="Arial" pitchFamily="34" charset="0"/>
                <a:cs typeface="Arial" pitchFamily="34" charset="0"/>
              </a:rPr>
              <a:t>sorted</a:t>
            </a:r>
          </a:p>
        </p:txBody>
      </p:sp>
      <p:sp>
        <p:nvSpPr>
          <p:cNvPr id="119" name="Line 93"/>
          <p:cNvSpPr>
            <a:spLocks noChangeShapeType="1"/>
          </p:cNvSpPr>
          <p:nvPr/>
        </p:nvSpPr>
        <p:spPr bwMode="auto">
          <a:xfrm>
            <a:off x="3144735" y="5780918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0" name="Group 119"/>
          <p:cNvGraphicFramePr>
            <a:graphicFrameLocks noGrp="1"/>
          </p:cNvGraphicFramePr>
          <p:nvPr/>
        </p:nvGraphicFramePr>
        <p:xfrm>
          <a:off x="2287488" y="4537894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Group 189"/>
          <p:cNvGraphicFramePr>
            <a:graphicFrameLocks noGrp="1"/>
          </p:cNvGraphicFramePr>
          <p:nvPr/>
        </p:nvGraphicFramePr>
        <p:xfrm>
          <a:off x="2287488" y="4523607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Group 201"/>
          <p:cNvGraphicFramePr>
            <a:graphicFrameLocks noGrp="1"/>
          </p:cNvGraphicFramePr>
          <p:nvPr/>
        </p:nvGraphicFramePr>
        <p:xfrm>
          <a:off x="2287488" y="5299894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Group 213"/>
          <p:cNvGraphicFramePr>
            <a:graphicFrameLocks noGrp="1"/>
          </p:cNvGraphicFramePr>
          <p:nvPr/>
        </p:nvGraphicFramePr>
        <p:xfrm>
          <a:off x="2287488" y="4523607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Group 225"/>
          <p:cNvGraphicFramePr>
            <a:graphicFrameLocks noGrp="1"/>
          </p:cNvGraphicFramePr>
          <p:nvPr/>
        </p:nvGraphicFramePr>
        <p:xfrm>
          <a:off x="2287488" y="5299894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Line 237"/>
          <p:cNvSpPr>
            <a:spLocks noChangeShapeType="1"/>
          </p:cNvSpPr>
          <p:nvPr/>
        </p:nvSpPr>
        <p:spPr bwMode="auto">
          <a:xfrm>
            <a:off x="2363688" y="5452294"/>
            <a:ext cx="838200" cy="152400"/>
          </a:xfrm>
          <a:prstGeom prst="line">
            <a:avLst/>
          </a:prstGeom>
          <a:noFill/>
          <a:ln w="25400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238"/>
          <p:cNvSpPr>
            <a:spLocks noChangeShapeType="1"/>
          </p:cNvSpPr>
          <p:nvPr/>
        </p:nvSpPr>
        <p:spPr bwMode="auto">
          <a:xfrm flipV="1">
            <a:off x="2363688" y="5452294"/>
            <a:ext cx="838200" cy="152400"/>
          </a:xfrm>
          <a:prstGeom prst="line">
            <a:avLst/>
          </a:prstGeom>
          <a:noFill/>
          <a:ln w="25400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7" name="Group 242"/>
          <p:cNvGraphicFramePr>
            <a:graphicFrameLocks noGrp="1"/>
          </p:cNvGraphicFramePr>
          <p:nvPr/>
        </p:nvGraphicFramePr>
        <p:xfrm>
          <a:off x="2287488" y="5299894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Group 266"/>
          <p:cNvGraphicFramePr>
            <a:graphicFrameLocks noGrp="1"/>
          </p:cNvGraphicFramePr>
          <p:nvPr/>
        </p:nvGraphicFramePr>
        <p:xfrm>
          <a:off x="1220688" y="4537894"/>
          <a:ext cx="1016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Group 267"/>
          <p:cNvGraphicFramePr>
            <a:graphicFrameLocks noGrp="1"/>
          </p:cNvGraphicFramePr>
          <p:nvPr/>
        </p:nvGraphicFramePr>
        <p:xfrm>
          <a:off x="1220688" y="5299894"/>
          <a:ext cx="1028664" cy="396240"/>
        </p:xfrm>
        <a:graphic>
          <a:graphicData uri="http://schemas.openxmlformats.org/drawingml/2006/table">
            <a:tbl>
              <a:tblPr/>
              <a:tblGrid>
                <a:gridCol w="553045"/>
                <a:gridCol w="47561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914400" y="112055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819400" y="134915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3352800" y="1815480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572000" y="2339355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3352800" y="260223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4572000" y="3053333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3352800" y="332231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5868144" y="3534916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6400800" y="3322315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3357389" y="1105694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576589" y="1562894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2294" y="6227787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Two records of candidate pair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share at least one token in prefix!</a:t>
            </a:r>
          </a:p>
        </p:txBody>
      </p:sp>
      <p:sp>
        <p:nvSpPr>
          <p:cNvPr id="45" name="Text Box 378"/>
          <p:cNvSpPr txBox="1">
            <a:spLocks noChangeArrowheads="1"/>
          </p:cNvSpPr>
          <p:nvPr/>
        </p:nvSpPr>
        <p:spPr bwMode="auto">
          <a:xfrm>
            <a:off x="323528" y="3861048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4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4" grpId="0" animBg="1"/>
      <p:bldP spid="115" grpId="0" animBg="1"/>
      <p:bldP spid="125" grpId="0" animBg="1"/>
      <p:bldP spid="125" grpId="1" animBg="1"/>
      <p:bldP spid="126" grpId="0" animBg="1"/>
      <p:bldP spid="126" grpId="1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                       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prefix length = |x| -     + 1</a:t>
            </a:r>
          </a:p>
          <a:p>
            <a:pPr>
              <a:buNone/>
            </a:pP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Prefix Filtering-Based Algorithm </a:t>
            </a:r>
            <a:r>
              <a:rPr kumimoji="1" lang="en-US" altLang="zh-CN" sz="1800" kern="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[ICDE06, WWW07]</a:t>
            </a:r>
            <a:endParaRPr lang="ko-KR" alt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76235" y="1152509"/>
          <a:ext cx="2708691" cy="500066"/>
        </p:xfrm>
        <a:graphic>
          <a:graphicData uri="http://schemas.openxmlformats.org/presentationml/2006/ole">
            <p:oleObj spid="_x0000_s15362" name="수식" r:id="rId4" imgW="1257120" imgH="25380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732240" y="1268760"/>
          <a:ext cx="309998" cy="284164"/>
        </p:xfrm>
        <a:graphic>
          <a:graphicData uri="http://schemas.openxmlformats.org/presentationml/2006/ole">
            <p:oleObj spid="_x0000_s15363" name="수식" r:id="rId5" imgW="152280" imgH="139680" progId="Equation.3">
              <p:embed/>
            </p:oleObj>
          </a:graphicData>
        </a:graphic>
      </p:graphicFrame>
      <p:graphicFrame>
        <p:nvGraphicFramePr>
          <p:cNvPr id="13" name="Group 146"/>
          <p:cNvGraphicFramePr>
            <a:graphicFrameLocks/>
          </p:cNvGraphicFramePr>
          <p:nvPr/>
        </p:nvGraphicFramePr>
        <p:xfrm>
          <a:off x="3726954" y="3544441"/>
          <a:ext cx="1712427" cy="1901338"/>
        </p:xfrm>
        <a:graphic>
          <a:graphicData uri="http://schemas.openxmlformats.org/drawingml/2006/table">
            <a:tbl>
              <a:tblPr/>
              <a:tblGrid>
                <a:gridCol w="642159"/>
                <a:gridCol w="356756"/>
                <a:gridCol w="356756"/>
                <a:gridCol w="356756"/>
              </a:tblGrid>
              <a:tr h="177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Token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Record_id</a:t>
                      </a:r>
                      <a:endParaRPr kumimoji="1" lang="en-US" altLang="zh-CN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27584" y="3507859"/>
            <a:ext cx="22322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{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F, G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x = {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E, F, G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y = {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D, E, F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G,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z = {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C, D, E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v = {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B, C}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71600" y="2931795"/>
            <a:ext cx="18341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Input records</a:t>
            </a:r>
            <a:endParaRPr lang="ko-KR" altLang="en-US" sz="2200" dirty="0"/>
          </a:p>
        </p:txBody>
      </p:sp>
      <p:sp>
        <p:nvSpPr>
          <p:cNvPr id="17" name="AutoShape 48"/>
          <p:cNvSpPr>
            <a:spLocks noChangeArrowheads="1"/>
          </p:cNvSpPr>
          <p:nvPr/>
        </p:nvSpPr>
        <p:spPr bwMode="auto">
          <a:xfrm>
            <a:off x="3059832" y="416289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82938" y="2943994"/>
            <a:ext cx="1975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Inverted Index</a:t>
            </a:r>
            <a:endParaRPr lang="ko-KR" altLang="en-US" sz="2200" dirty="0"/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5940152" y="416289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4208" y="3345979"/>
            <a:ext cx="22322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x&gt;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8767" y="2808015"/>
            <a:ext cx="2162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Candidate pairs</a:t>
            </a:r>
            <a:endParaRPr lang="ko-KR" altLang="en-US" sz="2200" dirty="0"/>
          </a:p>
        </p:txBody>
      </p:sp>
      <p:sp>
        <p:nvSpPr>
          <p:cNvPr id="22" name="직사각형 21"/>
          <p:cNvSpPr/>
          <p:nvPr/>
        </p:nvSpPr>
        <p:spPr>
          <a:xfrm>
            <a:off x="7452320" y="3345979"/>
            <a:ext cx="989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z&gt;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53733" y="4992638"/>
            <a:ext cx="98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&lt;y, z&gt;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01222" y="5469607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5 pairs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 Box 378"/>
          <p:cNvSpPr txBox="1">
            <a:spLocks noChangeArrowheads="1"/>
          </p:cNvSpPr>
          <p:nvPr/>
        </p:nvSpPr>
        <p:spPr bwMode="auto">
          <a:xfrm>
            <a:off x="323528" y="2276872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5589240"/>
            <a:ext cx="2520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Shorter inverted lists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5" grpId="0"/>
      <p:bldP spid="24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Set Similarity Join 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Set Similarity Join with </a:t>
            </a:r>
            <a:r>
              <a:rPr lang="en-US" altLang="ko-KR" sz="3200" dirty="0" err="1" smtClean="0">
                <a:latin typeface="Arial" pitchFamily="34" charset="0"/>
                <a:cs typeface="Arial" pitchFamily="34" charset="0"/>
              </a:rPr>
              <a:t>MapReduce</a:t>
            </a:r>
            <a:endParaRPr lang="en-US" altLang="ko-K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97" y="1124744"/>
            <a:ext cx="8850191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Why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MapReduce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?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Data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or processing does not fit in one machine</a:t>
            </a:r>
          </a:p>
          <a:p>
            <a:endParaRPr lang="en-US" altLang="zh-CN" sz="2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 will concentrate on </a:t>
            </a:r>
            <a:r>
              <a:rPr lang="en-US" altLang="zh-CN" sz="2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how to generate candidate pairs</a:t>
            </a:r>
          </a:p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Assumptions 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Self join: R = S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Two similar sets share at least 1 token</a:t>
            </a:r>
          </a:p>
          <a:p>
            <a:endParaRPr lang="en-US" altLang="zh-CN" sz="2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SSJoin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with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810089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4716017" y="2132856"/>
            <a:ext cx="1440159" cy="6777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48264" y="2060848"/>
            <a:ext cx="180020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15816" y="1628800"/>
            <a:ext cx="5080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Major concern: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design of key/value 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3800" dirty="0" smtClean="0">
                <a:latin typeface="Arial" pitchFamily="34" charset="0"/>
                <a:cs typeface="Arial" pitchFamily="34" charset="0"/>
              </a:rPr>
              <a:t>Inverted Index-Based Algorithm with MR </a:t>
            </a:r>
            <a:r>
              <a:rPr kumimoji="1" lang="en-US" altLang="zh-CN" sz="18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[ACL08]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268760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19400" y="149736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52800" y="1268760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72000" y="1725960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52800" y="1988840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2000" y="2439938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352800" y="2708920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867400" y="293752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00800" y="2708920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2834" y="133147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275856" y="1196752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234888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275856" y="1916832"/>
            <a:ext cx="2664296" cy="129614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6176" y="226758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6002635" y="2636912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/>
      <p:bldP spid="20" grpId="0" animBg="1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Phase 1: Building an Inverted Index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3543" y="1801391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auto">
          <a:xfrm>
            <a:off x="2119727" y="4177655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3823" y="1124744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19527" y="3241551"/>
          <a:ext cx="1656184" cy="21064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056"/>
                <a:gridCol w="1152128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 G 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 F G 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 E F G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 D E 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 B 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12462" y="2453472"/>
          <a:ext cx="1368152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6051"/>
                <a:gridCol w="912101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42" name="AutoShape 48"/>
          <p:cNvSpPr>
            <a:spLocks noChangeArrowheads="1"/>
          </p:cNvSpPr>
          <p:nvPr/>
        </p:nvSpPr>
        <p:spPr bwMode="auto">
          <a:xfrm>
            <a:off x="4726873" y="416813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2695791" y="1884894"/>
          <a:ext cx="936104" cy="3247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8052"/>
                <a:gridCol w="468052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391535" y="2521471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record id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raw data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79767" y="1484784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token / 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record id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671136" y="1884799"/>
          <a:ext cx="936104" cy="3571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8052"/>
                <a:gridCol w="468052"/>
              </a:tblGrid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686266" y="5229200"/>
          <a:ext cx="936104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8052"/>
                <a:gridCol w="468052"/>
              </a:tblGrid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5312462" y="4541704"/>
          <a:ext cx="1368152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6051"/>
                <a:gridCol w="912101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468550" y="1704817"/>
            <a:ext cx="1140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input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380312" y="2464321"/>
          <a:ext cx="1368152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6051"/>
                <a:gridCol w="912101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380312" y="4552553"/>
          <a:ext cx="1368152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6051"/>
                <a:gridCol w="912101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101805" y="1684427"/>
            <a:ext cx="1907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output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sp>
        <p:nvSpPr>
          <p:cNvPr id="25" name="AutoShape 48"/>
          <p:cNvSpPr>
            <a:spLocks noChangeArrowheads="1"/>
          </p:cNvSpPr>
          <p:nvPr/>
        </p:nvSpPr>
        <p:spPr bwMode="auto">
          <a:xfrm>
            <a:off x="6800247" y="416813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Autofit/>
          </a:bodyPr>
          <a:lstStyle/>
          <a:p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Finding Similar RID Pairs with Inverted Index  </a:t>
            </a:r>
            <a:endParaRPr lang="ko-KR" alt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715" y="1521794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auto">
          <a:xfrm>
            <a:off x="1921723" y="4717952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446" y="1124744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10361" y="2931784"/>
          <a:ext cx="1728192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1152128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1 1 1 1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42" name="AutoShape 48"/>
          <p:cNvSpPr>
            <a:spLocks noChangeArrowheads="1"/>
          </p:cNvSpPr>
          <p:nvPr/>
        </p:nvSpPr>
        <p:spPr bwMode="auto">
          <a:xfrm>
            <a:off x="4762872" y="47347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2431881" y="2132856"/>
          <a:ext cx="1152128" cy="4546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57606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395536" y="2241874"/>
            <a:ext cx="1817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token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inv. list entry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83364" y="1484784"/>
            <a:ext cx="1936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overlap count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98393" y="2142432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487665" y="2903480"/>
          <a:ext cx="1368152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6051"/>
                <a:gridCol w="912101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87665" y="4944087"/>
          <a:ext cx="1368152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6051"/>
                <a:gridCol w="912101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3656017" y="2132856"/>
          <a:ext cx="1152128" cy="259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57606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5310361" y="4803992"/>
          <a:ext cx="1728192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1152128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altLang="ko-K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1 1 1 1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707515" y="3534960"/>
          <a:ext cx="1108695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58" name="AutoShape 48"/>
          <p:cNvSpPr>
            <a:spLocks noChangeArrowheads="1"/>
          </p:cNvSpPr>
          <p:nvPr/>
        </p:nvSpPr>
        <p:spPr bwMode="auto">
          <a:xfrm>
            <a:off x="7139136" y="47347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740352" y="2060848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707515" y="4759096"/>
          <a:ext cx="1108695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7348316" y="2782669"/>
            <a:ext cx="179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overlap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378"/>
          <p:cNvSpPr txBox="1">
            <a:spLocks noChangeArrowheads="1"/>
          </p:cNvSpPr>
          <p:nvPr/>
        </p:nvSpPr>
        <p:spPr bwMode="auto">
          <a:xfrm>
            <a:off x="112837" y="990253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42" grpId="0" animBg="1"/>
      <p:bldP spid="47" grpId="0"/>
      <p:bldP spid="51" grpId="0"/>
      <p:bldP spid="58" grpId="0" animBg="1"/>
      <p:bldP spid="59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97" y="3645024"/>
            <a:ext cx="9020177" cy="2736304"/>
          </a:xfrm>
        </p:spPr>
        <p:txBody>
          <a:bodyPr lIns="90000"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Sufficient information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which is needed for similarity computation </a:t>
            </a:r>
            <a:b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is sent to reducers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Each candidate pair is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verified only once</a:t>
            </a:r>
          </a:p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Cons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Inverted lists may be very long for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popular tokens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Too many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candidate pairs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are generated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3800" dirty="0" smtClean="0">
                <a:latin typeface="Arial" pitchFamily="34" charset="0"/>
                <a:cs typeface="Arial" pitchFamily="34" charset="0"/>
              </a:rPr>
              <a:t>Inverted Index-Based Algorithm with MR </a:t>
            </a:r>
            <a:r>
              <a:rPr kumimoji="1" lang="en-US" altLang="zh-CN" sz="18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[ACL08]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268760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19400" y="149736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52800" y="1268760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72000" y="1725960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52800" y="1988840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2000" y="2439938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352800" y="2708920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867400" y="293752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00800" y="2708920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2834" y="133147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275856" y="1196752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234888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275856" y="1916832"/>
            <a:ext cx="2664296" cy="129614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6176" y="226758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6002635" y="2636912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Prefix Filtering-Based Algorithm with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MR </a:t>
            </a:r>
            <a:r>
              <a:rPr kumimoji="1" lang="en-US" altLang="zh-CN" sz="18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[SIGMOD10]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14400" y="112055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19400" y="134915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1815480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0" y="2339355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52800" y="260223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72000" y="3053333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352800" y="332231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868144" y="3534916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400800" y="3322315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357389" y="1105694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576589" y="1562894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834" y="118746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1052736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25172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275856" y="2085230"/>
            <a:ext cx="2664296" cy="17758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56176" y="2900561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6002635" y="3269893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14297" y="4149080"/>
            <a:ext cx="9020177" cy="2520280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Inverted lists only include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prefix tokens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Small # of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candidate pairs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are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generated </a:t>
            </a:r>
            <a:endParaRPr lang="en-US" altLang="zh-CN" sz="22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Set Similarity Join 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Set Similarity Join with </a:t>
            </a:r>
            <a:r>
              <a:rPr lang="en-US" altLang="ko-KR" sz="3200" dirty="0" err="1" smtClean="0">
                <a:latin typeface="Arial" pitchFamily="34" charset="0"/>
                <a:cs typeface="Arial" pitchFamily="34" charset="0"/>
              </a:rPr>
              <a:t>MapReduce</a:t>
            </a:r>
            <a:endParaRPr lang="en-US" altLang="ko-K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505122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200" y="142860"/>
            <a:ext cx="8972552" cy="78581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Finding Similar RID Pairs with Prefix Filtering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(1) </a:t>
            </a:r>
            <a:r>
              <a:rPr kumimoji="1" lang="en-US" altLang="zh-CN" sz="14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[SIGMOD10</a:t>
            </a:r>
            <a:r>
              <a:rPr kumimoji="1" lang="en-US" altLang="zh-CN" sz="14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]</a:t>
            </a: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ko-KR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auto">
          <a:xfrm>
            <a:off x="1912198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378"/>
          <p:cNvSpPr txBox="1">
            <a:spLocks noChangeArrowheads="1"/>
          </p:cNvSpPr>
          <p:nvPr/>
        </p:nvSpPr>
        <p:spPr bwMode="auto">
          <a:xfrm>
            <a:off x="112837" y="990253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48"/>
          <p:cNvSpPr>
            <a:spLocks noChangeArrowheads="1"/>
          </p:cNvSpPr>
          <p:nvPr/>
        </p:nvSpPr>
        <p:spPr bwMode="auto">
          <a:xfrm>
            <a:off x="4644008" y="452588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64088" y="1551320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input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759332" y="2780928"/>
          <a:ext cx="1108695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58" name="AutoShape 48"/>
          <p:cNvSpPr>
            <a:spLocks noChangeArrowheads="1"/>
          </p:cNvSpPr>
          <p:nvPr/>
        </p:nvSpPr>
        <p:spPr bwMode="auto">
          <a:xfrm>
            <a:off x="7144097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740352" y="1484784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759332" y="4475168"/>
          <a:ext cx="1108695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7348316" y="2132856"/>
            <a:ext cx="179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overlap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3528" y="1484784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79512" y="2924944"/>
          <a:ext cx="1656184" cy="21064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056"/>
                <a:gridCol w="1152128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F G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 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 F G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 E F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 D E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 B 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51520" y="2204864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record id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raw data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763688" y="4797152"/>
            <a:ext cx="360040" cy="64807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67544" y="5517232"/>
            <a:ext cx="165618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Token order</a:t>
            </a:r>
          </a:p>
          <a:p>
            <a:pPr algn="ctr"/>
            <a:endParaRPr lang="en-US" altLang="ko-KR" sz="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B … H I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99792" y="1071786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440335" y="1812886"/>
          <a:ext cx="2141190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051720" y="1431826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token / 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&lt;rid, record&gt;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440335" y="3789040"/>
          <a:ext cx="2141190" cy="227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449860" y="6121871"/>
          <a:ext cx="2141190" cy="64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&lt;v,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A B C&gt;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5148064" y="1916832"/>
          <a:ext cx="2141190" cy="259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&lt;v, A B C&gt;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 E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5148064" y="4797152"/>
          <a:ext cx="2141190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 E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3319289" y="2151906"/>
            <a:ext cx="1152128" cy="460851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0032" y="980728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Record </a:t>
            </a:r>
            <a:b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duplication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52320" y="6093296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Duplicated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computation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7730827" y="4797152"/>
            <a:ext cx="1172319" cy="64807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7730827" y="3760465"/>
            <a:ext cx="1172319" cy="64807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7730827" y="5757639"/>
            <a:ext cx="1172319" cy="360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736160" y="3088010"/>
            <a:ext cx="1172319" cy="360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 animBg="1"/>
      <p:bldP spid="51" grpId="0"/>
      <p:bldP spid="58" grpId="0" animBg="1"/>
      <p:bldP spid="59" grpId="0"/>
      <p:bldP spid="62" grpId="0"/>
      <p:bldP spid="35" grpId="0" animBg="1"/>
      <p:bldP spid="38" grpId="0"/>
      <p:bldP spid="40" grpId="0"/>
      <p:bldP spid="60" grpId="0" animBg="1"/>
      <p:bldP spid="63" grpId="0"/>
      <p:bldP spid="64" grpId="0"/>
      <p:bldP spid="36" grpId="0" animBg="1"/>
      <p:bldP spid="41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Prefix Filtering-Based Algorithm with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MR </a:t>
            </a:r>
            <a:r>
              <a:rPr kumimoji="1" lang="en-US" altLang="zh-CN" sz="18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[SIGMOD10]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14400" y="112055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19400" y="134915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1815480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0" y="2339355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52800" y="260223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72000" y="3053333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352800" y="332231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868144" y="3534916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400800" y="3322315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357389" y="1105694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576589" y="1562894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834" y="118746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1052736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25172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275856" y="2085230"/>
            <a:ext cx="2664296" cy="17758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56176" y="2900561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6002635" y="3269893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14297" y="4149080"/>
            <a:ext cx="9020177" cy="2520280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Cons</a:t>
            </a:r>
            <a:endParaRPr lang="en-US" altLang="zh-CN" sz="2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Each record is always sent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to a number of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reducers</a:t>
            </a:r>
            <a:endParaRPr lang="en-US" altLang="zh-CN" sz="22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One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candidate pair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may be verified many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times</a:t>
            </a:r>
          </a:p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Using q-gram tokens</a:t>
            </a:r>
            <a:endParaRPr lang="en-US" altLang="zh-CN" sz="2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The # of gram tokens will be large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Many record pairs have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1+ common prefix tokens</a:t>
            </a:r>
          </a:p>
          <a:p>
            <a:endParaRPr lang="en-US" altLang="zh-CN" sz="26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Prefix Filtering-Based Algorithm with </a:t>
            </a:r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MR (2) </a:t>
            </a:r>
            <a:r>
              <a:rPr kumimoji="1" lang="en-US" altLang="zh-CN" sz="18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[ICDM10]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14400" y="1298709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19400" y="1527309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1993637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0" y="2517512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52800" y="278039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72000" y="3231490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352800" y="350047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868144" y="3713073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400800" y="350047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357389" y="1283851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576589" y="1741051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834" y="1365617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1230893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28870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275856" y="2671053"/>
            <a:ext cx="2664296" cy="13681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56176" y="3078718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6002635" y="3448050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14297" y="4437112"/>
            <a:ext cx="9020177" cy="1800200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Improved features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 record pair is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accessed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only if they share at least one token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 their prefix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One candidate pair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 verified just once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75856" y="1970023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12160" y="201345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1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9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5" grpId="0" uiExpand="1" build="p"/>
      <p:bldP spid="24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83968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200" y="142860"/>
            <a:ext cx="8972552" cy="78581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Finding Similar RID Pairs with Prefix Filtering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kumimoji="1" lang="en-US" altLang="zh-CN" sz="16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[ICDM10]</a:t>
            </a:r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 </a:t>
            </a:r>
            <a:endParaRPr lang="ko-KR" alt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378"/>
          <p:cNvSpPr txBox="1">
            <a:spLocks noChangeArrowheads="1"/>
          </p:cNvSpPr>
          <p:nvPr/>
        </p:nvSpPr>
        <p:spPr bwMode="auto">
          <a:xfrm>
            <a:off x="112837" y="990253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16016" y="1124744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input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311979" y="2922208"/>
          <a:ext cx="1108695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7344816" y="1520104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311979" y="4365104"/>
          <a:ext cx="1108695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952780" y="2203825"/>
            <a:ext cx="179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overlap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2392" y="1542292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42392" y="2982452"/>
          <a:ext cx="1219620" cy="24627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6783"/>
                <a:gridCol w="772837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70384" y="2262372"/>
            <a:ext cx="1449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token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record id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40335" y="1695475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84351" y="2055515"/>
            <a:ext cx="1257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token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627784" y="2780928"/>
          <a:ext cx="1080120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3"/>
                <a:gridCol w="504057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788024" y="1666134"/>
          <a:ext cx="1512168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AutoShape 48"/>
          <p:cNvSpPr>
            <a:spLocks noChangeArrowheads="1"/>
          </p:cNvSpPr>
          <p:nvPr/>
        </p:nvSpPr>
        <p:spPr bwMode="auto">
          <a:xfrm>
            <a:off x="1882552" y="404849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auto">
          <a:xfrm>
            <a:off x="4067944" y="404849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6588224" y="4077072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44208" y="5589240"/>
            <a:ext cx="2088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Remote I/O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(to 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read original </a:t>
            </a:r>
            <a:b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record from DFS)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627784" y="4653136"/>
          <a:ext cx="1080120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3"/>
                <a:gridCol w="504057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788024" y="3068960"/>
          <a:ext cx="1512168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730874" y="4437112"/>
          <a:ext cx="1656184" cy="21064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056"/>
                <a:gridCol w="1152128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rid</a:t>
                      </a:r>
                      <a:endParaRPr lang="en-US" altLang="ko-K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tokens</a:t>
                      </a:r>
                      <a:endParaRPr kumimoji="0" lang="en-US" altLang="ko-KR" sz="18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 G H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 F G H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 E F G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 D E H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B 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5796136" y="3789040"/>
            <a:ext cx="7200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796136" y="2564904"/>
            <a:ext cx="216024" cy="1944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9" grpId="0"/>
      <p:bldP spid="62" grpId="0"/>
      <p:bldP spid="38" grpId="0"/>
      <p:bldP spid="40" grpId="0"/>
      <p:bldP spid="37" grpId="0" animBg="1"/>
      <p:bldP spid="41" grpId="0" animBg="1"/>
      <p:bldP spid="43" grpId="0" animBg="1"/>
      <p:bldP spid="4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Prefix Filtering-Based Algorithm with </a:t>
            </a:r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MR (3) </a:t>
            </a:r>
            <a:r>
              <a:rPr kumimoji="1" lang="en-US" altLang="zh-CN" sz="18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[WAIM11]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14400" y="1298709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19400" y="1527309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1993637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0" y="2517512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52800" y="278039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72000" y="3231490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352800" y="350047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868144" y="3713073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400800" y="350047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357389" y="1283851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576589" y="1741051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834" y="1365617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1230893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28057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275856" y="2762111"/>
            <a:ext cx="2664296" cy="50405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56176" y="3078718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290715" y="3448050"/>
            <a:ext cx="5040560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14297" y="4725144"/>
            <a:ext cx="9020177" cy="1368152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Original records of the candidate pairs are attached </a:t>
            </a:r>
            <a:b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at Phase 4 (instead of remote I/O)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75856" y="1970023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12160" y="201345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 </a:t>
            </a:r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5" grpId="0" build="p"/>
      <p:bldP spid="24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83968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200" y="142860"/>
            <a:ext cx="8972552" cy="78581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Finding Similar RID Pairs with Prefix Filtering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(3) </a:t>
            </a:r>
            <a:r>
              <a:rPr kumimoji="1" lang="en-US" altLang="zh-CN" sz="1600" kern="0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[WAIM11]</a:t>
            </a:r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 </a:t>
            </a:r>
            <a:endParaRPr lang="ko-KR" alt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378"/>
          <p:cNvSpPr txBox="1">
            <a:spLocks noChangeArrowheads="1"/>
          </p:cNvSpPr>
          <p:nvPr/>
        </p:nvSpPr>
        <p:spPr bwMode="auto">
          <a:xfrm>
            <a:off x="112837" y="990253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16016" y="2308810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input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44816" y="2073042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2392" y="1542292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42392" y="2982452"/>
          <a:ext cx="1219620" cy="24627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6783"/>
                <a:gridCol w="772837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70384" y="2262372"/>
            <a:ext cx="1449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token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record id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11760" y="1628800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5776" y="1988840"/>
            <a:ext cx="1257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token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627784" y="2780928"/>
          <a:ext cx="1080120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3"/>
                <a:gridCol w="504057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788024" y="2850200"/>
          <a:ext cx="1512168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 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 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 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AutoShape 48"/>
          <p:cNvSpPr>
            <a:spLocks noChangeArrowheads="1"/>
          </p:cNvSpPr>
          <p:nvPr/>
        </p:nvSpPr>
        <p:spPr bwMode="auto">
          <a:xfrm>
            <a:off x="1882552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auto">
          <a:xfrm>
            <a:off x="4067944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6516216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627784" y="4653136"/>
          <a:ext cx="1080120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3"/>
                <a:gridCol w="504057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788024" y="4399056"/>
          <a:ext cx="1512168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64288" y="2924944"/>
          <a:ext cx="1512168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ko-K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 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 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 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164288" y="4473800"/>
          <a:ext cx="1512168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ko-K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9" grpId="0"/>
      <p:bldP spid="38" grpId="0"/>
      <p:bldP spid="40" grpId="0"/>
      <p:bldP spid="37" grpId="0" animBg="1"/>
      <p:bldP spid="41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References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29" y="1124744"/>
            <a:ext cx="8961760" cy="5400600"/>
          </a:xfrm>
        </p:spPr>
        <p:txBody>
          <a:bodyPr>
            <a:normAutofit/>
          </a:bodyPr>
          <a:lstStyle/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[SIGMOD04]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Sunita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Sarawagi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and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Alok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Kirpal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Efficient set joins on similarity predicates. 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 Proc. of  SIGMOD, pp. 743-754, 2004.</a:t>
            </a:r>
          </a:p>
          <a:p>
            <a:pPr indent="-216000" latinLnBrk="0"/>
            <a:endParaRPr lang="en-US" altLang="zh-CN" sz="1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[ICDE06]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Surajit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Chaudhuri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Venkatesh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Ganti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and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Raghav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Kaushik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 Primitive Operator for Similarity Joins in Data Cleaning. 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 Proc. of ICDE, pp. 5-16, 2006.</a:t>
            </a:r>
          </a:p>
          <a:p>
            <a:pPr indent="-216000" latinLnBrk="0"/>
            <a:endParaRPr lang="en-US" altLang="zh-CN" sz="1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[WWW07] Roberto J.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Bayardo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Yiming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Ma, and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Ramakrishnan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Srikant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Scaling Up All Pairs Similarity Search.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In Proc. of WWW, pp. 131-140, 2007.</a:t>
            </a:r>
          </a:p>
          <a:p>
            <a:pPr indent="-216000" latinLnBrk="0"/>
            <a:endParaRPr lang="en-US" altLang="zh-CN" sz="1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[ACL08] Tamer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Elsayed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Jimmy Lin, and Douglas W.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Oard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1500" b="1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Pairwise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Document Similarity in Large Collections with </a:t>
            </a:r>
            <a:r>
              <a:rPr lang="en-US" altLang="zh-CN" sz="1500" b="1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MapReduce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 Proc. of ACL-08: HLT, Short Papers, pp. 265-268, 2008.</a:t>
            </a:r>
          </a:p>
          <a:p>
            <a:pPr indent="-216000" latinLnBrk="0"/>
            <a:endParaRPr lang="en-US" altLang="zh-CN" sz="1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[SIGMOD10]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Rares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Vernica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Michael J. Carey, and Chen Li. 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Efficient Parallel Set-Similarity Joins Using </a:t>
            </a:r>
            <a:r>
              <a:rPr lang="en-US" altLang="zh-CN" sz="1500" b="1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MapReduce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In Proc. of SIGMOD ’10, pp. 495-506, 2010.</a:t>
            </a:r>
          </a:p>
          <a:p>
            <a:pPr indent="-216000" latinLnBrk="0"/>
            <a:endParaRPr lang="en-US" altLang="zh-CN" sz="1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[ICDM10]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Ranieri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Baraglia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Gianmarco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De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Francisci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Morales, and Claudio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Lucchese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Document Similarity Self-Join with </a:t>
            </a:r>
            <a:r>
              <a:rPr lang="en-US" altLang="zh-CN" sz="1500" b="1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MapReduce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In Proc. of ICDM ’10, pp. 731-736, 2010.</a:t>
            </a:r>
          </a:p>
          <a:p>
            <a:pPr indent="-216000" latinLnBrk="0"/>
            <a:endParaRPr lang="en-US" altLang="zh-CN" sz="15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indent="-216000" latinLnBrk="0"/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[WAIM11]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Chuitian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Rong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Wei Lu, </a:t>
            </a:r>
            <a:r>
              <a:rPr lang="en-US" altLang="zh-CN" sz="15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Xiaoyong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Du, and Xiao Zhang. </a:t>
            </a:r>
            <a:r>
              <a:rPr lang="en-US" altLang="zh-CN" sz="15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Efficient Duplicate Detection on Cloud Using a New Signature Scheme.</a:t>
            </a:r>
            <a:r>
              <a:rPr lang="en-US" altLang="zh-CN" sz="1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In Proc. of WAIM ’11, pp. 251-263, 2011.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Thank You!</a:t>
            </a:r>
            <a:endParaRPr lang="ko-KR" altLang="en-US" sz="4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97" y="1124744"/>
            <a:ext cx="9020177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Similarity join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Given a collection of records,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find all similar pairs of records</a:t>
            </a:r>
            <a:r>
              <a:rPr lang="en-US" altLang="zh-CN" sz="1000" dirty="0" smtClean="0">
                <a:ea typeface="宋体" pitchFamily="2" charset="-122"/>
              </a:rPr>
              <a:t/>
            </a:r>
            <a:br>
              <a:rPr lang="en-US" altLang="zh-CN" sz="1000" dirty="0" smtClean="0">
                <a:ea typeface="宋体" pitchFamily="2" charset="-122"/>
              </a:rPr>
            </a:br>
            <a:endParaRPr lang="en-US" altLang="zh-CN" sz="1000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Set similarity join (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SSJoin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Each record is converted into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multiset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of tokens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Token: word, q-gram, etc.</a:t>
            </a:r>
          </a:p>
          <a:p>
            <a:pPr lvl="1"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buNone/>
            </a:pPr>
            <a:r>
              <a:rPr lang="en-US" altLang="zh-CN" sz="23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e.g., x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“I will call back” 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 { </a:t>
            </a:r>
            <a:r>
              <a:rPr lang="en-US" altLang="zh-CN" sz="23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“I”, “will”, “call”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, “back” }</a:t>
            </a:r>
          </a:p>
          <a:p>
            <a:pPr lvl="1">
              <a:buNone/>
            </a:pPr>
            <a:r>
              <a:rPr lang="en-US" altLang="zh-CN" sz="2300" i="1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	    </a:t>
            </a:r>
            <a:r>
              <a:rPr lang="en-US" altLang="zh-CN" sz="23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y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“I will call you soon” 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 { </a:t>
            </a:r>
            <a:r>
              <a:rPr lang="en-US" altLang="zh-CN" sz="23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“I”, “will”, “call”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, “you”, “soon” }</a:t>
            </a:r>
          </a:p>
          <a:p>
            <a:pPr lvl="1"/>
            <a:endParaRPr lang="en-US" altLang="zh-CN" sz="24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Set Similarity Join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Applications of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SSJoin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1448" y="1053876"/>
            <a:ext cx="8801104" cy="66061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Near duplicate detection</a:t>
            </a:r>
            <a:endParaRPr lang="en-US" altLang="zh-CN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4282" y="1652587"/>
          <a:ext cx="4286280" cy="4562495"/>
        </p:xfrm>
        <a:graphic>
          <a:graphicData uri="http://schemas.openxmlformats.org/presentationml/2006/ole">
            <p:oleObj spid="_x0000_s1026" name="Image" r:id="rId4" imgW="7238095" imgH="8253968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43438" y="1643050"/>
          <a:ext cx="4239454" cy="4143404"/>
        </p:xfrm>
        <a:graphic>
          <a:graphicData uri="http://schemas.openxmlformats.org/presentationml/2006/ole">
            <p:oleObj spid="_x0000_s1027" name="Image" r:id="rId5" imgW="8444444" imgH="8253968" progId="">
              <p:embed/>
            </p:oleObj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66670" y="3071810"/>
            <a:ext cx="642942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14876" y="2652707"/>
            <a:ext cx="1143008" cy="195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23952" y="3071810"/>
            <a:ext cx="747718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34137" y="2643182"/>
            <a:ext cx="1143008" cy="195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62884" y="2652706"/>
            <a:ext cx="757243" cy="2047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7145" y="3367087"/>
            <a:ext cx="1100145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05351" y="3081335"/>
            <a:ext cx="1223971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 IR engines: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Focused crawling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Diversification of query results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Spam identification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 data mining: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Data pre-processing – data cleaning, record linkage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Document clustering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Plagiarism detection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Collaborative filtering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Applications of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SSJoin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616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Similarity function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Quantitative way to compute similarities </a:t>
            </a:r>
            <a:br>
              <a:rPr lang="en-US" altLang="ko-KR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between the input records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Similarity join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Given a collection of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records, a similarity function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sim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(), 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 similarity threshold t, 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find all similar pairs of records &lt;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x,y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&gt;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s.t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sim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x,y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 </a:t>
            </a:r>
            <a:r>
              <a:rPr lang="ko-KR" altLang="en-US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≥ </a:t>
            </a:r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Key issue: # of candidate pairs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Similarity Function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75209" y="1879272"/>
            <a:ext cx="8089279" cy="2053784"/>
            <a:chOff x="875209" y="1879272"/>
            <a:chExt cx="8089279" cy="2053784"/>
          </a:xfrm>
        </p:grpSpPr>
        <p:grpSp>
          <p:nvGrpSpPr>
            <p:cNvPr id="23" name="그룹 22"/>
            <p:cNvGrpSpPr/>
            <p:nvPr/>
          </p:nvGrpSpPr>
          <p:grpSpPr>
            <a:xfrm>
              <a:off x="1165547" y="1879272"/>
              <a:ext cx="7798941" cy="2053784"/>
              <a:chOff x="691505" y="2311320"/>
              <a:chExt cx="7798941" cy="2053784"/>
            </a:xfrm>
          </p:grpSpPr>
          <p:graphicFrame>
            <p:nvGraphicFramePr>
              <p:cNvPr id="15" name="Object 2"/>
              <p:cNvGraphicFramePr>
                <a:graphicFrameLocks noChangeAspect="1"/>
              </p:cNvGraphicFramePr>
              <p:nvPr/>
            </p:nvGraphicFramePr>
            <p:xfrm>
              <a:off x="2595315" y="2961538"/>
              <a:ext cx="1957900" cy="827502"/>
            </p:xfrm>
            <a:graphic>
              <a:graphicData uri="http://schemas.openxmlformats.org/presentationml/2006/ole">
                <p:oleObj spid="_x0000_s12289" name="公式" r:id="rId3" imgW="1218960" imgH="469800" progId="Equation.3">
                  <p:embed/>
                </p:oleObj>
              </a:graphicData>
            </a:graphic>
          </p:graphicFrame>
          <p:graphicFrame>
            <p:nvGraphicFramePr>
              <p:cNvPr id="18" name="Object 3"/>
              <p:cNvGraphicFramePr>
                <a:graphicFrameLocks noChangeAspect="1"/>
              </p:cNvGraphicFramePr>
              <p:nvPr/>
            </p:nvGraphicFramePr>
            <p:xfrm>
              <a:off x="2523307" y="3789040"/>
              <a:ext cx="2196244" cy="432048"/>
            </p:xfrm>
            <a:graphic>
              <a:graphicData uri="http://schemas.openxmlformats.org/presentationml/2006/ole">
                <p:oleObj spid="_x0000_s12290" name="Equation" r:id="rId4" imgW="1257120" imgH="253800" progId="Equation.3">
                  <p:embed/>
                </p:oleObj>
              </a:graphicData>
            </a:graphic>
          </p:graphicFrame>
          <p:graphicFrame>
            <p:nvGraphicFramePr>
              <p:cNvPr id="19" name="Group 64"/>
              <p:cNvGraphicFramePr>
                <a:graphicFrameLocks/>
              </p:cNvGraphicFramePr>
              <p:nvPr/>
            </p:nvGraphicFramePr>
            <p:xfrm>
              <a:off x="6128246" y="2311320"/>
              <a:ext cx="2362200" cy="2053784"/>
            </p:xfrm>
            <a:graphic>
              <a:graphicData uri="http://schemas.openxmlformats.org/drawingml/2006/table">
                <a:tbl>
                  <a:tblPr/>
                  <a:tblGrid>
                    <a:gridCol w="2362200"/>
                  </a:tblGrid>
                  <a:tr h="6524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x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 = {A,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B,C,D,E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}</a:t>
                          </a:r>
                        </a:p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y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 = {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B,C,D,E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,F}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577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4/6 = 0.67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33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4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4674022" y="3356992"/>
                <a:ext cx="15716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" name="Line 51"/>
              <p:cNvSpPr>
                <a:spLocks noChangeShapeType="1"/>
              </p:cNvSpPr>
              <p:nvPr/>
            </p:nvSpPr>
            <p:spPr bwMode="auto">
              <a:xfrm>
                <a:off x="4842421" y="3966964"/>
                <a:ext cx="15716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1505" y="3107060"/>
                <a:ext cx="327585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spcBef>
                    <a:spcPct val="20000"/>
                  </a:spcBef>
                  <a:buClr>
                    <a:srgbClr val="C00000"/>
                  </a:buClr>
                </a:pPr>
                <a:r>
                  <a:rPr lang="en-US" altLang="zh-CN" sz="2400" dirty="0" err="1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Jaccard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Clr>
                    <a:srgbClr val="C00000"/>
                  </a:buClr>
                  <a:buFont typeface="Corbel" pitchFamily="34" charset="0"/>
                  <a:buChar char="–"/>
                </a:pPr>
                <a:endParaRPr lang="en-US" altLang="zh-CN" sz="1000" dirty="0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  <a:p>
                <a:pPr marL="742950" lvl="1" indent="-285750">
                  <a:spcBef>
                    <a:spcPct val="20000"/>
                  </a:spcBef>
                  <a:buClr>
                    <a:srgbClr val="C00000"/>
                  </a:buClr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Overlap:</a:t>
                </a:r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875209" y="2646437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e.g.,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1008112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Compare every pair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of records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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O(</a:t>
            </a:r>
            <a:r>
              <a:rPr lang="en-US" altLang="zh-CN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en-US" altLang="zh-CN" baseline="30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 time complexity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Naïve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SSJoin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Algorithms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127" y="3422035"/>
            <a:ext cx="22322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{F, G, 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x = {E, F, G, 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y = {D, E, F, G,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z = {C, D, E, 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v = {A, B, C}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576" y="2845971"/>
            <a:ext cx="18341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Input records</a:t>
            </a:r>
            <a:endParaRPr lang="ko-KR" altLang="en-US" sz="2200" dirty="0"/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auto">
          <a:xfrm>
            <a:off x="3016399" y="407533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3389164"/>
            <a:ext cx="22322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x&gt;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z&gt;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v&gt;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92463" y="2851200"/>
            <a:ext cx="2162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Candidate pairs</a:t>
            </a:r>
            <a:endParaRPr lang="ko-KR" altLang="en-US" sz="22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3389164"/>
            <a:ext cx="9898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z&gt;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v&gt;</a:t>
            </a:r>
            <a:endParaRPr kumimoji="1"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17429" y="5035823"/>
            <a:ext cx="989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&lt;y, z&gt;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&lt;y, v&gt;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5541" y="5026298"/>
            <a:ext cx="98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&lt;z, v&gt;</a:t>
            </a: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5896719" y="407533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3389164"/>
            <a:ext cx="2232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x&gt;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y&gt;</a:t>
            </a: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88807" y="2851200"/>
            <a:ext cx="16754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Result pairs</a:t>
            </a:r>
            <a:endParaRPr lang="ko-KR" altLang="en-US" sz="2200" dirty="0"/>
          </a:p>
        </p:txBody>
      </p:sp>
      <p:sp>
        <p:nvSpPr>
          <p:cNvPr id="34" name="직사각형 33"/>
          <p:cNvSpPr/>
          <p:nvPr/>
        </p:nvSpPr>
        <p:spPr>
          <a:xfrm>
            <a:off x="7596336" y="3389164"/>
            <a:ext cx="9898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z&gt;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97749" y="5035823"/>
            <a:ext cx="989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&lt;y, z&gt;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39952" y="5949280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10 pairs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3705" y="5670773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5 </a:t>
            </a:r>
            <a:r>
              <a:rPr lang="en-US" altLang="zh-CN" sz="24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pairs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 Box 378"/>
          <p:cNvSpPr txBox="1">
            <a:spLocks noChangeArrowheads="1"/>
          </p:cNvSpPr>
          <p:nvPr/>
        </p:nvSpPr>
        <p:spPr bwMode="auto">
          <a:xfrm>
            <a:off x="251520" y="2276872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2" grpId="0"/>
      <p:bldP spid="33" grpId="0"/>
      <p:bldP spid="34" grpId="0"/>
      <p:bldP spid="35" grpId="0"/>
      <p:bldP spid="38" grpId="0"/>
      <p:bldP spid="3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Inverted Index-Based Algorithm 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[SIGMOD04]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14400" y="112055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19400" y="134915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112055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0" y="1577752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52800" y="184063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72000" y="2291730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352800" y="256071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867400" y="278931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400800" y="256071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46"/>
          <p:cNvGraphicFramePr>
            <a:graphicFrameLocks/>
          </p:cNvGraphicFramePr>
          <p:nvPr/>
        </p:nvGraphicFramePr>
        <p:xfrm>
          <a:off x="3491880" y="3752745"/>
          <a:ext cx="2069183" cy="2714407"/>
        </p:xfrm>
        <a:graphic>
          <a:graphicData uri="http://schemas.openxmlformats.org/drawingml/2006/table">
            <a:tbl>
              <a:tblPr/>
              <a:tblGrid>
                <a:gridCol w="642159"/>
                <a:gridCol w="356756"/>
                <a:gridCol w="356756"/>
                <a:gridCol w="356756"/>
                <a:gridCol w="356756"/>
              </a:tblGrid>
              <a:tr h="177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Token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Record_id</a:t>
                      </a:r>
                      <a:endParaRPr kumimoji="1" lang="en-US" altLang="zh-CN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196"/>
                      </a:srgb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7DF">
                        <a:alpha val="50000"/>
                      </a:srgbClr>
                    </a:solidFill>
                  </a:tcPr>
                </a:tc>
              </a:tr>
              <a:tr h="27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11560" y="4083923"/>
            <a:ext cx="22322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</a:t>
            </a: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{F, G, 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x = {E, F, G, 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y = {D, E, F, G,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z = {C, D, E, H, I}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v = {A, B, C}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5576" y="3507859"/>
            <a:ext cx="18341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Input records</a:t>
            </a:r>
            <a:endParaRPr lang="ko-KR" altLang="en-US" sz="2200" dirty="0"/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2843808" y="473896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39505" y="3299961"/>
            <a:ext cx="1975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Inverted Index</a:t>
            </a:r>
            <a:endParaRPr lang="ko-KR" altLang="en-US" sz="2200" dirty="0"/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5724128" y="473896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28184" y="3922043"/>
            <a:ext cx="2232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x&gt;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&lt;w, z&gt;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endParaRPr kumimoji="1" lang="en-US" altLang="zh-CN" sz="20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2743" y="3384079"/>
            <a:ext cx="2162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Candidate pairs</a:t>
            </a:r>
            <a:endParaRPr lang="ko-KR" altLang="en-US" sz="2200" dirty="0"/>
          </a:p>
        </p:txBody>
      </p:sp>
      <p:sp>
        <p:nvSpPr>
          <p:cNvPr id="31" name="직사각형 30"/>
          <p:cNvSpPr/>
          <p:nvPr/>
        </p:nvSpPr>
        <p:spPr>
          <a:xfrm>
            <a:off x="7236296" y="3922043"/>
            <a:ext cx="989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y&gt;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&lt;x, z&gt;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237709" y="5568702"/>
            <a:ext cx="98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&lt;y, z&gt;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45821" y="5559177"/>
            <a:ext cx="98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</a:pPr>
            <a:r>
              <a:rPr kumimoji="1" lang="en-US" altLang="zh-CN" sz="2000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&lt;z, v&gt;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88224" y="6035104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7 pairs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 Box 378"/>
          <p:cNvSpPr txBox="1">
            <a:spLocks noChangeArrowheads="1"/>
          </p:cNvSpPr>
          <p:nvPr/>
        </p:nvSpPr>
        <p:spPr bwMode="auto">
          <a:xfrm>
            <a:off x="251520" y="2996952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 animBg="1"/>
      <p:bldP spid="27" grpId="0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Too many candidate pairs are generated with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popular tokens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sz="3500" dirty="0" smtClean="0">
                <a:latin typeface="Arial" pitchFamily="34" charset="0"/>
                <a:cs typeface="Arial" pitchFamily="34" charset="0"/>
              </a:rPr>
              <a:t>Problem of Inverted Index-Based Algorithm</a:t>
            </a:r>
            <a:endParaRPr lang="ko-KR" altLang="en-US" sz="35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Group 504"/>
          <p:cNvGraphicFramePr>
            <a:graphicFrameLocks/>
          </p:cNvGraphicFramePr>
          <p:nvPr/>
        </p:nvGraphicFramePr>
        <p:xfrm>
          <a:off x="797768" y="2268721"/>
          <a:ext cx="7086600" cy="2305052"/>
        </p:xfrm>
        <a:graphic>
          <a:graphicData uri="http://schemas.openxmlformats.org/drawingml/2006/table">
            <a:tbl>
              <a:tblPr/>
              <a:tblGrid>
                <a:gridCol w="923925"/>
                <a:gridCol w="61626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Name</a:t>
                      </a:r>
                      <a:endParaRPr kumimoji="1" lang="en-US" altLang="zh-CN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  <a:endParaRPr kumimoji="1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Mining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Concepts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Techniques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Web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Mining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Techniques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Mining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Concepts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Models, Methods,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Algorithms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Information Storage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Management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Oval 376"/>
          <p:cNvSpPr>
            <a:spLocks noChangeArrowheads="1"/>
          </p:cNvSpPr>
          <p:nvPr/>
        </p:nvSpPr>
        <p:spPr bwMode="auto">
          <a:xfrm>
            <a:off x="3998168" y="2802121"/>
            <a:ext cx="762000" cy="304800"/>
          </a:xfrm>
          <a:prstGeom prst="ellips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 Box 378"/>
          <p:cNvSpPr txBox="1">
            <a:spLocks noChangeArrowheads="1"/>
          </p:cNvSpPr>
          <p:nvPr/>
        </p:nvSpPr>
        <p:spPr bwMode="auto">
          <a:xfrm>
            <a:off x="611560" y="5507746"/>
            <a:ext cx="8136904" cy="2975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altLang="zh-CN" sz="2400" dirty="0" smtClean="0">
                <a:latin typeface="Arial" charset="0"/>
              </a:rPr>
              <a:t>Candidate pairs: &lt;</a:t>
            </a:r>
            <a:r>
              <a:rPr lang="en-US" altLang="zh-CN" sz="2400" dirty="0" err="1" smtClean="0">
                <a:latin typeface="Arial" charset="0"/>
              </a:rPr>
              <a:t>w,y</a:t>
            </a:r>
            <a:r>
              <a:rPr lang="en-US" altLang="zh-CN" sz="2400" dirty="0" smtClean="0">
                <a:latin typeface="Arial" charset="0"/>
              </a:rPr>
              <a:t>&gt;, &lt;</a:t>
            </a:r>
            <a:r>
              <a:rPr lang="en-US" altLang="zh-CN" sz="2400" dirty="0" err="1" smtClean="0">
                <a:latin typeface="Arial" charset="0"/>
              </a:rPr>
              <a:t>w,z</a:t>
            </a:r>
            <a:r>
              <a:rPr lang="en-US" altLang="zh-CN" sz="2400" dirty="0" smtClean="0">
                <a:latin typeface="Arial" charset="0"/>
              </a:rPr>
              <a:t>&gt;, &lt;</a:t>
            </a:r>
            <a:r>
              <a:rPr lang="en-US" altLang="zh-CN" sz="2400" dirty="0" err="1" smtClean="0">
                <a:latin typeface="Arial" charset="0"/>
              </a:rPr>
              <a:t>w,v</a:t>
            </a:r>
            <a:r>
              <a:rPr lang="en-US" altLang="zh-CN" sz="2400" dirty="0" smtClean="0">
                <a:latin typeface="Arial" charset="0"/>
              </a:rPr>
              <a:t>&gt;, &lt;</a:t>
            </a:r>
            <a:r>
              <a:rPr lang="en-US" altLang="zh-CN" sz="2400" dirty="0" err="1" smtClean="0">
                <a:latin typeface="Arial" charset="0"/>
              </a:rPr>
              <a:t>y,z</a:t>
            </a:r>
            <a:r>
              <a:rPr lang="en-US" altLang="zh-CN" sz="2400" dirty="0" smtClean="0">
                <a:latin typeface="Arial" charset="0"/>
              </a:rPr>
              <a:t>&gt;, &lt;</a:t>
            </a:r>
            <a:r>
              <a:rPr lang="en-US" altLang="zh-CN" sz="2400" dirty="0" err="1" smtClean="0">
                <a:latin typeface="Arial" charset="0"/>
              </a:rPr>
              <a:t>y,v</a:t>
            </a:r>
            <a:r>
              <a:rPr lang="en-US" altLang="zh-CN" sz="2400" dirty="0" smtClean="0">
                <a:latin typeface="Arial" charset="0"/>
              </a:rPr>
              <a:t>&gt;, &lt;</a:t>
            </a:r>
            <a:r>
              <a:rPr lang="en-US" altLang="zh-CN" sz="2400" dirty="0" err="1" smtClean="0">
                <a:latin typeface="Arial" charset="0"/>
              </a:rPr>
              <a:t>z,v</a:t>
            </a:r>
            <a:r>
              <a:rPr lang="en-US" altLang="zh-CN" sz="2400" dirty="0" smtClean="0">
                <a:latin typeface="Arial" charset="0"/>
              </a:rPr>
              <a:t>&gt;</a:t>
            </a:r>
          </a:p>
        </p:txBody>
      </p:sp>
      <p:sp>
        <p:nvSpPr>
          <p:cNvPr id="26" name="Oval 505"/>
          <p:cNvSpPr>
            <a:spLocks noChangeArrowheads="1"/>
          </p:cNvSpPr>
          <p:nvPr/>
        </p:nvSpPr>
        <p:spPr bwMode="auto">
          <a:xfrm>
            <a:off x="5979368" y="3735571"/>
            <a:ext cx="638188" cy="304800"/>
          </a:xfrm>
          <a:prstGeom prst="ellips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9" name="Group 520"/>
          <p:cNvGraphicFramePr>
            <a:graphicFrameLocks noGrp="1"/>
          </p:cNvGraphicFramePr>
          <p:nvPr/>
        </p:nvGraphicFramePr>
        <p:xfrm>
          <a:off x="797768" y="4571891"/>
          <a:ext cx="7086600" cy="431800"/>
        </p:xfrm>
        <a:graphic>
          <a:graphicData uri="http://schemas.openxmlformats.org/drawingml/2006/table">
            <a:tbl>
              <a:tblPr/>
              <a:tblGrid>
                <a:gridCol w="914400"/>
                <a:gridCol w="6172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Romeo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Joliet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Oval 528"/>
          <p:cNvSpPr>
            <a:spLocks noChangeArrowheads="1"/>
          </p:cNvSpPr>
          <p:nvPr/>
        </p:nvSpPr>
        <p:spPr bwMode="auto">
          <a:xfrm>
            <a:off x="2407493" y="4643651"/>
            <a:ext cx="762000" cy="304800"/>
          </a:xfrm>
          <a:prstGeom prst="ellips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Text Box 378"/>
          <p:cNvSpPr txBox="1">
            <a:spLocks noChangeArrowheads="1"/>
          </p:cNvSpPr>
          <p:nvPr/>
        </p:nvSpPr>
        <p:spPr bwMode="auto">
          <a:xfrm>
            <a:off x="902516" y="1835339"/>
            <a:ext cx="29718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charset="0"/>
              </a:rPr>
              <a:t>Suppose O(</a:t>
            </a:r>
            <a:r>
              <a:rPr lang="en-US" altLang="zh-CN" sz="2000" dirty="0" err="1" smtClean="0">
                <a:latin typeface="Arial" charset="0"/>
              </a:rPr>
              <a:t>x,y</a:t>
            </a:r>
            <a:r>
              <a:rPr lang="en-US" altLang="zh-CN" sz="2000" dirty="0" smtClean="0">
                <a:latin typeface="Arial" charset="0"/>
              </a:rPr>
              <a:t>) </a:t>
            </a:r>
            <a:r>
              <a:rPr lang="ko-KR" altLang="en-US" sz="2000" dirty="0" smtClean="0">
                <a:latin typeface="Arial" charset="0"/>
              </a:rPr>
              <a:t>≥</a:t>
            </a:r>
            <a:r>
              <a:rPr lang="en-US" altLang="zh-CN" sz="2000" dirty="0" smtClean="0">
                <a:latin typeface="Arial" charset="0"/>
              </a:rPr>
              <a:t> 3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5" name="Oval 505"/>
          <p:cNvSpPr>
            <a:spLocks noChangeArrowheads="1"/>
          </p:cNvSpPr>
          <p:nvPr/>
        </p:nvSpPr>
        <p:spPr bwMode="auto">
          <a:xfrm>
            <a:off x="3752056" y="4212925"/>
            <a:ext cx="638188" cy="304800"/>
          </a:xfrm>
          <a:prstGeom prst="ellips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23928" y="5373216"/>
            <a:ext cx="46085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31457" y="5896322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False candidate pairs!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30" grpId="0" animBg="1"/>
      <p:bldP spid="15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11445</TotalTime>
  <Words>2464</Words>
  <Application>Microsoft Office PowerPoint</Application>
  <PresentationFormat>화면 슬라이드 쇼(4:3)</PresentationFormat>
  <Paragraphs>858</Paragraphs>
  <Slides>27</Slides>
  <Notes>3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SNU IDB Lab.</vt:lpstr>
      <vt:lpstr>Image</vt:lpstr>
      <vt:lpstr>公式</vt:lpstr>
      <vt:lpstr>Equation</vt:lpstr>
      <vt:lpstr>수식</vt:lpstr>
      <vt:lpstr>Set Similarity Join with MapReduce</vt:lpstr>
      <vt:lpstr>Outline </vt:lpstr>
      <vt:lpstr>Set Similarity Join</vt:lpstr>
      <vt:lpstr>Applications of SSJoin</vt:lpstr>
      <vt:lpstr>Applications of SSJoin</vt:lpstr>
      <vt:lpstr>Similarity Function</vt:lpstr>
      <vt:lpstr>Naïve SSJoin Algorithms</vt:lpstr>
      <vt:lpstr>Inverted Index-Based Algorithm [SIGMOD04] </vt:lpstr>
      <vt:lpstr>Problem of Inverted Index-Based Algorithm</vt:lpstr>
      <vt:lpstr>Prefix Filtering-Based Algorithm [ICDE06, WWW07]</vt:lpstr>
      <vt:lpstr>Prefix Filtering-Based Algorithm [ICDE06, WWW07]</vt:lpstr>
      <vt:lpstr>Outline </vt:lpstr>
      <vt:lpstr>SSJoin with MapReduce</vt:lpstr>
      <vt:lpstr>MapReduce</vt:lpstr>
      <vt:lpstr>Inverted Index-Based Algorithm with MR [ACL08]</vt:lpstr>
      <vt:lpstr>Phase 1: Building an Inverted Index</vt:lpstr>
      <vt:lpstr>Finding Similar RID Pairs with Inverted Index  </vt:lpstr>
      <vt:lpstr>Inverted Index-Based Algorithm with MR [ACL08]</vt:lpstr>
      <vt:lpstr>Prefix Filtering-Based Algorithm with MR [SIGMOD10]</vt:lpstr>
      <vt:lpstr>Finding Similar RID Pairs with Prefix Filtering (1) [SIGMOD10] </vt:lpstr>
      <vt:lpstr>Prefix Filtering-Based Algorithm with MR [SIGMOD10]</vt:lpstr>
      <vt:lpstr>Prefix Filtering-Based Algorithm with MR (2) [ICDM10]</vt:lpstr>
      <vt:lpstr>Finding Similar RID Pairs with Prefix Filtering (2) [ICDM10] </vt:lpstr>
      <vt:lpstr>Prefix Filtering-Based Algorithm with MR (3) [WAIM11]</vt:lpstr>
      <vt:lpstr>Finding Similar RID Pairs with Prefix Filtering (3) [WAIM11] 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Similarity Joins for Near Duplicate Detection</dc:title>
  <dc:creator>Taewhi Lee</dc:creator>
  <cp:lastModifiedBy>taewhi</cp:lastModifiedBy>
  <cp:revision>386</cp:revision>
  <dcterms:created xsi:type="dcterms:W3CDTF">2010-05-18T20:12:33Z</dcterms:created>
  <dcterms:modified xsi:type="dcterms:W3CDTF">2011-11-25T11:03:02Z</dcterms:modified>
</cp:coreProperties>
</file>