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62" r:id="rId5"/>
    <p:sldId id="264" r:id="rId6"/>
    <p:sldId id="265" r:id="rId7"/>
    <p:sldId id="266" r:id="rId8"/>
    <p:sldId id="260" r:id="rId9"/>
    <p:sldId id="268" r:id="rId10"/>
    <p:sldId id="267" r:id="rId11"/>
    <p:sldId id="261" r:id="rId12"/>
    <p:sldId id="259" r:id="rId13"/>
  </p:sldIdLst>
  <p:sldSz cx="9144000" cy="6858000" type="screen4x3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3E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8" autoAdjust="0"/>
    <p:restoredTop sz="76071" autoAdjust="0"/>
  </p:normalViewPr>
  <p:slideViewPr>
    <p:cSldViewPr snapToGrid="0">
      <p:cViewPr varScale="1">
        <p:scale>
          <a:sx n="71" d="100"/>
          <a:sy n="71" d="100"/>
        </p:scale>
        <p:origin x="1152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019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BE4226-3B1B-4172-B197-E37425226689}" type="datetimeFigureOut">
              <a:rPr lang="ko-KR" altLang="en-US" smtClean="0"/>
              <a:t>2016. 5. 24.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EEF567-8B8D-4EFC-814D-580753BFD5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9532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7C451D-B62C-4691-A6F1-EB979F6CA5FB}" type="datetimeFigureOut">
              <a:rPr lang="ko-KR" altLang="en-US" smtClean="0"/>
              <a:t>2016. 5. 24.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8DBFFC-C7DD-4DD1-B647-480FD4CB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029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DBFFC-C7DD-4DD1-B647-480FD4CBD82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6138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smtClean="0"/>
              <a:t>storage -&gt; RDD or RDD -&gt; RDD</a:t>
            </a:r>
          </a:p>
          <a:p>
            <a:r>
              <a:rPr kumimoji="1" lang="en-US" altLang="ko-KR" dirty="0" smtClean="0"/>
              <a:t>transformation</a:t>
            </a:r>
            <a:r>
              <a:rPr kumimoji="1" lang="en-US" altLang="ko-KR" baseline="0" dirty="0" smtClean="0"/>
              <a:t> -&gt; transformation -&gt; .. -&gt; transformation -&gt; action</a:t>
            </a:r>
          </a:p>
          <a:p>
            <a:endParaRPr kumimoji="1" lang="en-US" altLang="ko-KR" baseline="0" dirty="0" smtClean="0"/>
          </a:p>
          <a:p>
            <a:r>
              <a:rPr kumimoji="1" lang="en-US" altLang="ko-KR" baseline="0" dirty="0" smtClean="0"/>
              <a:t>transformation </a:t>
            </a:r>
            <a:r>
              <a:rPr kumimoji="1" lang="ko-KR" altLang="en-US" baseline="0" dirty="0" smtClean="0"/>
              <a:t>단계에서는 </a:t>
            </a:r>
            <a:r>
              <a:rPr kumimoji="1" lang="en-US" altLang="ko-KR" baseline="0" dirty="0" smtClean="0"/>
              <a:t>RAM</a:t>
            </a:r>
            <a:r>
              <a:rPr kumimoji="1" lang="ko-KR" altLang="en-US" baseline="0" dirty="0" smtClean="0"/>
              <a:t>에 </a:t>
            </a:r>
            <a:r>
              <a:rPr kumimoji="1" lang="en-US" altLang="ko-KR" baseline="0" dirty="0" smtClean="0"/>
              <a:t>load</a:t>
            </a:r>
            <a:r>
              <a:rPr kumimoji="1" lang="ko-KR" altLang="en-US" baseline="0" dirty="0" smtClean="0"/>
              <a:t> 되지 않음</a:t>
            </a:r>
            <a:r>
              <a:rPr kumimoji="1" lang="en-US" altLang="ko-KR" baseline="0" dirty="0" smtClean="0"/>
              <a:t>.</a:t>
            </a:r>
            <a:r>
              <a:rPr kumimoji="1" lang="ko-KR" altLang="en-US" baseline="0" dirty="0" smtClean="0"/>
              <a:t> </a:t>
            </a:r>
            <a:endParaRPr kumimoji="1"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DBFFC-C7DD-4DD1-B647-480FD4CBD82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494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smtClean="0"/>
              <a:t>Line 1 defines an</a:t>
            </a:r>
            <a:r>
              <a:rPr kumimoji="1" lang="en-US" altLang="ko-KR" baseline="0" dirty="0" smtClean="0"/>
              <a:t> RDD backed by an HDFS file.</a:t>
            </a:r>
          </a:p>
          <a:p>
            <a:r>
              <a:rPr kumimoji="1" lang="en-US" altLang="ko-KR" baseline="0" dirty="0" smtClean="0"/>
              <a:t>Line 3 asks for errors to persist in memory so that it can be shared across queries.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DBFFC-C7DD-4DD1-B647-480FD4CBD82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3602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DBFFC-C7DD-4DD1-B647-480FD4CBD82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041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smtClean="0"/>
              <a:t>narrow</a:t>
            </a:r>
            <a:r>
              <a:rPr kumimoji="1" lang="en-US" altLang="ko-KR" baseline="0" dirty="0" smtClean="0"/>
              <a:t> dependency : </a:t>
            </a:r>
            <a:r>
              <a:rPr kumimoji="1" lang="ko-KR" altLang="en-US" baseline="0" dirty="0" smtClean="0"/>
              <a:t>해당 작업이 한 노드에서 돌 수 있다</a:t>
            </a:r>
            <a:r>
              <a:rPr kumimoji="1" lang="en-US" altLang="ko-KR" baseline="0" dirty="0" smtClean="0"/>
              <a:t>.</a:t>
            </a:r>
            <a:r>
              <a:rPr kumimoji="1" lang="ko-KR" altLang="en-US" baseline="0" dirty="0" smtClean="0"/>
              <a:t> 가지고 있는 파티션이 부셔져도</a:t>
            </a:r>
            <a:r>
              <a:rPr kumimoji="1" lang="en-US" altLang="ko-KR" baseline="0" dirty="0" smtClean="0"/>
              <a:t>,</a:t>
            </a:r>
            <a:r>
              <a:rPr kumimoji="1" lang="ko-KR" altLang="en-US" baseline="0" dirty="0" smtClean="0"/>
              <a:t> 해당 노드에서 다 복구 가능하다</a:t>
            </a:r>
            <a:r>
              <a:rPr kumimoji="1" lang="en-US" altLang="ko-KR" baseline="0" dirty="0" smtClean="0"/>
              <a:t>.</a:t>
            </a:r>
          </a:p>
          <a:p>
            <a:r>
              <a:rPr kumimoji="1" lang="en-US" altLang="ko-KR" baseline="0" dirty="0" smtClean="0"/>
              <a:t>wide dependency : shuffle</a:t>
            </a:r>
            <a:r>
              <a:rPr kumimoji="1" lang="ko-KR" altLang="en-US" baseline="0" dirty="0" smtClean="0"/>
              <a:t>이 일어나야 하는 애들</a:t>
            </a:r>
            <a:r>
              <a:rPr kumimoji="1" lang="en-US" altLang="ko-KR" baseline="0" dirty="0" smtClean="0"/>
              <a:t>. network </a:t>
            </a:r>
            <a:r>
              <a:rPr kumimoji="1" lang="ko-KR" altLang="en-US" baseline="0" dirty="0" smtClean="0"/>
              <a:t>타야됨</a:t>
            </a:r>
            <a:r>
              <a:rPr kumimoji="1" lang="en-US" altLang="ko-KR" baseline="0" dirty="0" smtClean="0"/>
              <a:t>.</a:t>
            </a:r>
            <a:r>
              <a:rPr kumimoji="1" lang="ko-KR" altLang="en-US" baseline="0" dirty="0" smtClean="0"/>
              <a:t> 부셔지면 계산비용 비쌈</a:t>
            </a:r>
            <a:r>
              <a:rPr kumimoji="1" lang="en-US" altLang="ko-KR" baseline="0" dirty="0" smtClean="0"/>
              <a:t>.(</a:t>
            </a:r>
            <a:r>
              <a:rPr kumimoji="1" lang="ko-KR" altLang="en-US" baseline="0" dirty="0" smtClean="0"/>
              <a:t>그래서 이런애들은 </a:t>
            </a:r>
            <a:r>
              <a:rPr kumimoji="1" lang="en-US" altLang="ko-KR" baseline="0" dirty="0" err="1" smtClean="0"/>
              <a:t>checkpointing</a:t>
            </a:r>
            <a:r>
              <a:rPr kumimoji="1" lang="en-US" altLang="ko-KR" baseline="0" dirty="0" smtClean="0"/>
              <a:t> </a:t>
            </a:r>
            <a:r>
              <a:rPr kumimoji="1" lang="ko-KR" altLang="en-US" baseline="0" dirty="0" smtClean="0"/>
              <a:t>해주는게 좋을 수 있다</a:t>
            </a:r>
            <a:r>
              <a:rPr kumimoji="1" lang="en-US" altLang="ko-KR" baseline="0" dirty="0" smtClean="0"/>
              <a:t>.)</a:t>
            </a: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DBFFC-C7DD-4DD1-B647-480FD4CBD82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0047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 smtClean="0"/>
              <a:t>DAG</a:t>
            </a:r>
            <a:r>
              <a:rPr kumimoji="1" lang="en-US" altLang="ko-KR" baseline="0" dirty="0" smtClean="0"/>
              <a:t> (directed acyclic graph)</a:t>
            </a:r>
            <a:endParaRPr kumimoji="1" lang="ko-KR" altLang="en-US" dirty="0" smtClean="0"/>
          </a:p>
          <a:p>
            <a:endParaRPr kumimoji="1" lang="en-US" altLang="ko-KR" dirty="0" smtClean="0"/>
          </a:p>
          <a:p>
            <a:r>
              <a:rPr kumimoji="1" lang="en-US" altLang="ko-KR" dirty="0" smtClean="0"/>
              <a:t>Stag</a:t>
            </a:r>
            <a:r>
              <a:rPr kumimoji="1" lang="en-US" altLang="ko-KR" baseline="0" dirty="0" smtClean="0"/>
              <a:t>e Boundaries</a:t>
            </a:r>
          </a:p>
          <a:p>
            <a:r>
              <a:rPr kumimoji="1" lang="en-US" altLang="ko-KR" baseline="0" dirty="0" smtClean="0"/>
              <a:t>	Shuffle operations with wide dependencies</a:t>
            </a:r>
          </a:p>
          <a:p>
            <a:r>
              <a:rPr kumimoji="1" lang="en-US" altLang="ko-KR" baseline="0" dirty="0" smtClean="0"/>
              <a:t>	Already computed result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DBFFC-C7DD-4DD1-B647-480FD4CBD82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2335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smtClean="0"/>
              <a:t>Data is partitioned and distributed on</a:t>
            </a:r>
            <a:r>
              <a:rPr kumimoji="1" lang="en-US" altLang="ko-KR" baseline="0" dirty="0" smtClean="0"/>
              <a:t> many machines.</a:t>
            </a:r>
          </a:p>
          <a:p>
            <a:r>
              <a:rPr kumimoji="1" lang="en-US" altLang="ko-KR" baseline="0" dirty="0" smtClean="0"/>
              <a:t>Driver</a:t>
            </a:r>
            <a:r>
              <a:rPr kumimoji="1" lang="ko-KR" altLang="en-US" baseline="0" dirty="0" smtClean="0"/>
              <a:t>에서 내려온 </a:t>
            </a:r>
            <a:r>
              <a:rPr kumimoji="1" lang="en-US" altLang="ko-KR" baseline="0" dirty="0" smtClean="0"/>
              <a:t>transformation</a:t>
            </a:r>
            <a:r>
              <a:rPr kumimoji="1" lang="ko-KR" altLang="en-US" baseline="0" dirty="0" smtClean="0"/>
              <a:t>들이 각 </a:t>
            </a:r>
            <a:r>
              <a:rPr kumimoji="1" lang="en-US" altLang="ko-KR" baseline="0" dirty="0" smtClean="0"/>
              <a:t>partition</a:t>
            </a:r>
            <a:r>
              <a:rPr kumimoji="1" lang="ko-KR" altLang="en-US" baseline="0" dirty="0" smtClean="0"/>
              <a:t>마다 수행됨</a:t>
            </a:r>
            <a:r>
              <a:rPr kumimoji="1" lang="en-US" altLang="ko-KR" baseline="0" dirty="0" smtClean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DBFFC-C7DD-4DD1-B647-480FD4CBD82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1618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smtClean="0"/>
              <a:t>10 iterations of k-means on a 75 node cluster</a:t>
            </a:r>
          </a:p>
          <a:p>
            <a:r>
              <a:rPr kumimoji="1" lang="en-US" altLang="ko-KR" dirty="0" smtClean="0"/>
              <a:t>a node fails at the start of the 6</a:t>
            </a:r>
            <a:r>
              <a:rPr kumimoji="1" lang="en-US" altLang="ko-KR" baseline="30000" dirty="0" smtClean="0"/>
              <a:t>th</a:t>
            </a:r>
            <a:r>
              <a:rPr kumimoji="1" lang="en-US" altLang="ko-KR" dirty="0" smtClean="0"/>
              <a:t> iteration</a:t>
            </a:r>
          </a:p>
          <a:p>
            <a:endParaRPr kumimoji="1" lang="en-US" altLang="ko-KR" dirty="0" smtClean="0"/>
          </a:p>
          <a:p>
            <a:r>
              <a:rPr kumimoji="1" lang="en-US" altLang="ko-KR" dirty="0" smtClean="0"/>
              <a:t>&lt;vs checkpoint-based</a:t>
            </a:r>
            <a:r>
              <a:rPr kumimoji="1" lang="en-US" altLang="ko-KR" baseline="0" dirty="0" smtClean="0"/>
              <a:t> recovery&gt;</a:t>
            </a:r>
          </a:p>
          <a:p>
            <a:pPr marL="228600" indent="-228600">
              <a:buAutoNum type="arabicPeriod"/>
            </a:pPr>
            <a:r>
              <a:rPr kumimoji="1" lang="en-US" altLang="ko-KR" dirty="0" smtClean="0"/>
              <a:t>checkpoint-based</a:t>
            </a:r>
            <a:r>
              <a:rPr kumimoji="1" lang="en-US" altLang="ko-KR" baseline="0" dirty="0" smtClean="0"/>
              <a:t> mechanism, recovery would likely require rerunning at least several iterations.</a:t>
            </a:r>
          </a:p>
          <a:p>
            <a:pPr marL="228600" indent="-228600">
              <a:buAutoNum type="arabicPeriod"/>
            </a:pPr>
            <a:r>
              <a:rPr kumimoji="1" lang="en-US" altLang="ko-KR" baseline="0" dirty="0" smtClean="0"/>
              <a:t>system would need to replicate the application’s working set. Lineage graphs for RDDs were less than 10KB size.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DBFFC-C7DD-4DD1-B647-480FD4CBD82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809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DBFFC-C7DD-4DD1-B647-480FD4CBD82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6222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50187"/>
            <a:ext cx="7772400" cy="16208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 b="1">
                <a:solidFill>
                  <a:srgbClr val="083E88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4332" y="3706115"/>
            <a:ext cx="6735336" cy="15126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E558-4905-45D0-B7E8-64AD774146C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-1"/>
            <a:ext cx="9144000" cy="2155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3419707" y="3389970"/>
            <a:ext cx="2304586" cy="68863"/>
          </a:xfrm>
          <a:prstGeom prst="rect">
            <a:avLst/>
          </a:prstGeom>
          <a:solidFill>
            <a:srgbClr val="083E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4199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50187"/>
            <a:ext cx="7772400" cy="16208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 b="1">
                <a:solidFill>
                  <a:srgbClr val="083E88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4332" y="3706115"/>
            <a:ext cx="6735336" cy="15126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E558-4905-45D0-B7E8-64AD774146C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3419707" y="3389970"/>
            <a:ext cx="2304586" cy="68863"/>
          </a:xfrm>
          <a:prstGeom prst="rect">
            <a:avLst/>
          </a:prstGeom>
          <a:solidFill>
            <a:srgbClr val="083E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531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E558-4905-45D0-B7E8-64AD774146C2}" type="slidenum">
              <a:rPr lang="ko-KR" altLang="en-US" smtClean="0"/>
              <a:pPr/>
              <a:t>‹#›</a:t>
            </a:fld>
            <a:r>
              <a:rPr lang="en-US" altLang="ko-KR" dirty="0" smtClean="0"/>
              <a:t>/20</a:t>
            </a:r>
            <a:endParaRPr lang="ko-KR" alt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514351" cy="893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텍스트 개체 틀 10"/>
          <p:cNvSpPr>
            <a:spLocks noGrp="1"/>
          </p:cNvSpPr>
          <p:nvPr>
            <p:ph type="body" sz="quarter" idx="13"/>
          </p:nvPr>
        </p:nvSpPr>
        <p:spPr>
          <a:xfrm>
            <a:off x="662400" y="1345581"/>
            <a:ext cx="8302213" cy="5228062"/>
          </a:xfrm>
          <a:prstGeom prst="rect">
            <a:avLst/>
          </a:prstGeom>
        </p:spPr>
        <p:txBody>
          <a:bodyPr>
            <a:normAutofit/>
          </a:bodyPr>
          <a:lstStyle>
            <a:lvl1pPr marL="357188" indent="-357188">
              <a:buClr>
                <a:srgbClr val="083E88"/>
              </a:buClr>
              <a:buFont typeface="Wingdings" panose="05000000000000000000" pitchFamily="2" charset="2"/>
              <a:buChar char="§"/>
              <a:defRPr sz="2400"/>
            </a:lvl1pPr>
            <a:lvl2pPr marL="803275" indent="-346075">
              <a:buClr>
                <a:srgbClr val="083E88"/>
              </a:buClr>
              <a:buFont typeface="Calibri" panose="020F0502020204030204" pitchFamily="34" charset="0"/>
              <a:buChar char="‒"/>
              <a:tabLst>
                <a:tab pos="720725" algn="l"/>
              </a:tabLst>
              <a:defRPr sz="2000"/>
            </a:lvl2pPr>
            <a:lvl3pPr marL="1143000" indent="-228600">
              <a:buClr>
                <a:srgbClr val="083E88"/>
              </a:buClr>
              <a:buFont typeface="Wingdings" panose="05000000000000000000" pitchFamily="2" charset="2"/>
              <a:buChar char="§"/>
              <a:defRPr sz="1800"/>
            </a:lvl3pPr>
            <a:lvl4pPr marL="1600200" indent="-228600">
              <a:buClr>
                <a:srgbClr val="083E88"/>
              </a:buClr>
              <a:buFont typeface="Calibri" panose="020F0502020204030204" pitchFamily="34" charset="0"/>
              <a:buChar char="‒"/>
              <a:defRPr sz="1600"/>
            </a:lvl4pPr>
            <a:lvl5pPr marL="2057400" indent="-228600">
              <a:buClr>
                <a:srgbClr val="083E88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>
              <a:buClr>
                <a:schemeClr val="accent5">
                  <a:lumMod val="50000"/>
                </a:schemeClr>
              </a:buClr>
            </a:pPr>
            <a:r>
              <a:rPr lang="ko-KR" altLang="en-US" dirty="0" smtClean="0"/>
              <a:t>마스터 텍스트 스타일을 편집합니다</a:t>
            </a:r>
          </a:p>
          <a:p>
            <a:pPr lvl="1">
              <a:buClr>
                <a:schemeClr val="accent5">
                  <a:lumMod val="50000"/>
                </a:schemeClr>
              </a:buClr>
            </a:pPr>
            <a:r>
              <a:rPr lang="ko-KR" altLang="en-US" dirty="0" smtClean="0"/>
              <a:t>둘째 수준</a:t>
            </a:r>
          </a:p>
          <a:p>
            <a:pPr lvl="2">
              <a:buClr>
                <a:schemeClr val="accent5">
                  <a:lumMod val="50000"/>
                </a:schemeClr>
              </a:buClr>
            </a:pPr>
            <a:r>
              <a:rPr lang="ko-KR" altLang="en-US" dirty="0" smtClean="0"/>
              <a:t>셋째 수준</a:t>
            </a:r>
          </a:p>
          <a:p>
            <a:pPr lvl="3">
              <a:buClr>
                <a:schemeClr val="accent5">
                  <a:lumMod val="50000"/>
                </a:schemeClr>
              </a:buClr>
            </a:pPr>
            <a:r>
              <a:rPr lang="ko-KR" altLang="en-US" dirty="0" smtClean="0"/>
              <a:t>넷째 수준</a:t>
            </a:r>
          </a:p>
          <a:p>
            <a:pPr lvl="4">
              <a:buClr>
                <a:schemeClr val="accent5">
                  <a:lumMod val="50000"/>
                </a:schemeClr>
              </a:buClr>
            </a:pPr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62400" y="95250"/>
            <a:ext cx="7743413" cy="755357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600" b="1">
                <a:solidFill>
                  <a:srgbClr val="083E88"/>
                </a:solidFill>
                <a:effectLst/>
                <a:latin typeface="+mj-lt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pic>
        <p:nvPicPr>
          <p:cNvPr id="15" name="Picture 16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04448" y="6506386"/>
            <a:ext cx="518091" cy="35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66923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495675" y="6562725"/>
            <a:ext cx="2057400" cy="2476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0E558-4905-45D0-B7E8-64AD774146C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020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Resilient Distributed Datasets: </a:t>
            </a:r>
            <a:br>
              <a:rPr lang="en-US" altLang="ko-KR" dirty="0" smtClean="0"/>
            </a:br>
            <a:r>
              <a:rPr lang="en-US" altLang="ko-KR" dirty="0" smtClean="0"/>
              <a:t>A Fault-Toleran</a:t>
            </a:r>
            <a:r>
              <a:rPr lang="en-US" altLang="ko-KR" dirty="0" smtClean="0"/>
              <a:t>t Abstraction for </a:t>
            </a:r>
            <a:br>
              <a:rPr lang="en-US" altLang="ko-KR" dirty="0" smtClean="0"/>
            </a:br>
            <a:r>
              <a:rPr lang="en-US" altLang="ko-KR" dirty="0" smtClean="0"/>
              <a:t>In-Memory Cluster Computing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04332" y="3706114"/>
            <a:ext cx="6872868" cy="2214625"/>
          </a:xfrm>
        </p:spPr>
        <p:txBody>
          <a:bodyPr>
            <a:normAutofit/>
          </a:bodyPr>
          <a:lstStyle/>
          <a:p>
            <a:r>
              <a:rPr lang="en-US" altLang="ko-KR" dirty="0" err="1" smtClean="0"/>
              <a:t>Matei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Zaharia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Mosharaf</a:t>
            </a:r>
            <a:r>
              <a:rPr lang="en-US" altLang="ko-KR" dirty="0" smtClean="0"/>
              <a:t> Chowdhury, </a:t>
            </a:r>
            <a:r>
              <a:rPr lang="en-US" altLang="ko-KR" dirty="0" err="1" smtClean="0"/>
              <a:t>Tathagata</a:t>
            </a:r>
            <a:r>
              <a:rPr lang="en-US" altLang="ko-KR" dirty="0" smtClean="0"/>
              <a:t> Das, et al.</a:t>
            </a:r>
            <a:endParaRPr lang="en-US" altLang="ko-KR" dirty="0" smtClean="0"/>
          </a:p>
          <a:p>
            <a:r>
              <a:rPr lang="en-US" altLang="ko-KR" dirty="0" smtClean="0"/>
              <a:t>NSDI </a:t>
            </a:r>
            <a:r>
              <a:rPr lang="en-US" altLang="ko-KR" dirty="0" smtClean="0"/>
              <a:t>2012</a:t>
            </a:r>
            <a:endParaRPr lang="en-US" altLang="ko-KR" dirty="0" smtClean="0"/>
          </a:p>
          <a:p>
            <a:r>
              <a:rPr lang="en-US" altLang="ko-KR" dirty="0" err="1" smtClean="0">
                <a:solidFill>
                  <a:schemeClr val="tx1"/>
                </a:solidFill>
              </a:rPr>
              <a:t>Dongjun</a:t>
            </a:r>
            <a:r>
              <a:rPr lang="en-US" altLang="ko-KR" dirty="0" smtClean="0">
                <a:solidFill>
                  <a:schemeClr val="tx1"/>
                </a:solidFill>
              </a:rPr>
              <a:t> Lee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27 </a:t>
            </a:r>
            <a:r>
              <a:rPr lang="en-US" altLang="ko-KR" dirty="0" smtClean="0">
                <a:solidFill>
                  <a:schemeClr val="tx1"/>
                </a:solidFill>
              </a:rPr>
              <a:t>May 2016</a:t>
            </a:r>
          </a:p>
        </p:txBody>
      </p:sp>
    </p:spTree>
    <p:extLst>
      <p:ext uri="{BB962C8B-B14F-4D97-AF65-F5344CB8AC3E}">
        <p14:creationId xmlns:p14="http://schemas.microsoft.com/office/powerpoint/2010/main" val="297055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E558-4905-45D0-B7E8-64AD774146C2}" type="slidenum">
              <a:rPr lang="ko-KR" altLang="en-US" smtClean="0"/>
              <a:pPr/>
              <a:t>10</a:t>
            </a:fld>
            <a:r>
              <a:rPr lang="en-US" altLang="ko-KR" dirty="0" smtClean="0"/>
              <a:t>/12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ko-KR" dirty="0" smtClean="0"/>
              <a:t>Spark Runtime Structure</a:t>
            </a:r>
            <a:endParaRPr kumimoji="1"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Implementation</a:t>
            </a:r>
            <a:endParaRPr kumimoji="1"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2991" y="1912298"/>
            <a:ext cx="529590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881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E558-4905-45D0-B7E8-64AD774146C2}" type="slidenum">
              <a:rPr lang="ko-KR" altLang="en-US" smtClean="0"/>
              <a:pPr/>
              <a:t>11</a:t>
            </a:fld>
            <a:r>
              <a:rPr lang="en-US" altLang="ko-KR" dirty="0" smtClean="0"/>
              <a:t>/12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ko-KR" dirty="0" smtClean="0"/>
              <a:t>Iterative Machine Learning Applications</a:t>
            </a:r>
          </a:p>
          <a:p>
            <a:endParaRPr kumimoji="1" lang="en-US" altLang="ko-KR" dirty="0"/>
          </a:p>
          <a:p>
            <a:endParaRPr kumimoji="1" lang="en-US" altLang="ko-KR" dirty="0" smtClean="0"/>
          </a:p>
          <a:p>
            <a:endParaRPr kumimoji="1" lang="en-US" altLang="ko-KR" dirty="0"/>
          </a:p>
          <a:p>
            <a:endParaRPr kumimoji="1" lang="en-US" altLang="ko-KR" dirty="0" smtClean="0"/>
          </a:p>
          <a:p>
            <a:endParaRPr kumimoji="1" lang="en-US" altLang="ko-KR" dirty="0"/>
          </a:p>
          <a:p>
            <a:r>
              <a:rPr kumimoji="1" lang="en-US" altLang="ko-KR" dirty="0" smtClean="0"/>
              <a:t>Fault Recovery</a:t>
            </a:r>
            <a:endParaRPr kumimoji="1"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Evaluation</a:t>
            </a:r>
            <a:endParaRPr kumimoji="1"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283" y="1775653"/>
            <a:ext cx="3359092" cy="219251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2187" y="1775653"/>
            <a:ext cx="3801555" cy="20396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6245" y="4287924"/>
            <a:ext cx="3331883" cy="2107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630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E558-4905-45D0-B7E8-64AD774146C2}" type="slidenum">
              <a:rPr lang="ko-KR" altLang="en-US" smtClean="0"/>
              <a:pPr/>
              <a:t>12</a:t>
            </a:fld>
            <a:r>
              <a:rPr lang="en-US" altLang="ko-KR" dirty="0" smtClean="0"/>
              <a:t>/12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ko-KR" dirty="0" smtClean="0"/>
              <a:t>RDDs</a:t>
            </a:r>
          </a:p>
          <a:p>
            <a:pPr lvl="1"/>
            <a:r>
              <a:rPr kumimoji="1" lang="en-US" altLang="ko-KR" dirty="0"/>
              <a:t>E</a:t>
            </a:r>
            <a:r>
              <a:rPr kumimoji="1" lang="en-US" altLang="ko-KR" dirty="0" smtClean="0"/>
              <a:t>fficient</a:t>
            </a:r>
          </a:p>
          <a:p>
            <a:pPr lvl="1"/>
            <a:r>
              <a:rPr kumimoji="1" lang="en-US" altLang="ko-KR" dirty="0" smtClean="0"/>
              <a:t>General-purpose</a:t>
            </a:r>
          </a:p>
          <a:p>
            <a:pPr lvl="2"/>
            <a:r>
              <a:rPr kumimoji="1" lang="en-US" altLang="ko-KR" dirty="0" smtClean="0"/>
              <a:t>can express a wide range of parallel applications including iterative</a:t>
            </a:r>
          </a:p>
          <a:p>
            <a:pPr lvl="1"/>
            <a:r>
              <a:rPr kumimoji="1" lang="en-US" altLang="ko-KR" dirty="0"/>
              <a:t>F</a:t>
            </a:r>
            <a:r>
              <a:rPr kumimoji="1" lang="en-US" altLang="ko-KR" dirty="0" smtClean="0"/>
              <a:t>ault-tolerant abstraction</a:t>
            </a:r>
          </a:p>
          <a:p>
            <a:pPr lvl="2"/>
            <a:r>
              <a:rPr kumimoji="1" lang="en-US" altLang="ko-KR" dirty="0" smtClean="0"/>
              <a:t>Existing storage abstraction for clusters require data replication</a:t>
            </a:r>
          </a:p>
          <a:p>
            <a:pPr lvl="2"/>
            <a:r>
              <a:rPr kumimoji="1" lang="en-US" altLang="ko-KR" dirty="0" smtClean="0"/>
              <a:t>RDDs offer API based on coarse-grained transformations</a:t>
            </a:r>
          </a:p>
          <a:p>
            <a:pPr lvl="3"/>
            <a:r>
              <a:rPr kumimoji="1" lang="en-US" altLang="ko-KR" dirty="0"/>
              <a:t>r</a:t>
            </a:r>
            <a:r>
              <a:rPr kumimoji="1" lang="en-US" altLang="ko-KR" dirty="0" smtClean="0"/>
              <a:t>ecover data efficiently using lineage</a:t>
            </a:r>
          </a:p>
          <a:p>
            <a:pPr lvl="1"/>
            <a:endParaRPr kumimoji="1" lang="en-US" altLang="ko-KR" dirty="0"/>
          </a:p>
          <a:p>
            <a:r>
              <a:rPr kumimoji="1" lang="en-US" altLang="ko-KR" dirty="0" smtClean="0"/>
              <a:t>Performance</a:t>
            </a:r>
          </a:p>
          <a:p>
            <a:pPr lvl="1"/>
            <a:r>
              <a:rPr kumimoji="1" lang="en-US" altLang="ko-KR" dirty="0" smtClean="0"/>
              <a:t>RDD is implemented on system Spark</a:t>
            </a:r>
          </a:p>
          <a:p>
            <a:pPr lvl="1"/>
            <a:r>
              <a:rPr kumimoji="1" lang="en-US" altLang="ko-KR" dirty="0" smtClean="0"/>
              <a:t>Spark outperforms Hadoop by up to 20x in iterative applications</a:t>
            </a:r>
          </a:p>
          <a:p>
            <a:pPr lvl="1"/>
            <a:r>
              <a:rPr kumimoji="1" lang="en-US" altLang="ko-KR" dirty="0" smtClean="0"/>
              <a:t>Can be used interactively to query hundreds of gigabytes of data</a:t>
            </a:r>
          </a:p>
          <a:p>
            <a:pPr lvl="1"/>
            <a:endParaRPr kumimoji="1" lang="en-US" altLang="ko-KR" dirty="0" smtClean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Conclusion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8997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662401" y="1345581"/>
            <a:ext cx="6965220" cy="4537059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Cluster computing frameworks before Spark</a:t>
            </a:r>
          </a:p>
          <a:p>
            <a:pPr lvl="1"/>
            <a:r>
              <a:rPr lang="en-US" altLang="ko-KR" dirty="0" smtClean="0"/>
              <a:t>MapReduce(Google), </a:t>
            </a:r>
            <a:r>
              <a:rPr lang="en-US" altLang="ko-KR" dirty="0" err="1" smtClean="0"/>
              <a:t>Dyrad</a:t>
            </a:r>
            <a:r>
              <a:rPr lang="en-US" altLang="ko-KR" dirty="0" smtClean="0"/>
              <a:t>(Microsoft)</a:t>
            </a:r>
          </a:p>
          <a:p>
            <a:pPr lvl="2"/>
            <a:r>
              <a:rPr lang="en-US" altLang="ko-KR" dirty="0"/>
              <a:t>U</a:t>
            </a:r>
            <a:r>
              <a:rPr lang="en-US" altLang="ko-KR" dirty="0" smtClean="0"/>
              <a:t>se disk for data processing</a:t>
            </a:r>
          </a:p>
          <a:p>
            <a:pPr lvl="2"/>
            <a:r>
              <a:rPr lang="en-US" altLang="ko-KR" dirty="0"/>
              <a:t>L</a:t>
            </a:r>
            <a:r>
              <a:rPr lang="en-US" altLang="ko-KR" dirty="0" smtClean="0"/>
              <a:t>ack abstractions for leveraging distributed memory</a:t>
            </a:r>
          </a:p>
          <a:p>
            <a:pPr lvl="3"/>
            <a:r>
              <a:rPr lang="en-US" altLang="ko-KR" dirty="0" smtClean="0"/>
              <a:t>inefficient to reuse intermediate results</a:t>
            </a:r>
          </a:p>
          <a:p>
            <a:pPr lvl="3"/>
            <a:r>
              <a:rPr lang="en-US" altLang="ko-KR" dirty="0" smtClean="0"/>
              <a:t>inefficient for iterative algorithms</a:t>
            </a:r>
          </a:p>
          <a:p>
            <a:pPr lvl="1"/>
            <a:r>
              <a:rPr lang="en-US" altLang="ko-KR" dirty="0" err="1" smtClean="0"/>
              <a:t>Pregel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HaLoop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only support specific computation patterns</a:t>
            </a:r>
          </a:p>
          <a:p>
            <a:r>
              <a:rPr lang="en-US" altLang="ko-KR" dirty="0" smtClean="0"/>
              <a:t>Need For In-memory cluster computing framework</a:t>
            </a:r>
          </a:p>
          <a:p>
            <a:pPr lvl="1"/>
            <a:r>
              <a:rPr lang="en-US" altLang="ko-KR" dirty="0" smtClean="0"/>
              <a:t>Each node’s memory has become bigger and bigger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E558-4905-45D0-B7E8-64AD774146C2}" type="slidenum">
              <a:rPr lang="ko-KR" altLang="en-US" smtClean="0"/>
              <a:pPr/>
              <a:t>2</a:t>
            </a:fld>
            <a:r>
              <a:rPr lang="en-US" altLang="ko-KR" dirty="0" smtClean="0"/>
              <a:t>/12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909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E558-4905-45D0-B7E8-64AD774146C2}" type="slidenum">
              <a:rPr lang="ko-KR" altLang="en-US" smtClean="0"/>
              <a:pPr/>
              <a:t>3</a:t>
            </a:fld>
            <a:r>
              <a:rPr lang="en-US" altLang="ko-KR" dirty="0" smtClean="0"/>
              <a:t>/12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ko-KR" dirty="0" smtClean="0"/>
              <a:t>RDD</a:t>
            </a:r>
          </a:p>
          <a:p>
            <a:pPr lvl="1"/>
            <a:r>
              <a:rPr kumimoji="1" lang="en-US" altLang="ko-KR" dirty="0"/>
              <a:t>A</a:t>
            </a:r>
            <a:r>
              <a:rPr kumimoji="1" lang="en-US" altLang="ko-KR" dirty="0" smtClean="0"/>
              <a:t>n abstraction for data residing in memory</a:t>
            </a:r>
          </a:p>
          <a:p>
            <a:pPr lvl="1"/>
            <a:r>
              <a:rPr kumimoji="1" lang="en-US" altLang="ko-KR" dirty="0" smtClean="0"/>
              <a:t>Read-only(immutable) &amp; partitioned collection of records</a:t>
            </a:r>
          </a:p>
          <a:p>
            <a:pPr lvl="1"/>
            <a:r>
              <a:rPr kumimoji="1" lang="en-US" altLang="ko-KR" dirty="0" smtClean="0"/>
              <a:t>Can only be created through operations on either</a:t>
            </a:r>
          </a:p>
          <a:p>
            <a:pPr lvl="2"/>
            <a:r>
              <a:rPr kumimoji="1" lang="en-US" altLang="ko-KR" dirty="0" smtClean="0"/>
              <a:t>data in stable storage</a:t>
            </a:r>
          </a:p>
          <a:p>
            <a:pPr lvl="2"/>
            <a:r>
              <a:rPr kumimoji="1" lang="en-US" altLang="ko-KR" dirty="0" smtClean="0"/>
              <a:t>other RDDs</a:t>
            </a:r>
          </a:p>
          <a:p>
            <a:r>
              <a:rPr kumimoji="1" lang="en-US" altLang="ko-KR" dirty="0" smtClean="0"/>
              <a:t>Two types of RDD operations</a:t>
            </a:r>
          </a:p>
          <a:p>
            <a:pPr lvl="1"/>
            <a:r>
              <a:rPr kumimoji="1" lang="en-US" altLang="ko-KR" dirty="0" smtClean="0"/>
              <a:t>1. Transformation – making another RDD</a:t>
            </a:r>
          </a:p>
          <a:p>
            <a:pPr lvl="1"/>
            <a:r>
              <a:rPr kumimoji="1" lang="en-US" altLang="ko-KR" dirty="0" smtClean="0"/>
              <a:t>2. Action – making a result output</a:t>
            </a:r>
          </a:p>
          <a:p>
            <a:r>
              <a:rPr kumimoji="1" lang="en-US" altLang="ko-KR" dirty="0" smtClean="0"/>
              <a:t>Lazy Execution</a:t>
            </a:r>
          </a:p>
          <a:p>
            <a:pPr marL="457200" lvl="1" indent="0">
              <a:buNone/>
            </a:pPr>
            <a:r>
              <a:rPr kumimoji="1" lang="en-US" altLang="ko-KR" dirty="0" smtClean="0"/>
              <a:t>- Optimized schedule would be executed at Action operation</a:t>
            </a: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Resilient Distributed Datasets (RDDs)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1513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E558-4905-45D0-B7E8-64AD774146C2}" type="slidenum">
              <a:rPr lang="ko-KR" altLang="en-US" smtClean="0"/>
              <a:pPr/>
              <a:t>4</a:t>
            </a:fld>
            <a:r>
              <a:rPr lang="en-US" altLang="ko-KR" dirty="0" smtClean="0"/>
              <a:t>/12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Resilient Distributed Datasets (RDDs)</a:t>
            </a:r>
            <a:endParaRPr kumimoji="1"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1092" y="3427453"/>
            <a:ext cx="4031895" cy="227340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471" y="2104461"/>
            <a:ext cx="4610100" cy="9017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400" y="3066061"/>
            <a:ext cx="4737100" cy="1460500"/>
          </a:xfrm>
          <a:prstGeom prst="rect">
            <a:avLst/>
          </a:prstGeom>
        </p:spPr>
      </p:pic>
      <p:sp>
        <p:nvSpPr>
          <p:cNvPr id="9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662400" y="1345581"/>
            <a:ext cx="8302213" cy="472016"/>
          </a:xfrm>
        </p:spPr>
        <p:txBody>
          <a:bodyPr/>
          <a:lstStyle/>
          <a:p>
            <a:r>
              <a:rPr kumimoji="1" lang="en-US" altLang="ko-KR" dirty="0" smtClean="0"/>
              <a:t>Spark </a:t>
            </a:r>
            <a:r>
              <a:rPr kumimoji="1" lang="en-US" altLang="ko-KR" smtClean="0"/>
              <a:t>Programming Interface</a:t>
            </a:r>
            <a:endParaRPr kumimoji="1"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888129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E558-4905-45D0-B7E8-64AD774146C2}" type="slidenum">
              <a:rPr lang="ko-KR" altLang="en-US" smtClean="0"/>
              <a:pPr/>
              <a:t>5</a:t>
            </a:fld>
            <a:r>
              <a:rPr lang="en-US" altLang="ko-KR" dirty="0" smtClean="0"/>
              <a:t>/12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ko-KR" dirty="0" smtClean="0"/>
              <a:t>Advantages of the RDD Model</a:t>
            </a:r>
          </a:p>
          <a:p>
            <a:pPr lvl="1"/>
            <a:r>
              <a:rPr kumimoji="1" lang="en-US" altLang="ko-KR" dirty="0" smtClean="0"/>
              <a:t>More efficient fault tolerance</a:t>
            </a:r>
          </a:p>
          <a:p>
            <a:pPr lvl="2"/>
            <a:r>
              <a:rPr kumimoji="1" lang="en-US" altLang="ko-KR" dirty="0" smtClean="0"/>
              <a:t>can be recovered using lineage</a:t>
            </a:r>
          </a:p>
          <a:p>
            <a:pPr lvl="1"/>
            <a:r>
              <a:rPr kumimoji="1" lang="en-US" altLang="ko-KR" dirty="0" smtClean="0"/>
              <a:t>Let system mitigate stragglers by running backup copies of slow tasks</a:t>
            </a:r>
          </a:p>
          <a:p>
            <a:pPr lvl="1"/>
            <a:r>
              <a:rPr kumimoji="1" lang="en-US" altLang="ko-KR" dirty="0" smtClean="0"/>
              <a:t>Runtime can schedule tasks based on data locality to improve performance</a:t>
            </a:r>
            <a:endParaRPr kumimoji="1"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Resilient Distributed Datasets (RDDs)</a:t>
            </a:r>
            <a:endParaRPr kumimoji="1"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8526" y="3352562"/>
            <a:ext cx="3971159" cy="2973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90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E558-4905-45D0-B7E8-64AD774146C2}" type="slidenum">
              <a:rPr lang="ko-KR" altLang="en-US" smtClean="0"/>
              <a:pPr/>
              <a:t>6</a:t>
            </a:fld>
            <a:r>
              <a:rPr lang="en-US" altLang="ko-KR" dirty="0" smtClean="0"/>
              <a:t>/12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ko-KR" dirty="0" smtClean="0"/>
              <a:t>RDD Lineage</a:t>
            </a:r>
          </a:p>
          <a:p>
            <a:pPr lvl="1"/>
            <a:r>
              <a:rPr kumimoji="1" lang="en-US" altLang="ko-KR" dirty="0" smtClean="0"/>
              <a:t>A graph for ensuring fault-tolerance</a:t>
            </a:r>
          </a:p>
          <a:p>
            <a:pPr lvl="1"/>
            <a:r>
              <a:rPr kumimoji="1" lang="en-US" altLang="ko-KR" dirty="0" smtClean="0"/>
              <a:t>Tracks how and from which each RDD is transformed</a:t>
            </a:r>
          </a:p>
          <a:p>
            <a:pPr lvl="1"/>
            <a:r>
              <a:rPr kumimoji="1" lang="en-US" altLang="ko-KR" dirty="0" smtClean="0"/>
              <a:t>Coarse-grained operation</a:t>
            </a:r>
          </a:p>
          <a:p>
            <a:pPr lvl="2"/>
            <a:r>
              <a:rPr kumimoji="1" lang="en-US" altLang="ko-KR" dirty="0" smtClean="0"/>
              <a:t>Data is processed in the unit of each RDD, not the data inside the RDD</a:t>
            </a:r>
          </a:p>
          <a:p>
            <a:pPr lvl="2"/>
            <a:r>
              <a:rPr kumimoji="1" lang="en-US" altLang="ko-KR" dirty="0" smtClean="0"/>
              <a:t>More efficient for recovering</a:t>
            </a:r>
          </a:p>
          <a:p>
            <a:pPr lvl="3"/>
            <a:r>
              <a:rPr kumimoji="1" lang="en-US" altLang="ko-KR" dirty="0" smtClean="0"/>
              <a:t>A lot less things to log</a:t>
            </a:r>
          </a:p>
          <a:p>
            <a:pPr lvl="3"/>
            <a:r>
              <a:rPr kumimoji="1" lang="en-US" altLang="ko-KR" dirty="0" smtClean="0"/>
              <a:t>Shorter recovery process</a:t>
            </a:r>
          </a:p>
          <a:p>
            <a:r>
              <a:rPr kumimoji="1" lang="en-US" altLang="ko-KR" dirty="0" smtClean="0"/>
              <a:t>Checkpoint</a:t>
            </a:r>
          </a:p>
          <a:p>
            <a:pPr lvl="1"/>
            <a:r>
              <a:rPr kumimoji="1" lang="en-US" altLang="ko-KR" dirty="0" smtClean="0"/>
              <a:t>For iterative jobs, lineages could be very long</a:t>
            </a:r>
          </a:p>
          <a:p>
            <a:pPr lvl="1"/>
            <a:r>
              <a:rPr kumimoji="1" lang="en-US" altLang="ko-KR" dirty="0" err="1" smtClean="0"/>
              <a:t>Checkpointing</a:t>
            </a:r>
            <a:r>
              <a:rPr kumimoji="1" lang="en-US" altLang="ko-KR" dirty="0" smtClean="0"/>
              <a:t> allows RDDs to be stored in stable storage</a:t>
            </a:r>
          </a:p>
          <a:p>
            <a:pPr lvl="1"/>
            <a:r>
              <a:rPr kumimoji="1" lang="en-US" altLang="ko-KR" dirty="0" smtClean="0"/>
              <a:t>Proper </a:t>
            </a:r>
            <a:r>
              <a:rPr kumimoji="1" lang="en-US" altLang="ko-KR" dirty="0" err="1" smtClean="0"/>
              <a:t>checkpointing</a:t>
            </a:r>
            <a:r>
              <a:rPr kumimoji="1" lang="en-US" altLang="ko-KR" dirty="0" smtClean="0"/>
              <a:t> can reduce the recovering cost</a:t>
            </a:r>
            <a:endParaRPr kumimoji="1"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Fault Tolerance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2501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E558-4905-45D0-B7E8-64AD774146C2}" type="slidenum">
              <a:rPr lang="ko-KR" altLang="en-US" smtClean="0"/>
              <a:pPr/>
              <a:t>7</a:t>
            </a:fld>
            <a:r>
              <a:rPr lang="en-US" altLang="ko-KR" dirty="0" smtClean="0"/>
              <a:t>/12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Fault Tolerance</a:t>
            </a:r>
            <a:endParaRPr kumimoji="1"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480" y="3201895"/>
            <a:ext cx="4031895" cy="227340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4375" y="2152708"/>
            <a:ext cx="4381500" cy="3403600"/>
          </a:xfrm>
          <a:prstGeom prst="rect">
            <a:avLst/>
          </a:prstGeom>
        </p:spPr>
      </p:pic>
      <p:sp>
        <p:nvSpPr>
          <p:cNvPr id="7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662400" y="1345581"/>
            <a:ext cx="8302213" cy="5228062"/>
          </a:xfrm>
        </p:spPr>
        <p:txBody>
          <a:bodyPr/>
          <a:lstStyle/>
          <a:p>
            <a:r>
              <a:rPr kumimoji="1" lang="en-US" altLang="ko-KR" dirty="0" smtClean="0"/>
              <a:t>Fault Tolerance</a:t>
            </a:r>
          </a:p>
          <a:p>
            <a:pPr lvl="1"/>
            <a:r>
              <a:rPr kumimoji="1" lang="en-US" altLang="ko-KR" dirty="0" smtClean="0"/>
              <a:t>Lineage</a:t>
            </a:r>
          </a:p>
          <a:p>
            <a:pPr lvl="1"/>
            <a:r>
              <a:rPr kumimoji="1" lang="en-US" altLang="ko-KR" dirty="0" smtClean="0"/>
              <a:t>Checkpoint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5224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E558-4905-45D0-B7E8-64AD774146C2}" type="slidenum">
              <a:rPr lang="ko-KR" altLang="en-US" smtClean="0"/>
              <a:pPr/>
              <a:t>8</a:t>
            </a:fld>
            <a:r>
              <a:rPr lang="en-US" altLang="ko-KR" dirty="0" smtClean="0"/>
              <a:t>/12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ko-KR" dirty="0" smtClean="0"/>
              <a:t>Dependencies between RDDs</a:t>
            </a:r>
          </a:p>
          <a:p>
            <a:pPr lvl="1"/>
            <a:r>
              <a:rPr kumimoji="1" lang="en-US" altLang="ko-KR" dirty="0" smtClean="0"/>
              <a:t>Narrow Dependency</a:t>
            </a:r>
          </a:p>
          <a:p>
            <a:pPr lvl="2"/>
            <a:r>
              <a:rPr kumimoji="1" lang="en-US" altLang="ko-KR" dirty="0" smtClean="0"/>
              <a:t>Each partition of the parent RDD is used by at most one partition of the child RDD</a:t>
            </a:r>
          </a:p>
          <a:p>
            <a:pPr lvl="2"/>
            <a:r>
              <a:rPr kumimoji="1" lang="en-US" altLang="ko-KR" dirty="0" smtClean="0"/>
              <a:t>Allow pipelined execution on one cluster node</a:t>
            </a:r>
          </a:p>
          <a:p>
            <a:pPr lvl="2"/>
            <a:r>
              <a:rPr kumimoji="1" lang="en-US" altLang="ko-KR" dirty="0" smtClean="0"/>
              <a:t>Easy fault recovery</a:t>
            </a:r>
          </a:p>
          <a:p>
            <a:pPr lvl="1"/>
            <a:r>
              <a:rPr kumimoji="1" lang="en-US" altLang="ko-KR" dirty="0" smtClean="0"/>
              <a:t>Wide  Dependency</a:t>
            </a:r>
          </a:p>
          <a:p>
            <a:pPr lvl="2"/>
            <a:r>
              <a:rPr kumimoji="1" lang="en-US" altLang="ko-KR" dirty="0" smtClean="0"/>
              <a:t>Multiple child partitions may depend on it</a:t>
            </a:r>
          </a:p>
          <a:p>
            <a:pPr lvl="2"/>
            <a:r>
              <a:rPr kumimoji="1" lang="en-US" altLang="ko-KR" dirty="0" smtClean="0"/>
              <a:t>Require data from all parent partitions to be available and to be shuffled across the nodes</a:t>
            </a:r>
          </a:p>
          <a:p>
            <a:pPr lvl="2"/>
            <a:r>
              <a:rPr kumimoji="1" lang="en-US" altLang="ko-KR" dirty="0" smtClean="0"/>
              <a:t>A single failed node might cause a complete re-execution</a:t>
            </a:r>
            <a:endParaRPr kumimoji="1"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52668" y="141745"/>
            <a:ext cx="7743413" cy="755357"/>
          </a:xfrm>
        </p:spPr>
        <p:txBody>
          <a:bodyPr/>
          <a:lstStyle/>
          <a:p>
            <a:r>
              <a:rPr kumimoji="1" lang="en-US" altLang="ko-KR" dirty="0" smtClean="0"/>
              <a:t>Implementation</a:t>
            </a:r>
            <a:endParaRPr kumimoji="1"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4843" y="4758725"/>
            <a:ext cx="2706208" cy="209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324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E558-4905-45D0-B7E8-64AD774146C2}" type="slidenum">
              <a:rPr lang="ko-KR" altLang="en-US" smtClean="0"/>
              <a:pPr/>
              <a:t>9</a:t>
            </a:fld>
            <a:r>
              <a:rPr lang="en-US" altLang="ko-KR" dirty="0" smtClean="0"/>
              <a:t>/12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ko-KR" dirty="0" smtClean="0"/>
              <a:t>Job Scheduling</a:t>
            </a:r>
          </a:p>
          <a:p>
            <a:pPr lvl="1"/>
            <a:r>
              <a:rPr kumimoji="1" lang="en-US" altLang="ko-KR" dirty="0" smtClean="0"/>
              <a:t>To execute an action on an RDD</a:t>
            </a:r>
          </a:p>
          <a:p>
            <a:pPr lvl="1"/>
            <a:r>
              <a:rPr kumimoji="1" lang="en-US" altLang="ko-KR" dirty="0" smtClean="0"/>
              <a:t>Scheduler examines the job’s lineage to make a stage</a:t>
            </a:r>
          </a:p>
          <a:p>
            <a:pPr lvl="2"/>
            <a:r>
              <a:rPr kumimoji="1" lang="en-US" altLang="ko-KR" dirty="0"/>
              <a:t>S</a:t>
            </a:r>
            <a:r>
              <a:rPr kumimoji="1" lang="en-US" altLang="ko-KR" dirty="0" smtClean="0"/>
              <a:t>tage is a unit of a task which can be executed once</a:t>
            </a:r>
          </a:p>
          <a:p>
            <a:pPr lvl="1"/>
            <a:r>
              <a:rPr kumimoji="1" lang="en-US" altLang="ko-KR" dirty="0" smtClean="0"/>
              <a:t>Each stage contains as many pipelined transformations with narrow dependencies as possible</a:t>
            </a:r>
            <a:endParaRPr kumimoji="1"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Implementation</a:t>
            </a:r>
            <a:endParaRPr kumimoji="1"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0260" y="3017401"/>
            <a:ext cx="3660569" cy="330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867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Times New Roman"/>
        <a:ea typeface="맑은 고딕"/>
        <a:cs typeface=""/>
      </a:majorFont>
      <a:minorFont>
        <a:latin typeface="Times New Roman"/>
        <a:ea typeface="맑은 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DB Template 2015.potx" id="{ADE35502-8FB5-4544-8649-3F1FB50F95FE}" vid="{8F77CCEE-2725-4EF2-A4D7-49336BDC90B7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IDB Template 2015</Template>
  <TotalTime>5344</TotalTime>
  <Words>672</Words>
  <Application>Microsoft Macintosh PowerPoint</Application>
  <PresentationFormat>화면 슬라이드 쇼(4:3)</PresentationFormat>
  <Paragraphs>134</Paragraphs>
  <Slides>12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맑은 고딕</vt:lpstr>
      <vt:lpstr>Calibri</vt:lpstr>
      <vt:lpstr>Times New Roman</vt:lpstr>
      <vt:lpstr>Wingdings</vt:lpstr>
      <vt:lpstr>Arial</vt:lpstr>
      <vt:lpstr>Office 테마</vt:lpstr>
      <vt:lpstr>Resilient Distributed Datasets:  A Fault-Tolerant Abstraction for  In-Memory Cluster Computing</vt:lpstr>
      <vt:lpstr>Introduction</vt:lpstr>
      <vt:lpstr>Resilient Distributed Datasets (RDDs)</vt:lpstr>
      <vt:lpstr>Resilient Distributed Datasets (RDDs)</vt:lpstr>
      <vt:lpstr>Resilient Distributed Datasets (RDDs)</vt:lpstr>
      <vt:lpstr>Fault Tolerance</vt:lpstr>
      <vt:lpstr>Fault Tolerance</vt:lpstr>
      <vt:lpstr>Implementation</vt:lpstr>
      <vt:lpstr>Implementation</vt:lpstr>
      <vt:lpstr>Implementation</vt:lpstr>
      <vt:lpstr>Evaluation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Media-based Social Interactions Analysis Procedure</dc:title>
  <dc:creator>Hyewon Lim</dc:creator>
  <cp:lastModifiedBy>이동준</cp:lastModifiedBy>
  <cp:revision>147</cp:revision>
  <dcterms:created xsi:type="dcterms:W3CDTF">2015-03-16T04:19:06Z</dcterms:created>
  <dcterms:modified xsi:type="dcterms:W3CDTF">2016-05-25T07:30:40Z</dcterms:modified>
</cp:coreProperties>
</file>