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301" r:id="rId5"/>
    <p:sldId id="302" r:id="rId6"/>
    <p:sldId id="303" r:id="rId7"/>
    <p:sldId id="286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33" r:id="rId33"/>
    <p:sldId id="334" r:id="rId34"/>
    <p:sldId id="335" r:id="rId35"/>
    <p:sldId id="336" r:id="rId36"/>
    <p:sldId id="337" r:id="rId37"/>
    <p:sldId id="330" r:id="rId38"/>
    <p:sldId id="331" r:id="rId39"/>
    <p:sldId id="328" r:id="rId40"/>
    <p:sldId id="32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7EAE9"/>
    <a:srgbClr val="7A0000"/>
    <a:srgbClr val="460000"/>
    <a:srgbClr val="800000"/>
    <a:srgbClr val="85A7D1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1" autoAdjust="0"/>
    <p:restoredTop sz="93175" autoAdjust="0"/>
  </p:normalViewPr>
  <p:slideViewPr>
    <p:cSldViewPr>
      <p:cViewPr varScale="1">
        <p:scale>
          <a:sx n="90" d="100"/>
          <a:sy n="90" d="100"/>
        </p:scale>
        <p:origin x="-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9489-0FC8-4674-9621-36DFD5FD2246}" type="datetimeFigureOut">
              <a:rPr lang="ko-KR" altLang="en-US" smtClean="0"/>
              <a:pPr/>
              <a:t>2010-07-02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1D4F-E691-466A-BD2E-78E23D1C5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40</a:t>
            </a:r>
            <a:endParaRPr lang="ko-KR" altLang="en-US" dirty="0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40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 smtClean="0"/>
              <a:t>O’Reilly – </a:t>
            </a:r>
            <a:r>
              <a:rPr lang="en-US" altLang="ko-KR" sz="2400" dirty="0" err="1" smtClean="0"/>
              <a:t>Hadoop</a:t>
            </a:r>
            <a:r>
              <a:rPr lang="en-US" altLang="ko-KR" sz="2400" dirty="0" smtClean="0"/>
              <a:t>: The Definitive Guide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800" dirty="0" smtClean="0"/>
              <a:t>Ch.5 Developing a </a:t>
            </a:r>
            <a:r>
              <a:rPr lang="en-US" altLang="ko-KR" sz="3800" dirty="0" err="1" smtClean="0"/>
              <a:t>MapReduce</a:t>
            </a:r>
            <a:r>
              <a:rPr lang="en-US" altLang="ko-KR" sz="3800" dirty="0" smtClean="0"/>
              <a:t> Application</a:t>
            </a:r>
            <a:endParaRPr lang="ko-KR" altLang="en-US" sz="3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4286256"/>
            <a:ext cx="7758122" cy="1071570"/>
          </a:xfrm>
        </p:spPr>
        <p:txBody>
          <a:bodyPr/>
          <a:lstStyle/>
          <a:p>
            <a:r>
              <a:rPr lang="en-US" altLang="ko-KR" dirty="0" smtClean="0"/>
              <a:t>2 July 2010</a:t>
            </a:r>
          </a:p>
          <a:p>
            <a:r>
              <a:rPr lang="en-US" altLang="ko-KR" dirty="0" err="1" smtClean="0"/>
              <a:t>Taewhi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GenericOptionParser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ToolRunner</a:t>
            </a:r>
            <a:r>
              <a:rPr lang="en-US" altLang="ko-KR" dirty="0" smtClean="0"/>
              <a:t> Options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1" name="내용 개체 틀 10" descr="그림 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48" y="1142984"/>
            <a:ext cx="8801104" cy="5429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Configuration API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Configuring the Development Environment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Writing a Unit Test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Locally on Test Data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on a Cluster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Tuning a Job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Workflows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그림 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29353"/>
            <a:ext cx="7072362" cy="52572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 Unit Test – 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 (1/4)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Unit test for </a:t>
            </a:r>
            <a:r>
              <a:rPr lang="en-US" altLang="ko-KR" dirty="0" err="1" smtClean="0"/>
              <a:t>MaxTemperatureMapper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 Unit Test – 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 (2/4)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err="1" smtClean="0"/>
              <a:t>Mapper</a:t>
            </a:r>
            <a:r>
              <a:rPr lang="en-US" altLang="ko-KR" dirty="0" smtClean="0"/>
              <a:t> that passes </a:t>
            </a:r>
            <a:r>
              <a:rPr lang="en-US" altLang="ko-KR" dirty="0" err="1" smtClean="0"/>
              <a:t>MaxTemperatureMapperTest</a:t>
            </a:r>
            <a:endParaRPr lang="en-US" altLang="ko-KR" dirty="0" smtClean="0"/>
          </a:p>
        </p:txBody>
      </p:sp>
      <p:pic>
        <p:nvPicPr>
          <p:cNvPr id="6" name="그림 5" descr="그림 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643050"/>
            <a:ext cx="6806350" cy="3174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 Unit Test – 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 (3/4)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Test for missing value</a:t>
            </a:r>
          </a:p>
        </p:txBody>
      </p:sp>
      <p:pic>
        <p:nvPicPr>
          <p:cNvPr id="8" name="그림 7" descr="그림 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047" y="1571612"/>
            <a:ext cx="7961905" cy="389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 Unit Test – 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 (4/4)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err="1" smtClean="0"/>
              <a:t>Mapper</a:t>
            </a:r>
            <a:r>
              <a:rPr lang="en-US" altLang="ko-KR" dirty="0" smtClean="0"/>
              <a:t> that handles missing value</a:t>
            </a:r>
          </a:p>
        </p:txBody>
      </p:sp>
      <p:pic>
        <p:nvPicPr>
          <p:cNvPr id="8" name="그림 7" descr="그림 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571612"/>
            <a:ext cx="7022223" cy="389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 Unit Test – </a:t>
            </a:r>
            <a:r>
              <a:rPr lang="en-US" altLang="ko-KR" dirty="0" smtClean="0"/>
              <a:t>Reducer (1/2)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Unit test for </a:t>
            </a:r>
            <a:r>
              <a:rPr lang="en-US" altLang="ko-KR" dirty="0" err="1" smtClean="0"/>
              <a:t>MaxTemperatureReducer</a:t>
            </a:r>
            <a:endParaRPr lang="en-US" altLang="ko-KR" dirty="0" smtClean="0"/>
          </a:p>
        </p:txBody>
      </p:sp>
      <p:pic>
        <p:nvPicPr>
          <p:cNvPr id="6" name="그림 5" descr="그림 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71612"/>
            <a:ext cx="7492064" cy="3149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 Unit Test – </a:t>
            </a:r>
            <a:r>
              <a:rPr lang="en-US" altLang="ko-KR" dirty="0" smtClean="0"/>
              <a:t>Reducer (2/2)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Reducer that passes </a:t>
            </a:r>
            <a:r>
              <a:rPr lang="en-US" altLang="ko-KR" dirty="0" err="1" smtClean="0"/>
              <a:t>MaxTemperatureReducerTest</a:t>
            </a:r>
            <a:endParaRPr lang="en-US" altLang="ko-KR" dirty="0" smtClean="0"/>
          </a:p>
        </p:txBody>
      </p:sp>
      <p:pic>
        <p:nvPicPr>
          <p:cNvPr id="8" name="그림 7" descr="그림 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71612"/>
            <a:ext cx="6625385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Configuration API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Configuring the Development Environment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Writing a Unit Test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Running Locally on Test Data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on a Cluster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Tuning a Job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Workflows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Running a Job in a Local Job </a:t>
            </a:r>
            <a:r>
              <a:rPr lang="en-US" altLang="ko-KR" dirty="0" smtClean="0"/>
              <a:t>Runner (1/2)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300" dirty="0" smtClean="0"/>
              <a:t>Driver to run our job for finding the maximum temperature by year</a:t>
            </a:r>
          </a:p>
        </p:txBody>
      </p:sp>
      <p:pic>
        <p:nvPicPr>
          <p:cNvPr id="9" name="그림 8" descr="그림 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71612"/>
            <a:ext cx="6952206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/>
              <a:t>The Configuration API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Configuring the Development Environment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Writing a Unit Test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Locally on Test Data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on a Cluster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Tuning a Job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Workflows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Running a Job in a Local Job </a:t>
            </a:r>
            <a:r>
              <a:rPr lang="en-US" altLang="ko-KR" dirty="0" smtClean="0"/>
              <a:t>Runner (2/2)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4500570"/>
            <a:ext cx="8829708" cy="2000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300" dirty="0" smtClean="0"/>
              <a:t>To run in a local job runner</a:t>
            </a:r>
            <a:br>
              <a:rPr lang="en-US" altLang="ko-KR" sz="2300" dirty="0" smtClean="0"/>
            </a:b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endParaRPr lang="en-US" altLang="ko-KR" sz="2300" dirty="0" smtClean="0"/>
          </a:p>
        </p:txBody>
      </p:sp>
      <p:pic>
        <p:nvPicPr>
          <p:cNvPr id="6" name="그림 5" descr="그림 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000108"/>
            <a:ext cx="6215106" cy="3498874"/>
          </a:xfrm>
          <a:prstGeom prst="rect">
            <a:avLst/>
          </a:prstGeom>
        </p:spPr>
      </p:pic>
      <p:pic>
        <p:nvPicPr>
          <p:cNvPr id="8" name="그림 7" descr="그림 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4929198"/>
            <a:ext cx="6425397" cy="507937"/>
          </a:xfrm>
          <a:prstGeom prst="rect">
            <a:avLst/>
          </a:prstGeom>
        </p:spPr>
      </p:pic>
      <p:pic>
        <p:nvPicPr>
          <p:cNvPr id="10" name="그림 9" descr="그림 1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100" y="6215082"/>
            <a:ext cx="5879365" cy="317460"/>
          </a:xfrm>
          <a:prstGeom prst="rect">
            <a:avLst/>
          </a:prstGeom>
        </p:spPr>
      </p:pic>
      <p:pic>
        <p:nvPicPr>
          <p:cNvPr id="11" name="그림 10" descr="그림 1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2" y="5857892"/>
            <a:ext cx="8165080" cy="2920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71472" y="54292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1472" y="6215082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그림 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00174"/>
            <a:ext cx="7286676" cy="53078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Fixing the </a:t>
            </a:r>
            <a:r>
              <a:rPr lang="en-US" altLang="ko-KR" dirty="0" err="1" smtClean="0"/>
              <a:t>Mapper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300" dirty="0" smtClean="0"/>
              <a:t>A class for parsing weather records in NCDC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Fixing the </a:t>
            </a:r>
            <a:r>
              <a:rPr lang="en-US" altLang="ko-KR" dirty="0" err="1" smtClean="0"/>
              <a:t>Mapper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9" name="그림 8" descr="그림 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711" y="1214422"/>
            <a:ext cx="7151531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Fixing the </a:t>
            </a:r>
            <a:r>
              <a:rPr lang="en-US" altLang="ko-KR" dirty="0" err="1" smtClean="0"/>
              <a:t>Mapper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42844" y="1000108"/>
            <a:ext cx="8829708" cy="28575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300" dirty="0" err="1" smtClean="0"/>
              <a:t>Mapper</a:t>
            </a:r>
            <a:r>
              <a:rPr lang="en-US" altLang="ko-KR" sz="2300" dirty="0" smtClean="0"/>
              <a:t> that uses a utility class to parse records</a:t>
            </a:r>
          </a:p>
        </p:txBody>
      </p:sp>
      <p:pic>
        <p:nvPicPr>
          <p:cNvPr id="8" name="그림 7" descr="그림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472111"/>
            <a:ext cx="6742858" cy="388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Testing the Driver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42844" y="1000108"/>
            <a:ext cx="8829708" cy="521497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Two approaches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To use the local job runner &amp; run the job against a test file on the local </a:t>
            </a:r>
            <a:r>
              <a:rPr lang="en-US" altLang="ko-KR" dirty="0" err="1" smtClean="0"/>
              <a:t>filesystem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To run the driver using a “mini-” cluster</a:t>
            </a:r>
          </a:p>
          <a:p>
            <a:pPr lvl="2">
              <a:spcAft>
                <a:spcPts val="600"/>
              </a:spcAft>
            </a:pPr>
            <a:r>
              <a:rPr lang="en-US" altLang="ko-KR" dirty="0" err="1" smtClean="0"/>
              <a:t>MiniDFSCluster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MiniMRCluster</a:t>
            </a:r>
            <a:r>
              <a:rPr lang="en-US" altLang="ko-KR" dirty="0" smtClean="0"/>
              <a:t> class</a:t>
            </a:r>
          </a:p>
          <a:p>
            <a:pPr lvl="3">
              <a:spcAft>
                <a:spcPts val="600"/>
              </a:spcAft>
            </a:pPr>
            <a:r>
              <a:rPr lang="en-US" altLang="ko-KR" dirty="0" smtClean="0"/>
              <a:t>Creates in-process cluster for testing against the full HDFS and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machinery</a:t>
            </a:r>
          </a:p>
          <a:p>
            <a:pPr lvl="2">
              <a:spcAft>
                <a:spcPts val="600"/>
              </a:spcAft>
            </a:pPr>
            <a:r>
              <a:rPr lang="en-US" altLang="ko-KR" dirty="0" err="1" smtClean="0"/>
              <a:t>ClusterMapReduceTestCase</a:t>
            </a:r>
            <a:endParaRPr lang="en-US" altLang="ko-KR" dirty="0" smtClean="0"/>
          </a:p>
          <a:p>
            <a:pPr lvl="3">
              <a:spcAft>
                <a:spcPts val="600"/>
              </a:spcAft>
            </a:pPr>
            <a:r>
              <a:rPr lang="en-US" altLang="ko-KR" dirty="0" smtClean="0"/>
              <a:t>A useful base for writing a test</a:t>
            </a:r>
          </a:p>
          <a:p>
            <a:pPr lvl="3">
              <a:spcAft>
                <a:spcPts val="600"/>
              </a:spcAft>
            </a:pPr>
            <a:r>
              <a:rPr lang="en-US" altLang="ko-KR" dirty="0" smtClean="0"/>
              <a:t>Handles the details of starting and stopping  the in-process HDFS and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clusters in its </a:t>
            </a:r>
            <a:r>
              <a:rPr lang="en-US" altLang="ko-KR" dirty="0" err="1" smtClean="0"/>
              <a:t>setUp</a:t>
            </a:r>
            <a:r>
              <a:rPr lang="en-US" altLang="ko-KR" dirty="0" smtClean="0"/>
              <a:t>() and </a:t>
            </a:r>
            <a:r>
              <a:rPr lang="en-US" altLang="ko-KR" dirty="0" err="1" smtClean="0"/>
              <a:t>tearDown</a:t>
            </a:r>
            <a:r>
              <a:rPr lang="en-US" altLang="ko-KR" dirty="0" smtClean="0"/>
              <a:t>() methods</a:t>
            </a:r>
          </a:p>
          <a:p>
            <a:pPr lvl="3">
              <a:spcAft>
                <a:spcPts val="600"/>
              </a:spcAft>
            </a:pPr>
            <a:r>
              <a:rPr lang="en-US" altLang="ko-KR" dirty="0" smtClean="0"/>
              <a:t>Generates a suitable </a:t>
            </a:r>
            <a:r>
              <a:rPr lang="en-US" altLang="ko-KR" dirty="0" err="1" smtClean="0"/>
              <a:t>JobConf</a:t>
            </a:r>
            <a:r>
              <a:rPr lang="en-US" altLang="ko-KR" dirty="0" smtClean="0"/>
              <a:t> object that is configured to work with the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Configuration API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Configuring the Development Environment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Writing a Unit Test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Locally on Test Data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Running on a Cluster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Tuning a Job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Workflows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그림 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803" y="4357694"/>
            <a:ext cx="8190477" cy="19301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Running on a Cluster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Packaging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Package the program as a JAR file to send to the cluster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Use Ant for </a:t>
            </a:r>
            <a:r>
              <a:rPr lang="en-US" altLang="ko-KR" dirty="0" err="1" smtClean="0"/>
              <a:t>convienience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sz="2300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Launching a job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Run the driver with the </a:t>
            </a:r>
            <a:r>
              <a:rPr lang="en-US" altLang="ko-KR" b="1" dirty="0" smtClean="0"/>
              <a:t>-conf </a:t>
            </a:r>
            <a:r>
              <a:rPr lang="en-US" altLang="ko-KR" dirty="0" smtClean="0"/>
              <a:t>option to specify the cluster</a:t>
            </a:r>
          </a:p>
        </p:txBody>
      </p:sp>
      <p:pic>
        <p:nvPicPr>
          <p:cNvPr id="6" name="그림 5" descr="그림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2435255"/>
            <a:ext cx="5066667" cy="279365"/>
          </a:xfrm>
          <a:prstGeom prst="rect">
            <a:avLst/>
          </a:prstGeom>
        </p:spPr>
      </p:pic>
      <p:pic>
        <p:nvPicPr>
          <p:cNvPr id="8" name="그림 7" descr="그림 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3857628"/>
            <a:ext cx="7771429" cy="4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그림 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571612"/>
            <a:ext cx="7072362" cy="5103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Running on a Cluster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The output includes more useful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Web UI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Useful for finding job’s progress, statistics, and logs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The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 page  (</a:t>
            </a:r>
            <a:r>
              <a:rPr lang="en-US" altLang="ko-KR" i="1" dirty="0" smtClean="0"/>
              <a:t>http://jobtracker-host:50030)</a:t>
            </a:r>
          </a:p>
        </p:txBody>
      </p:sp>
      <p:pic>
        <p:nvPicPr>
          <p:cNvPr id="6" name="그림 5" descr="그림 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059563"/>
            <a:ext cx="5143535" cy="4798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Web UI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The Job page</a:t>
            </a:r>
          </a:p>
        </p:txBody>
      </p:sp>
      <p:pic>
        <p:nvPicPr>
          <p:cNvPr id="7" name="그림 6" descr="그림 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571612"/>
            <a:ext cx="4793013" cy="5286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Configuration 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1000132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US" altLang="ko-KR" b="1" dirty="0" err="1" smtClean="0"/>
              <a:t>org.apache.hadoop.conf.Configuration</a:t>
            </a:r>
            <a:r>
              <a:rPr lang="en-US" altLang="ko-KR" dirty="0" smtClean="0"/>
              <a:t>  class</a:t>
            </a:r>
          </a:p>
          <a:p>
            <a:pPr lvl="1">
              <a:lnSpc>
                <a:spcPts val="2400"/>
              </a:lnSpc>
              <a:spcAft>
                <a:spcPts val="600"/>
              </a:spcAft>
            </a:pPr>
            <a:r>
              <a:rPr lang="en-US" altLang="ko-KR" dirty="0" smtClean="0"/>
              <a:t>Reads the properties from resources (XML configuration files)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53730" y="1966049"/>
            <a:ext cx="3503890" cy="4481635"/>
            <a:chOff x="353730" y="2071678"/>
            <a:chExt cx="3503890" cy="4695949"/>
          </a:xfrm>
        </p:grpSpPr>
        <p:pic>
          <p:nvPicPr>
            <p:cNvPr id="8" name="그림 7" descr="그림 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158" y="2071678"/>
              <a:ext cx="3500462" cy="4521057"/>
            </a:xfrm>
            <a:prstGeom prst="rect">
              <a:avLst/>
            </a:prstGeom>
          </p:spPr>
        </p:pic>
        <p:pic>
          <p:nvPicPr>
            <p:cNvPr id="9" name="그림 8" descr="그림 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730" y="6537410"/>
              <a:ext cx="1483624" cy="230217"/>
            </a:xfrm>
            <a:prstGeom prst="rect">
              <a:avLst/>
            </a:prstGeom>
          </p:spPr>
        </p:pic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4143372" y="2109968"/>
            <a:ext cx="4643470" cy="3000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ts val="2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400" dirty="0" smtClean="0">
                <a:latin typeface="Corbel" pitchFamily="34" charset="0"/>
              </a:rPr>
              <a:t>N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ame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ts val="2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String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altLang="ko-KR" sz="2400" dirty="0" smtClean="0">
                <a:latin typeface="Corbel" pitchFamily="34" charset="0"/>
              </a:rPr>
              <a:t>Value</a:t>
            </a:r>
          </a:p>
          <a:p>
            <a:pPr marL="742950" lvl="1" indent="-285750">
              <a:lnSpc>
                <a:spcPts val="2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Corbel" pitchFamily="34" charset="0"/>
              <a:buChar char="–"/>
              <a:defRPr/>
            </a:pPr>
            <a:r>
              <a:rPr lang="en-US" altLang="ko-KR" sz="2000" dirty="0" smtClean="0">
                <a:latin typeface="Corbel" pitchFamily="34" charset="0"/>
              </a:rPr>
              <a:t>Java primitives</a:t>
            </a:r>
          </a:p>
          <a:p>
            <a:pPr marL="1200150" lvl="2" indent="-285750">
              <a:lnSpc>
                <a:spcPts val="2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altLang="ko-KR" sz="2000" b="1" dirty="0" err="1" smtClean="0">
                <a:latin typeface="Corbel" pitchFamily="34" charset="0"/>
              </a:rPr>
              <a:t>boolean</a:t>
            </a:r>
            <a:r>
              <a:rPr lang="en-US" altLang="ko-KR" sz="2000" b="1" dirty="0" smtClean="0">
                <a:latin typeface="Corbel" pitchFamily="34" charset="0"/>
              </a:rPr>
              <a:t>, </a:t>
            </a:r>
            <a:r>
              <a:rPr lang="en-US" altLang="ko-KR" sz="2000" b="1" dirty="0" err="1" smtClean="0">
                <a:latin typeface="Corbel" pitchFamily="34" charset="0"/>
              </a:rPr>
              <a:t>int</a:t>
            </a:r>
            <a:r>
              <a:rPr lang="en-US" altLang="ko-KR" sz="2000" b="1" dirty="0" smtClean="0">
                <a:latin typeface="Corbel" pitchFamily="34" charset="0"/>
              </a:rPr>
              <a:t>, long, float, …</a:t>
            </a:r>
          </a:p>
          <a:p>
            <a:pPr marL="742950" lvl="1" indent="-285750">
              <a:lnSpc>
                <a:spcPts val="2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Corbel" pitchFamily="34" charset="0"/>
              <a:buChar char="–"/>
              <a:defRPr/>
            </a:pPr>
            <a:r>
              <a:rPr lang="en-US" altLang="ko-KR" sz="2000" dirty="0" smtClean="0">
                <a:latin typeface="Corbel" pitchFamily="34" charset="0"/>
              </a:rPr>
              <a:t>Other useful types</a:t>
            </a:r>
          </a:p>
          <a:p>
            <a:pPr marL="1200150" lvl="2" indent="-285750">
              <a:lnSpc>
                <a:spcPts val="2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altLang="ko-KR" sz="2000" b="1" dirty="0" smtClean="0">
                <a:latin typeface="Corbel" pitchFamily="34" charset="0"/>
              </a:rPr>
              <a:t>String, Class, </a:t>
            </a:r>
            <a:r>
              <a:rPr lang="en-US" altLang="ko-KR" sz="2000" b="1" dirty="0" err="1" smtClean="0">
                <a:latin typeface="Corbel" pitchFamily="34" charset="0"/>
              </a:rPr>
              <a:t>java.io.File</a:t>
            </a:r>
            <a:r>
              <a:rPr lang="en-US" altLang="ko-KR" sz="2000" b="1" dirty="0" smtClean="0">
                <a:latin typeface="Corbel" pitchFamily="34" charset="0"/>
              </a:rPr>
              <a:t>, …</a:t>
            </a:r>
          </a:p>
          <a:p>
            <a:pPr marL="285750" indent="-285750">
              <a:lnSpc>
                <a:spcPts val="24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Corbel" pitchFamily="34" charset="0"/>
              <a:buChar char="–"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1816" y="6421314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Corbel" pitchFamily="34" charset="0"/>
              </a:rPr>
              <a:t>configuration-1.xml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978186" y="4929198"/>
            <a:ext cx="4974582" cy="1214446"/>
            <a:chOff x="3978186" y="4929198"/>
            <a:chExt cx="4974582" cy="1214446"/>
          </a:xfrm>
        </p:grpSpPr>
        <p:pic>
          <p:nvPicPr>
            <p:cNvPr id="14" name="그림 13" descr="그림 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8186" y="4929198"/>
              <a:ext cx="4974582" cy="1174721"/>
            </a:xfrm>
            <a:prstGeom prst="rect">
              <a:avLst/>
            </a:prstGeom>
          </p:spPr>
        </p:pic>
        <p:pic>
          <p:nvPicPr>
            <p:cNvPr id="11" name="그림 10" descr="그림 8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2854" y="5845535"/>
              <a:ext cx="4143403" cy="260443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8143900" y="5857892"/>
              <a:ext cx="785818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726704" y="2618468"/>
            <a:ext cx="2059345" cy="453342"/>
          </a:xfrm>
          <a:prstGeom prst="roundRect">
            <a:avLst/>
          </a:prstGeom>
          <a:solidFill>
            <a:schemeClr val="tx2">
              <a:lumMod val="75000"/>
              <a:alpha val="1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26705" y="3882341"/>
            <a:ext cx="1702155" cy="462995"/>
          </a:xfrm>
          <a:prstGeom prst="roundRect">
            <a:avLst/>
          </a:prstGeom>
          <a:solidFill>
            <a:schemeClr val="tx2">
              <a:lumMod val="75000"/>
              <a:alpha val="1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8715" y="5180584"/>
            <a:ext cx="1894459" cy="403914"/>
          </a:xfrm>
          <a:prstGeom prst="roundRect">
            <a:avLst/>
          </a:prstGeom>
          <a:solidFill>
            <a:schemeClr val="tx2">
              <a:lumMod val="75000"/>
              <a:alpha val="1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9062" y="5606506"/>
            <a:ext cx="1832674" cy="251386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59709" y="5357826"/>
            <a:ext cx="2928958" cy="785818"/>
          </a:xfrm>
          <a:prstGeom prst="roundRect">
            <a:avLst/>
          </a:prstGeom>
          <a:solidFill>
            <a:schemeClr val="tx2">
              <a:lumMod val="75000"/>
              <a:alpha val="1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그림 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00174"/>
            <a:ext cx="6000792" cy="4954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Web UI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The Job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Retrieving the Results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500726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Each reducer produces one output file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e.g., part-00000 … part-00029</a:t>
            </a:r>
          </a:p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Retrieving the results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Copy the results from HDFS to the local machine</a:t>
            </a:r>
          </a:p>
          <a:p>
            <a:pPr lvl="2">
              <a:lnSpc>
                <a:spcPts val="2300"/>
              </a:lnSpc>
              <a:spcAft>
                <a:spcPts val="600"/>
              </a:spcAft>
            </a:pPr>
            <a:r>
              <a:rPr lang="en-US" altLang="ko-KR" b="1" dirty="0" smtClean="0"/>
              <a:t>-</a:t>
            </a:r>
            <a:r>
              <a:rPr lang="en-US" altLang="ko-KR" b="1" dirty="0" err="1" smtClean="0"/>
              <a:t>getmerge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option is useful</a:t>
            </a:r>
          </a:p>
          <a:p>
            <a:pPr lvl="2">
              <a:lnSpc>
                <a:spcPts val="2300"/>
              </a:lnSpc>
              <a:spcAft>
                <a:spcPts val="600"/>
              </a:spcAft>
            </a:pPr>
            <a:endParaRPr lang="en-US" altLang="ko-KR" dirty="0" smtClean="0"/>
          </a:p>
          <a:p>
            <a:pPr lvl="2">
              <a:lnSpc>
                <a:spcPts val="2300"/>
              </a:lnSpc>
              <a:spcAft>
                <a:spcPts val="600"/>
              </a:spcAft>
            </a:pPr>
            <a:endParaRPr lang="en-US" altLang="ko-KR" dirty="0" smtClean="0"/>
          </a:p>
          <a:p>
            <a:pPr lvl="2">
              <a:lnSpc>
                <a:spcPts val="2300"/>
              </a:lnSpc>
              <a:spcAft>
                <a:spcPts val="600"/>
              </a:spcAft>
            </a:pPr>
            <a:endParaRPr lang="en-US" altLang="ko-KR" dirty="0" smtClean="0"/>
          </a:p>
          <a:p>
            <a:pPr lvl="2">
              <a:lnSpc>
                <a:spcPts val="2300"/>
              </a:lnSpc>
              <a:spcAft>
                <a:spcPts val="600"/>
              </a:spcAft>
            </a:pPr>
            <a:endParaRPr lang="en-US" altLang="ko-KR" dirty="0" smtClean="0"/>
          </a:p>
          <a:p>
            <a:pPr lvl="2">
              <a:lnSpc>
                <a:spcPts val="2300"/>
              </a:lnSpc>
              <a:spcAft>
                <a:spcPts val="600"/>
              </a:spcAft>
            </a:pPr>
            <a:endParaRPr lang="en-US" altLang="ko-KR" dirty="0" smtClean="0"/>
          </a:p>
          <a:p>
            <a:pPr lvl="2">
              <a:lnSpc>
                <a:spcPts val="2300"/>
              </a:lnSpc>
              <a:spcAft>
                <a:spcPts val="600"/>
              </a:spcAft>
              <a:buNone/>
            </a:pPr>
            <a:endParaRPr lang="en-US" altLang="ko-KR" dirty="0" smtClean="0"/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Use </a:t>
            </a:r>
            <a:r>
              <a:rPr lang="en-US" altLang="ko-KR" b="1" dirty="0" smtClean="0"/>
              <a:t>-cat </a:t>
            </a:r>
            <a:r>
              <a:rPr lang="en-US" altLang="ko-KR" dirty="0" smtClean="0"/>
              <a:t>option to print the output files to the  console</a:t>
            </a:r>
          </a:p>
        </p:txBody>
      </p:sp>
      <p:pic>
        <p:nvPicPr>
          <p:cNvPr id="9" name="그림 8" descr="그림 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3143248"/>
            <a:ext cx="4071966" cy="2583048"/>
          </a:xfrm>
          <a:prstGeom prst="rect">
            <a:avLst/>
          </a:prstGeom>
        </p:spPr>
      </p:pic>
      <p:pic>
        <p:nvPicPr>
          <p:cNvPr id="11" name="그림 10" descr="그림 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0328" y="6137332"/>
            <a:ext cx="2958730" cy="292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a Job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0262" y="1071546"/>
            <a:ext cx="8929750" cy="5500726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Via print statements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Difficult to examine the output which may be scattered across the nodes</a:t>
            </a:r>
          </a:p>
          <a:p>
            <a:pPr>
              <a:lnSpc>
                <a:spcPts val="2300"/>
              </a:lnSpc>
              <a:spcAft>
                <a:spcPts val="600"/>
              </a:spcAft>
              <a:buNone/>
            </a:pPr>
            <a:endParaRPr lang="en-US" altLang="ko-KR" dirty="0" smtClean="0"/>
          </a:p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Using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features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Task’s status message</a:t>
            </a:r>
          </a:p>
          <a:p>
            <a:pPr lvl="2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To prompt us to look in the error log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Custom counter</a:t>
            </a:r>
          </a:p>
          <a:p>
            <a:pPr lvl="2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To count the total # of records with implausible data</a:t>
            </a: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altLang="ko-KR" dirty="0" smtClean="0"/>
          </a:p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If the amount of log data is large,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Write the information to the map’s output rather than to standard error</a:t>
            </a:r>
            <a:br>
              <a:rPr lang="en-US" altLang="ko-KR" dirty="0" smtClean="0"/>
            </a:br>
            <a:r>
              <a:rPr lang="en-US" altLang="ko-KR" dirty="0" smtClean="0"/>
              <a:t>for analysis and aggregation by the reduce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Write the program to analyze the logs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그림 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000108"/>
            <a:ext cx="7974608" cy="58578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a Job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a Job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0262" y="1071546"/>
            <a:ext cx="8929750" cy="5500726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The tasks page</a:t>
            </a:r>
          </a:p>
        </p:txBody>
      </p:sp>
      <p:pic>
        <p:nvPicPr>
          <p:cNvPr id="7" name="그림 6" descr="그림 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36"/>
            <a:ext cx="8749207" cy="413968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810896" y="4131023"/>
            <a:ext cx="1785950" cy="428628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그림 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00174"/>
            <a:ext cx="7713142" cy="33506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a Job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0262" y="1071546"/>
            <a:ext cx="8929750" cy="5500726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The task details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a Remote Debugger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0262" y="1071546"/>
            <a:ext cx="8929750" cy="5500726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Hard to set up our debugger when running the job on a cluster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We don’t know which node is going to process which part of the input</a:t>
            </a:r>
          </a:p>
          <a:p>
            <a:pPr>
              <a:lnSpc>
                <a:spcPts val="2300"/>
              </a:lnSpc>
              <a:spcAft>
                <a:spcPts val="600"/>
              </a:spcAft>
              <a:buNone/>
            </a:pPr>
            <a:endParaRPr lang="en-US" altLang="ko-KR" dirty="0" smtClean="0"/>
          </a:p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Capture &amp; replay debugging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Keep all the intermediate data generated during the job run</a:t>
            </a:r>
          </a:p>
          <a:p>
            <a:pPr lvl="2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Set the configuration property </a:t>
            </a:r>
            <a:r>
              <a:rPr lang="en-US" altLang="ko-KR" b="1" dirty="0" err="1" smtClean="0"/>
              <a:t>keep.failed.task.files</a:t>
            </a:r>
            <a:r>
              <a:rPr lang="en-US" altLang="ko-KR" dirty="0" smtClean="0"/>
              <a:t> to </a:t>
            </a:r>
            <a:r>
              <a:rPr lang="en-US" altLang="ko-KR" b="1" dirty="0" smtClean="0"/>
              <a:t>true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Rerun the failing task in isolation with a debugger attached</a:t>
            </a:r>
          </a:p>
          <a:p>
            <a:pPr lvl="2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 Run a special task runner called </a:t>
            </a:r>
            <a:r>
              <a:rPr lang="en-US" altLang="ko-KR" b="1" dirty="0" err="1" smtClean="0"/>
              <a:t>IsolationRunner</a:t>
            </a:r>
            <a:r>
              <a:rPr lang="en-US" altLang="ko-KR" dirty="0" smtClean="0"/>
              <a:t> with the retained files as input</a:t>
            </a:r>
          </a:p>
          <a:p>
            <a:pPr lvl="2">
              <a:lnSpc>
                <a:spcPts val="2300"/>
              </a:lnSpc>
              <a:spcAft>
                <a:spcPts val="600"/>
              </a:spcAft>
            </a:pPr>
            <a:endParaRPr lang="en-US" altLang="ko-KR" dirty="0" smtClean="0"/>
          </a:p>
        </p:txBody>
      </p:sp>
      <p:pic>
        <p:nvPicPr>
          <p:cNvPr id="6" name="그림 5" descr="그림 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4551439"/>
            <a:ext cx="7771429" cy="520635"/>
          </a:xfrm>
          <a:prstGeom prst="rect">
            <a:avLst/>
          </a:prstGeom>
        </p:spPr>
      </p:pic>
      <p:pic>
        <p:nvPicPr>
          <p:cNvPr id="7" name="그림 6" descr="그림 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7690" y="5143512"/>
            <a:ext cx="6031746" cy="3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Configuration API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Configuring the Development Environment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Writing a Unit Test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Locally on Test Data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on a Cluster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Tuning a Job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Workflows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그림 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140" y="1455308"/>
            <a:ext cx="7521662" cy="44325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Tuning a Job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500726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Tuning checklist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Profiling &amp; optimizing at task level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Configuration API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Configuring the Development Environment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Writing a Unit Test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Locally on Test Data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on a Cluster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Tuning a Job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/>
              <a:t>MapReduce</a:t>
            </a:r>
            <a:r>
              <a:rPr lang="en-US" altLang="ko-KR" sz="3200" dirty="0" smtClean="0"/>
              <a:t> Workflows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Combining Resources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429396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192882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Properties are overridden by later definitions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Properties that are marked as </a:t>
            </a:r>
            <a:r>
              <a:rPr lang="en-US" altLang="ko-KR" b="1" dirty="0" smtClean="0"/>
              <a:t>final</a:t>
            </a:r>
            <a:r>
              <a:rPr lang="en-US" altLang="ko-KR" dirty="0" smtClean="0"/>
              <a:t> cannot be overridden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This is used to separate out the default properties  from the site-specific overrides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000100" y="6072206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Corbel" pitchFamily="34" charset="0"/>
              </a:rPr>
              <a:t>configuration-2.xml</a:t>
            </a:r>
            <a:endParaRPr lang="ko-KR" altLang="en-US" dirty="0"/>
          </a:p>
        </p:txBody>
      </p:sp>
      <p:pic>
        <p:nvPicPr>
          <p:cNvPr id="11" name="그림 10" descr="그림 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143248"/>
            <a:ext cx="2463492" cy="288254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983493" y="3571876"/>
            <a:ext cx="4462733" cy="1565249"/>
            <a:chOff x="3983493" y="3357562"/>
            <a:chExt cx="4462733" cy="1565249"/>
          </a:xfrm>
        </p:grpSpPr>
        <p:pic>
          <p:nvPicPr>
            <p:cNvPr id="12" name="그림 11" descr="그림 6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496" y="3357562"/>
              <a:ext cx="4139683" cy="749206"/>
            </a:xfrm>
            <a:prstGeom prst="rect">
              <a:avLst/>
            </a:prstGeom>
          </p:spPr>
        </p:pic>
        <p:pic>
          <p:nvPicPr>
            <p:cNvPr id="16" name="그림 15" descr="그림 7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3493" y="4429132"/>
              <a:ext cx="4380953" cy="253968"/>
            </a:xfrm>
            <a:prstGeom prst="rect">
              <a:avLst/>
            </a:prstGeom>
          </p:spPr>
        </p:pic>
        <p:pic>
          <p:nvPicPr>
            <p:cNvPr id="17" name="그림 16" descr="그림 8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1781" y="4643446"/>
              <a:ext cx="4444445" cy="279365"/>
            </a:xfrm>
            <a:prstGeom prst="rect">
              <a:avLst/>
            </a:prstGeom>
          </p:spPr>
        </p:pic>
      </p:grpSp>
      <p:sp>
        <p:nvSpPr>
          <p:cNvPr id="13" name="모서리가 둥근 직사각형 12"/>
          <p:cNvSpPr/>
          <p:nvPr/>
        </p:nvSpPr>
        <p:spPr>
          <a:xfrm>
            <a:off x="1180048" y="3857628"/>
            <a:ext cx="1785950" cy="500066"/>
          </a:xfrm>
          <a:prstGeom prst="roundRect">
            <a:avLst/>
          </a:prstGeom>
          <a:solidFill>
            <a:schemeClr val="tx2">
              <a:lumMod val="75000"/>
              <a:alpha val="1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3504" y="4633792"/>
            <a:ext cx="3000396" cy="252000"/>
          </a:xfrm>
          <a:prstGeom prst="roundRect">
            <a:avLst/>
          </a:prstGeom>
          <a:solidFill>
            <a:schemeClr val="tx2">
              <a:lumMod val="75000"/>
              <a:alpha val="1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14414" y="5047360"/>
            <a:ext cx="2000264" cy="500066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31146" y="4892127"/>
            <a:ext cx="3084191" cy="251385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Workflows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500726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Decomposing a problem into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jobs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Think about adding </a:t>
            </a:r>
            <a:r>
              <a:rPr lang="en-US" altLang="ko-KR" b="1" dirty="0" smtClean="0"/>
              <a:t>more jobs</a:t>
            </a:r>
            <a:r>
              <a:rPr lang="en-US" altLang="ko-KR" dirty="0" smtClean="0"/>
              <a:t>, rather than adding complexity to jobs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For more complex problems, consider a higher-level language than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(e.g., Pig, Hive, Cascading)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endParaRPr lang="en-US" altLang="ko-KR" dirty="0" smtClean="0"/>
          </a:p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Running dependent jobs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Linear chain of jobs</a:t>
            </a:r>
          </a:p>
          <a:p>
            <a:pPr lvl="2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Run each job one after another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DAG of jobs</a:t>
            </a:r>
          </a:p>
          <a:p>
            <a:pPr lvl="2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Use </a:t>
            </a:r>
            <a:r>
              <a:rPr lang="en-US" altLang="ko-KR" b="1" dirty="0" err="1" smtClean="0"/>
              <a:t>org.apache.hadoop.mapred.jobcontrol</a:t>
            </a:r>
            <a:r>
              <a:rPr lang="en-US" altLang="ko-KR" dirty="0" smtClean="0"/>
              <a:t> package</a:t>
            </a:r>
          </a:p>
          <a:p>
            <a:pPr lvl="2">
              <a:lnSpc>
                <a:spcPts val="2300"/>
              </a:lnSpc>
              <a:spcAft>
                <a:spcPts val="600"/>
              </a:spcAft>
            </a:pPr>
            <a:r>
              <a:rPr lang="en-US" altLang="ko-KR" b="1" dirty="0" err="1" smtClean="0"/>
              <a:t>JobControl</a:t>
            </a:r>
            <a:r>
              <a:rPr lang="en-US" altLang="ko-KR" dirty="0" smtClean="0"/>
              <a:t> class </a:t>
            </a:r>
          </a:p>
          <a:p>
            <a:pPr lvl="3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Represents a graph of jobs to be run</a:t>
            </a:r>
          </a:p>
          <a:p>
            <a:pPr lvl="3">
              <a:lnSpc>
                <a:spcPts val="2300"/>
              </a:lnSpc>
              <a:spcAft>
                <a:spcPts val="600"/>
              </a:spcAft>
            </a:pPr>
            <a:r>
              <a:rPr lang="en-US" altLang="ko-KR" dirty="0" smtClean="0"/>
              <a:t>Runs the jobs in dependency order defined by user</a:t>
            </a:r>
          </a:p>
          <a:p>
            <a:pPr lvl="2">
              <a:lnSpc>
                <a:spcPts val="2300"/>
              </a:lnSpc>
              <a:spcAft>
                <a:spcPts val="600"/>
              </a:spcAft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Expansion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429396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19288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Properties can be defined in terms of other properties</a:t>
            </a:r>
          </a:p>
        </p:txBody>
      </p:sp>
      <p:pic>
        <p:nvPicPr>
          <p:cNvPr id="13" name="그림 12" descr="그림 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643050"/>
            <a:ext cx="4431746" cy="1206349"/>
          </a:xfrm>
          <a:prstGeom prst="rect">
            <a:avLst/>
          </a:prstGeom>
        </p:spPr>
      </p:pic>
      <p:pic>
        <p:nvPicPr>
          <p:cNvPr id="14" name="그림 13" descr="그림 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3286124"/>
            <a:ext cx="5282540" cy="253968"/>
          </a:xfrm>
          <a:prstGeom prst="rect">
            <a:avLst/>
          </a:prstGeom>
        </p:spPr>
      </p:pic>
      <p:pic>
        <p:nvPicPr>
          <p:cNvPr id="18" name="그림 17" descr="그림 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1198" y="3857628"/>
            <a:ext cx="5244445" cy="546032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534533" y="2084035"/>
            <a:ext cx="1739226" cy="273395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Configuration API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Configuring the Development Environment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Writing a Unit Test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Locally on Test Data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Running on a Cluster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Tuning a Job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Workflows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Configuring the Development Environment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Development environment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Download &amp; unpack the version of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in your machine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Add all the JAR files in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root &amp; </a:t>
            </a:r>
            <a:r>
              <a:rPr lang="en-US" altLang="ko-KR" i="1" dirty="0" smtClean="0"/>
              <a:t>lib</a:t>
            </a:r>
            <a:r>
              <a:rPr lang="en-US" altLang="ko-KR" dirty="0" smtClean="0"/>
              <a:t> directory to the </a:t>
            </a:r>
            <a:r>
              <a:rPr lang="en-US" altLang="ko-KR" dirty="0" err="1" smtClean="0"/>
              <a:t>classpath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err="1" smtClean="0"/>
              <a:t>Hadoop</a:t>
            </a:r>
            <a:r>
              <a:rPr lang="en-US" altLang="ko-KR" dirty="0" smtClean="0"/>
              <a:t> cluster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To specify which configuration file you are using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28596" y="3557290"/>
          <a:ext cx="8143932" cy="1401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7454"/>
                <a:gridCol w="1571636"/>
                <a:gridCol w="2286016"/>
                <a:gridCol w="1928826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Corbel" pitchFamily="34" charset="0"/>
                        </a:rPr>
                        <a:t>Local</a:t>
                      </a:r>
                      <a:endParaRPr lang="ko-KR" altLang="en-US" sz="2000" b="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Corbel" pitchFamily="34" charset="0"/>
                        </a:rPr>
                        <a:t>Pseudo-distributed</a:t>
                      </a:r>
                      <a:endParaRPr lang="ko-KR" altLang="en-US" sz="2000" b="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Corbel" pitchFamily="34" charset="0"/>
                        </a:rPr>
                        <a:t>Distributed</a:t>
                      </a:r>
                      <a:endParaRPr lang="ko-KR" altLang="en-US" sz="2000" b="0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22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orbel" pitchFamily="34" charset="0"/>
                        </a:rPr>
                        <a:t>fs.default.name</a:t>
                      </a:r>
                      <a:endParaRPr lang="ko-KR" altLang="en-US" sz="20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file:///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hdfs://localhost/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hdfs://namenode/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7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orbel" pitchFamily="34" charset="0"/>
                        </a:rPr>
                        <a:t>mapred.job.tracker</a:t>
                      </a:r>
                      <a:endParaRPr lang="ko-KR" altLang="en-US" sz="20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local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localhost:8021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jobtracker:8021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그림 9" descr="그림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8329" y="5415197"/>
            <a:ext cx="6125737" cy="371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3000372"/>
            <a:ext cx="5572164" cy="37727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Running Jobs from the Command Line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  <a:spcAft>
                <a:spcPts val="600"/>
              </a:spcAft>
            </a:pPr>
            <a:r>
              <a:rPr lang="en-US" altLang="ko-KR" dirty="0" smtClean="0"/>
              <a:t>Tool, </a:t>
            </a:r>
            <a:r>
              <a:rPr lang="en-US" altLang="ko-KR" dirty="0" err="1" smtClean="0"/>
              <a:t>ToolRunner</a:t>
            </a:r>
            <a:endParaRPr lang="en-US" altLang="ko-KR" dirty="0" smtClean="0"/>
          </a:p>
          <a:p>
            <a:pPr lvl="1">
              <a:lnSpc>
                <a:spcPts val="2100"/>
              </a:lnSpc>
              <a:spcAft>
                <a:spcPts val="600"/>
              </a:spcAft>
            </a:pPr>
            <a:r>
              <a:rPr lang="en-US" altLang="ko-KR" dirty="0" smtClean="0"/>
              <a:t>Provides a convenient way to run jobs</a:t>
            </a:r>
          </a:p>
          <a:p>
            <a:pPr lvl="1">
              <a:lnSpc>
                <a:spcPts val="2100"/>
              </a:lnSpc>
              <a:spcAft>
                <a:spcPts val="600"/>
              </a:spcAft>
            </a:pPr>
            <a:r>
              <a:rPr lang="en-US" altLang="ko-KR" dirty="0" smtClean="0"/>
              <a:t>Uses </a:t>
            </a:r>
            <a:r>
              <a:rPr lang="en-US" altLang="ko-KR" b="1" dirty="0" err="1" smtClean="0"/>
              <a:t>GenericOptionsParser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class internally</a:t>
            </a:r>
          </a:p>
          <a:p>
            <a:pPr lvl="2">
              <a:lnSpc>
                <a:spcPts val="2100"/>
              </a:lnSpc>
              <a:spcAft>
                <a:spcPts val="600"/>
              </a:spcAft>
            </a:pPr>
            <a:r>
              <a:rPr lang="en-US" altLang="ko-KR" dirty="0" smtClean="0"/>
              <a:t>Interprets common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command-line options &amp; sets them on a </a:t>
            </a:r>
            <a:r>
              <a:rPr lang="en-US" altLang="ko-KR" b="1" dirty="0" smtClean="0"/>
              <a:t>Configuration</a:t>
            </a:r>
            <a:r>
              <a:rPr lang="en-US" altLang="ko-KR" dirty="0" smtClean="0"/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GenericOptionParser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ToolRunner</a:t>
            </a:r>
            <a:r>
              <a:rPr lang="en-US" altLang="ko-KR" dirty="0" smtClean="0"/>
              <a:t> Options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  <a:spcAft>
                <a:spcPts val="600"/>
              </a:spcAft>
            </a:pPr>
            <a:r>
              <a:rPr lang="en-US" altLang="ko-KR" dirty="0" smtClean="0"/>
              <a:t>To specify configuration files</a:t>
            </a:r>
          </a:p>
          <a:p>
            <a:pPr>
              <a:lnSpc>
                <a:spcPts val="2100"/>
              </a:lnSpc>
              <a:spcAft>
                <a:spcPts val="600"/>
              </a:spcAft>
            </a:pPr>
            <a:endParaRPr lang="en-US" altLang="ko-KR" dirty="0" smtClean="0"/>
          </a:p>
          <a:p>
            <a:pPr>
              <a:lnSpc>
                <a:spcPts val="2100"/>
              </a:lnSpc>
              <a:spcAft>
                <a:spcPts val="600"/>
              </a:spcAft>
            </a:pPr>
            <a:endParaRPr lang="en-US" altLang="ko-KR" dirty="0" smtClean="0"/>
          </a:p>
          <a:p>
            <a:pPr>
              <a:lnSpc>
                <a:spcPts val="2100"/>
              </a:lnSpc>
              <a:spcAft>
                <a:spcPts val="600"/>
              </a:spcAft>
            </a:pPr>
            <a:endParaRPr lang="en-US" altLang="ko-KR" dirty="0" smtClean="0"/>
          </a:p>
          <a:p>
            <a:pPr>
              <a:lnSpc>
                <a:spcPts val="2100"/>
              </a:lnSpc>
              <a:spcAft>
                <a:spcPts val="600"/>
              </a:spcAft>
            </a:pPr>
            <a:endParaRPr lang="en-US" altLang="ko-KR" dirty="0" smtClean="0"/>
          </a:p>
          <a:p>
            <a:pPr>
              <a:lnSpc>
                <a:spcPts val="2100"/>
              </a:lnSpc>
              <a:spcAft>
                <a:spcPts val="600"/>
              </a:spcAft>
            </a:pPr>
            <a:r>
              <a:rPr lang="en-US" altLang="ko-KR" dirty="0" smtClean="0"/>
              <a:t>To set individual properties</a:t>
            </a:r>
          </a:p>
        </p:txBody>
      </p:sp>
      <p:pic>
        <p:nvPicPr>
          <p:cNvPr id="9" name="그림 8" descr="그림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428736"/>
            <a:ext cx="8358246" cy="962988"/>
          </a:xfrm>
          <a:prstGeom prst="rect">
            <a:avLst/>
          </a:prstGeom>
        </p:spPr>
      </p:pic>
      <p:pic>
        <p:nvPicPr>
          <p:cNvPr id="10" name="그림 9" descr="그림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571876"/>
            <a:ext cx="7834921" cy="66031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288952" y="1453450"/>
            <a:ext cx="711676" cy="332476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57686" y="3571876"/>
            <a:ext cx="357190" cy="357190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Managing_knowledge_on_the_Web___Extracting_ontology_from_HTML_Web</Template>
  <TotalTime>4532</TotalTime>
  <Words>1033</Words>
  <Application>Microsoft Office PowerPoint</Application>
  <PresentationFormat>화면 슬라이드 쇼(4:3)</PresentationFormat>
  <Paragraphs>265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SNU IDB Lab.</vt:lpstr>
      <vt:lpstr>O’Reilly – Hadoop: The Definitive Guide Ch.5 Developing a MapReduce Application</vt:lpstr>
      <vt:lpstr>Outline </vt:lpstr>
      <vt:lpstr>The Configuration API</vt:lpstr>
      <vt:lpstr>Combining Resources</vt:lpstr>
      <vt:lpstr>Variable Expansion</vt:lpstr>
      <vt:lpstr>Outline </vt:lpstr>
      <vt:lpstr>Configuring the Development Environment</vt:lpstr>
      <vt:lpstr>Running Jobs from the Command Line</vt:lpstr>
      <vt:lpstr>GenericOptionParser &amp; ToolRunner Options</vt:lpstr>
      <vt:lpstr>GenericOptionParser &amp; ToolRunner Options</vt:lpstr>
      <vt:lpstr>Outline </vt:lpstr>
      <vt:lpstr>Writing a Unit Test – Mapper (1/4)</vt:lpstr>
      <vt:lpstr>Writing a Unit Test – Mapper (2/4)</vt:lpstr>
      <vt:lpstr>Writing a Unit Test – Mapper (3/4)</vt:lpstr>
      <vt:lpstr>Writing a Unit Test – Mapper (4/4)</vt:lpstr>
      <vt:lpstr>Writing a Unit Test – Reducer (1/2)</vt:lpstr>
      <vt:lpstr>Writing a Unit Test – Reducer (2/2)</vt:lpstr>
      <vt:lpstr>Outline </vt:lpstr>
      <vt:lpstr>Running a Job in a Local Job Runner (1/2)</vt:lpstr>
      <vt:lpstr>Running a Job in a Local Job Runner (2/2)</vt:lpstr>
      <vt:lpstr>Fixing the Mapper</vt:lpstr>
      <vt:lpstr>Fixing the Mapper</vt:lpstr>
      <vt:lpstr>Fixing the Mapper</vt:lpstr>
      <vt:lpstr>Testing the Driver</vt:lpstr>
      <vt:lpstr>Outline </vt:lpstr>
      <vt:lpstr>Running on a Cluster</vt:lpstr>
      <vt:lpstr>Running on a Cluster</vt:lpstr>
      <vt:lpstr>The MapReduce Web UI</vt:lpstr>
      <vt:lpstr>The MapReduce Web UI</vt:lpstr>
      <vt:lpstr>The MapReduce Web UI</vt:lpstr>
      <vt:lpstr>Retrieving the Results</vt:lpstr>
      <vt:lpstr>Debugging a Job</vt:lpstr>
      <vt:lpstr>Debugging a Job</vt:lpstr>
      <vt:lpstr>Debugging a Job</vt:lpstr>
      <vt:lpstr>Debugging a Job</vt:lpstr>
      <vt:lpstr>Using a Remote Debugger</vt:lpstr>
      <vt:lpstr>Outline </vt:lpstr>
      <vt:lpstr>Tuning a Job</vt:lpstr>
      <vt:lpstr>Outline </vt:lpstr>
      <vt:lpstr>MapReduce Workflows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MapReduce Application</dc:title>
  <dc:creator>Taewhi Lee</dc:creator>
  <cp:lastModifiedBy>whitie</cp:lastModifiedBy>
  <cp:revision>120</cp:revision>
  <dcterms:created xsi:type="dcterms:W3CDTF">2010-05-18T20:12:33Z</dcterms:created>
  <dcterms:modified xsi:type="dcterms:W3CDTF">2010-07-01T17:17:41Z</dcterms:modified>
</cp:coreProperties>
</file>