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0" r:id="rId16"/>
    <p:sldId id="273" r:id="rId17"/>
    <p:sldId id="281" r:id="rId18"/>
    <p:sldId id="274" r:id="rId19"/>
    <p:sldId id="275" r:id="rId20"/>
    <p:sldId id="278" r:id="rId21"/>
    <p:sldId id="282" r:id="rId22"/>
    <p:sldId id="279" r:id="rId23"/>
    <p:sldId id="261" r:id="rId24"/>
    <p:sldId id="276" r:id="rId25"/>
    <p:sldId id="277" r:id="rId26"/>
    <p:sldId id="284" r:id="rId27"/>
    <p:sldId id="283" r:id="rId28"/>
    <p:sldId id="285" r:id="rId29"/>
    <p:sldId id="286" r:id="rId30"/>
    <p:sldId id="262" r:id="rId31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1958" autoAdjust="0"/>
  </p:normalViewPr>
  <p:slideViewPr>
    <p:cSldViewPr>
      <p:cViewPr>
        <p:scale>
          <a:sx n="95" d="100"/>
          <a:sy n="95" d="100"/>
        </p:scale>
        <p:origin x="-43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/30&gt;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Build Your Own Music Recommender by Modeling Internet Radio Streams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Natalie </a:t>
            </a:r>
            <a:r>
              <a:rPr lang="en-US" altLang="ko-KR" dirty="0" err="1" smtClean="0"/>
              <a:t>Aizenberg</a:t>
            </a:r>
            <a:r>
              <a:rPr lang="en-US" altLang="ko-KR" dirty="0" smtClean="0"/>
              <a:t>, Yehuda </a:t>
            </a:r>
            <a:r>
              <a:rPr lang="en-US" altLang="ko-KR" dirty="0" err="1" smtClean="0"/>
              <a:t>Koren</a:t>
            </a:r>
            <a:r>
              <a:rPr lang="en-US" altLang="ko-KR" dirty="0" smtClean="0"/>
              <a:t>, Oren </a:t>
            </a:r>
            <a:r>
              <a:rPr lang="en-US" altLang="ko-KR" dirty="0" err="1" smtClean="0"/>
              <a:t>Somekh</a:t>
            </a:r>
            <a:endParaRPr lang="en-US" altLang="ko-KR" dirty="0" smtClean="0"/>
          </a:p>
          <a:p>
            <a:r>
              <a:rPr lang="en-US" altLang="ko-KR" dirty="0" smtClean="0"/>
              <a:t>WWW 2012</a:t>
            </a:r>
          </a:p>
          <a:p>
            <a:endParaRPr lang="en-US" altLang="ko-KR" dirty="0" smtClean="0"/>
          </a:p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5 July 2013</a:t>
            </a:r>
            <a:endParaRPr lang="en-US" altLang="ko-KR" dirty="0"/>
          </a:p>
          <a:p>
            <a:r>
              <a:rPr lang="en-US" altLang="ko-KR" dirty="0"/>
              <a:t>							SNU IDB Lab.</a:t>
            </a:r>
          </a:p>
          <a:p>
            <a:pPr algn="r"/>
            <a:r>
              <a:rPr lang="en-US" altLang="ko-KR" dirty="0"/>
              <a:t>						</a:t>
            </a:r>
            <a:r>
              <a:rPr lang="en-US" altLang="ko-KR" dirty="0" err="1" smtClean="0"/>
              <a:t>Namyoon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statistics</a:t>
            </a:r>
          </a:p>
          <a:p>
            <a:pPr lvl="1"/>
            <a:r>
              <a:rPr lang="en-US" dirty="0" smtClean="0"/>
              <a:t>563,417 unique tracks</a:t>
            </a:r>
          </a:p>
          <a:p>
            <a:pPr lvl="1"/>
            <a:r>
              <a:rPr lang="en-US" dirty="0" smtClean="0"/>
              <a:t>Played a total of 6,727,692 times</a:t>
            </a:r>
          </a:p>
          <a:p>
            <a:pPr lvl="1"/>
            <a:r>
              <a:rPr lang="en-US" dirty="0" smtClean="0"/>
              <a:t>96,681 different artists</a:t>
            </a:r>
          </a:p>
          <a:p>
            <a:pPr lvl="1"/>
            <a:r>
              <a:rPr lang="en-US" dirty="0" smtClean="0"/>
              <a:t>Over 3,541 stations</a:t>
            </a:r>
          </a:p>
          <a:p>
            <a:endParaRPr lang="en-US" dirty="0"/>
          </a:p>
          <a:p>
            <a:r>
              <a:rPr lang="en-US" dirty="0" smtClean="0"/>
              <a:t>Restricted records to include only stations that were playing </a:t>
            </a:r>
            <a:br>
              <a:rPr lang="en-US" dirty="0" smtClean="0"/>
            </a:br>
            <a:r>
              <a:rPr lang="en-US" dirty="0" smtClean="0"/>
              <a:t>at least 10 plays of more than 5 different tracks</a:t>
            </a:r>
          </a:p>
          <a:p>
            <a:endParaRPr lang="en-US" dirty="0"/>
          </a:p>
          <a:p>
            <a:r>
              <a:rPr lang="en-US" dirty="0" smtClean="0"/>
              <a:t>Artists are associated with more than 10 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top 10 tracks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411187"/>
            <a:ext cx="8785225" cy="2765875"/>
          </a:xfrm>
        </p:spPr>
      </p:pic>
    </p:spTree>
    <p:extLst>
      <p:ext uri="{BB962C8B-B14F-4D97-AF65-F5344CB8AC3E}">
        <p14:creationId xmlns:p14="http://schemas.microsoft.com/office/powerpoint/2010/main" val="11552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top 10 artists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9" y="1946017"/>
            <a:ext cx="6173062" cy="3696216"/>
          </a:xfrm>
        </p:spPr>
      </p:pic>
    </p:spTree>
    <p:extLst>
      <p:ext uri="{BB962C8B-B14F-4D97-AF65-F5344CB8AC3E}">
        <p14:creationId xmlns:p14="http://schemas.microsoft.com/office/powerpoint/2010/main" val="18101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 (1)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9" y="1826938"/>
            <a:ext cx="8611802" cy="3934374"/>
          </a:xfrm>
        </p:spPr>
      </p:pic>
    </p:spTree>
    <p:extLst>
      <p:ext uri="{BB962C8B-B14F-4D97-AF65-F5344CB8AC3E}">
        <p14:creationId xmlns:p14="http://schemas.microsoft.com/office/powerpoint/2010/main" val="40384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 (2)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16218"/>
            <a:ext cx="4182059" cy="398200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63" y="1844824"/>
            <a:ext cx="439163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 (3)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" y="1903148"/>
            <a:ext cx="8583224" cy="3781953"/>
          </a:xfrm>
        </p:spPr>
      </p:pic>
    </p:spTree>
    <p:extLst>
      <p:ext uri="{BB962C8B-B14F-4D97-AF65-F5344CB8AC3E}">
        <p14:creationId xmlns:p14="http://schemas.microsoft.com/office/powerpoint/2010/main" val="23238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captures relations between tracks and their corresponding artists, indirectly tying all tracks belonging to same </a:t>
            </a:r>
            <a:r>
              <a:rPr lang="en-US" altLang="ko-KR" dirty="0" smtClean="0"/>
              <a:t>artist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Given a playlist, the model predicts the probability distribution of  the next played item</a:t>
            </a:r>
          </a:p>
          <a:p>
            <a:endParaRPr lang="en-US" dirty="0"/>
          </a:p>
          <a:p>
            <a:r>
              <a:rPr lang="en-US" dirty="0" smtClean="0"/>
              <a:t>Uses latent factor model - map both items and stations to </a:t>
            </a:r>
            <a:br>
              <a:rPr lang="en-US" dirty="0" smtClean="0"/>
            </a:br>
            <a:r>
              <a:rPr lang="en-US" dirty="0" smtClean="0"/>
              <a:t>latent factor vectors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21" y="4382196"/>
            <a:ext cx="44583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outline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Biases reflect popularity of each item</a:t>
            </a:r>
          </a:p>
          <a:p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denotes list of tracks played by station </a:t>
            </a:r>
            <a:r>
              <a:rPr lang="en-US" i="1" dirty="0" smtClean="0"/>
              <a:t>s </a:t>
            </a:r>
            <a:r>
              <a:rPr lang="en-US" dirty="0" smtClean="0"/>
              <a:t>along with associated </a:t>
            </a:r>
            <a:br>
              <a:rPr lang="en-US" dirty="0" smtClean="0"/>
            </a:br>
            <a:r>
              <a:rPr lang="en-US" dirty="0" smtClean="0"/>
              <a:t>timestamps</a:t>
            </a:r>
          </a:p>
          <a:p>
            <a:endParaRPr lang="en-US" dirty="0" smtClean="0"/>
          </a:p>
          <a:p>
            <a:r>
              <a:rPr lang="en-US" dirty="0" smtClean="0"/>
              <a:t>Each playlist induces a probability distribution over the items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playlists are arranged within a train set </a:t>
            </a:r>
            <a:r>
              <a:rPr lang="en-US" i="1" dirty="0" smtClean="0"/>
              <a:t>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28800"/>
            <a:ext cx="69542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associated with track i sum both its own </a:t>
            </a:r>
            <a:br>
              <a:rPr lang="en-US" dirty="0" smtClean="0"/>
            </a:br>
            <a:r>
              <a:rPr lang="en-US" dirty="0" smtClean="0"/>
              <a:t>representation with the one associated with its artist, a(i)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Artist enhanced bias of track i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Affinity of item i to station s at time 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74" y="2060848"/>
            <a:ext cx="1686160" cy="48584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35" y="3167026"/>
            <a:ext cx="1638529" cy="5239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41" y="4653136"/>
            <a:ext cx="476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likelihood of observing i as the item played in station s and </a:t>
            </a:r>
            <a:br>
              <a:rPr lang="en-US" dirty="0" smtClean="0"/>
            </a:br>
            <a:r>
              <a:rPr lang="en-US" dirty="0" smtClean="0"/>
              <a:t>time t, with the multinomial distribution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l-GR" dirty="0" smtClean="0"/>
              <a:t>Θ</a:t>
            </a:r>
            <a:r>
              <a:rPr lang="en-US" dirty="0" smtClean="0"/>
              <a:t> denotes model parameters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27711"/>
            <a:ext cx="294363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Introduction</a:t>
            </a:r>
          </a:p>
          <a:p>
            <a:r>
              <a:rPr lang="en-US" altLang="ko-KR" sz="2800" dirty="0" smtClean="0"/>
              <a:t>Internet Radio as a Data Source</a:t>
            </a:r>
          </a:p>
          <a:p>
            <a:r>
              <a:rPr lang="en-US" altLang="ko-KR" sz="2800" dirty="0" smtClean="0"/>
              <a:t>Playlist Modeling</a:t>
            </a:r>
          </a:p>
          <a:p>
            <a:r>
              <a:rPr lang="en-US" altLang="ko-KR" sz="2800" dirty="0" smtClean="0"/>
              <a:t>Empirical Studies</a:t>
            </a:r>
          </a:p>
          <a:p>
            <a:r>
              <a:rPr lang="en-US" altLang="ko-KR" sz="2800" dirty="0" smtClean="0"/>
              <a:t>Conclusions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order approximate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time slot (one of eight three-hour slots) and time window </a:t>
            </a:r>
            <a:br>
              <a:rPr lang="en-US" dirty="0" smtClean="0"/>
            </a:br>
            <a:r>
              <a:rPr lang="en-US" dirty="0" smtClean="0"/>
              <a:t>[t-w, 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60" y="1700808"/>
            <a:ext cx="1981477" cy="54300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94" y="3933056"/>
            <a:ext cx="574437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 </a:t>
            </a:r>
            <a:r>
              <a:rPr lang="el-GR" dirty="0" smtClean="0"/>
              <a:t>Θ</a:t>
            </a:r>
            <a:r>
              <a:rPr lang="en-US" dirty="0" smtClean="0"/>
              <a:t> that will maximize training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each </a:t>
            </a:r>
            <a:r>
              <a:rPr lang="el-GR" i="1" dirty="0"/>
              <a:t>θ ∈ </a:t>
            </a:r>
            <a:r>
              <a:rPr lang="el-GR" dirty="0" smtClean="0"/>
              <a:t>Θ</a:t>
            </a:r>
            <a:r>
              <a:rPr lang="en-US" dirty="0" smtClean="0"/>
              <a:t> by, </a:t>
            </a:r>
            <a:r>
              <a:rPr lang="el-GR" i="1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being the learning rate and </a:t>
            </a:r>
            <a:r>
              <a:rPr lang="en-US" i="1" dirty="0" smtClean="0"/>
              <a:t>w</a:t>
            </a:r>
            <a:r>
              <a:rPr lang="en-US" dirty="0" smtClean="0"/>
              <a:t> a weighting function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44824"/>
            <a:ext cx="3982006" cy="7049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77072"/>
            <a:ext cx="386769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 based model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Station-less model</a:t>
            </a:r>
          </a:p>
          <a:p>
            <a:pPr lvl="1"/>
            <a:r>
              <a:rPr lang="en-US" dirty="0" smtClean="0"/>
              <a:t>Map each item to three distinct factor factors, for roles: being </a:t>
            </a:r>
            <a:br>
              <a:rPr lang="en-US" dirty="0" smtClean="0"/>
            </a:br>
            <a:r>
              <a:rPr lang="en-US" dirty="0" smtClean="0"/>
              <a:t>recommended (1), annotating a station (2), and annotating a </a:t>
            </a:r>
            <a:br>
              <a:rPr lang="en-US" dirty="0" smtClean="0"/>
            </a:br>
            <a:r>
              <a:rPr lang="en-US" dirty="0" smtClean="0"/>
              <a:t>time window (3)</a:t>
            </a:r>
          </a:p>
          <a:p>
            <a:pPr lvl="1"/>
            <a:r>
              <a:rPr lang="en-US" dirty="0" smtClean="0"/>
              <a:t>None of the model parameters describe stations – handling new </a:t>
            </a:r>
            <a:br>
              <a:rPr lang="en-US" dirty="0" smtClean="0"/>
            </a:br>
            <a:r>
              <a:rPr lang="en-US" dirty="0" smtClean="0"/>
              <a:t>stations becomes trivial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5763430" cy="97168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41168"/>
            <a:ext cx="659222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Empirical Studies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Weak generalization test</a:t>
            </a:r>
          </a:p>
          <a:p>
            <a:pPr lvl="1"/>
            <a:r>
              <a:rPr lang="en-US" altLang="ko-KR" dirty="0" smtClean="0"/>
              <a:t>Represents scenario of modeling existing stations</a:t>
            </a:r>
          </a:p>
          <a:p>
            <a:endParaRPr lang="en-US" altLang="ko-KR" dirty="0"/>
          </a:p>
          <a:p>
            <a:r>
              <a:rPr lang="en-US" altLang="ko-KR" dirty="0" smtClean="0"/>
              <a:t>Strong generalization test</a:t>
            </a:r>
          </a:p>
          <a:p>
            <a:pPr lvl="1"/>
            <a:r>
              <a:rPr lang="en-US" altLang="ko-KR" dirty="0" smtClean="0"/>
              <a:t>Represents scenario of exploiting an existing model for predicting new stations or users</a:t>
            </a:r>
          </a:p>
          <a:p>
            <a:endParaRPr lang="en-US" altLang="ko-KR" dirty="0"/>
          </a:p>
          <a:p>
            <a:r>
              <a:rPr lang="en-US" altLang="ko-KR" dirty="0" smtClean="0"/>
              <a:t>Cross source learning test</a:t>
            </a:r>
            <a:endParaRPr lang="en-US" altLang="ko-KR" dirty="0"/>
          </a:p>
          <a:p>
            <a:pPr lvl="1"/>
            <a:r>
              <a:rPr lang="en-US" altLang="ko-KR" dirty="0" smtClean="0"/>
              <a:t>Model fully trained on internet radio dataset predicts behavior of Yahoo! Music users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each played item in test set with randomly drawn item </a:t>
            </a:r>
            <a:br>
              <a:rPr lang="en-US" dirty="0" smtClean="0"/>
            </a:br>
            <a:r>
              <a:rPr lang="en-US" dirty="0" smtClean="0"/>
              <a:t>not played by the user</a:t>
            </a:r>
          </a:p>
          <a:p>
            <a:endParaRPr lang="en-US" dirty="0"/>
          </a:p>
          <a:p>
            <a:r>
              <a:rPr lang="en-US" dirty="0" smtClean="0"/>
              <a:t>Use model to rank two items for the relevant station – fraction </a:t>
            </a:r>
            <a:br>
              <a:rPr lang="en-US" dirty="0" smtClean="0"/>
            </a:br>
            <a:r>
              <a:rPr lang="en-US" dirty="0" smtClean="0"/>
              <a:t>of successfully ranked pairs is the metric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different performance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repeat vs. uniformly picked</a:t>
            </a:r>
          </a:p>
          <a:p>
            <a:pPr lvl="1"/>
            <a:r>
              <a:rPr lang="en-US" dirty="0" smtClean="0"/>
              <a:t>Non repeat: Test items that have not previously appeared in the train or </a:t>
            </a:r>
            <a:br>
              <a:rPr lang="en-US" dirty="0" smtClean="0"/>
            </a:br>
            <a:r>
              <a:rPr lang="en-US" dirty="0" smtClean="0"/>
              <a:t>test set for the same station</a:t>
            </a:r>
          </a:p>
          <a:p>
            <a:r>
              <a:rPr lang="en-US" dirty="0" smtClean="0"/>
              <a:t>Non repeat vs. pop</a:t>
            </a:r>
          </a:p>
          <a:p>
            <a:pPr lvl="1"/>
            <a:r>
              <a:rPr lang="en-US" dirty="0" smtClean="0"/>
              <a:t>Number of plays per item follows a power law distribution, </a:t>
            </a:r>
            <a:br>
              <a:rPr lang="en-US" dirty="0" smtClean="0"/>
            </a:br>
            <a:r>
              <a:rPr lang="en-US" dirty="0" smtClean="0"/>
              <a:t>so matching played items to popular items makes sense</a:t>
            </a:r>
          </a:p>
          <a:p>
            <a:endParaRPr lang="en-US" dirty="0"/>
          </a:p>
          <a:p>
            <a:r>
              <a:rPr lang="en-US" dirty="0" smtClean="0"/>
              <a:t>Played vs. pop</a:t>
            </a:r>
          </a:p>
          <a:p>
            <a:pPr lvl="1"/>
            <a:r>
              <a:rPr lang="en-US" dirty="0" smtClean="0"/>
              <a:t>Over an extended period, playlists will inevitably repeat some songs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6318"/>
            <a:ext cx="9144000" cy="15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</a:p>
          <a:p>
            <a:pPr lvl="1"/>
            <a:r>
              <a:rPr lang="en-US" dirty="0" smtClean="0"/>
              <a:t>Always favors the more popular item</a:t>
            </a:r>
          </a:p>
          <a:p>
            <a:endParaRPr lang="en-US" dirty="0"/>
          </a:p>
          <a:p>
            <a:r>
              <a:rPr lang="en-US" dirty="0" smtClean="0"/>
              <a:t>Genre</a:t>
            </a:r>
          </a:p>
          <a:p>
            <a:pPr lvl="1"/>
            <a:r>
              <a:rPr lang="en-US" dirty="0" smtClean="0"/>
              <a:t>Used Yahoo! Music database</a:t>
            </a:r>
          </a:p>
          <a:p>
            <a:pPr lvl="1"/>
            <a:r>
              <a:rPr lang="en-US" dirty="0" smtClean="0"/>
              <a:t>Each of 45,713 tracks associated with one to six genre(s)</a:t>
            </a:r>
          </a:p>
          <a:p>
            <a:pPr lvl="1"/>
            <a:r>
              <a:rPr lang="en-US" dirty="0" smtClean="0"/>
              <a:t>Compute genre distribution for each station</a:t>
            </a:r>
          </a:p>
          <a:p>
            <a:pPr lvl="1"/>
            <a:r>
              <a:rPr lang="en-US" dirty="0" smtClean="0"/>
              <a:t>Score item based on mean probability its genres receive on station</a:t>
            </a:r>
          </a:p>
          <a:p>
            <a:endParaRPr lang="en-US" dirty="0"/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Alternative of “made-up genres” using k-means clustering</a:t>
            </a:r>
          </a:p>
          <a:p>
            <a:pPr lvl="1"/>
            <a:r>
              <a:rPr lang="en-US" dirty="0" smtClean="0"/>
              <a:t>Treat each cluster as a 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weak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Picked latent factor dimension space to be 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Station-less model is more accurate, but slower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00" y="2204866"/>
            <a:ext cx="625879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strong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similar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9" y="2176287"/>
            <a:ext cx="617306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cross-source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internet radio (IRDB) models on Yahoo! Music database (YMDB)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 expected, YMDB-trained model on YMDB test set outperforms</a:t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However, the IRDB models fare very well too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2014340"/>
            <a:ext cx="622069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Convergence of media industry and the internet</a:t>
            </a:r>
          </a:p>
          <a:p>
            <a:pPr lvl="1"/>
            <a:r>
              <a:rPr lang="en-US" altLang="ko-KR" dirty="0" smtClean="0"/>
              <a:t>Created a variety of new media services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Variety and volume of new content is overwhelming</a:t>
            </a:r>
          </a:p>
          <a:p>
            <a:pPr lvl="1"/>
            <a:r>
              <a:rPr lang="en-US" altLang="ko-KR" dirty="0" smtClean="0"/>
              <a:t>Difficult for users to navigate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Nowadays, recommendation services are the norm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Tried to break the “rich get richer” situation in the music</a:t>
            </a:r>
            <a:br>
              <a:rPr lang="en-US" altLang="ko-KR" dirty="0" smtClean="0"/>
            </a:br>
            <a:r>
              <a:rPr lang="en-US" altLang="ko-KR" dirty="0" smtClean="0"/>
              <a:t>recommendation business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Modeling a huge number of human crafted playlists allows</a:t>
            </a:r>
            <a:br>
              <a:rPr lang="en-US" altLang="ko-KR" dirty="0" smtClean="0"/>
            </a:br>
            <a:r>
              <a:rPr lang="en-US" altLang="ko-KR" dirty="0" smtClean="0"/>
              <a:t>building a successful playlist</a:t>
            </a:r>
          </a:p>
          <a:p>
            <a:endParaRPr lang="en-US" altLang="ko-KR" dirty="0"/>
          </a:p>
          <a:p>
            <a:r>
              <a:rPr lang="en-US" altLang="ko-KR" dirty="0" smtClean="0"/>
              <a:t>Experts-generated data vs. crowd-sourced data</a:t>
            </a:r>
          </a:p>
          <a:p>
            <a:endParaRPr lang="en-US" altLang="ko-KR" dirty="0"/>
          </a:p>
          <a:p>
            <a:r>
              <a:rPr lang="en-US" altLang="ko-KR" dirty="0" smtClean="0"/>
              <a:t>Reliance on experts and its effect on recommendations to the</a:t>
            </a:r>
            <a:br>
              <a:rPr lang="en-US" altLang="ko-KR" dirty="0" smtClean="0"/>
            </a:br>
            <a:r>
              <a:rPr lang="en-US" altLang="ko-KR" dirty="0" smtClean="0"/>
              <a:t>end user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0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music </a:t>
            </a:r>
            <a:r>
              <a:rPr lang="en-US" altLang="ko-KR" dirty="0" err="1" smtClean="0"/>
              <a:t>recommeders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Often employ a technique called collaborative filtering (CF), which:</a:t>
            </a:r>
          </a:p>
          <a:p>
            <a:pPr lvl="1"/>
            <a:r>
              <a:rPr lang="en-US" altLang="ko-KR" dirty="0" smtClean="0"/>
              <a:t>Relies ONLY on past user </a:t>
            </a:r>
            <a:r>
              <a:rPr lang="en-US" altLang="ko-KR" dirty="0" err="1" smtClean="0"/>
              <a:t>behaviour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Require no domain knowledge or content analysis</a:t>
            </a:r>
          </a:p>
          <a:p>
            <a:pPr lvl="1"/>
            <a:r>
              <a:rPr lang="en-US" altLang="ko-KR" dirty="0" smtClean="0"/>
              <a:t>Good at exploiting popularity </a:t>
            </a:r>
            <a:r>
              <a:rPr lang="en-US" altLang="ko-KR" dirty="0" smtClean="0"/>
              <a:t>trends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57600" lvl="8" indent="0">
              <a:buNone/>
            </a:pPr>
            <a:endParaRPr lang="en-US" altLang="ko-KR" dirty="0" smtClean="0"/>
          </a:p>
          <a:p>
            <a:pPr marL="3657600" lvl="8" indent="0">
              <a:buNone/>
            </a:pPr>
            <a:endParaRPr lang="en-US" altLang="ko-KR" dirty="0"/>
          </a:p>
          <a:p>
            <a:pPr marL="3657600" lvl="8" indent="0">
              <a:buNone/>
            </a:pPr>
            <a:endParaRPr lang="en-US" altLang="ko-KR" dirty="0" smtClean="0"/>
          </a:p>
          <a:p>
            <a:pPr marL="3657600" lvl="8" indent="0">
              <a:buNone/>
            </a:pPr>
            <a:endParaRPr lang="en-US" altLang="ko-KR" dirty="0"/>
          </a:p>
          <a:p>
            <a:pPr marL="3657600" lvl="8" indent="0">
              <a:buNone/>
            </a:pPr>
            <a:endParaRPr lang="en-US" altLang="ko-KR" dirty="0" smtClean="0"/>
          </a:p>
          <a:p>
            <a:pPr marL="3657600" lvl="8" indent="0">
              <a:buNone/>
            </a:pPr>
            <a:r>
              <a:rPr lang="en-US" altLang="ko-KR" dirty="0" smtClean="0"/>
              <a:t>      </a:t>
            </a:r>
          </a:p>
          <a:p>
            <a:pPr marL="3657600" lvl="8" indent="0">
              <a:buNone/>
            </a:pPr>
            <a:r>
              <a:rPr lang="en-US" altLang="ko-KR" sz="1000" dirty="0" err="1" smtClean="0"/>
              <a:t>src</a:t>
            </a:r>
            <a:r>
              <a:rPr lang="en-US" altLang="ko-KR" sz="1000" dirty="0"/>
              <a:t>: http://blog.comsysto.com/2013/04/03/background-of-collaborative-filtering-with-mahout/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90030"/>
            <a:ext cx="6084168" cy="33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alternate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 relies on the wisdom of crowds</a:t>
            </a:r>
          </a:p>
          <a:p>
            <a:pPr lvl="1"/>
            <a:r>
              <a:rPr lang="en-US" altLang="ko-KR" dirty="0" smtClean="0"/>
              <a:t>Requires sufficient amount of user feedback signal on record</a:t>
            </a:r>
          </a:p>
          <a:p>
            <a:pPr lvl="1"/>
            <a:r>
              <a:rPr lang="en-US" altLang="ko-KR" dirty="0" smtClean="0"/>
              <a:t>This puts new market players at a competitive disadvantage</a:t>
            </a:r>
          </a:p>
          <a:p>
            <a:pPr lvl="1"/>
            <a:r>
              <a:rPr lang="en-US" altLang="ko-KR" dirty="0" smtClean="0"/>
              <a:t>Always under risk of a cold start, if user signal is scarce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New methods that rely less on these restrictions required</a:t>
            </a:r>
          </a:p>
          <a:p>
            <a:pPr lvl="1"/>
            <a:r>
              <a:rPr lang="en-US" altLang="ko-KR" dirty="0" smtClean="0"/>
              <a:t>Internet radio streams are potentially resourceful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3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 Radio as a Data 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Internet Radio provides several advantages over user playlists and feedback data</a:t>
            </a:r>
          </a:p>
          <a:p>
            <a:endParaRPr lang="en-US" altLang="ko-KR" dirty="0"/>
          </a:p>
          <a:p>
            <a:r>
              <a:rPr lang="en-US" altLang="ko-KR" dirty="0" smtClean="0"/>
              <a:t>Freshness</a:t>
            </a:r>
          </a:p>
          <a:p>
            <a:pPr lvl="1"/>
            <a:r>
              <a:rPr lang="en-US" altLang="ko-KR" dirty="0" smtClean="0"/>
              <a:t>Existing datasets provide only a snapshot of time</a:t>
            </a:r>
          </a:p>
          <a:p>
            <a:pPr lvl="1"/>
            <a:r>
              <a:rPr lang="en-US" altLang="ko-KR" dirty="0" smtClean="0"/>
              <a:t>Internet radio, in contrast, provides continuous cover</a:t>
            </a:r>
          </a:p>
          <a:p>
            <a:endParaRPr lang="en-US" altLang="ko-KR" dirty="0"/>
          </a:p>
          <a:p>
            <a:r>
              <a:rPr lang="en-US" altLang="ko-KR" dirty="0" smtClean="0"/>
              <a:t>Completeness</a:t>
            </a:r>
            <a:endParaRPr lang="en-US" altLang="ko-KR" dirty="0"/>
          </a:p>
          <a:p>
            <a:pPr lvl="1"/>
            <a:r>
              <a:rPr lang="en-US" altLang="ko-KR" dirty="0" smtClean="0"/>
              <a:t>Public music dataset generally do not provide the entire metadata</a:t>
            </a:r>
          </a:p>
          <a:p>
            <a:pPr lvl="1"/>
            <a:r>
              <a:rPr lang="en-US" altLang="ko-KR" dirty="0" smtClean="0"/>
              <a:t>Internet radio tends to promote items publicly, usually the metadata being complete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5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 Radio as a Data Source (Continued)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Robustness</a:t>
            </a:r>
          </a:p>
          <a:p>
            <a:pPr lvl="1"/>
            <a:r>
              <a:rPr lang="en-US" altLang="ko-KR" dirty="0" smtClean="0"/>
              <a:t>No worry of actually running out of collectible data</a:t>
            </a:r>
          </a:p>
          <a:p>
            <a:endParaRPr lang="en-US" altLang="ko-KR" dirty="0"/>
          </a:p>
          <a:p>
            <a:r>
              <a:rPr lang="en-US" altLang="ko-KR" dirty="0" smtClean="0"/>
              <a:t>Scale</a:t>
            </a:r>
          </a:p>
          <a:p>
            <a:pPr lvl="1"/>
            <a:r>
              <a:rPr lang="en-US" altLang="ko-KR" dirty="0" smtClean="0"/>
              <a:t>The number of internet radio stations is increasing constantly, measured worldwide in the hundreds of thousands</a:t>
            </a:r>
          </a:p>
          <a:p>
            <a:pPr lvl="1"/>
            <a:r>
              <a:rPr lang="en-US" altLang="ko-KR" dirty="0" smtClean="0"/>
              <a:t>Dataset size is theoretically unbounded</a:t>
            </a:r>
          </a:p>
          <a:p>
            <a:endParaRPr lang="en-US" altLang="ko-KR" dirty="0"/>
          </a:p>
          <a:p>
            <a:r>
              <a:rPr lang="en-US" altLang="ko-KR" dirty="0" smtClean="0"/>
              <a:t>Diversity</a:t>
            </a:r>
            <a:endParaRPr lang="en-US" altLang="ko-KR" dirty="0"/>
          </a:p>
          <a:p>
            <a:pPr lvl="1"/>
            <a:r>
              <a:rPr lang="en-US" altLang="ko-KR" dirty="0" smtClean="0"/>
              <a:t>Data stemming from thousands of independent stations weaken bias considerably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Accessibility</a:t>
            </a:r>
            <a:endParaRPr lang="en-US" altLang="ko-KR" dirty="0"/>
          </a:p>
          <a:p>
            <a:pPr lvl="1"/>
            <a:r>
              <a:rPr lang="en-US" altLang="ko-KR" dirty="0" smtClean="0"/>
              <a:t>Stations are available to the public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period of 15 days (Sep.22 – Oct.06, 2011)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collected across 4147 stations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monitored stations are associated with the </a:t>
            </a:r>
            <a:r>
              <a:rPr lang="en-US" dirty="0" err="1" smtClean="0"/>
              <a:t>ShoutCast</a:t>
            </a:r>
            <a:r>
              <a:rPr lang="en-US" dirty="0" smtClean="0"/>
              <a:t>  directory (www.shoutcast.com)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Playlist metadata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collection consisted of three phases</a:t>
            </a:r>
          </a:p>
          <a:p>
            <a:endParaRPr lang="en-US" dirty="0"/>
          </a:p>
          <a:p>
            <a:r>
              <a:rPr lang="en-US" dirty="0" smtClean="0"/>
              <a:t>First was to compose the list of stations, sampling all major genres in the </a:t>
            </a:r>
            <a:r>
              <a:rPr lang="en-US" dirty="0" err="1" smtClean="0"/>
              <a:t>ShoutCast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Filter stations (unrelated ones such as news broadcast stations)</a:t>
            </a:r>
          </a:p>
          <a:p>
            <a:endParaRPr lang="en-US" dirty="0"/>
          </a:p>
          <a:p>
            <a:r>
              <a:rPr lang="en-US" dirty="0" smtClean="0"/>
              <a:t>Monitor the listed stations, collecting </a:t>
            </a:r>
            <a:r>
              <a:rPr lang="en-US" dirty="0" smtClean="0"/>
              <a:t>metadata (track, artist), station local time of play and corresponding system 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Apply parsing heuristics to each playlist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806</Words>
  <Application>Microsoft Office PowerPoint</Application>
  <PresentationFormat>On-screen Show (4:3)</PresentationFormat>
  <Paragraphs>243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SNU IDB Lab.</vt:lpstr>
      <vt:lpstr>Build Your Own Music Recommender by Modeling Internet Radio Streams</vt:lpstr>
      <vt:lpstr>Outline</vt:lpstr>
      <vt:lpstr>Introduction</vt:lpstr>
      <vt:lpstr>Introduction – music recommeders</vt:lpstr>
      <vt:lpstr>Introduction – alternate methods</vt:lpstr>
      <vt:lpstr>Internet Radio as a Data Source</vt:lpstr>
      <vt:lpstr>Internet Radio as a Data Source (Continued)</vt:lpstr>
      <vt:lpstr>Collection procedure</vt:lpstr>
      <vt:lpstr>Playlist metadata collection</vt:lpstr>
      <vt:lpstr>Statistics</vt:lpstr>
      <vt:lpstr>Dataset top 10 tracks</vt:lpstr>
      <vt:lpstr>Dataset top 10 artists</vt:lpstr>
      <vt:lpstr>General statistics (1)</vt:lpstr>
      <vt:lpstr>General statistics (2)</vt:lpstr>
      <vt:lpstr>General statistics (3)</vt:lpstr>
      <vt:lpstr>Modeling outline</vt:lpstr>
      <vt:lpstr>Modeling outline (Continued)</vt:lpstr>
      <vt:lpstr>Latent factor vector</vt:lpstr>
      <vt:lpstr>Likelihood equation</vt:lpstr>
      <vt:lpstr>Affinity function</vt:lpstr>
      <vt:lpstr>Log likelihood maximization</vt:lpstr>
      <vt:lpstr>Optimization models</vt:lpstr>
      <vt:lpstr>Empirical Studies</vt:lpstr>
      <vt:lpstr>Evaluation metrics</vt:lpstr>
      <vt:lpstr>Capturing different performance aspects</vt:lpstr>
      <vt:lpstr>Baseline methods</vt:lpstr>
      <vt:lpstr>Results – weak generalization</vt:lpstr>
      <vt:lpstr>Results – strong generalization</vt:lpstr>
      <vt:lpstr>Results – cross-source learning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Namyoon</cp:lastModifiedBy>
  <cp:revision>211</cp:revision>
  <cp:lastPrinted>2013-05-23T09:19:53Z</cp:lastPrinted>
  <dcterms:created xsi:type="dcterms:W3CDTF">2006-10-05T04:04:58Z</dcterms:created>
  <dcterms:modified xsi:type="dcterms:W3CDTF">2013-07-05T03:54:30Z</dcterms:modified>
</cp:coreProperties>
</file>