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77321" autoAdjust="0"/>
  </p:normalViewPr>
  <p:slideViewPr>
    <p:cSldViewPr>
      <p:cViewPr varScale="1">
        <p:scale>
          <a:sx n="59" d="100"/>
          <a:sy n="59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2014-01-09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7F2FDCEF-1A1A-4FA4-98B6-26F48C5B2AC9}" type="slidenum">
              <a:rPr lang="en-US" altLang="ko-KR" sz="120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ＭＳ Ｐゴシック" pitchFamily="-106" charset="-128"/>
              </a:rPr>
              <a:t>Edge are labeled with repetition levels</a:t>
            </a:r>
            <a:endParaRPr lang="ko-KR" altLang="ko-KR" dirty="0" smtClean="0">
              <a:ea typeface="ＭＳ Ｐゴシック" pitchFamily="-106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1F9BAF7A-2F29-4EFF-BD23-428BA41413E1}" type="slidenum">
              <a:rPr lang="en-US" altLang="ko-KR" sz="1200"/>
              <a:pPr eaLnBrk="1" hangingPunct="1"/>
              <a:t>12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583486CB-322F-4347-A633-33850C182B3D}" type="slidenum">
              <a:rPr lang="en-US" altLang="ko-KR" sz="1200"/>
              <a:pPr eaLnBrk="1" hangingPunct="1"/>
              <a:t>13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54E7E4DE-6017-4F2F-94C1-0EEBF45C0164}" type="slidenum">
              <a:rPr lang="en-US" altLang="ko-KR" sz="1200"/>
              <a:pPr eaLnBrk="1" hangingPunct="1"/>
              <a:t>14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ＭＳ Ｐゴシック" pitchFamily="-106" charset="-128"/>
              </a:rPr>
              <a:t>User defined</a:t>
            </a:r>
            <a:r>
              <a:rPr lang="en-US" altLang="ko-KR" baseline="0" dirty="0" smtClean="0">
                <a:ea typeface="ＭＳ Ｐゴシック" pitchFamily="-106" charset="-128"/>
              </a:rPr>
              <a:t> function</a:t>
            </a:r>
          </a:p>
          <a:p>
            <a:r>
              <a:rPr lang="en-US" altLang="ko-KR" baseline="0" dirty="0" smtClean="0">
                <a:ea typeface="ＭＳ Ｐゴシック" pitchFamily="-106" charset="-128"/>
              </a:rPr>
              <a:t>Table valued function(return multi-</a:t>
            </a:r>
            <a:r>
              <a:rPr lang="en-US" altLang="ko-KR" baseline="0" dirty="0" err="1" smtClean="0">
                <a:ea typeface="ＭＳ Ｐゴシック" pitchFamily="-106" charset="-128"/>
              </a:rPr>
              <a:t>reow</a:t>
            </a:r>
            <a:r>
              <a:rPr lang="en-US" altLang="ko-KR" baseline="0" dirty="0" smtClean="0">
                <a:ea typeface="ＭＳ Ｐゴシック" pitchFamily="-106" charset="-128"/>
              </a:rPr>
              <a:t> result)</a:t>
            </a:r>
          </a:p>
          <a:p>
            <a:endParaRPr lang="ko-KR" altLang="ko-KR" dirty="0" smtClean="0">
              <a:ea typeface="ＭＳ Ｐゴシック" pitchFamily="-106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FFA22C0D-0EBE-41BD-8E35-0CA22A6D1B64}" type="slidenum">
              <a:rPr lang="en-US" altLang="ko-KR" sz="1200"/>
              <a:pPr eaLnBrk="1" hangingPunct="1"/>
              <a:t>15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8C2AA7B0-DD50-45E4-BABD-B0AEDF29B3EF}" type="slidenum">
              <a:rPr lang="en-US" altLang="ko-KR" sz="1200"/>
              <a:pPr eaLnBrk="1" hangingPunct="1"/>
              <a:t>16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ＭＳ Ｐゴシック" pitchFamily="-106" charset="-128"/>
              </a:rPr>
              <a:t>Each server has query execution tree</a:t>
            </a:r>
            <a:endParaRPr lang="ko-KR" altLang="ko-KR" dirty="0" smtClean="0">
              <a:ea typeface="ＭＳ Ｐゴシック" pitchFamily="-106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C1EE2BF5-E8C4-4799-A2CA-16A7B8EB3A3D}" type="slidenum">
              <a:rPr lang="en-US" altLang="ko-KR" sz="1200"/>
              <a:pPr eaLnBrk="1" hangingPunct="1"/>
              <a:t>17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01805C89-29CB-4E92-854D-BFFB4BF8355A}" type="slidenum">
              <a:rPr lang="en-US" altLang="ko-KR" sz="1200"/>
              <a:pPr eaLnBrk="1" hangingPunct="1"/>
              <a:t>18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DC1A5636-7A27-4C5E-BE45-400CCB79973C}" type="slidenum">
              <a:rPr lang="en-US" altLang="ko-KR" sz="1200"/>
              <a:pPr eaLnBrk="1" hangingPunct="1"/>
              <a:t>19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D99DB465-A202-4944-A579-3D3BE1382180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ＭＳ Ｐゴシック" pitchFamily="-106" charset="-128"/>
              </a:rPr>
              <a:t>Graph a-c</a:t>
            </a:r>
            <a:r>
              <a:rPr lang="en-US" altLang="ko-KR" baseline="0" dirty="0" smtClean="0">
                <a:ea typeface="ＭＳ Ｐゴシック" pitchFamily="-106" charset="-128"/>
              </a:rPr>
              <a:t> : columnar storage 70MB/s read bandwidth</a:t>
            </a:r>
          </a:p>
          <a:p>
            <a:r>
              <a:rPr lang="en-US" altLang="ko-KR" baseline="0" dirty="0" smtClean="0">
                <a:ea typeface="ＭＳ Ｐゴシック" pitchFamily="-106" charset="-128"/>
              </a:rPr>
              <a:t>1GB data</a:t>
            </a:r>
          </a:p>
          <a:p>
            <a:r>
              <a:rPr lang="en-US" altLang="ko-KR" baseline="0" dirty="0" smtClean="0">
                <a:ea typeface="ＭＳ Ｐゴシック" pitchFamily="-106" charset="-128"/>
              </a:rPr>
              <a:t>Graph d-e : record-oriented storage</a:t>
            </a:r>
            <a:endParaRPr lang="ko-KR" altLang="ko-KR" dirty="0" smtClean="0">
              <a:ea typeface="ＭＳ Ｐゴシック" pitchFamily="-106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A3CED883-D9C3-4D10-8D98-5AC5F687EB17}" type="slidenum">
              <a:rPr lang="en-US" altLang="ko-KR" sz="1200"/>
              <a:pPr eaLnBrk="1" hangingPunct="1"/>
              <a:t>21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ＭＳ Ｐゴシック" pitchFamily="-106" charset="-128"/>
              </a:rPr>
              <a:t>Ad hoc SQL -&gt; </a:t>
            </a:r>
            <a:r>
              <a:rPr lang="ko-KR" altLang="en-US" dirty="0" smtClean="0">
                <a:ea typeface="ＭＳ Ｐゴシック" pitchFamily="-106" charset="-128"/>
              </a:rPr>
              <a:t>단발성 질의</a:t>
            </a:r>
            <a:endParaRPr lang="en-US" altLang="ko-KR" dirty="0" smtClean="0">
              <a:ea typeface="ＭＳ Ｐゴシック" pitchFamily="-106" charset="-128"/>
            </a:endParaRPr>
          </a:p>
          <a:p>
            <a:r>
              <a:rPr lang="en-US" altLang="ko-KR" dirty="0" err="1" smtClean="0">
                <a:ea typeface="ＭＳ Ｐゴシック" pitchFamily="-106" charset="-128"/>
              </a:rPr>
              <a:t>FlumeJava</a:t>
            </a:r>
            <a:r>
              <a:rPr lang="en-US" altLang="ko-KR" dirty="0" smtClean="0">
                <a:ea typeface="ＭＳ Ｐゴシック" pitchFamily="-106" charset="-128"/>
              </a:rPr>
              <a:t> -&gt; data-parallel pipelining</a:t>
            </a:r>
            <a:r>
              <a:rPr lang="en-US" altLang="ko-KR" baseline="0" dirty="0" smtClean="0">
                <a:ea typeface="ＭＳ Ｐゴシック" pitchFamily="-106" charset="-128"/>
              </a:rPr>
              <a:t> framework</a:t>
            </a:r>
          </a:p>
          <a:p>
            <a:r>
              <a:rPr lang="en-US" altLang="ko-KR" baseline="0" dirty="0" err="1" smtClean="0">
                <a:ea typeface="ＭＳ Ｐゴシック" pitchFamily="-106" charset="-128"/>
              </a:rPr>
              <a:t>Sawzall</a:t>
            </a:r>
            <a:r>
              <a:rPr lang="en-US" altLang="ko-KR" baseline="0" dirty="0" smtClean="0">
                <a:ea typeface="ＭＳ Ｐゴシック" pitchFamily="-106" charset="-128"/>
              </a:rPr>
              <a:t> -&gt; </a:t>
            </a:r>
            <a:r>
              <a:rPr lang="en-US" altLang="ko-KR" baseline="0" dirty="0" err="1" smtClean="0">
                <a:ea typeface="ＭＳ Ｐゴシック" pitchFamily="-106" charset="-128"/>
              </a:rPr>
              <a:t>sql</a:t>
            </a:r>
            <a:r>
              <a:rPr lang="en-US" altLang="ko-KR" baseline="0" dirty="0" smtClean="0">
                <a:ea typeface="ＭＳ Ｐゴシック" pitchFamily="-106" charset="-128"/>
              </a:rPr>
              <a:t>-like language</a:t>
            </a:r>
            <a:endParaRPr lang="ko-KR" altLang="ko-KR" dirty="0" smtClean="0">
              <a:ea typeface="ＭＳ Ｐゴシック" pitchFamily="-106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20A08902-74C0-4A84-AF67-68CB92A53BD4}" type="slidenum">
              <a:rPr lang="en-US" altLang="ko-KR" sz="1200"/>
              <a:pPr eaLnBrk="1" hangingPunct="1"/>
              <a:t>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443ACFD9-3DFA-4CB7-BAD0-DA9F80DBD01F}" type="slidenum">
              <a:rPr lang="en-US" altLang="ko-KR" sz="1200"/>
              <a:pPr eaLnBrk="1" hangingPunct="1"/>
              <a:t>22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6856AA8B-FF9C-44AD-9B2F-878AB74E61E9}" type="slidenum">
              <a:rPr lang="en-US" altLang="ko-KR" sz="1200"/>
              <a:pPr eaLnBrk="1" hangingPunct="1"/>
              <a:t>23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07FD3FCD-9BDB-4EFD-A91A-7A01607BE655}" type="slidenum">
              <a:rPr lang="en-US" altLang="ko-KR" sz="1200"/>
              <a:pPr eaLnBrk="1" hangingPunct="1"/>
              <a:t>24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03C3C7F3-3C4B-4E5E-8B27-B11C2764CA51}" type="slidenum">
              <a:rPr lang="en-US" altLang="ko-KR" sz="1200"/>
              <a:pPr eaLnBrk="1" hangingPunct="1"/>
              <a:t>25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B01C7449-4776-4752-BA86-07561F989DA2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994C47FC-FEA8-49B5-9148-C7FF37D3C9A6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EAF422D9-4442-4223-A31A-4B981A03C22F}" type="slidenum">
              <a:rPr lang="en-US" altLang="ko-KR" sz="1200"/>
              <a:pPr eaLnBrk="1" hangingPunct="1"/>
              <a:t>28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ＭＳ Ｐゴシック" pitchFamily="-106" charset="-128"/>
              </a:rPr>
              <a:t>Trillion 1</a:t>
            </a:r>
            <a:r>
              <a:rPr lang="ko-KR" altLang="en-US" dirty="0" smtClean="0">
                <a:ea typeface="ＭＳ Ｐゴシック" pitchFamily="-106" charset="-128"/>
              </a:rPr>
              <a:t>조</a:t>
            </a:r>
            <a:endParaRPr lang="en-US" altLang="ko-KR" dirty="0" smtClean="0">
              <a:ea typeface="ＭＳ Ｐゴシック" pitchFamily="-106" charset="-128"/>
            </a:endParaRPr>
          </a:p>
          <a:p>
            <a:r>
              <a:rPr lang="en-US" altLang="ko-KR" dirty="0" smtClean="0">
                <a:ea typeface="ＭＳ Ｐゴシック" pitchFamily="-106" charset="-128"/>
              </a:rPr>
              <a:t>Management</a:t>
            </a:r>
            <a:r>
              <a:rPr lang="en-US" altLang="ko-KR" baseline="0" dirty="0" smtClean="0">
                <a:ea typeface="ＭＳ Ｐゴシック" pitchFamily="-106" charset="-128"/>
              </a:rPr>
              <a:t> tools</a:t>
            </a:r>
            <a:endParaRPr lang="ko-KR" altLang="ko-KR" dirty="0" smtClean="0">
              <a:ea typeface="ＭＳ Ｐゴシック" pitchFamily="-106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F8B540AC-3157-477B-AF2F-0CE149729E43}" type="slidenum">
              <a:rPr lang="en-US" altLang="ko-KR" sz="1200"/>
              <a:pPr eaLnBrk="1" hangingPunct="1"/>
              <a:t>4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  <a:sym typeface="Wingdings" pitchFamily="-106" charset="2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4BF183B5-F6EB-42D1-AFF3-528B89DA9AB9}" type="slidenum">
              <a:rPr lang="en-US" altLang="ko-KR" sz="1200"/>
              <a:pPr eaLnBrk="1" hangingPunct="1"/>
              <a:t>5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022BC229-1297-4663-8FB9-ED2B54EDEAAF}" type="slidenum">
              <a:rPr lang="en-US" altLang="ko-KR" sz="1200"/>
              <a:pPr eaLnBrk="1" hangingPunct="1"/>
              <a:t>7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4A278044-502A-45A2-A1B2-52D5D7AC43D5}" type="slidenum">
              <a:rPr lang="en-US" altLang="ko-KR" sz="1200"/>
              <a:pPr eaLnBrk="1" hangingPunct="1"/>
              <a:t>8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E6191DC3-CC76-496E-9722-5E8E363B708B}" type="slidenum">
              <a:rPr lang="en-US" altLang="ko-KR" sz="1200"/>
              <a:pPr eaLnBrk="1" hangingPunct="1"/>
              <a:t>9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 smtClean="0">
                <a:ea typeface="ＭＳ Ｐゴシック" pitchFamily="-106" charset="-128"/>
              </a:rPr>
              <a:t>Repitition</a:t>
            </a:r>
            <a:r>
              <a:rPr lang="en-US" altLang="ko-KR" baseline="0" dirty="0" smtClean="0">
                <a:ea typeface="ＭＳ Ｐゴシック" pitchFamily="-106" charset="-128"/>
              </a:rPr>
              <a:t> level</a:t>
            </a:r>
          </a:p>
          <a:p>
            <a:r>
              <a:rPr lang="en-US" altLang="ko-KR" baseline="0" dirty="0" smtClean="0">
                <a:ea typeface="ＭＳ Ｐゴシック" pitchFamily="-106" charset="-128"/>
              </a:rPr>
              <a:t>Definition level</a:t>
            </a:r>
          </a:p>
          <a:p>
            <a:endParaRPr lang="ko-KR" altLang="ko-KR" dirty="0" smtClean="0">
              <a:ea typeface="ＭＳ Ｐゴシック" pitchFamily="-106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0567D917-26EE-43DF-8398-FB5091C67090}" type="slidenum">
              <a:rPr lang="en-US" altLang="ko-KR" sz="1200"/>
              <a:pPr eaLnBrk="1" hangingPunct="1"/>
              <a:t>10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ea typeface="ＭＳ Ｐゴシック" pitchFamily="-106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F0D81DFA-AB6B-48B7-950C-483963977348}" type="slidenum">
              <a:rPr lang="en-US" altLang="ko-KR" sz="1200"/>
              <a:pPr eaLnBrk="1" hangingPunct="1"/>
              <a:t>11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2014-01-09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Dremel</a:t>
            </a:r>
            <a:r>
              <a:rPr lang="en-US" altLang="ko-KR" dirty="0"/>
              <a:t>: Interactive Analysis of </a:t>
            </a:r>
            <a:r>
              <a:rPr lang="en-US" altLang="ko-KR" dirty="0" err="1"/>
              <a:t>WebScale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Datasets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Sergey </a:t>
            </a:r>
            <a:r>
              <a:rPr lang="en-US" altLang="ko-KR" dirty="0" err="1"/>
              <a:t>Melnik</a:t>
            </a:r>
            <a:r>
              <a:rPr lang="en-US" altLang="ko-KR" dirty="0"/>
              <a:t>, Andrey </a:t>
            </a:r>
            <a:r>
              <a:rPr lang="en-US" altLang="ko-KR" dirty="0" err="1"/>
              <a:t>Gubarev</a:t>
            </a:r>
            <a:r>
              <a:rPr lang="en-US" altLang="ko-KR" dirty="0"/>
              <a:t>, Jing </a:t>
            </a:r>
            <a:r>
              <a:rPr lang="en-US" altLang="ko-KR" dirty="0" err="1"/>
              <a:t>Jing</a:t>
            </a:r>
            <a:r>
              <a:rPr lang="en-US" altLang="ko-KR" dirty="0"/>
              <a:t> Long, Geoffrey </a:t>
            </a:r>
            <a:r>
              <a:rPr lang="en-US" altLang="ko-KR" dirty="0" err="1"/>
              <a:t>Romer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Shiva </a:t>
            </a:r>
            <a:r>
              <a:rPr lang="en-US" altLang="ko-KR" dirty="0" err="1"/>
              <a:t>Shivakumar</a:t>
            </a:r>
            <a:r>
              <a:rPr lang="en-US" altLang="ko-KR" dirty="0"/>
              <a:t>, Matt </a:t>
            </a:r>
            <a:r>
              <a:rPr lang="en-US" altLang="ko-KR" dirty="0" err="1"/>
              <a:t>Tolton</a:t>
            </a:r>
            <a:r>
              <a:rPr lang="en-US" altLang="ko-KR" dirty="0"/>
              <a:t>, Theo </a:t>
            </a:r>
            <a:r>
              <a:rPr lang="en-US" altLang="ko-KR" dirty="0" err="1"/>
              <a:t>Vassilakis</a:t>
            </a:r>
            <a:endParaRPr lang="en-US" altLang="ko-KR" dirty="0"/>
          </a:p>
          <a:p>
            <a:r>
              <a:rPr lang="en-US" altLang="ko-KR" dirty="0"/>
              <a:t>Google, Inc.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8 January 2014</a:t>
            </a:r>
            <a:endParaRPr lang="en-US" altLang="ko-KR" dirty="0"/>
          </a:p>
          <a:p>
            <a:pPr algn="r"/>
            <a:r>
              <a:rPr lang="en-US" altLang="ko-KR" dirty="0" smtClean="0"/>
              <a:t>SNU IDB</a:t>
            </a:r>
          </a:p>
          <a:p>
            <a:pPr algn="r"/>
            <a:r>
              <a:rPr lang="en-US" altLang="ko-KR" dirty="0" err="1" smtClean="0"/>
              <a:t>Hyesung</a:t>
            </a:r>
            <a:r>
              <a:rPr lang="en-US" altLang="ko-KR" dirty="0" smtClean="0"/>
              <a:t> Oh</a:t>
            </a:r>
          </a:p>
          <a:p>
            <a:pPr algn="r"/>
            <a:r>
              <a:rPr lang="en-US" altLang="ko-KR" dirty="0" smtClean="0"/>
              <a:t>(slides by authors)</a:t>
            </a:r>
          </a:p>
        </p:txBody>
      </p:sp>
    </p:spTree>
    <p:extLst>
      <p:ext uri="{BB962C8B-B14F-4D97-AF65-F5344CB8AC3E}">
        <p14:creationId xmlns:p14="http://schemas.microsoft.com/office/powerpoint/2010/main" val="35700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Column-striped representation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83080"/>
          <a:ext cx="1508760" cy="1002984"/>
        </p:xfrm>
        <a:graphic>
          <a:graphicData uri="http://schemas.openxmlformats.org/drawingml/2006/table">
            <a:tbl>
              <a:tblPr/>
              <a:tblGrid>
                <a:gridCol w="817245"/>
                <a:gridCol w="348615"/>
                <a:gridCol w="342900"/>
              </a:tblGrid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value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r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d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48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2982C563-28AA-4549-93CF-63D5BA406565}" type="slidenum">
              <a:rPr lang="en-US" altLang="ko-KR" sz="1300"/>
              <a:pPr eaLnBrk="1" hangingPunct="1"/>
              <a:t>10</a:t>
            </a:fld>
            <a:endParaRPr lang="en-US" altLang="ko-KR" sz="1300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11698332"/>
              </p:ext>
            </p:extLst>
          </p:nvPr>
        </p:nvGraphicFramePr>
        <p:xfrm>
          <a:off x="4434840" y="1783080"/>
          <a:ext cx="1508760" cy="1671640"/>
        </p:xfrm>
        <a:graphic>
          <a:graphicData uri="http://schemas.openxmlformats.org/drawingml/2006/table">
            <a:tbl>
              <a:tblPr/>
              <a:tblGrid>
                <a:gridCol w="817245"/>
                <a:gridCol w="348615"/>
                <a:gridCol w="342900"/>
              </a:tblGrid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value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r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d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40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60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80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30313780"/>
              </p:ext>
            </p:extLst>
          </p:nvPr>
        </p:nvGraphicFramePr>
        <p:xfrm>
          <a:off x="6423660" y="1783080"/>
          <a:ext cx="1508760" cy="1337312"/>
        </p:xfrm>
        <a:graphic>
          <a:graphicData uri="http://schemas.openxmlformats.org/drawingml/2006/table">
            <a:tbl>
              <a:tblPr/>
              <a:tblGrid>
                <a:gridCol w="817245"/>
                <a:gridCol w="348615"/>
                <a:gridCol w="342900"/>
              </a:tblGrid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value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r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d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30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57200" y="1440180"/>
            <a:ext cx="82296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DocId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/>
        </p:nvGraphicFramePr>
        <p:xfrm>
          <a:off x="2446020" y="1783080"/>
          <a:ext cx="1645920" cy="1671640"/>
        </p:xfrm>
        <a:graphic>
          <a:graphicData uri="http://schemas.openxmlformats.org/drawingml/2006/table">
            <a:tbl>
              <a:tblPr/>
              <a:tblGrid>
                <a:gridCol w="960120"/>
                <a:gridCol w="342900"/>
                <a:gridCol w="342900"/>
              </a:tblGrid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value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r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d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http://A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http://B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http://C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446020" y="1440180"/>
            <a:ext cx="123444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Name.Url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/>
        </p:nvGraphicFramePr>
        <p:xfrm>
          <a:off x="1760220" y="4183380"/>
          <a:ext cx="1645920" cy="2005968"/>
        </p:xfrm>
        <a:graphic>
          <a:graphicData uri="http://schemas.openxmlformats.org/drawingml/2006/table">
            <a:tbl>
              <a:tblPr/>
              <a:tblGrid>
                <a:gridCol w="960120"/>
                <a:gridCol w="342900"/>
                <a:gridCol w="342900"/>
              </a:tblGrid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value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r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d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en-us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en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en-gb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760220" y="3840480"/>
            <a:ext cx="24003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Name.Language.Code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3420" y="3840480"/>
            <a:ext cx="267462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Name.Language.Country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23660" y="1440180"/>
            <a:ext cx="178308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Links.Backward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840" y="1440180"/>
            <a:ext cx="164592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Links.Forward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/>
        </p:nvGraphicFramePr>
        <p:xfrm>
          <a:off x="4503420" y="4183380"/>
          <a:ext cx="1645920" cy="2005968"/>
        </p:xfrm>
        <a:graphic>
          <a:graphicData uri="http://schemas.openxmlformats.org/drawingml/2006/table">
            <a:tbl>
              <a:tblPr/>
              <a:tblGrid>
                <a:gridCol w="960120"/>
                <a:gridCol w="342900"/>
                <a:gridCol w="342900"/>
              </a:tblGrid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value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r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d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us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3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gb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3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601571"/>
      </p:ext>
    </p:extLst>
  </p:cSld>
  <p:clrMapOvr>
    <a:masterClrMapping/>
  </p:clrMapOvr>
  <p:transition advTm="2094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79512" y="137160"/>
            <a:ext cx="8435340" cy="6275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Repetition and definition levels</a:t>
            </a:r>
          </a:p>
        </p:txBody>
      </p:sp>
      <p:sp>
        <p:nvSpPr>
          <p:cNvPr id="35879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C5C71454-C4A7-4255-B911-120645517D43}" type="slidenum">
              <a:rPr lang="en-US" altLang="ko-KR" sz="1300"/>
              <a:pPr eaLnBrk="1" hangingPunct="1"/>
              <a:t>11</a:t>
            </a:fld>
            <a:endParaRPr lang="en-US" altLang="ko-KR" sz="130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652260" y="1021574"/>
            <a:ext cx="2057400" cy="36840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DocId: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10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Links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Forward: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Forward: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40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Forward: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60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Name 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Language 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Code: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</a:t>
            </a:r>
            <a:r>
              <a:rPr lang="en-US" altLang="ko-KR" sz="1300" b="1">
                <a:solidFill>
                  <a:srgbClr val="FF0000"/>
                </a:solidFill>
                <a:latin typeface="Courier New" pitchFamily="-106" charset="0"/>
                <a:cs typeface="Courier New" pitchFamily="-106" charset="0"/>
              </a:rPr>
              <a:t>en-us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Country: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'us'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Language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Code: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</a:t>
            </a:r>
            <a:r>
              <a:rPr lang="en-US" altLang="ko-KR" sz="1300" b="1">
                <a:solidFill>
                  <a:srgbClr val="FF0000"/>
                </a:solidFill>
                <a:latin typeface="Courier New" pitchFamily="-106" charset="0"/>
                <a:cs typeface="Courier New" pitchFamily="-106" charset="0"/>
              </a:rPr>
              <a:t>en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'http://A'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'http://B'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Language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Code: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'en-gb'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Country: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'gb'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343900" y="884414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>
                <a:cs typeface="Times New Roman" pitchFamily="-106" charset="0"/>
              </a:rPr>
              <a:t>r</a:t>
            </a:r>
            <a:r>
              <a:rPr lang="en-US" altLang="ko-KR" sz="2500" b="1" baseline="-25000">
                <a:cs typeface="Times New Roman" pitchFamily="-106" charset="0"/>
              </a:rPr>
              <a:t>1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652260" y="4800600"/>
            <a:ext cx="2057400" cy="16344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DocId: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20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Links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Backward: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10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Backward: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30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Forward: 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80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'http://C'</a:t>
            </a:r>
            <a:endParaRPr lang="en-US" altLang="ko-KR" sz="1400" b="1">
              <a:latin typeface="Courier New" pitchFamily="-106" charset="0"/>
              <a:cs typeface="Courier New" pitchFamily="-106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8332470" y="4663440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>
                <a:cs typeface="Times New Roman" pitchFamily="-106" charset="0"/>
              </a:rPr>
              <a:t>r</a:t>
            </a:r>
            <a:r>
              <a:rPr lang="en-US" altLang="ko-KR" sz="2500" b="1" baseline="-25000">
                <a:cs typeface="Times New Roman" pitchFamily="-106" charset="0"/>
              </a:rPr>
              <a:t>2</a:t>
            </a: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/>
        </p:nvGraphicFramePr>
        <p:xfrm>
          <a:off x="868680" y="2400300"/>
          <a:ext cx="1645920" cy="2005968"/>
        </p:xfrm>
        <a:graphic>
          <a:graphicData uri="http://schemas.openxmlformats.org/drawingml/2006/table">
            <a:tbl>
              <a:tblPr/>
              <a:tblGrid>
                <a:gridCol w="960120"/>
                <a:gridCol w="342900"/>
                <a:gridCol w="342900"/>
              </a:tblGrid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value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r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d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878DE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en-us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en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en-gb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2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NULL</a:t>
                      </a:r>
                    </a:p>
                  </a:txBody>
                  <a:tcPr marL="82296" marR="82296" marT="41148" marB="41148" horzOverflow="overflow">
                    <a:lnL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rgbClr val="7878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6" charset="-128"/>
                          <a:cs typeface="Arial" charset="0"/>
                        </a:rPr>
                        <a:t>1</a:t>
                      </a:r>
                    </a:p>
                  </a:txBody>
                  <a:tcPr marL="82296" marR="82296" marT="41148" marB="41148" horzOverflow="overflow">
                    <a:lnL>
                      <a:noFill/>
                    </a:lnL>
                    <a:lnR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68680" y="2057400"/>
            <a:ext cx="24003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Name.Language.Code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680" y="4800600"/>
            <a:ext cx="4393407" cy="637223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: At what repeated field in the field's path</a:t>
            </a:r>
            <a:b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   the value has repeated</a:t>
            </a:r>
            <a:endParaRPr lang="en-US" altLang="ko-KR" sz="1400"/>
          </a:p>
        </p:txBody>
      </p:sp>
      <p:sp>
        <p:nvSpPr>
          <p:cNvPr id="11" name="Rectangle 10"/>
          <p:cNvSpPr/>
          <p:nvPr/>
        </p:nvSpPr>
        <p:spPr>
          <a:xfrm>
            <a:off x="800100" y="5692140"/>
            <a:ext cx="4849178" cy="637223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: How many fields in paths that could be</a:t>
            </a:r>
            <a:b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    undefined (opt. or rep.) are actually present</a:t>
            </a:r>
            <a:endParaRPr lang="en-US" altLang="ko-KR" sz="1400"/>
          </a:p>
        </p:txBody>
      </p:sp>
      <p:sp>
        <p:nvSpPr>
          <p:cNvPr id="16" name="Rectangle 15"/>
          <p:cNvSpPr/>
          <p:nvPr/>
        </p:nvSpPr>
        <p:spPr>
          <a:xfrm rot="21345822">
            <a:off x="3543298" y="2298915"/>
            <a:ext cx="2788920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record (r=0) has repeated</a:t>
            </a:r>
            <a:endParaRPr lang="en-US" altLang="ko-KR" sz="1400" dirty="0"/>
          </a:p>
        </p:txBody>
      </p:sp>
      <p:sp>
        <p:nvSpPr>
          <p:cNvPr id="17" name="Rectangle 16"/>
          <p:cNvSpPr/>
          <p:nvPr/>
        </p:nvSpPr>
        <p:spPr>
          <a:xfrm>
            <a:off x="1828800" y="1697355"/>
            <a:ext cx="505778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r=2</a:t>
            </a:r>
            <a:endParaRPr lang="en-US" altLang="ko-KR"/>
          </a:p>
        </p:txBody>
      </p:sp>
      <p:sp>
        <p:nvSpPr>
          <p:cNvPr id="18" name="Rectangle 17"/>
          <p:cNvSpPr/>
          <p:nvPr/>
        </p:nvSpPr>
        <p:spPr>
          <a:xfrm>
            <a:off x="1074420" y="1697355"/>
            <a:ext cx="505778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r=1</a:t>
            </a:r>
            <a:endParaRPr lang="en-US" altLang="ko-KR"/>
          </a:p>
        </p:txBody>
      </p:sp>
      <p:sp>
        <p:nvSpPr>
          <p:cNvPr id="20" name="Rectangle 19"/>
          <p:cNvSpPr/>
          <p:nvPr/>
        </p:nvSpPr>
        <p:spPr>
          <a:xfrm rot="21404242">
            <a:off x="3324702" y="2771702"/>
            <a:ext cx="3226118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Arial" charset="0"/>
                <a:cs typeface="Arial" charset="0"/>
              </a:rPr>
              <a:t>Language 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(r=2) has repeated</a:t>
            </a:r>
            <a:endParaRPr lang="en-US" altLang="ko-KR" sz="1400" dirty="0"/>
          </a:p>
        </p:txBody>
      </p: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2583180" y="2496312"/>
            <a:ext cx="4521708" cy="384048"/>
          </a:xfrm>
          <a:prstGeom prst="straightConnector1">
            <a:avLst/>
          </a:prstGeom>
          <a:noFill/>
          <a:ln w="12700">
            <a:solidFill>
              <a:srgbClr val="008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flipV="1">
            <a:off x="2583180" y="3072384"/>
            <a:ext cx="4494276" cy="150876"/>
          </a:xfrm>
          <a:prstGeom prst="straightConnector1">
            <a:avLst/>
          </a:prstGeom>
          <a:noFill/>
          <a:ln w="12700">
            <a:solidFill>
              <a:srgbClr val="008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2446020" y="1697355"/>
            <a:ext cx="1744504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(non-repeating)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808814"/>
      </p:ext>
    </p:extLst>
  </p:cSld>
  <p:clrMapOvr>
    <a:masterClrMapping/>
  </p:clrMapOvr>
  <p:transition advTm="9036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Record assembly FSM</a:t>
            </a:r>
          </a:p>
        </p:txBody>
      </p:sp>
      <p:sp>
        <p:nvSpPr>
          <p:cNvPr id="37918" name="Slide Number Placeholder 29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12B99453-8704-4AC9-BC42-EE4337FC8CFE}" type="slidenum">
              <a:rPr lang="en-US" altLang="ko-KR" sz="1300"/>
              <a:pPr eaLnBrk="1" hangingPunct="1"/>
              <a:t>12</a:t>
            </a:fld>
            <a:endParaRPr lang="en-US" altLang="ko-KR" sz="1300"/>
          </a:p>
        </p:txBody>
      </p:sp>
      <p:sp>
        <p:nvSpPr>
          <p:cNvPr id="17" name="Rounded Rectangle 16"/>
          <p:cNvSpPr/>
          <p:nvPr/>
        </p:nvSpPr>
        <p:spPr>
          <a:xfrm>
            <a:off x="4914900" y="3467577"/>
            <a:ext cx="267462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Name.Language.Country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60220" y="3467577"/>
            <a:ext cx="240030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Name.Language.Code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51760" y="2674620"/>
            <a:ext cx="185166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Links.Backward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14900" y="2674620"/>
            <a:ext cx="164592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Links.Forward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91940" y="4221957"/>
            <a:ext cx="109728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Name.Url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160520" y="2057400"/>
            <a:ext cx="82296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DocId</a:t>
            </a:r>
          </a:p>
        </p:txBody>
      </p:sp>
      <p:sp>
        <p:nvSpPr>
          <p:cNvPr id="28" name="Freeform 27"/>
          <p:cNvSpPr>
            <a:spLocks noChangeArrowheads="1"/>
          </p:cNvSpPr>
          <p:nvPr/>
        </p:nvSpPr>
        <p:spPr bwMode="auto">
          <a:xfrm rot="-5400000">
            <a:off x="2133839" y="2615327"/>
            <a:ext cx="601503" cy="448628"/>
          </a:xfrm>
          <a:custGeom>
            <a:avLst/>
            <a:gdLst>
              <a:gd name="T0" fmla="*/ 346858 w 864914"/>
              <a:gd name="T1" fmla="*/ 498475 h 498147"/>
              <a:gd name="T2" fmla="*/ 668337 w 864914"/>
              <a:gd name="T3" fmla="*/ 235543 h 498147"/>
              <a:gd name="T4" fmla="*/ 329939 w 864914"/>
              <a:gd name="T5" fmla="*/ 5478 h 498147"/>
              <a:gd name="T6" fmla="*/ 0 w 864914"/>
              <a:gd name="T7" fmla="*/ 202676 h 498147"/>
              <a:gd name="T8" fmla="*/ 304559 w 864914"/>
              <a:gd name="T9" fmla="*/ 498475 h 498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914"/>
              <a:gd name="T16" fmla="*/ 0 h 498147"/>
              <a:gd name="T17" fmla="*/ 864914 w 864914"/>
              <a:gd name="T18" fmla="*/ 498147 h 498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914" h="498147">
                <a:moveTo>
                  <a:pt x="448879" y="498147"/>
                </a:moveTo>
                <a:cubicBezTo>
                  <a:pt x="658721" y="407823"/>
                  <a:pt x="848763" y="412677"/>
                  <a:pt x="864914" y="235388"/>
                </a:cubicBezTo>
                <a:cubicBezTo>
                  <a:pt x="841887" y="30430"/>
                  <a:pt x="571135" y="10948"/>
                  <a:pt x="426983" y="5474"/>
                </a:cubicBezTo>
                <a:cubicBezTo>
                  <a:pt x="282831" y="0"/>
                  <a:pt x="21130" y="44724"/>
                  <a:pt x="0" y="202543"/>
                </a:cubicBezTo>
                <a:cubicBezTo>
                  <a:pt x="10111" y="386949"/>
                  <a:pt x="194332" y="391401"/>
                  <a:pt x="394138" y="498147"/>
                </a:cubicBez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 anchor="ctr"/>
          <a:lstStyle/>
          <a:p>
            <a:pPr algn="ctr"/>
            <a:endParaRPr lang="ko-KR" altLang="ko-KR"/>
          </a:p>
        </p:txBody>
      </p:sp>
      <p:sp>
        <p:nvSpPr>
          <p:cNvPr id="37898" name="Rectangle 28"/>
          <p:cNvSpPr>
            <a:spLocks noChangeArrowheads="1"/>
          </p:cNvSpPr>
          <p:nvPr/>
        </p:nvSpPr>
        <p:spPr bwMode="auto">
          <a:xfrm>
            <a:off x="1965960" y="2674620"/>
            <a:ext cx="281464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endParaRPr lang="en-US" altLang="ko-KR"/>
          </a:p>
        </p:txBody>
      </p:sp>
      <p:cxnSp>
        <p:nvCxnSpPr>
          <p:cNvPr id="31" name="Straight Arrow Connector 30"/>
          <p:cNvCxnSpPr>
            <a:cxnSpLocks noChangeShapeType="1"/>
            <a:stCxn id="19" idx="0"/>
            <a:endCxn id="22" idx="2"/>
          </p:cNvCxnSpPr>
          <p:nvPr/>
        </p:nvCxnSpPr>
        <p:spPr bwMode="auto">
          <a:xfrm rot="5400000" flipH="1" flipV="1">
            <a:off x="3937635" y="2040255"/>
            <a:ext cx="274320" cy="99441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0" name="Rectangle 31"/>
          <p:cNvSpPr>
            <a:spLocks noChangeArrowheads="1"/>
          </p:cNvSpPr>
          <p:nvPr/>
        </p:nvSpPr>
        <p:spPr bwMode="auto">
          <a:xfrm>
            <a:off x="3817620" y="2263140"/>
            <a:ext cx="281464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en-US" altLang="ko-KR"/>
          </a:p>
        </p:txBody>
      </p:sp>
      <p:sp>
        <p:nvSpPr>
          <p:cNvPr id="37901" name="Rectangle 37"/>
          <p:cNvSpPr>
            <a:spLocks noChangeArrowheads="1"/>
          </p:cNvSpPr>
          <p:nvPr/>
        </p:nvSpPr>
        <p:spPr bwMode="auto">
          <a:xfrm>
            <a:off x="6965157" y="2606040"/>
            <a:ext cx="281463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endParaRPr lang="en-US" altLang="ko-KR"/>
          </a:p>
        </p:txBody>
      </p:sp>
      <p:cxnSp>
        <p:nvCxnSpPr>
          <p:cNvPr id="39" name="Straight Arrow Connector 38"/>
          <p:cNvCxnSpPr>
            <a:cxnSpLocks noChangeShapeType="1"/>
            <a:stCxn id="20" idx="2"/>
            <a:endCxn id="18" idx="0"/>
          </p:cNvCxnSpPr>
          <p:nvPr/>
        </p:nvCxnSpPr>
        <p:spPr bwMode="auto">
          <a:xfrm rot="5400000">
            <a:off x="4124087" y="1853804"/>
            <a:ext cx="450057" cy="277749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Rectangle 41"/>
          <p:cNvSpPr>
            <a:spLocks noChangeArrowheads="1"/>
          </p:cNvSpPr>
          <p:nvPr/>
        </p:nvSpPr>
        <p:spPr bwMode="auto">
          <a:xfrm>
            <a:off x="4496277" y="2914650"/>
            <a:ext cx="281463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en-US" altLang="ko-KR"/>
          </a:p>
        </p:txBody>
      </p:sp>
      <p:cxnSp>
        <p:nvCxnSpPr>
          <p:cNvPr id="43" name="Straight Arrow Connector 42"/>
          <p:cNvCxnSpPr>
            <a:cxnSpLocks noChangeShapeType="1"/>
            <a:stCxn id="18" idx="3"/>
            <a:endCxn id="17" idx="1"/>
          </p:cNvCxnSpPr>
          <p:nvPr/>
        </p:nvCxnSpPr>
        <p:spPr bwMode="auto">
          <a:xfrm>
            <a:off x="4160520" y="3639027"/>
            <a:ext cx="754380" cy="142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45"/>
          <p:cNvSpPr>
            <a:spLocks noChangeArrowheads="1"/>
          </p:cNvSpPr>
          <p:nvPr/>
        </p:nvSpPr>
        <p:spPr bwMode="auto">
          <a:xfrm>
            <a:off x="4229100" y="3340418"/>
            <a:ext cx="628650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0,1,2</a:t>
            </a:r>
            <a:endParaRPr lang="en-US" altLang="ko-KR"/>
          </a:p>
        </p:txBody>
      </p:sp>
      <p:cxnSp>
        <p:nvCxnSpPr>
          <p:cNvPr id="48" name="Curved Connector 47"/>
          <p:cNvCxnSpPr>
            <a:cxnSpLocks noChangeShapeType="1"/>
            <a:stCxn id="17" idx="2"/>
            <a:endCxn id="18" idx="2"/>
          </p:cNvCxnSpPr>
          <p:nvPr/>
        </p:nvCxnSpPr>
        <p:spPr bwMode="auto">
          <a:xfrm rot="5400000">
            <a:off x="4607005" y="2163842"/>
            <a:ext cx="1429" cy="3291840"/>
          </a:xfrm>
          <a:prstGeom prst="curvedConnector3">
            <a:avLst>
              <a:gd name="adj1" fmla="val 14395468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7" name="Rectangle 49"/>
          <p:cNvSpPr>
            <a:spLocks noChangeArrowheads="1"/>
          </p:cNvSpPr>
          <p:nvPr/>
        </p:nvSpPr>
        <p:spPr bwMode="auto">
          <a:xfrm>
            <a:off x="4503420" y="3726180"/>
            <a:ext cx="281464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endParaRPr lang="en-US" altLang="ko-KR"/>
          </a:p>
        </p:txBody>
      </p:sp>
      <p:cxnSp>
        <p:nvCxnSpPr>
          <p:cNvPr id="51" name="Straight Arrow Connector 50"/>
          <p:cNvCxnSpPr>
            <a:cxnSpLocks noChangeShapeType="1"/>
            <a:stCxn id="17" idx="2"/>
            <a:endCxn id="21" idx="3"/>
          </p:cNvCxnSpPr>
          <p:nvPr/>
        </p:nvCxnSpPr>
        <p:spPr bwMode="auto">
          <a:xfrm rot="5400000">
            <a:off x="5429250" y="3570447"/>
            <a:ext cx="582930" cy="1062990"/>
          </a:xfrm>
          <a:prstGeom prst="curvedConnector2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Rectangle 53"/>
          <p:cNvSpPr>
            <a:spLocks noChangeArrowheads="1"/>
          </p:cNvSpPr>
          <p:nvPr/>
        </p:nvSpPr>
        <p:spPr bwMode="auto">
          <a:xfrm>
            <a:off x="5832158" y="4163378"/>
            <a:ext cx="454343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0,1</a:t>
            </a:r>
            <a:endParaRPr lang="en-US" altLang="ko-KR"/>
          </a:p>
        </p:txBody>
      </p:sp>
      <p:cxnSp>
        <p:nvCxnSpPr>
          <p:cNvPr id="55" name="Straight Arrow Connector 54"/>
          <p:cNvCxnSpPr>
            <a:cxnSpLocks noChangeShapeType="1"/>
            <a:stCxn id="21" idx="1"/>
            <a:endCxn id="18" idx="2"/>
          </p:cNvCxnSpPr>
          <p:nvPr/>
        </p:nvCxnSpPr>
        <p:spPr bwMode="auto">
          <a:xfrm rot="10800000">
            <a:off x="2960370" y="3810477"/>
            <a:ext cx="1131570" cy="582930"/>
          </a:xfrm>
          <a:prstGeom prst="curvedConnector2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1" name="Rectangle 57"/>
          <p:cNvSpPr>
            <a:spLocks noChangeArrowheads="1"/>
          </p:cNvSpPr>
          <p:nvPr/>
        </p:nvSpPr>
        <p:spPr bwMode="auto">
          <a:xfrm>
            <a:off x="3261837" y="4231958"/>
            <a:ext cx="281463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endParaRPr lang="en-US" altLang="ko-KR"/>
          </a:p>
        </p:txBody>
      </p: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 rot="5400000">
            <a:off x="4401265" y="1886665"/>
            <a:ext cx="342900" cy="142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Freeform 86"/>
          <p:cNvSpPr>
            <a:spLocks noChangeArrowheads="1"/>
          </p:cNvSpPr>
          <p:nvPr/>
        </p:nvSpPr>
        <p:spPr bwMode="auto">
          <a:xfrm rot="5400000" flipH="1">
            <a:off x="6477239" y="2613898"/>
            <a:ext cx="601504" cy="448628"/>
          </a:xfrm>
          <a:custGeom>
            <a:avLst/>
            <a:gdLst>
              <a:gd name="T0" fmla="*/ 346859 w 864914"/>
              <a:gd name="T1" fmla="*/ 498475 h 498147"/>
              <a:gd name="T2" fmla="*/ 668338 w 864914"/>
              <a:gd name="T3" fmla="*/ 235543 h 498147"/>
              <a:gd name="T4" fmla="*/ 329939 w 864914"/>
              <a:gd name="T5" fmla="*/ 5478 h 498147"/>
              <a:gd name="T6" fmla="*/ 0 w 864914"/>
              <a:gd name="T7" fmla="*/ 202676 h 498147"/>
              <a:gd name="T8" fmla="*/ 304559 w 864914"/>
              <a:gd name="T9" fmla="*/ 498475 h 498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914"/>
              <a:gd name="T16" fmla="*/ 0 h 498147"/>
              <a:gd name="T17" fmla="*/ 864914 w 864914"/>
              <a:gd name="T18" fmla="*/ 498147 h 498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914" h="498147">
                <a:moveTo>
                  <a:pt x="448879" y="498147"/>
                </a:moveTo>
                <a:cubicBezTo>
                  <a:pt x="658721" y="407823"/>
                  <a:pt x="848763" y="412677"/>
                  <a:pt x="864914" y="235388"/>
                </a:cubicBezTo>
                <a:cubicBezTo>
                  <a:pt x="841887" y="30430"/>
                  <a:pt x="571135" y="10948"/>
                  <a:pt x="426983" y="5474"/>
                </a:cubicBezTo>
                <a:cubicBezTo>
                  <a:pt x="282831" y="0"/>
                  <a:pt x="21130" y="44724"/>
                  <a:pt x="0" y="202543"/>
                </a:cubicBezTo>
                <a:cubicBezTo>
                  <a:pt x="10111" y="386949"/>
                  <a:pt x="194332" y="391401"/>
                  <a:pt x="394138" y="498147"/>
                </a:cubicBez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 anchor="ctr"/>
          <a:lstStyle/>
          <a:p>
            <a:pPr algn="ctr"/>
            <a:endParaRPr lang="ko-KR" altLang="ko-KR"/>
          </a:p>
        </p:txBody>
      </p:sp>
      <p:sp>
        <p:nvSpPr>
          <p:cNvPr id="37914" name="Rectangle 89"/>
          <p:cNvSpPr>
            <a:spLocks noChangeArrowheads="1"/>
          </p:cNvSpPr>
          <p:nvPr/>
        </p:nvSpPr>
        <p:spPr bwMode="auto">
          <a:xfrm>
            <a:off x="4359117" y="4564857"/>
            <a:ext cx="281463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en-US" altLang="ko-KR"/>
          </a:p>
        </p:txBody>
      </p:sp>
      <p:cxnSp>
        <p:nvCxnSpPr>
          <p:cNvPr id="91" name="Straight Arrow Connector 90"/>
          <p:cNvCxnSpPr>
            <a:cxnSpLocks noChangeShapeType="1"/>
          </p:cNvCxnSpPr>
          <p:nvPr/>
        </p:nvCxnSpPr>
        <p:spPr bwMode="auto">
          <a:xfrm rot="5400000">
            <a:off x="4456272" y="4749165"/>
            <a:ext cx="372903" cy="42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503420" y="2846070"/>
            <a:ext cx="411480" cy="142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Rectangle 46"/>
          <p:cNvSpPr>
            <a:spLocks noChangeArrowheads="1"/>
          </p:cNvSpPr>
          <p:nvPr/>
        </p:nvSpPr>
        <p:spPr bwMode="auto">
          <a:xfrm>
            <a:off x="4564857" y="2547462"/>
            <a:ext cx="281463" cy="33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en-US" altLang="ko-KR"/>
          </a:p>
        </p:txBody>
      </p:sp>
      <p:sp>
        <p:nvSpPr>
          <p:cNvPr id="33" name="Rectangle 32"/>
          <p:cNvSpPr/>
          <p:nvPr/>
        </p:nvSpPr>
        <p:spPr>
          <a:xfrm>
            <a:off x="1280160" y="5417820"/>
            <a:ext cx="5808770" cy="3600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For record-oriented data processing (e.g., </a:t>
            </a:r>
            <a:r>
              <a:rPr lang="en-US" kern="0" dirty="0" err="1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MapReduce</a:t>
            </a:r>
            <a:r>
              <a:rPr lang="en-US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)</a:t>
            </a:r>
          </a:p>
        </p:txBody>
      </p:sp>
      <p:sp>
        <p:nvSpPr>
          <p:cNvPr id="37921" name="TextBox 39"/>
          <p:cNvSpPr txBox="1">
            <a:spLocks noChangeArrowheads="1"/>
          </p:cNvSpPr>
          <p:nvPr/>
        </p:nvSpPr>
        <p:spPr bwMode="auto">
          <a:xfrm>
            <a:off x="6307931" y="1218724"/>
            <a:ext cx="2307811" cy="11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Transitions</a:t>
            </a:r>
          </a:p>
          <a:p>
            <a:pPr eaLnBrk="1" hangingPunct="1"/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labeled with</a:t>
            </a:r>
          </a:p>
          <a:p>
            <a:pPr eaLnBrk="1" hangingPunct="1"/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repetition levels</a:t>
            </a:r>
          </a:p>
        </p:txBody>
      </p:sp>
    </p:spTree>
    <p:extLst>
      <p:ext uri="{BB962C8B-B14F-4D97-AF65-F5344CB8AC3E}">
        <p14:creationId xmlns:p14="http://schemas.microsoft.com/office/powerpoint/2010/main" val="3400516690"/>
      </p:ext>
    </p:extLst>
  </p:cSld>
  <p:clrMapOvr>
    <a:masterClrMapping/>
  </p:clrMapOvr>
  <p:transition advTm="3209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Reading two fields</a:t>
            </a:r>
          </a:p>
        </p:txBody>
      </p:sp>
      <p:sp>
        <p:nvSpPr>
          <p:cNvPr id="39952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B3BC309E-DC18-41BA-BCAF-E4DE42C279D9}" type="slidenum">
              <a:rPr lang="en-US" altLang="ko-KR" sz="1300"/>
              <a:pPr eaLnBrk="1" hangingPunct="1"/>
              <a:t>13</a:t>
            </a:fld>
            <a:endParaRPr lang="en-US" altLang="ko-KR" sz="1300"/>
          </a:p>
        </p:txBody>
      </p:sp>
      <p:sp>
        <p:nvSpPr>
          <p:cNvPr id="68" name="Rounded Rectangle 67"/>
          <p:cNvSpPr/>
          <p:nvPr/>
        </p:nvSpPr>
        <p:spPr>
          <a:xfrm>
            <a:off x="2880360" y="2788920"/>
            <a:ext cx="82296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DocId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971675" y="3543300"/>
            <a:ext cx="2640330" cy="342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Name.Language.Country</a:t>
            </a:r>
          </a:p>
        </p:txBody>
      </p:sp>
      <p:sp>
        <p:nvSpPr>
          <p:cNvPr id="39941" name="Rectangle 70"/>
          <p:cNvSpPr>
            <a:spLocks noChangeArrowheads="1"/>
          </p:cNvSpPr>
          <p:nvPr/>
        </p:nvSpPr>
        <p:spPr bwMode="auto">
          <a:xfrm>
            <a:off x="1114425" y="3543300"/>
            <a:ext cx="454343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1,2</a:t>
            </a:r>
            <a:endParaRPr lang="en-US" altLang="ko-KR"/>
          </a:p>
        </p:txBody>
      </p: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 rot="16200000" flipH="1">
            <a:off x="3086100" y="3337560"/>
            <a:ext cx="41148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Rectangle 74"/>
          <p:cNvSpPr>
            <a:spLocks noChangeArrowheads="1"/>
          </p:cNvSpPr>
          <p:nvPr/>
        </p:nvSpPr>
        <p:spPr bwMode="auto">
          <a:xfrm>
            <a:off x="3027522" y="3131820"/>
            <a:ext cx="281463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en-US" altLang="ko-KR"/>
          </a:p>
        </p:txBody>
      </p:sp>
      <p:sp>
        <p:nvSpPr>
          <p:cNvPr id="39944" name="Rectangle 75"/>
          <p:cNvSpPr>
            <a:spLocks noChangeArrowheads="1"/>
          </p:cNvSpPr>
          <p:nvPr/>
        </p:nvSpPr>
        <p:spPr bwMode="auto">
          <a:xfrm>
            <a:off x="3034665" y="3886200"/>
            <a:ext cx="281464" cy="33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en-US" altLang="ko-KR"/>
          </a:p>
        </p:txBody>
      </p:sp>
      <p:cxnSp>
        <p:nvCxnSpPr>
          <p:cNvPr id="78" name="Straight Arrow Connector 77"/>
          <p:cNvCxnSpPr>
            <a:cxnSpLocks noChangeShapeType="1"/>
            <a:stCxn id="69" idx="2"/>
          </p:cNvCxnSpPr>
          <p:nvPr/>
        </p:nvCxnSpPr>
        <p:spPr bwMode="auto">
          <a:xfrm rot="16200000" flipH="1">
            <a:off x="3038951" y="4139089"/>
            <a:ext cx="507207" cy="142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Straight Arrow Connector 80"/>
          <p:cNvCxnSpPr>
            <a:cxnSpLocks noChangeShapeType="1"/>
            <a:endCxn id="68" idx="0"/>
          </p:cNvCxnSpPr>
          <p:nvPr/>
        </p:nvCxnSpPr>
        <p:spPr bwMode="auto">
          <a:xfrm rot="5400000">
            <a:off x="3079671" y="2575322"/>
            <a:ext cx="425768" cy="142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Freeform 85"/>
          <p:cNvSpPr>
            <a:spLocks noChangeArrowheads="1"/>
          </p:cNvSpPr>
          <p:nvPr/>
        </p:nvSpPr>
        <p:spPr bwMode="auto">
          <a:xfrm rot="-5400000">
            <a:off x="1448753" y="3483293"/>
            <a:ext cx="602933" cy="448628"/>
          </a:xfrm>
          <a:custGeom>
            <a:avLst/>
            <a:gdLst>
              <a:gd name="T0" fmla="*/ 347682 w 864914"/>
              <a:gd name="T1" fmla="*/ 498475 h 498147"/>
              <a:gd name="T2" fmla="*/ 669925 w 864914"/>
              <a:gd name="T3" fmla="*/ 235543 h 498147"/>
              <a:gd name="T4" fmla="*/ 330723 w 864914"/>
              <a:gd name="T5" fmla="*/ 5478 h 498147"/>
              <a:gd name="T6" fmla="*/ 0 w 864914"/>
              <a:gd name="T7" fmla="*/ 202676 h 498147"/>
              <a:gd name="T8" fmla="*/ 305282 w 864914"/>
              <a:gd name="T9" fmla="*/ 498475 h 498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914"/>
              <a:gd name="T16" fmla="*/ 0 h 498147"/>
              <a:gd name="T17" fmla="*/ 864914 w 864914"/>
              <a:gd name="T18" fmla="*/ 498147 h 498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914" h="498147">
                <a:moveTo>
                  <a:pt x="448879" y="498147"/>
                </a:moveTo>
                <a:cubicBezTo>
                  <a:pt x="658721" y="407823"/>
                  <a:pt x="848763" y="412677"/>
                  <a:pt x="864914" y="235388"/>
                </a:cubicBezTo>
                <a:cubicBezTo>
                  <a:pt x="841887" y="30430"/>
                  <a:pt x="571135" y="10948"/>
                  <a:pt x="426983" y="5474"/>
                </a:cubicBezTo>
                <a:cubicBezTo>
                  <a:pt x="282831" y="0"/>
                  <a:pt x="21130" y="44724"/>
                  <a:pt x="0" y="202543"/>
                </a:cubicBezTo>
                <a:cubicBezTo>
                  <a:pt x="10111" y="386949"/>
                  <a:pt x="194332" y="391401"/>
                  <a:pt x="394138" y="498147"/>
                </a:cubicBezTo>
              </a:path>
            </a:pathLst>
          </a:custGeom>
          <a:noFill/>
          <a:ln w="2540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 anchor="ctr"/>
          <a:lstStyle/>
          <a:p>
            <a:pPr algn="ctr"/>
            <a:endParaRPr lang="ko-KR" altLang="ko-KR"/>
          </a:p>
        </p:txBody>
      </p:sp>
      <p:sp>
        <p:nvSpPr>
          <p:cNvPr id="39948" name="Rectangle 39"/>
          <p:cNvSpPr>
            <a:spLocks noChangeArrowheads="1"/>
          </p:cNvSpPr>
          <p:nvPr/>
        </p:nvSpPr>
        <p:spPr bwMode="auto">
          <a:xfrm>
            <a:off x="4937760" y="2125980"/>
            <a:ext cx="2057400" cy="20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DocId: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10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Language 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  Country: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'us'</a:t>
            </a:r>
            <a:endParaRPr lang="en-US" altLang="ko-KR" sz="14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Language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Name</a:t>
            </a:r>
            <a:br>
              <a:rPr lang="en-US" altLang="ko-KR" sz="1400" b="1">
                <a:latin typeface="Courier New" pitchFamily="-106" charset="0"/>
                <a:cs typeface="Courier New" pitchFamily="-106" charset="0"/>
              </a:rPr>
            </a:br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Language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    Country: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'gb'</a:t>
            </a:r>
            <a:endParaRPr lang="en-US" altLang="ko-KR" sz="1400" b="1">
              <a:latin typeface="Courier New" pitchFamily="-106" charset="0"/>
              <a:cs typeface="Courier New" pitchFamily="-106" charset="0"/>
            </a:endParaRPr>
          </a:p>
        </p:txBody>
      </p:sp>
      <p:sp>
        <p:nvSpPr>
          <p:cNvPr id="39949" name="Rectangle 40"/>
          <p:cNvSpPr>
            <a:spLocks noChangeArrowheads="1"/>
          </p:cNvSpPr>
          <p:nvPr/>
        </p:nvSpPr>
        <p:spPr bwMode="auto">
          <a:xfrm>
            <a:off x="4937760" y="4274820"/>
            <a:ext cx="2057400" cy="5257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DocId: </a:t>
            </a:r>
            <a:r>
              <a:rPr lang="en-US" altLang="ko-KR" sz="14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20</a:t>
            </a:r>
          </a:p>
          <a:p>
            <a:r>
              <a:rPr lang="en-US" altLang="ko-KR" sz="1400" b="1">
                <a:latin typeface="Courier New" pitchFamily="-106" charset="0"/>
                <a:cs typeface="Courier New" pitchFamily="-106" charset="0"/>
              </a:rPr>
              <a:t>Name</a:t>
            </a:r>
          </a:p>
        </p:txBody>
      </p:sp>
      <p:sp>
        <p:nvSpPr>
          <p:cNvPr id="39950" name="Rectangle 43"/>
          <p:cNvSpPr>
            <a:spLocks noChangeArrowheads="1"/>
          </p:cNvSpPr>
          <p:nvPr/>
        </p:nvSpPr>
        <p:spPr bwMode="auto">
          <a:xfrm>
            <a:off x="6629400" y="1988820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>
                <a:cs typeface="Times New Roman" pitchFamily="-106" charset="0"/>
              </a:rPr>
              <a:t>s</a:t>
            </a:r>
            <a:r>
              <a:rPr lang="en-US" altLang="ko-KR" sz="2500" b="1" baseline="-25000">
                <a:cs typeface="Times New Roman" pitchFamily="-106" charset="0"/>
              </a:rPr>
              <a:t>1</a:t>
            </a:r>
          </a:p>
        </p:txBody>
      </p:sp>
      <p:sp>
        <p:nvSpPr>
          <p:cNvPr id="39951" name="Rectangle 44"/>
          <p:cNvSpPr>
            <a:spLocks noChangeArrowheads="1"/>
          </p:cNvSpPr>
          <p:nvPr/>
        </p:nvSpPr>
        <p:spPr bwMode="auto">
          <a:xfrm>
            <a:off x="6617970" y="4146233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>
                <a:cs typeface="Times New Roman" pitchFamily="-106" charset="0"/>
              </a:rPr>
              <a:t>s</a:t>
            </a:r>
            <a:r>
              <a:rPr lang="en-US" altLang="ko-KR" sz="2500" b="1" baseline="-25000">
                <a:cs typeface="Times New Roman" pitchFamily="-106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0100" y="5143500"/>
            <a:ext cx="5603585" cy="637097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dirty="0">
                <a:latin typeface="Arial" charset="0"/>
                <a:cs typeface="Arial" charset="0"/>
              </a:rPr>
              <a:t>Structure of parent fields is preserved.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Useful for queries like </a:t>
            </a:r>
            <a:r>
              <a:rPr lang="en-US" altLang="ko-KR" dirty="0">
                <a:latin typeface="Courier" pitchFamily="-106" charset="0"/>
              </a:rPr>
              <a:t>/Name[3]/Language[1]/Country</a:t>
            </a:r>
            <a:endParaRPr lang="en-US" altLang="ko-KR" sz="1600" dirty="0">
              <a:latin typeface="Courier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89677"/>
      </p:ext>
    </p:extLst>
  </p:cSld>
  <p:clrMapOvr>
    <a:masterClrMapping/>
  </p:clrMapOvr>
  <p:transition advTm="46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Outline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7F7F7F"/>
                </a:solidFill>
                <a:latin typeface="Arial" charset="0"/>
                <a:ea typeface="ＭＳ Ｐゴシック" pitchFamily="-106" charset="-128"/>
              </a:rPr>
              <a:t>Nested columnar storage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Query processing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Experiments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Observations</a:t>
            </a:r>
          </a:p>
          <a:p>
            <a:endParaRPr lang="en-US" altLang="ko-KR" smtClean="0">
              <a:latin typeface="Arial" charset="0"/>
              <a:ea typeface="ＭＳ Ｐゴシック" pitchFamily="-106" charset="-128"/>
            </a:endParaRPr>
          </a:p>
          <a:p>
            <a:pPr>
              <a:buFontTx/>
              <a:buNone/>
            </a:pPr>
            <a:endParaRPr lang="en-US" altLang="ko-KR" smtClean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6E486752-53D7-4A48-81DD-748B30EE42F5}" type="slidenum">
              <a:rPr lang="en-US" altLang="ko-KR" sz="1300"/>
              <a:pPr eaLnBrk="1" hangingPunct="1"/>
              <a:t>14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1042795334"/>
      </p:ext>
    </p:extLst>
  </p:cSld>
  <p:clrMapOvr>
    <a:masterClrMapping/>
  </p:clrMapOvr>
  <p:transition advTm="398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Query processing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Optimized for select-project-aggregate</a:t>
            </a:r>
          </a:p>
          <a:p>
            <a:pPr lvl="1"/>
            <a:r>
              <a:rPr lang="en-US" altLang="ko-KR" smtClean="0">
                <a:latin typeface="Arial" charset="0"/>
                <a:ea typeface="ＭＳ Ｐゴシック" pitchFamily="-106" charset="-128"/>
              </a:rPr>
              <a:t>Very common class of interactive queries</a:t>
            </a:r>
          </a:p>
          <a:p>
            <a:pPr lvl="1"/>
            <a:r>
              <a:rPr lang="en-US" altLang="ko-KR" smtClean="0">
                <a:latin typeface="Arial" charset="0"/>
                <a:ea typeface="ＭＳ Ｐゴシック" pitchFamily="-106" charset="-128"/>
              </a:rPr>
              <a:t>Single scan</a:t>
            </a:r>
          </a:p>
          <a:p>
            <a:pPr lvl="1"/>
            <a:r>
              <a:rPr lang="en-US" altLang="ko-KR" smtClean="0">
                <a:latin typeface="Arial" charset="0"/>
                <a:ea typeface="ＭＳ Ｐゴシック" pitchFamily="-106" charset="-128"/>
              </a:rPr>
              <a:t>Within-record and cross-record aggregation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Approximations: count(distinct), top-k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Joins, temp tables, UDFs/TVFs, etc.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10FFCDCD-5E30-4546-8804-CFE23FEDA0D4}" type="slidenum">
              <a:rPr lang="en-US" altLang="ko-KR" sz="1300"/>
              <a:pPr eaLnBrk="1" hangingPunct="1"/>
              <a:t>15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3539990213"/>
      </p:ext>
    </p:extLst>
  </p:cSld>
  <p:clrMapOvr>
    <a:masterClrMapping/>
  </p:clrMapOvr>
  <p:transition advTm="6028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SQL dialect for nested data</a:t>
            </a:r>
          </a:p>
        </p:txBody>
      </p:sp>
      <p:sp>
        <p:nvSpPr>
          <p:cNvPr id="46087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8D94DAD2-477C-4B95-A8E3-97573E0BC19F}" type="slidenum">
              <a:rPr lang="en-US" altLang="ko-KR" sz="1300"/>
              <a:pPr eaLnBrk="1" hangingPunct="1"/>
              <a:t>16</a:t>
            </a:fld>
            <a:endParaRPr lang="en-US" altLang="ko-KR" sz="13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731520" y="3417570"/>
            <a:ext cx="3321844" cy="20774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Id: </a:t>
            </a:r>
            <a:r>
              <a:rPr lang="en-US" altLang="ko-KR" sz="16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10</a:t>
            </a:r>
          </a:p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  Cnt: </a:t>
            </a:r>
            <a:r>
              <a:rPr lang="en-US" altLang="ko-KR" sz="16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</a:t>
            </a:r>
          </a:p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  Language </a:t>
            </a:r>
          </a:p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    Str: </a:t>
            </a:r>
            <a:r>
              <a:rPr lang="en-US" altLang="ko-KR" sz="16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'http://A,en-us'</a:t>
            </a:r>
          </a:p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    Str: </a:t>
            </a:r>
            <a:r>
              <a:rPr lang="en-US" altLang="ko-KR" sz="16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'http://A,en'</a:t>
            </a:r>
          </a:p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600" b="1">
                <a:latin typeface="Courier New" pitchFamily="-106" charset="0"/>
                <a:cs typeface="Courier New" pitchFamily="-106" charset="0"/>
              </a:rPr>
              <a:t>  Cnt: </a:t>
            </a:r>
            <a:r>
              <a:rPr lang="en-US" altLang="ko-KR" sz="16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0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611880" y="3364707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>
                <a:cs typeface="Times New Roman" pitchFamily="-106" charset="0"/>
              </a:rPr>
              <a:t>t</a:t>
            </a:r>
            <a:r>
              <a:rPr lang="en-US" altLang="ko-KR" sz="2500" b="1" baseline="-25000">
                <a:cs typeface="Times New Roman" pitchFamily="-106" charset="0"/>
              </a:rPr>
              <a:t>1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731520" y="1303020"/>
            <a:ext cx="7612380" cy="146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SELECT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DocId </a:t>
            </a:r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AS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Id,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COUNT(Name.Language.Code) </a:t>
            </a:r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WITHIN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Name </a:t>
            </a:r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AS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Cnt,</a:t>
            </a:r>
            <a:br>
              <a:rPr lang="en-US" altLang="ko-KR" b="1">
                <a:latin typeface="Courier New" pitchFamily="-106" charset="0"/>
                <a:cs typeface="Courier New" pitchFamily="-106" charset="0"/>
              </a:rPr>
            </a:b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Name.Url + </a:t>
            </a:r>
            <a:r>
              <a:rPr lang="en-US" altLang="ko-KR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','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+ Name.Language.Code </a:t>
            </a:r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AS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Str</a:t>
            </a:r>
            <a:br>
              <a:rPr lang="en-US" altLang="ko-KR" b="1">
                <a:latin typeface="Courier New" pitchFamily="-106" charset="0"/>
                <a:cs typeface="Courier New" pitchFamily="-106" charset="0"/>
              </a:rPr>
            </a:br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FROM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t</a:t>
            </a:r>
            <a:br>
              <a:rPr lang="en-US" altLang="ko-KR" b="1">
                <a:latin typeface="Courier New" pitchFamily="-106" charset="0"/>
                <a:cs typeface="Courier New" pitchFamily="-106" charset="0"/>
              </a:rPr>
            </a:br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WHERE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REGEXP(Name.Url, </a:t>
            </a:r>
            <a:r>
              <a:rPr lang="en-US" altLang="ko-KR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'^http'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) </a:t>
            </a:r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AND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DocId &lt; </a:t>
            </a:r>
            <a:r>
              <a:rPr lang="en-US" altLang="ko-KR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20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7740" y="3433287"/>
            <a:ext cx="3909060" cy="23274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82296" tIns="41148" rIns="82296" bIns="41148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2"/>
                </a:solidFill>
                <a:latin typeface="Courier New"/>
                <a:cs typeface="Courier New"/>
              </a:rPr>
              <a:t>message </a:t>
            </a:r>
            <a:r>
              <a:rPr lang="en-US" sz="1600" b="1" dirty="0" err="1">
                <a:latin typeface="Courier New"/>
                <a:cs typeface="Courier New"/>
              </a:rPr>
              <a:t>QueryResult</a:t>
            </a:r>
            <a:r>
              <a:rPr lang="en-US" sz="1600" b="1" dirty="0">
                <a:latin typeface="Courier New"/>
                <a:cs typeface="Courier New"/>
              </a:rPr>
              <a:t> {</a:t>
            </a:r>
          </a:p>
          <a:p>
            <a:pPr>
              <a:defRPr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3333CC"/>
                </a:solidFill>
                <a:latin typeface="Courier New"/>
                <a:cs typeface="Courier New"/>
              </a:rPr>
              <a:t>required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int64 </a:t>
            </a:r>
            <a:r>
              <a:rPr lang="en-US" sz="1600" b="1" dirty="0">
                <a:latin typeface="Courier New"/>
                <a:cs typeface="Courier New"/>
              </a:rPr>
              <a:t>Id;</a:t>
            </a:r>
          </a:p>
          <a:p>
            <a:pPr>
              <a:defRPr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3333CC"/>
                </a:solidFill>
                <a:latin typeface="Courier New"/>
                <a:cs typeface="Courier New"/>
              </a:rPr>
              <a:t>repeated group </a:t>
            </a:r>
            <a:r>
              <a:rPr lang="en-US" sz="1600" b="1" dirty="0">
                <a:latin typeface="Courier New"/>
                <a:cs typeface="Courier New"/>
              </a:rPr>
              <a:t>Name {</a:t>
            </a:r>
          </a:p>
          <a:p>
            <a:pPr>
              <a:defRPr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3333CC"/>
                </a:solidFill>
                <a:latin typeface="Courier New"/>
                <a:cs typeface="Courier New"/>
              </a:rPr>
              <a:t>optional </a:t>
            </a:r>
            <a:r>
              <a:rPr lang="en-US" sz="1600" b="1" dirty="0">
                <a:solidFill>
                  <a:srgbClr val="009973"/>
                </a:solidFill>
                <a:latin typeface="Courier New"/>
                <a:cs typeface="Courier New"/>
              </a:rPr>
              <a:t>uint64 </a:t>
            </a:r>
            <a:r>
              <a:rPr lang="en-US" sz="1600" b="1" dirty="0" err="1">
                <a:latin typeface="Courier New"/>
                <a:cs typeface="Courier New"/>
              </a:rPr>
              <a:t>Cnt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3333CC"/>
                </a:solidFill>
                <a:latin typeface="Courier New"/>
                <a:cs typeface="Courier New"/>
              </a:rPr>
              <a:t>repeated group </a:t>
            </a:r>
            <a:r>
              <a:rPr lang="en-US" sz="1600" b="1" dirty="0">
                <a:latin typeface="Courier New"/>
                <a:cs typeface="Courier New"/>
              </a:rPr>
              <a:t>Language {</a:t>
            </a:r>
          </a:p>
          <a:p>
            <a:pPr>
              <a:defRPr/>
            </a:pPr>
            <a:r>
              <a:rPr lang="en-US" sz="1600" b="1" dirty="0">
                <a:solidFill>
                  <a:srgbClr val="3333CC"/>
                </a:solidFill>
                <a:latin typeface="Courier New"/>
                <a:cs typeface="Courier New"/>
              </a:rPr>
              <a:t>      optional </a:t>
            </a:r>
            <a:r>
              <a:rPr lang="en-US" sz="1600" b="1" dirty="0">
                <a:solidFill>
                  <a:srgbClr val="009973"/>
                </a:solidFill>
                <a:latin typeface="Courier New"/>
                <a:cs typeface="Courier New"/>
              </a:rPr>
              <a:t>string </a:t>
            </a:r>
            <a:r>
              <a:rPr lang="en-US" sz="1600" b="1" dirty="0" err="1">
                <a:latin typeface="Courier New"/>
                <a:cs typeface="Courier New"/>
              </a:rPr>
              <a:t>Str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}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}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" y="3068955"/>
            <a:ext cx="1424464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Output table</a:t>
            </a:r>
            <a:endParaRPr lang="en-US" altLang="ko-KR" sz="1400"/>
          </a:p>
        </p:txBody>
      </p:sp>
      <p:sp>
        <p:nvSpPr>
          <p:cNvPr id="12" name="Rectangle 11"/>
          <p:cNvSpPr/>
          <p:nvPr/>
        </p:nvSpPr>
        <p:spPr>
          <a:xfrm>
            <a:off x="4777740" y="3086100"/>
            <a:ext cx="1731645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Output schema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7721739"/>
      </p:ext>
    </p:extLst>
  </p:cSld>
  <p:clrMapOvr>
    <a:masterClrMapping/>
  </p:clrMapOvr>
  <p:transition advTm="8023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Serving tree</a:t>
            </a:r>
          </a:p>
        </p:txBody>
      </p:sp>
      <p:sp>
        <p:nvSpPr>
          <p:cNvPr id="48149" name="Slide Number Placeholder 68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E324DD04-E2F9-4DE2-9980-88114AB81B70}" type="slidenum">
              <a:rPr lang="en-US" altLang="ko-KR" sz="1300"/>
              <a:pPr eaLnBrk="1" hangingPunct="1"/>
              <a:t>17</a:t>
            </a:fld>
            <a:endParaRPr lang="en-US" altLang="ko-KR" sz="1300"/>
          </a:p>
        </p:txBody>
      </p:sp>
      <p:sp>
        <p:nvSpPr>
          <p:cNvPr id="39" name="Rectangle 38"/>
          <p:cNvSpPr/>
          <p:nvPr/>
        </p:nvSpPr>
        <p:spPr>
          <a:xfrm>
            <a:off x="1488758" y="5687854"/>
            <a:ext cx="3634740" cy="360099"/>
          </a:xfrm>
          <a:prstGeom prst="rect">
            <a:avLst/>
          </a:prstGeom>
          <a:solidFill>
            <a:srgbClr val="FFF4E2"/>
          </a:solidFill>
          <a:ln>
            <a:solidFill>
              <a:schemeClr val="tx1"/>
            </a:solidFill>
          </a:ln>
        </p:spPr>
        <p:txBody>
          <a:bodyPr lIns="82296" tIns="41148" rIns="82296" bIns="41148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storage layer (e.g., GFS)</a:t>
            </a:r>
          </a:p>
        </p:txBody>
      </p:sp>
      <p:grpSp>
        <p:nvGrpSpPr>
          <p:cNvPr id="48132" name="Group 41"/>
          <p:cNvGrpSpPr>
            <a:grpSpLocks/>
          </p:cNvGrpSpPr>
          <p:nvPr/>
        </p:nvGrpSpPr>
        <p:grpSpPr bwMode="auto">
          <a:xfrm>
            <a:off x="2318862" y="4526280"/>
            <a:ext cx="480060" cy="482918"/>
            <a:chOff x="6375400" y="4495800"/>
            <a:chExt cx="533400" cy="536278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375400" y="4495800"/>
              <a:ext cx="533400" cy="536278"/>
            </a:xfrm>
            <a:prstGeom prst="rect">
              <a:avLst/>
            </a:prstGeom>
            <a:solidFill>
              <a:srgbClr val="D3E2F5"/>
            </a:solidFill>
            <a:ln w="28575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48" name="Can 47"/>
            <p:cNvSpPr/>
            <p:nvPr/>
          </p:nvSpPr>
          <p:spPr>
            <a:xfrm>
              <a:off x="6489700" y="4573439"/>
              <a:ext cx="304800" cy="381000"/>
            </a:xfrm>
            <a:prstGeom prst="can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grpSp>
        <p:nvGrpSpPr>
          <p:cNvPr id="48133" name="Group 48"/>
          <p:cNvGrpSpPr>
            <a:grpSpLocks/>
          </p:cNvGrpSpPr>
          <p:nvPr/>
        </p:nvGrpSpPr>
        <p:grpSpPr bwMode="auto">
          <a:xfrm>
            <a:off x="2936082" y="4526280"/>
            <a:ext cx="480060" cy="482918"/>
            <a:chOff x="6375400" y="4495800"/>
            <a:chExt cx="533400" cy="536278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375400" y="4495800"/>
              <a:ext cx="533400" cy="536278"/>
            </a:xfrm>
            <a:prstGeom prst="rect">
              <a:avLst/>
            </a:prstGeom>
            <a:solidFill>
              <a:srgbClr val="D3E2F5"/>
            </a:solidFill>
            <a:ln w="28575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57" name="Can 56"/>
            <p:cNvSpPr/>
            <p:nvPr/>
          </p:nvSpPr>
          <p:spPr>
            <a:xfrm>
              <a:off x="6489700" y="4573439"/>
              <a:ext cx="304800" cy="381000"/>
            </a:xfrm>
            <a:prstGeom prst="can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grpSp>
        <p:nvGrpSpPr>
          <p:cNvPr id="48134" name="Group 57"/>
          <p:cNvGrpSpPr>
            <a:grpSpLocks/>
          </p:cNvGrpSpPr>
          <p:nvPr/>
        </p:nvGrpSpPr>
        <p:grpSpPr bwMode="auto">
          <a:xfrm>
            <a:off x="3553302" y="4526280"/>
            <a:ext cx="480060" cy="482918"/>
            <a:chOff x="6375400" y="4495800"/>
            <a:chExt cx="533400" cy="536278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6375400" y="4495800"/>
              <a:ext cx="533400" cy="536278"/>
            </a:xfrm>
            <a:prstGeom prst="rect">
              <a:avLst/>
            </a:prstGeom>
            <a:solidFill>
              <a:srgbClr val="D3E2F5"/>
            </a:solidFill>
            <a:ln w="28575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60" name="Can 59"/>
            <p:cNvSpPr/>
            <p:nvPr/>
          </p:nvSpPr>
          <p:spPr>
            <a:xfrm>
              <a:off x="6489700" y="4573439"/>
              <a:ext cx="304800" cy="381000"/>
            </a:xfrm>
            <a:prstGeom prst="can">
              <a:avLst/>
            </a:prstGeom>
            <a:noFill/>
            <a:ln>
              <a:solidFill>
                <a:srgbClr val="00009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06" charset="0"/>
                  <a:ea typeface="ＭＳ Ｐゴシック" pitchFamily="-106" charset="-128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730342" y="3154680"/>
            <a:ext cx="480060" cy="482918"/>
          </a:xfrm>
          <a:prstGeom prst="rect">
            <a:avLst/>
          </a:prstGeom>
          <a:solidFill>
            <a:srgbClr val="D3E2F5"/>
          </a:solidFill>
          <a:ln w="28575">
            <a:solidFill>
              <a:srgbClr val="00009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grpSp>
        <p:nvGrpSpPr>
          <p:cNvPr id="48136" name="Group 61"/>
          <p:cNvGrpSpPr>
            <a:grpSpLocks/>
          </p:cNvGrpSpPr>
          <p:nvPr/>
        </p:nvGrpSpPr>
        <p:grpSpPr bwMode="auto">
          <a:xfrm>
            <a:off x="3271838" y="3771900"/>
            <a:ext cx="137160" cy="411480"/>
            <a:chOff x="5537200" y="3352799"/>
            <a:chExt cx="152401" cy="688676"/>
          </a:xfrm>
        </p:grpSpPr>
        <p:cxnSp>
          <p:nvCxnSpPr>
            <p:cNvPr id="63" name="Straight Arrow Connector 62"/>
            <p:cNvCxnSpPr>
              <a:cxnSpLocks noChangeShapeType="1"/>
            </p:cNvCxnSpPr>
            <p:nvPr/>
          </p:nvCxnSpPr>
          <p:spPr bwMode="auto">
            <a:xfrm rot="16200000" flipH="1">
              <a:off x="5192862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Arrow Connector 63"/>
            <p:cNvCxnSpPr>
              <a:cxnSpLocks noChangeShapeType="1"/>
            </p:cNvCxnSpPr>
            <p:nvPr/>
          </p:nvCxnSpPr>
          <p:spPr bwMode="auto">
            <a:xfrm rot="16200000" flipH="1">
              <a:off x="5345263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sm" len="sm"/>
              <a:tailEnd type="non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347562" y="3154680"/>
            <a:ext cx="480060" cy="482918"/>
          </a:xfrm>
          <a:prstGeom prst="rect">
            <a:avLst/>
          </a:prstGeom>
          <a:solidFill>
            <a:srgbClr val="D3E2F5"/>
          </a:solidFill>
          <a:ln w="28575">
            <a:solidFill>
              <a:srgbClr val="00009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96202" y="3017520"/>
            <a:ext cx="678656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. . .</a:t>
            </a:r>
            <a:endParaRPr lang="en-US" altLang="ko-KR" sz="2900"/>
          </a:p>
        </p:txBody>
      </p:sp>
      <p:sp>
        <p:nvSpPr>
          <p:cNvPr id="67" name="Rectangle 66"/>
          <p:cNvSpPr/>
          <p:nvPr/>
        </p:nvSpPr>
        <p:spPr>
          <a:xfrm>
            <a:off x="4101942" y="4389120"/>
            <a:ext cx="678656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. . .</a:t>
            </a:r>
            <a:endParaRPr lang="en-US" altLang="ko-KR" sz="2900"/>
          </a:p>
        </p:txBody>
      </p:sp>
      <p:sp>
        <p:nvSpPr>
          <p:cNvPr id="68" name="Rectangle 67"/>
          <p:cNvSpPr/>
          <p:nvPr/>
        </p:nvSpPr>
        <p:spPr>
          <a:xfrm>
            <a:off x="3004662" y="3931920"/>
            <a:ext cx="678656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. . .</a:t>
            </a:r>
            <a:endParaRPr lang="en-US" altLang="ko-KR" sz="2900"/>
          </a:p>
        </p:txBody>
      </p:sp>
      <p:grpSp>
        <p:nvGrpSpPr>
          <p:cNvPr id="48141" name="Group 68"/>
          <p:cNvGrpSpPr>
            <a:grpSpLocks/>
          </p:cNvGrpSpPr>
          <p:nvPr/>
        </p:nvGrpSpPr>
        <p:grpSpPr bwMode="auto">
          <a:xfrm>
            <a:off x="3271838" y="2606040"/>
            <a:ext cx="137160" cy="411480"/>
            <a:chOff x="5537200" y="3352799"/>
            <a:chExt cx="152401" cy="688676"/>
          </a:xfrm>
        </p:grpSpPr>
        <p:cxnSp>
          <p:nvCxnSpPr>
            <p:cNvPr id="70" name="Straight Arrow Connector 69"/>
            <p:cNvCxnSpPr>
              <a:cxnSpLocks noChangeShapeType="1"/>
            </p:cNvCxnSpPr>
            <p:nvPr/>
          </p:nvCxnSpPr>
          <p:spPr bwMode="auto">
            <a:xfrm rot="16200000" flipH="1">
              <a:off x="5192862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Arrow Connector 70"/>
            <p:cNvCxnSpPr>
              <a:cxnSpLocks noChangeShapeType="1"/>
            </p:cNvCxnSpPr>
            <p:nvPr/>
          </p:nvCxnSpPr>
          <p:spPr bwMode="auto">
            <a:xfrm rot="16200000" flipH="1">
              <a:off x="5345263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sm" len="sm"/>
              <a:tailEnd type="non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066098" y="2057400"/>
            <a:ext cx="480060" cy="482918"/>
          </a:xfrm>
          <a:prstGeom prst="rect">
            <a:avLst/>
          </a:prstGeom>
          <a:solidFill>
            <a:srgbClr val="D3E2F5"/>
          </a:solidFill>
          <a:ln w="28575">
            <a:solidFill>
              <a:srgbClr val="00009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grpSp>
        <p:nvGrpSpPr>
          <p:cNvPr id="48143" name="Group 72"/>
          <p:cNvGrpSpPr>
            <a:grpSpLocks/>
          </p:cNvGrpSpPr>
          <p:nvPr/>
        </p:nvGrpSpPr>
        <p:grpSpPr bwMode="auto">
          <a:xfrm>
            <a:off x="3340418" y="5212080"/>
            <a:ext cx="137160" cy="411480"/>
            <a:chOff x="5537200" y="3352799"/>
            <a:chExt cx="152401" cy="688676"/>
          </a:xfrm>
        </p:grpSpPr>
        <p:cxnSp>
          <p:nvCxnSpPr>
            <p:cNvPr id="74" name="Straight Arrow Connector 73"/>
            <p:cNvCxnSpPr>
              <a:cxnSpLocks noChangeShapeType="1"/>
            </p:cNvCxnSpPr>
            <p:nvPr/>
          </p:nvCxnSpPr>
          <p:spPr bwMode="auto">
            <a:xfrm rot="16200000" flipH="1">
              <a:off x="5192862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Arrow Connector 74"/>
            <p:cNvCxnSpPr>
              <a:cxnSpLocks noChangeShapeType="1"/>
            </p:cNvCxnSpPr>
            <p:nvPr/>
          </p:nvCxnSpPr>
          <p:spPr bwMode="auto">
            <a:xfrm rot="16200000" flipH="1">
              <a:off x="5345263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sm" len="sm"/>
              <a:tailEnd type="non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Rectangle 75"/>
          <p:cNvSpPr/>
          <p:nvPr/>
        </p:nvSpPr>
        <p:spPr>
          <a:xfrm>
            <a:off x="582930" y="4131945"/>
            <a:ext cx="1358834" cy="914096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leaf servers</a:t>
            </a:r>
          </a:p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(with local</a:t>
            </a:r>
          </a:p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 storage)</a:t>
            </a:r>
            <a:endParaRPr lang="en-US" altLang="ko-KR"/>
          </a:p>
        </p:txBody>
      </p:sp>
      <p:sp>
        <p:nvSpPr>
          <p:cNvPr id="77" name="Rectangle 76"/>
          <p:cNvSpPr/>
          <p:nvPr/>
        </p:nvSpPr>
        <p:spPr>
          <a:xfrm>
            <a:off x="582930" y="2887504"/>
            <a:ext cx="1435778" cy="637097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intermediate</a:t>
            </a:r>
          </a:p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servers</a:t>
            </a:r>
            <a:endParaRPr lang="en-US" altLang="ko-KR"/>
          </a:p>
        </p:txBody>
      </p:sp>
      <p:sp>
        <p:nvSpPr>
          <p:cNvPr id="78" name="Rectangle 77"/>
          <p:cNvSpPr/>
          <p:nvPr/>
        </p:nvSpPr>
        <p:spPr>
          <a:xfrm>
            <a:off x="597218" y="1920240"/>
            <a:ext cx="1269065" cy="3600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root server</a:t>
            </a:r>
            <a:endParaRPr lang="en-US" altLang="ko-KR"/>
          </a:p>
        </p:txBody>
      </p:sp>
      <p:grpSp>
        <p:nvGrpSpPr>
          <p:cNvPr id="48147" name="Group 78"/>
          <p:cNvGrpSpPr>
            <a:grpSpLocks/>
          </p:cNvGrpSpPr>
          <p:nvPr/>
        </p:nvGrpSpPr>
        <p:grpSpPr bwMode="auto">
          <a:xfrm>
            <a:off x="3271838" y="1577340"/>
            <a:ext cx="137160" cy="411480"/>
            <a:chOff x="5537200" y="3352799"/>
            <a:chExt cx="152401" cy="688676"/>
          </a:xfrm>
        </p:grpSpPr>
        <p:cxnSp>
          <p:nvCxnSpPr>
            <p:cNvPr id="80" name="Straight Arrow Connector 79"/>
            <p:cNvCxnSpPr>
              <a:cxnSpLocks noChangeShapeType="1"/>
            </p:cNvCxnSpPr>
            <p:nvPr/>
          </p:nvCxnSpPr>
          <p:spPr bwMode="auto">
            <a:xfrm rot="16200000" flipH="1">
              <a:off x="5192862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arrow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Straight Arrow Connector 80"/>
            <p:cNvCxnSpPr>
              <a:cxnSpLocks noChangeShapeType="1"/>
            </p:cNvCxnSpPr>
            <p:nvPr/>
          </p:nvCxnSpPr>
          <p:spPr bwMode="auto">
            <a:xfrm rot="16200000" flipH="1">
              <a:off x="5345263" y="3697137"/>
              <a:ext cx="68867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arrow" w="sm" len="sm"/>
              <a:tailEnd type="non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" name="Rectangle 81"/>
          <p:cNvSpPr/>
          <p:nvPr/>
        </p:nvSpPr>
        <p:spPr>
          <a:xfrm>
            <a:off x="2928938" y="1165860"/>
            <a:ext cx="704808" cy="3600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altLang="ko-KR"/>
          </a:p>
        </p:txBody>
      </p:sp>
      <p:sp>
        <p:nvSpPr>
          <p:cNvPr id="73" name="Rectangle 72"/>
          <p:cNvSpPr/>
          <p:nvPr/>
        </p:nvSpPr>
        <p:spPr>
          <a:xfrm>
            <a:off x="4777740" y="1234440"/>
            <a:ext cx="4251960" cy="3157538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pPr marL="207169" indent="-207169">
              <a:spcAft>
                <a:spcPts val="1080"/>
              </a:spcAft>
              <a:buFont typeface="Arial" charset="0"/>
              <a:buChar char="•"/>
            </a:pPr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Parallelizes scheduling and aggregation</a:t>
            </a:r>
          </a:p>
          <a:p>
            <a:pPr marL="207169" indent="-207169">
              <a:spcAft>
                <a:spcPts val="1080"/>
              </a:spcAft>
              <a:buFont typeface="Arial" charset="0"/>
              <a:buChar char="•"/>
            </a:pPr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Fault tolerance</a:t>
            </a:r>
          </a:p>
          <a:p>
            <a:pPr marL="207169" indent="-207169">
              <a:spcAft>
                <a:spcPts val="1080"/>
              </a:spcAft>
              <a:buFont typeface="Arial" charset="0"/>
              <a:buChar char="•"/>
            </a:pPr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Stragglers</a:t>
            </a:r>
          </a:p>
          <a:p>
            <a:pPr marL="207169" indent="-207169">
              <a:spcAft>
                <a:spcPts val="1080"/>
              </a:spcAft>
              <a:buFont typeface="Arial" charset="0"/>
              <a:buChar char="•"/>
            </a:pPr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Designed for "small" results (&lt;1M records)</a:t>
            </a:r>
            <a:endParaRPr lang="en-US" altLang="ko-KR" sz="290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5738" y="1161573"/>
            <a:ext cx="2743200" cy="360099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[Dean WSDM'09]</a:t>
            </a:r>
            <a:endParaRPr lang="en-US" altLang="ko-KR"/>
          </a:p>
        </p:txBody>
      </p:sp>
      <p:pic>
        <p:nvPicPr>
          <p:cNvPr id="48153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4869180"/>
            <a:ext cx="3164682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6583680" y="4944904"/>
            <a:ext cx="1730730" cy="637097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histogram of</a:t>
            </a:r>
            <a:b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response times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993949"/>
      </p:ext>
    </p:extLst>
  </p:cSld>
  <p:clrMapOvr>
    <a:masterClrMapping/>
  </p:clrMapOvr>
  <p:transition advTm="8771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800100" y="1440180"/>
            <a:ext cx="7680960" cy="109728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000000"/>
              </a:solidFill>
              <a:ea typeface="ＭＳ Ｐゴシック" pitchFamily="-106" charset="-128"/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Example: count()</a:t>
            </a:r>
          </a:p>
        </p:txBody>
      </p:sp>
      <p:sp>
        <p:nvSpPr>
          <p:cNvPr id="50193" name="Slide Number Placeholder 32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2FD7DB7F-14AC-4D76-AD57-4EA2EB4EBB1A}" type="slidenum">
              <a:rPr lang="en-US" altLang="ko-KR" sz="1300"/>
              <a:pPr eaLnBrk="1" hangingPunct="1"/>
              <a:t>18</a:t>
            </a:fld>
            <a:endParaRPr lang="en-US" altLang="ko-KR" sz="130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868680" y="1508760"/>
            <a:ext cx="404622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latin typeface="Arial" charset="0"/>
                <a:cs typeface="Arial" charset="0"/>
              </a:rPr>
              <a:t>SELECT A, COUNT(B) FROM T GROUP BY A</a:t>
            </a:r>
          </a:p>
          <a:p>
            <a:r>
              <a:rPr lang="en-US" altLang="ko-KR">
                <a:solidFill>
                  <a:srgbClr val="660066"/>
                </a:solidFill>
                <a:latin typeface="Arial" charset="0"/>
                <a:cs typeface="Arial" charset="0"/>
              </a:rPr>
              <a:t>T = {/gfs/1, /gfs/2, …, /gfs/100000}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189220" y="1508760"/>
            <a:ext cx="336042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latin typeface="Arial" charset="0"/>
                <a:cs typeface="Arial" charset="0"/>
              </a:rPr>
              <a:t>SELECT A, SUM(c)</a:t>
            </a:r>
            <a:br>
              <a:rPr lang="en-US" altLang="ko-KR">
                <a:latin typeface="Arial" charset="0"/>
                <a:cs typeface="Arial" charset="0"/>
              </a:rPr>
            </a:br>
            <a:r>
              <a:rPr lang="en-US" altLang="ko-KR">
                <a:latin typeface="Arial" charset="0"/>
                <a:cs typeface="Arial" charset="0"/>
              </a:rPr>
              <a:t>FROM (</a:t>
            </a:r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R</a:t>
            </a:r>
            <a:r>
              <a:rPr lang="en-US" altLang="ko-KR" baseline="-25000">
                <a:solidFill>
                  <a:srgbClr val="000090"/>
                </a:solidFill>
                <a:latin typeface="Arial" charset="0"/>
                <a:cs typeface="Arial" charset="0"/>
              </a:rPr>
              <a:t>1</a:t>
            </a:r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1</a:t>
            </a:r>
            <a:r>
              <a:rPr lang="en-US" altLang="ko-KR">
                <a:latin typeface="Arial" charset="0"/>
                <a:cs typeface="Arial" charset="0"/>
              </a:rPr>
              <a:t> UNION ALL </a:t>
            </a:r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R</a:t>
            </a:r>
            <a:r>
              <a:rPr lang="en-US" altLang="ko-KR" baseline="-25000">
                <a:solidFill>
                  <a:srgbClr val="000090"/>
                </a:solidFill>
                <a:latin typeface="Arial" charset="0"/>
                <a:cs typeface="Arial" charset="0"/>
              </a:rPr>
              <a:t>1</a:t>
            </a:r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10</a:t>
            </a:r>
            <a:r>
              <a:rPr lang="en-US" altLang="ko-KR">
                <a:latin typeface="Arial" charset="0"/>
                <a:cs typeface="Arial" charset="0"/>
              </a:rPr>
              <a:t>)</a:t>
            </a:r>
            <a:br>
              <a:rPr lang="en-US" altLang="ko-KR">
                <a:latin typeface="Arial" charset="0"/>
                <a:cs typeface="Arial" charset="0"/>
              </a:rPr>
            </a:br>
            <a:r>
              <a:rPr lang="en-US" altLang="ko-KR">
                <a:latin typeface="Arial" charset="0"/>
                <a:cs typeface="Arial" charset="0"/>
              </a:rPr>
              <a:t>GROUP BY A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800100" y="3497580"/>
            <a:ext cx="336042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latin typeface="Arial" charset="0"/>
                <a:cs typeface="Arial" charset="0"/>
              </a:rPr>
              <a:t>SELECT A, COUNT(B) AS c</a:t>
            </a:r>
            <a:br>
              <a:rPr lang="en-US" altLang="ko-KR">
                <a:latin typeface="Arial" charset="0"/>
                <a:cs typeface="Arial" charset="0"/>
              </a:rPr>
            </a:br>
            <a:r>
              <a:rPr lang="en-US" altLang="ko-KR">
                <a:latin typeface="Arial" charset="0"/>
                <a:cs typeface="Arial" charset="0"/>
              </a:rPr>
              <a:t>FROM T</a:t>
            </a:r>
            <a:r>
              <a:rPr lang="en-US" altLang="ko-KR" baseline="-25000">
                <a:latin typeface="Arial" charset="0"/>
                <a:cs typeface="Arial" charset="0"/>
              </a:rPr>
              <a:t>1</a:t>
            </a:r>
            <a:r>
              <a:rPr lang="en-US" altLang="ko-KR">
                <a:latin typeface="Arial" charset="0"/>
                <a:cs typeface="Arial" charset="0"/>
              </a:rPr>
              <a:t>1 GROUP BY A</a:t>
            </a:r>
          </a:p>
          <a:p>
            <a:r>
              <a:rPr lang="en-US" altLang="ko-KR">
                <a:solidFill>
                  <a:srgbClr val="660066"/>
                </a:solidFill>
                <a:latin typeface="Arial" charset="0"/>
                <a:cs typeface="Arial" charset="0"/>
              </a:rPr>
              <a:t>T</a:t>
            </a:r>
            <a:r>
              <a:rPr lang="en-US" altLang="ko-KR" baseline="-25000">
                <a:solidFill>
                  <a:srgbClr val="660066"/>
                </a:solidFill>
                <a:latin typeface="Arial" charset="0"/>
                <a:cs typeface="Arial" charset="0"/>
              </a:rPr>
              <a:t>1</a:t>
            </a:r>
            <a:r>
              <a:rPr lang="en-US" altLang="ko-KR">
                <a:solidFill>
                  <a:srgbClr val="660066"/>
                </a:solidFill>
                <a:latin typeface="Arial" charset="0"/>
                <a:cs typeface="Arial" charset="0"/>
              </a:rPr>
              <a:t>1 = {/gfs/1, …, /gfs/10000}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4572000" y="3497580"/>
            <a:ext cx="363474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latin typeface="Arial" charset="0"/>
                <a:cs typeface="Arial" charset="0"/>
              </a:rPr>
              <a:t>SELECT A, COUNT(B) AS c</a:t>
            </a:r>
            <a:br>
              <a:rPr lang="en-US" altLang="ko-KR">
                <a:latin typeface="Arial" charset="0"/>
                <a:cs typeface="Arial" charset="0"/>
              </a:rPr>
            </a:br>
            <a:r>
              <a:rPr lang="en-US" altLang="ko-KR">
                <a:latin typeface="Arial" charset="0"/>
                <a:cs typeface="Arial" charset="0"/>
              </a:rPr>
              <a:t>FROM T</a:t>
            </a:r>
            <a:r>
              <a:rPr lang="en-US" altLang="ko-KR" baseline="-25000">
                <a:latin typeface="Arial" charset="0"/>
                <a:cs typeface="Arial" charset="0"/>
              </a:rPr>
              <a:t>1</a:t>
            </a:r>
            <a:r>
              <a:rPr lang="en-US" altLang="ko-KR">
                <a:latin typeface="Arial" charset="0"/>
                <a:cs typeface="Arial" charset="0"/>
              </a:rPr>
              <a:t>2 GROUP BY A</a:t>
            </a:r>
          </a:p>
          <a:p>
            <a:r>
              <a:rPr lang="en-US" altLang="ko-KR">
                <a:solidFill>
                  <a:srgbClr val="660066"/>
                </a:solidFill>
                <a:latin typeface="Arial" charset="0"/>
                <a:cs typeface="Arial" charset="0"/>
              </a:rPr>
              <a:t>T</a:t>
            </a:r>
            <a:r>
              <a:rPr lang="en-US" altLang="ko-KR" baseline="-25000">
                <a:solidFill>
                  <a:srgbClr val="660066"/>
                </a:solidFill>
                <a:latin typeface="Arial" charset="0"/>
                <a:cs typeface="Arial" charset="0"/>
              </a:rPr>
              <a:t>1</a:t>
            </a:r>
            <a:r>
              <a:rPr lang="en-US" altLang="ko-KR">
                <a:solidFill>
                  <a:srgbClr val="660066"/>
                </a:solidFill>
                <a:latin typeface="Arial" charset="0"/>
                <a:cs typeface="Arial" charset="0"/>
              </a:rPr>
              <a:t>2 = {/gfs/10001, …, /gfs/20000}</a:t>
            </a: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800100" y="5074920"/>
            <a:ext cx="315468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latin typeface="Arial" charset="0"/>
                <a:cs typeface="Arial" charset="0"/>
              </a:rPr>
              <a:t>SELECT A, COUNT(B) AS c</a:t>
            </a:r>
            <a:br>
              <a:rPr lang="en-US" altLang="ko-KR">
                <a:latin typeface="Arial" charset="0"/>
                <a:cs typeface="Arial" charset="0"/>
              </a:rPr>
            </a:br>
            <a:r>
              <a:rPr lang="en-US" altLang="ko-KR">
                <a:latin typeface="Arial" charset="0"/>
                <a:cs typeface="Arial" charset="0"/>
              </a:rPr>
              <a:t>FROM T</a:t>
            </a:r>
            <a:r>
              <a:rPr lang="en-US" altLang="ko-KR" baseline="-25000">
                <a:latin typeface="Arial" charset="0"/>
                <a:cs typeface="Arial" charset="0"/>
              </a:rPr>
              <a:t>3</a:t>
            </a:r>
            <a:r>
              <a:rPr lang="en-US" altLang="ko-KR">
                <a:latin typeface="Arial" charset="0"/>
                <a:cs typeface="Arial" charset="0"/>
              </a:rPr>
              <a:t>1 GROUP BY A</a:t>
            </a:r>
          </a:p>
          <a:p>
            <a:r>
              <a:rPr lang="en-US" altLang="ko-KR">
                <a:solidFill>
                  <a:srgbClr val="660066"/>
                </a:solidFill>
                <a:latin typeface="Arial" charset="0"/>
                <a:cs typeface="Arial" charset="0"/>
              </a:rPr>
              <a:t>T</a:t>
            </a:r>
            <a:r>
              <a:rPr lang="en-US" altLang="ko-KR" baseline="-25000">
                <a:solidFill>
                  <a:srgbClr val="660066"/>
                </a:solidFill>
                <a:latin typeface="Arial" charset="0"/>
                <a:cs typeface="Arial" charset="0"/>
              </a:rPr>
              <a:t>3</a:t>
            </a:r>
            <a:r>
              <a:rPr lang="en-US" altLang="ko-KR">
                <a:solidFill>
                  <a:srgbClr val="660066"/>
                </a:solidFill>
                <a:latin typeface="Arial" charset="0"/>
                <a:cs typeface="Arial" charset="0"/>
              </a:rPr>
              <a:t>1 = {/gfs/1}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320" y="3634740"/>
            <a:ext cx="678657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. . .</a:t>
            </a:r>
            <a:endParaRPr lang="en-US" altLang="ko-KR" sz="2900"/>
          </a:p>
        </p:txBody>
      </p:sp>
      <p:sp>
        <p:nvSpPr>
          <p:cNvPr id="11" name="Rectangle 10"/>
          <p:cNvSpPr/>
          <p:nvPr/>
        </p:nvSpPr>
        <p:spPr>
          <a:xfrm>
            <a:off x="154305" y="1714500"/>
            <a:ext cx="371475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en-US" altLang="ko-KR" sz="2900"/>
          </a:p>
        </p:txBody>
      </p:sp>
      <p:sp>
        <p:nvSpPr>
          <p:cNvPr id="12" name="Rectangle 11"/>
          <p:cNvSpPr/>
          <p:nvPr/>
        </p:nvSpPr>
        <p:spPr>
          <a:xfrm>
            <a:off x="154305" y="3634740"/>
            <a:ext cx="371475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endParaRPr lang="en-US" altLang="ko-KR" sz="2900"/>
          </a:p>
        </p:txBody>
      </p:sp>
      <p:sp>
        <p:nvSpPr>
          <p:cNvPr id="13" name="Rectangle 12"/>
          <p:cNvSpPr/>
          <p:nvPr/>
        </p:nvSpPr>
        <p:spPr>
          <a:xfrm>
            <a:off x="154305" y="5280660"/>
            <a:ext cx="371475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endParaRPr lang="en-US" altLang="ko-KR" sz="2900"/>
          </a:p>
        </p:txBody>
      </p:sp>
      <p:cxnSp>
        <p:nvCxnSpPr>
          <p:cNvPr id="15" name="Straight Arrow Connector 14"/>
          <p:cNvCxnSpPr>
            <a:cxnSpLocks noChangeShapeType="1"/>
            <a:stCxn id="29" idx="2"/>
            <a:endCxn id="50182" idx="0"/>
          </p:cNvCxnSpPr>
          <p:nvPr/>
        </p:nvCxnSpPr>
        <p:spPr bwMode="auto">
          <a:xfrm rot="5400000">
            <a:off x="3080385" y="1937385"/>
            <a:ext cx="960120" cy="216027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29" idx="2"/>
            <a:endCxn id="50183" idx="0"/>
          </p:cNvCxnSpPr>
          <p:nvPr/>
        </p:nvCxnSpPr>
        <p:spPr bwMode="auto">
          <a:xfrm rot="16200000" flipH="1">
            <a:off x="5034915" y="2143125"/>
            <a:ext cx="960120" cy="174879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  <a:stCxn id="50182" idx="2"/>
          </p:cNvCxnSpPr>
          <p:nvPr/>
        </p:nvCxnSpPr>
        <p:spPr bwMode="auto">
          <a:xfrm rot="5400000">
            <a:off x="2063115" y="4657725"/>
            <a:ext cx="662940" cy="1714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ight Arrow 31"/>
          <p:cNvSpPr>
            <a:spLocks noChangeArrowheads="1"/>
          </p:cNvSpPr>
          <p:nvPr/>
        </p:nvSpPr>
        <p:spPr bwMode="auto">
          <a:xfrm>
            <a:off x="4572000" y="1783080"/>
            <a:ext cx="480060" cy="342900"/>
          </a:xfrm>
          <a:prstGeom prst="rightArrow">
            <a:avLst>
              <a:gd name="adj1" fmla="val 50000"/>
              <a:gd name="adj2" fmla="val 49998"/>
            </a:avLst>
          </a:prstGeom>
          <a:gradFill rotWithShape="1">
            <a:gsLst>
              <a:gs pos="0">
                <a:srgbClr val="8B8BFF"/>
              </a:gs>
              <a:gs pos="100000">
                <a:srgbClr val="1C1CE3"/>
              </a:gs>
            </a:gsLst>
            <a:lin ang="54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50194" name="Rectangle 33"/>
          <p:cNvSpPr>
            <a:spLocks noChangeArrowheads="1"/>
          </p:cNvSpPr>
          <p:nvPr/>
        </p:nvSpPr>
        <p:spPr bwMode="auto">
          <a:xfrm>
            <a:off x="800100" y="3154680"/>
            <a:ext cx="547212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R</a:t>
            </a:r>
            <a:r>
              <a:rPr lang="en-US" altLang="ko-KR" baseline="-25000">
                <a:solidFill>
                  <a:srgbClr val="000090"/>
                </a:solidFill>
                <a:latin typeface="Arial" charset="0"/>
                <a:cs typeface="Arial" charset="0"/>
              </a:rPr>
              <a:t>1</a:t>
            </a:r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1</a:t>
            </a:r>
            <a:endParaRPr lang="en-US" altLang="ko-KR">
              <a:solidFill>
                <a:srgbClr val="000090"/>
              </a:solidFill>
            </a:endParaRPr>
          </a:p>
        </p:txBody>
      </p:sp>
      <p:sp>
        <p:nvSpPr>
          <p:cNvPr id="50195" name="Rectangle 34"/>
          <p:cNvSpPr>
            <a:spLocks noChangeArrowheads="1"/>
          </p:cNvSpPr>
          <p:nvPr/>
        </p:nvSpPr>
        <p:spPr bwMode="auto">
          <a:xfrm>
            <a:off x="4572000" y="3154680"/>
            <a:ext cx="547212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R</a:t>
            </a:r>
            <a:r>
              <a:rPr lang="en-US" altLang="ko-KR" baseline="-25000">
                <a:solidFill>
                  <a:srgbClr val="000090"/>
                </a:solidFill>
                <a:latin typeface="Arial" charset="0"/>
                <a:cs typeface="Arial" charset="0"/>
              </a:rPr>
              <a:t>1</a:t>
            </a:r>
            <a:r>
              <a:rPr lang="en-US" altLang="ko-KR">
                <a:solidFill>
                  <a:srgbClr val="000090"/>
                </a:solidFill>
                <a:latin typeface="Arial" charset="0"/>
                <a:cs typeface="Arial" charset="0"/>
              </a:rPr>
              <a:t>2</a:t>
            </a:r>
            <a:endParaRPr lang="en-US" altLang="ko-KR">
              <a:solidFill>
                <a:srgbClr val="000090"/>
              </a:solidFill>
            </a:endParaRPr>
          </a:p>
        </p:txBody>
      </p:sp>
      <p:sp>
        <p:nvSpPr>
          <p:cNvPr id="50196" name="Rectangle 35"/>
          <p:cNvSpPr>
            <a:spLocks noChangeArrowheads="1"/>
          </p:cNvSpPr>
          <p:nvPr/>
        </p:nvSpPr>
        <p:spPr bwMode="auto">
          <a:xfrm>
            <a:off x="1691640" y="6035040"/>
            <a:ext cx="1873092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Data access ops</a:t>
            </a:r>
            <a:endParaRPr lang="en-US" altLang="ko-KR"/>
          </a:p>
        </p:txBody>
      </p:sp>
      <p:sp>
        <p:nvSpPr>
          <p:cNvPr id="26" name="Rectangle 25"/>
          <p:cNvSpPr/>
          <p:nvPr/>
        </p:nvSpPr>
        <p:spPr>
          <a:xfrm>
            <a:off x="52864" y="4389120"/>
            <a:ext cx="678656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. . .</a:t>
            </a:r>
            <a:endParaRPr lang="en-US" altLang="ko-KR" sz="2900"/>
          </a:p>
        </p:txBody>
      </p:sp>
      <p:sp>
        <p:nvSpPr>
          <p:cNvPr id="27" name="Rectangle 26"/>
          <p:cNvSpPr/>
          <p:nvPr/>
        </p:nvSpPr>
        <p:spPr>
          <a:xfrm>
            <a:off x="4297680" y="5212080"/>
            <a:ext cx="678657" cy="525780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900">
                <a:solidFill>
                  <a:srgbClr val="000000"/>
                </a:solidFill>
                <a:latin typeface="Arial" charset="0"/>
                <a:cs typeface="Arial" charset="0"/>
              </a:rPr>
              <a:t>. . .</a:t>
            </a:r>
            <a:endParaRPr lang="en-US" altLang="ko-KR" sz="2900"/>
          </a:p>
        </p:txBody>
      </p:sp>
      <p:sp>
        <p:nvSpPr>
          <p:cNvPr id="24" name="Right Arrow 23"/>
          <p:cNvSpPr>
            <a:spLocks noChangeArrowheads="1"/>
          </p:cNvSpPr>
          <p:nvPr/>
        </p:nvSpPr>
        <p:spPr bwMode="auto">
          <a:xfrm>
            <a:off x="3749040" y="3840480"/>
            <a:ext cx="342900" cy="20574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8B8BFF"/>
              </a:gs>
              <a:gs pos="100000">
                <a:srgbClr val="1C1CE3"/>
              </a:gs>
            </a:gsLst>
            <a:lin ang="54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>
            <a:off x="7795260" y="3840480"/>
            <a:ext cx="342900" cy="20574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8B8BFF"/>
              </a:gs>
              <a:gs pos="100000">
                <a:srgbClr val="1C1CE3"/>
              </a:gs>
            </a:gsLst>
            <a:lin ang="5400000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21888"/>
      </p:ext>
    </p:extLst>
  </p:cSld>
  <p:clrMapOvr>
    <a:masterClrMapping/>
  </p:clrMapOvr>
  <p:transition advTm="4683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Outline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7F7F7F"/>
                </a:solidFill>
                <a:latin typeface="Arial" charset="0"/>
                <a:ea typeface="ＭＳ Ｐゴシック" pitchFamily="-106" charset="-128"/>
              </a:rPr>
              <a:t>Nested columnar storage</a:t>
            </a:r>
          </a:p>
          <a:p>
            <a:r>
              <a:rPr lang="en-US" altLang="ko-KR" smtClean="0">
                <a:solidFill>
                  <a:schemeClr val="bg2"/>
                </a:solidFill>
                <a:latin typeface="Arial" charset="0"/>
                <a:ea typeface="ＭＳ Ｐゴシック" pitchFamily="-106" charset="-128"/>
              </a:rPr>
              <a:t>Query processing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Experiments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Observations</a:t>
            </a:r>
          </a:p>
          <a:p>
            <a:endParaRPr lang="en-US" altLang="ko-KR" smtClean="0">
              <a:latin typeface="Arial" charset="0"/>
              <a:ea typeface="ＭＳ Ｐゴシック" pitchFamily="-106" charset="-128"/>
            </a:endParaRPr>
          </a:p>
          <a:p>
            <a:pPr>
              <a:buFontTx/>
              <a:buNone/>
            </a:pPr>
            <a:endParaRPr lang="en-US" altLang="ko-KR" smtClean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7CEB6863-796D-4B68-8EC4-D684C86C518F}" type="slidenum">
              <a:rPr lang="en-US" altLang="ko-KR" sz="1300"/>
              <a:pPr eaLnBrk="1" hangingPunct="1"/>
              <a:t>19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2852426994"/>
      </p:ext>
    </p:extLst>
  </p:cSld>
  <p:clrMapOvr>
    <a:masterClrMapping/>
  </p:clrMapOvr>
  <p:transition advTm="1205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Speed matters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761E2DF2-AF12-4DAF-A534-A41788A4BA0E}" type="slidenum">
              <a:rPr lang="en-US" altLang="ko-KR" sz="1300"/>
              <a:pPr eaLnBrk="1" hangingPunct="1"/>
              <a:t>2</a:t>
            </a:fld>
            <a:endParaRPr lang="en-US" altLang="ko-KR" sz="1300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042" y="1381602"/>
            <a:ext cx="1464468" cy="146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82" y="1381602"/>
            <a:ext cx="1464468" cy="146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22" y="1473042"/>
            <a:ext cx="1464468" cy="146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42" y="3667602"/>
            <a:ext cx="2178843" cy="164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514725" y="2926080"/>
            <a:ext cx="1944529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5000"/>
              </a:lnSpc>
              <a:defRPr/>
            </a:pPr>
            <a:r>
              <a:rPr lang="en-US" kern="0">
                <a:latin typeface="Arial" pitchFamily="-107" charset="0"/>
                <a:ea typeface="+mn-ea"/>
              </a:rPr>
              <a:t>Spam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450807" y="2753202"/>
            <a:ext cx="194452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ko-KR">
                <a:latin typeface="Arial" charset="0"/>
              </a:rPr>
              <a:t>Trends</a:t>
            </a:r>
            <a:endParaRPr lang="en-US" altLang="ko-KR"/>
          </a:p>
          <a:p>
            <a:pPr algn="ctr" eaLnBrk="1" hangingPunct="1">
              <a:lnSpc>
                <a:spcPct val="95000"/>
              </a:lnSpc>
            </a:pPr>
            <a:r>
              <a:rPr lang="en-US" altLang="ko-KR">
                <a:latin typeface="Arial" charset="0"/>
              </a:rPr>
              <a:t>Detection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2341722" y="5317808"/>
            <a:ext cx="194595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ko-KR">
                <a:latin typeface="Arial" charset="0"/>
              </a:rPr>
              <a:t>Web Dashboards</a:t>
            </a:r>
          </a:p>
        </p:txBody>
      </p:sp>
      <p:pic>
        <p:nvPicPr>
          <p:cNvPr id="1742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0" y="3931920"/>
            <a:ext cx="1627347" cy="14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5434965" y="5303520"/>
            <a:ext cx="1944529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ko-KR">
                <a:latin typeface="Arial" charset="0"/>
              </a:rPr>
              <a:t>Network Optimization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964407" y="2844642"/>
            <a:ext cx="194452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ko-KR">
                <a:latin typeface="Arial" charset="0"/>
              </a:rPr>
              <a:t>Interactive Tools</a:t>
            </a:r>
          </a:p>
        </p:txBody>
      </p:sp>
      <p:pic>
        <p:nvPicPr>
          <p:cNvPr id="17423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749040"/>
            <a:ext cx="1905953" cy="158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0329"/>
      </p:ext>
    </p:extLst>
  </p:cSld>
  <p:clrMapOvr>
    <a:masterClrMapping/>
  </p:clrMapOvr>
  <p:transition advTm="1951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Experiments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60220" y="3497580"/>
          <a:ext cx="5760720" cy="2247712"/>
        </p:xfrm>
        <a:graphic>
          <a:graphicData uri="http://schemas.openxmlformats.org/drawingml/2006/table">
            <a:tbl>
              <a:tblPr/>
              <a:tblGrid>
                <a:gridCol w="804387"/>
                <a:gridCol w="1138713"/>
                <a:gridCol w="1338739"/>
                <a:gridCol w="1005840"/>
                <a:gridCol w="735806"/>
                <a:gridCol w="737235"/>
              </a:tblGrid>
              <a:tr h="5760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Table name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Number of records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Size (unrepl., compressed)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Number of fields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Data center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Repl. factor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T1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85 billion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87 TB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270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A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3×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T2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24 billion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13 TB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530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A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3×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T3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4 billion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70 TB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1200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A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3×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T4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1+ trillion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105 TB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50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B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3×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T5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1+ trillion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20 TB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30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B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-106" charset="0"/>
                          <a:ea typeface="ＭＳ Ｐゴシック" pitchFamily="-106" charset="-128"/>
                        </a:rPr>
                        <a:t>2×</a:t>
                      </a:r>
                    </a:p>
                  </a:txBody>
                  <a:tcPr marL="82296" marR="82296" marT="41148" marB="4114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  <p:sp>
        <p:nvSpPr>
          <p:cNvPr id="543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082E7B69-1B9B-4A85-BB9B-0F3DF5C5BDA9}" type="slidenum">
              <a:rPr lang="en-US" altLang="ko-KR" sz="1300"/>
              <a:pPr eaLnBrk="1" hangingPunct="1"/>
              <a:t>20</a:t>
            </a:fld>
            <a:endParaRPr lang="en-US" altLang="ko-KR" sz="130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28700"/>
            <a:ext cx="82296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96" tIns="41148" rIns="82296" bIns="4114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2900">
                <a:latin typeface="Arial" charset="0"/>
                <a:cs typeface="Arial" charset="0"/>
              </a:rPr>
              <a:t>1 PB of real data</a:t>
            </a:r>
            <a:br>
              <a:rPr lang="en-US" altLang="ko-KR" sz="2900">
                <a:latin typeface="Arial" charset="0"/>
                <a:cs typeface="Arial" charset="0"/>
              </a:rPr>
            </a:br>
            <a:r>
              <a:rPr lang="en-US" altLang="ko-KR" sz="2900">
                <a:latin typeface="Arial" charset="0"/>
                <a:cs typeface="Arial" charset="0"/>
              </a:rPr>
              <a:t>(uncompressed, non-replicated)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2900">
                <a:latin typeface="Arial" charset="0"/>
                <a:cs typeface="Arial" charset="0"/>
              </a:rPr>
              <a:t>100K-800K tablets per table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2900">
                <a:latin typeface="Arial" charset="0"/>
                <a:cs typeface="Arial" charset="0"/>
              </a:rPr>
              <a:t>Experiments run during business hours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ko-KR" sz="29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84945"/>
      </p:ext>
    </p:extLst>
  </p:cSld>
  <p:clrMapOvr>
    <a:masterClrMapping/>
  </p:clrMapOvr>
  <p:transition advTm="4603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731645"/>
            <a:ext cx="4674870" cy="380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5897880" cy="754380"/>
          </a:xfrm>
        </p:spPr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Read from disk</a:t>
            </a:r>
          </a:p>
        </p:txBody>
      </p:sp>
      <p:sp>
        <p:nvSpPr>
          <p:cNvPr id="56346" name="Slide Number Placeholder 32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4D561A12-5736-454A-9E3E-BECD5F71060D}" type="slidenum">
              <a:rPr lang="en-US" altLang="ko-KR" sz="1300"/>
              <a:pPr eaLnBrk="1" hangingPunct="1"/>
              <a:t>21</a:t>
            </a:fld>
            <a:endParaRPr lang="en-US" altLang="ko-KR" sz="1300"/>
          </a:p>
        </p:txBody>
      </p:sp>
      <p:sp>
        <p:nvSpPr>
          <p:cNvPr id="7" name="Rectangle 6"/>
          <p:cNvSpPr/>
          <p:nvPr/>
        </p:nvSpPr>
        <p:spPr>
          <a:xfrm>
            <a:off x="3268980" y="3669030"/>
            <a:ext cx="1025843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columns</a:t>
            </a:r>
            <a:endParaRPr lang="en-US" altLang="ko-KR" sz="1400"/>
          </a:p>
        </p:txBody>
      </p:sp>
      <p:sp>
        <p:nvSpPr>
          <p:cNvPr id="9" name="Rectangle 8"/>
          <p:cNvSpPr/>
          <p:nvPr/>
        </p:nvSpPr>
        <p:spPr>
          <a:xfrm>
            <a:off x="5189220" y="3411855"/>
            <a:ext cx="935832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records</a:t>
            </a:r>
            <a:endParaRPr lang="en-US" altLang="ko-KR" sz="1400"/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3285411" y="4438412"/>
            <a:ext cx="924402" cy="285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6200000" flipH="1">
            <a:off x="5244227" y="4161235"/>
            <a:ext cx="805815" cy="428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5507832" y="3360420"/>
            <a:ext cx="27432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4291965" y="2743200"/>
            <a:ext cx="897255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objects</a:t>
            </a:r>
            <a:endParaRPr lang="en-US" altLang="ko-KR" sz="1400"/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4094084" y="3701177"/>
            <a:ext cx="1234440" cy="42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4368404" y="2466737"/>
            <a:ext cx="685800" cy="42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 rot="16200000">
            <a:off x="1460897" y="2449592"/>
            <a:ext cx="1331595" cy="3328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from records</a:t>
            </a:r>
            <a:endParaRPr lang="en-US" altLang="ko-KR" sz="1600"/>
          </a:p>
        </p:txBody>
      </p:sp>
      <p:sp>
        <p:nvSpPr>
          <p:cNvPr id="40" name="Rectangle 39"/>
          <p:cNvSpPr/>
          <p:nvPr/>
        </p:nvSpPr>
        <p:spPr>
          <a:xfrm>
            <a:off x="6835140" y="2948940"/>
            <a:ext cx="1920240" cy="157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>
              <a:lnSpc>
                <a:spcPts val="1688"/>
              </a:lnSpc>
            </a:pPr>
            <a:endParaRPr lang="ko-KR" altLang="ko-KR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23" name="Left Brace 22"/>
          <p:cNvSpPr>
            <a:spLocks/>
          </p:cNvSpPr>
          <p:nvPr/>
        </p:nvSpPr>
        <p:spPr bwMode="auto">
          <a:xfrm>
            <a:off x="2261712" y="1988820"/>
            <a:ext cx="205740" cy="1303020"/>
          </a:xfrm>
          <a:prstGeom prst="leftBrace">
            <a:avLst>
              <a:gd name="adj1" fmla="val 8327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 anchor="ctr"/>
          <a:lstStyle/>
          <a:p>
            <a:pPr algn="ctr"/>
            <a:endParaRPr lang="ko-KR" altLang="ko-KR"/>
          </a:p>
        </p:txBody>
      </p:sp>
      <p:sp>
        <p:nvSpPr>
          <p:cNvPr id="26" name="Rectangle 25"/>
          <p:cNvSpPr/>
          <p:nvPr/>
        </p:nvSpPr>
        <p:spPr>
          <a:xfrm rot="16200000">
            <a:off x="1420178" y="4201954"/>
            <a:ext cx="1413033" cy="3328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from columns</a:t>
            </a:r>
            <a:endParaRPr lang="en-US" altLang="ko-KR" sz="1600"/>
          </a:p>
        </p:txBody>
      </p:sp>
      <p:sp>
        <p:nvSpPr>
          <p:cNvPr id="27" name="Rectangle 26"/>
          <p:cNvSpPr/>
          <p:nvPr/>
        </p:nvSpPr>
        <p:spPr>
          <a:xfrm>
            <a:off x="6903720" y="4673442"/>
            <a:ext cx="1572033" cy="519116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pPr>
              <a:lnSpc>
                <a:spcPts val="1688"/>
              </a:lnSpc>
            </a:pP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ko-KR" sz="1600" b="1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) read +</a:t>
            </a:r>
            <a:b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     decompress</a:t>
            </a:r>
            <a:endParaRPr lang="en-US" altLang="ko-KR" sz="1600"/>
          </a:p>
        </p:txBody>
      </p:sp>
      <p:sp>
        <p:nvSpPr>
          <p:cNvPr id="28" name="Rectangle 27"/>
          <p:cNvSpPr/>
          <p:nvPr/>
        </p:nvSpPr>
        <p:spPr>
          <a:xfrm>
            <a:off x="6903720" y="4183380"/>
            <a:ext cx="1367314" cy="52720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pPr>
              <a:lnSpc>
                <a:spcPts val="1688"/>
              </a:lnSpc>
            </a:pP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ko-KR" sz="1600" b="1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) assemble</a:t>
            </a:r>
            <a:b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      records</a:t>
            </a:r>
            <a:endParaRPr lang="en-US" altLang="ko-KR" sz="1600"/>
          </a:p>
        </p:txBody>
      </p:sp>
      <p:sp>
        <p:nvSpPr>
          <p:cNvPr id="29" name="Rectangle 28"/>
          <p:cNvSpPr/>
          <p:nvPr/>
        </p:nvSpPr>
        <p:spPr>
          <a:xfrm>
            <a:off x="6903720" y="3634740"/>
            <a:ext cx="1563053" cy="52720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pPr>
              <a:lnSpc>
                <a:spcPts val="1688"/>
              </a:lnSpc>
            </a:pP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ko-KR" sz="1600" b="1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) parse as</a:t>
            </a:r>
            <a:b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     C++ objects</a:t>
            </a:r>
            <a:endParaRPr lang="en-US" altLang="ko-KR" sz="1600"/>
          </a:p>
        </p:txBody>
      </p:sp>
      <p:sp>
        <p:nvSpPr>
          <p:cNvPr id="30" name="Rectangle 29"/>
          <p:cNvSpPr/>
          <p:nvPr/>
        </p:nvSpPr>
        <p:spPr>
          <a:xfrm>
            <a:off x="6903720" y="2948940"/>
            <a:ext cx="1644492" cy="52720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pPr>
              <a:lnSpc>
                <a:spcPts val="1688"/>
              </a:lnSpc>
            </a:pP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ko-KR" sz="1600" b="1">
                <a:solidFill>
                  <a:srgbClr val="000000"/>
                </a:solidFill>
                <a:latin typeface="Arial" charset="0"/>
                <a:cs typeface="Arial" charset="0"/>
              </a:rPr>
              <a:t>d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) read +</a:t>
            </a:r>
            <a:b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      decompress</a:t>
            </a:r>
            <a:endParaRPr lang="en-US" altLang="ko-KR" sz="1600"/>
          </a:p>
        </p:txBody>
      </p:sp>
      <p:sp>
        <p:nvSpPr>
          <p:cNvPr id="39" name="Rectangle 38"/>
          <p:cNvSpPr/>
          <p:nvPr/>
        </p:nvSpPr>
        <p:spPr>
          <a:xfrm>
            <a:off x="6903720" y="1920240"/>
            <a:ext cx="1549591" cy="519116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pPr>
              <a:lnSpc>
                <a:spcPts val="1688"/>
              </a:lnSpc>
            </a:pP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ko-KR" sz="1600" b="1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) parse as</a:t>
            </a:r>
            <a:b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     C++ objects</a:t>
            </a:r>
            <a:endParaRPr lang="en-US" altLang="ko-KR" sz="1600"/>
          </a:p>
        </p:txBody>
      </p:sp>
      <p:sp>
        <p:nvSpPr>
          <p:cNvPr id="41" name="Left Brace 40"/>
          <p:cNvSpPr>
            <a:spLocks/>
          </p:cNvSpPr>
          <p:nvPr/>
        </p:nvSpPr>
        <p:spPr bwMode="auto">
          <a:xfrm>
            <a:off x="2261712" y="3849053"/>
            <a:ext cx="205740" cy="1165860"/>
          </a:xfrm>
          <a:prstGeom prst="leftBrace">
            <a:avLst>
              <a:gd name="adj1" fmla="val 834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 anchor="ctr"/>
          <a:lstStyle/>
          <a:p>
            <a:pPr algn="ctr"/>
            <a:endParaRPr lang="ko-KR" altLang="ko-KR"/>
          </a:p>
        </p:txBody>
      </p:sp>
      <p:sp>
        <p:nvSpPr>
          <p:cNvPr id="34" name="Rectangle 33"/>
          <p:cNvSpPr/>
          <p:nvPr/>
        </p:nvSpPr>
        <p:spPr>
          <a:xfrm>
            <a:off x="2396014" y="1450181"/>
            <a:ext cx="1078706" cy="3328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time (sec)</a:t>
            </a:r>
            <a:endParaRPr lang="en-US" altLang="ko-KR" sz="1600" dirty="0"/>
          </a:p>
        </p:txBody>
      </p:sp>
      <p:sp>
        <p:nvSpPr>
          <p:cNvPr id="24" name="Rectangle 23"/>
          <p:cNvSpPr/>
          <p:nvPr/>
        </p:nvSpPr>
        <p:spPr>
          <a:xfrm>
            <a:off x="4229100" y="5417820"/>
            <a:ext cx="1644492" cy="3328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number of fields</a:t>
            </a:r>
            <a:endParaRPr lang="en-US" altLang="ko-KR" sz="1600"/>
          </a:p>
        </p:txBody>
      </p:sp>
      <p:sp>
        <p:nvSpPr>
          <p:cNvPr id="31" name="Rectangle 30"/>
          <p:cNvSpPr/>
          <p:nvPr/>
        </p:nvSpPr>
        <p:spPr>
          <a:xfrm>
            <a:off x="6359366" y="984409"/>
            <a:ext cx="2651760" cy="637223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"cold" time on local disk,</a:t>
            </a:r>
            <a:br>
              <a:rPr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averaged over 30 runs</a:t>
            </a:r>
            <a:endParaRPr lang="en-US" altLang="ko-KR" sz="1400" dirty="0"/>
          </a:p>
        </p:txBody>
      </p:sp>
      <p:sp>
        <p:nvSpPr>
          <p:cNvPr id="32" name="Rectangle 31"/>
          <p:cNvSpPr/>
          <p:nvPr/>
        </p:nvSpPr>
        <p:spPr>
          <a:xfrm>
            <a:off x="1454468" y="6017895"/>
            <a:ext cx="6683693" cy="360045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Table partition: 375 MB (compressed), 300K rows, 125 columns</a:t>
            </a:r>
            <a:endParaRPr lang="en-US" altLang="ko-KR" sz="1400"/>
          </a:p>
        </p:txBody>
      </p:sp>
      <p:sp>
        <p:nvSpPr>
          <p:cNvPr id="56348" name="TextBox 35"/>
          <p:cNvSpPr txBox="1">
            <a:spLocks noChangeArrowheads="1"/>
          </p:cNvSpPr>
          <p:nvPr/>
        </p:nvSpPr>
        <p:spPr bwMode="auto">
          <a:xfrm>
            <a:off x="114300" y="4320540"/>
            <a:ext cx="1920240" cy="63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FF0000"/>
                </a:solidFill>
                <a:latin typeface="Arial" charset="0"/>
                <a:cs typeface="Arial" charset="0"/>
              </a:rPr>
              <a:t>2-4x overhead of</a:t>
            </a:r>
            <a:br>
              <a:rPr lang="en-US" altLang="ko-KR" sz="180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ko-KR" sz="1800">
                <a:solidFill>
                  <a:srgbClr val="FF0000"/>
                </a:solidFill>
                <a:latin typeface="Arial" charset="0"/>
                <a:cs typeface="Arial" charset="0"/>
              </a:rPr>
              <a:t>using records</a:t>
            </a:r>
          </a:p>
        </p:txBody>
      </p:sp>
      <p:sp>
        <p:nvSpPr>
          <p:cNvPr id="56349" name="TextBox 37"/>
          <p:cNvSpPr txBox="1">
            <a:spLocks noChangeArrowheads="1"/>
          </p:cNvSpPr>
          <p:nvPr/>
        </p:nvSpPr>
        <p:spPr bwMode="auto">
          <a:xfrm>
            <a:off x="114300" y="2400300"/>
            <a:ext cx="173593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FF0000"/>
                </a:solidFill>
                <a:latin typeface="Arial" charset="0"/>
                <a:cs typeface="Arial" charset="0"/>
              </a:rPr>
              <a:t>10x speedup</a:t>
            </a:r>
            <a:br>
              <a:rPr lang="en-US" altLang="ko-KR" sz="180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ko-KR" sz="1800">
                <a:solidFill>
                  <a:srgbClr val="FF0000"/>
                </a:solidFill>
                <a:latin typeface="Arial" charset="0"/>
                <a:cs typeface="Arial" charset="0"/>
              </a:rPr>
              <a:t>using columnar</a:t>
            </a:r>
          </a:p>
          <a:p>
            <a:pPr eaLnBrk="1" hangingPunct="1"/>
            <a:r>
              <a:rPr lang="en-US" altLang="ko-KR" sz="1800">
                <a:solidFill>
                  <a:srgbClr val="FF0000"/>
                </a:solidFill>
                <a:latin typeface="Arial" charset="0"/>
                <a:cs typeface="Arial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71038832"/>
      </p:ext>
    </p:extLst>
  </p:cSld>
  <p:clrMapOvr>
    <a:masterClrMapping/>
  </p:clrMapOvr>
  <p:transition advTm="7415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MR and Dremel execution</a:t>
            </a:r>
          </a:p>
        </p:txBody>
      </p:sp>
      <p:sp>
        <p:nvSpPr>
          <p:cNvPr id="58375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381FC5FD-E7C8-46DE-BE3A-1353FB5C0BDF}" type="slidenum">
              <a:rPr lang="en-US" altLang="ko-KR" sz="1300"/>
              <a:pPr eaLnBrk="1" hangingPunct="1"/>
              <a:t>22</a:t>
            </a:fld>
            <a:endParaRPr lang="en-US" altLang="ko-KR" sz="1300"/>
          </a:p>
        </p:txBody>
      </p:sp>
      <p:sp>
        <p:nvSpPr>
          <p:cNvPr id="17" name="Rectangle 16"/>
          <p:cNvSpPr/>
          <p:nvPr/>
        </p:nvSpPr>
        <p:spPr>
          <a:xfrm>
            <a:off x="731520" y="3017520"/>
            <a:ext cx="342900" cy="617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189220" y="1988820"/>
            <a:ext cx="3954780" cy="174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pPr marL="0" lvl="1">
              <a:lnSpc>
                <a:spcPct val="95000"/>
              </a:lnSpc>
              <a:buClr>
                <a:srgbClr val="000000"/>
              </a:buClr>
            </a:pPr>
            <a:r>
              <a:rPr lang="en-US" altLang="ko-KR" sz="1600">
                <a:solidFill>
                  <a:srgbClr val="333333"/>
                </a:solidFill>
                <a:latin typeface="Arial" charset="0"/>
                <a:cs typeface="Arial" charset="0"/>
              </a:rPr>
              <a:t>Sawzall program ran on MR:</a:t>
            </a:r>
            <a:br>
              <a:rPr lang="en-US" altLang="ko-KR" sz="1600">
                <a:solidFill>
                  <a:srgbClr val="333333"/>
                </a:solidFill>
                <a:latin typeface="Arial" charset="0"/>
                <a:cs typeface="Arial" charset="0"/>
              </a:rPr>
            </a:br>
            <a:endParaRPr lang="en-US" altLang="ko-KR" sz="1600">
              <a:solidFill>
                <a:srgbClr val="333333"/>
              </a:solidFill>
              <a:latin typeface="Arial" charset="0"/>
              <a:cs typeface="Arial" charset="0"/>
            </a:endParaRPr>
          </a:p>
          <a:p>
            <a:pPr marL="0" lvl="1">
              <a:lnSpc>
                <a:spcPct val="95000"/>
              </a:lnSpc>
              <a:buClr>
                <a:srgbClr val="000000"/>
              </a:buClr>
            </a:pP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num_recs: </a:t>
            </a:r>
            <a:r>
              <a:rPr lang="en-US" altLang="ko-KR" sz="1600" b="1">
                <a:solidFill>
                  <a:srgbClr val="741B47"/>
                </a:solidFill>
                <a:latin typeface="Courier New" pitchFamily="-106" charset="0"/>
              </a:rPr>
              <a:t>table sum of</a:t>
            </a: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 int;</a:t>
            </a:r>
            <a:r>
              <a:rPr lang="en-US" altLang="ko-KR" sz="1600">
                <a:solidFill>
                  <a:srgbClr val="333333"/>
                </a:solidFill>
                <a:latin typeface="Arial" charset="0"/>
              </a:rPr>
              <a:t/>
            </a:r>
            <a:br>
              <a:rPr lang="en-US" altLang="ko-KR" sz="1600">
                <a:solidFill>
                  <a:srgbClr val="333333"/>
                </a:solidFill>
                <a:latin typeface="Arial" charset="0"/>
              </a:rPr>
            </a:b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num_words: </a:t>
            </a:r>
            <a:r>
              <a:rPr lang="en-US" altLang="ko-KR" sz="1600" b="1">
                <a:solidFill>
                  <a:srgbClr val="741B47"/>
                </a:solidFill>
                <a:latin typeface="Courier New" pitchFamily="-106" charset="0"/>
              </a:rPr>
              <a:t>table sum of</a:t>
            </a: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 int;</a:t>
            </a:r>
            <a:r>
              <a:rPr lang="en-US" altLang="ko-KR" sz="1600">
                <a:solidFill>
                  <a:srgbClr val="333333"/>
                </a:solidFill>
                <a:latin typeface="Arial" charset="0"/>
              </a:rPr>
              <a:t/>
            </a:r>
            <a:br>
              <a:rPr lang="en-US" altLang="ko-KR" sz="1600">
                <a:solidFill>
                  <a:srgbClr val="333333"/>
                </a:solidFill>
                <a:latin typeface="Arial" charset="0"/>
              </a:rPr>
            </a:b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emit num_recs &lt;- 1;</a:t>
            </a:r>
            <a:r>
              <a:rPr lang="en-US" altLang="ko-KR" sz="1600">
                <a:solidFill>
                  <a:srgbClr val="333333"/>
                </a:solidFill>
                <a:latin typeface="Arial" charset="0"/>
              </a:rPr>
              <a:t/>
            </a:r>
            <a:br>
              <a:rPr lang="en-US" altLang="ko-KR" sz="1600">
                <a:solidFill>
                  <a:srgbClr val="333333"/>
                </a:solidFill>
                <a:latin typeface="Arial" charset="0"/>
              </a:rPr>
            </a:b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emit num_words &lt;-</a:t>
            </a:r>
            <a:b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</a:b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  </a:t>
            </a:r>
            <a:r>
              <a:rPr lang="en-US" altLang="ko-KR" sz="1600" b="1">
                <a:solidFill>
                  <a:srgbClr val="38761D"/>
                </a:solidFill>
                <a:latin typeface="Courier New" pitchFamily="-106" charset="0"/>
              </a:rPr>
              <a:t>count_words</a:t>
            </a:r>
            <a:r>
              <a:rPr lang="en-US" altLang="ko-KR" sz="1600" b="1">
                <a:solidFill>
                  <a:srgbClr val="333333"/>
                </a:solidFill>
                <a:latin typeface="Courier New" pitchFamily="-106" charset="0"/>
              </a:rPr>
              <a:t>(input.txtField);</a:t>
            </a:r>
          </a:p>
        </p:txBody>
      </p:sp>
      <p:pic>
        <p:nvPicPr>
          <p:cNvPr id="5837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" y="2057400"/>
            <a:ext cx="5063490" cy="202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8697" y="1861662"/>
            <a:ext cx="4053363" cy="332898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execution time (sec) on </a:t>
            </a:r>
            <a:r>
              <a:rPr lang="en-US" altLang="ko-KR" sz="1600" b="1">
                <a:solidFill>
                  <a:srgbClr val="000000"/>
                </a:solidFill>
                <a:latin typeface="Arial" charset="0"/>
                <a:cs typeface="Arial" charset="0"/>
              </a:rPr>
              <a:t>3000 nodes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altLang="ko-KR" sz="1600"/>
          </a:p>
        </p:txBody>
      </p:sp>
      <p:sp>
        <p:nvSpPr>
          <p:cNvPr id="58376" name="Rectangle 11"/>
          <p:cNvSpPr>
            <a:spLocks noChangeArrowheads="1"/>
          </p:cNvSpPr>
          <p:nvPr/>
        </p:nvSpPr>
        <p:spPr bwMode="auto">
          <a:xfrm>
            <a:off x="868680" y="4769168"/>
            <a:ext cx="76123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pPr marL="0" lvl="1">
              <a:lnSpc>
                <a:spcPct val="95000"/>
              </a:lnSpc>
              <a:buClr>
                <a:srgbClr val="000000"/>
              </a:buClr>
            </a:pPr>
            <a:r>
              <a:rPr lang="en-US" altLang="ko-KR" b="1">
                <a:solidFill>
                  <a:srgbClr val="333333"/>
                </a:solidFill>
                <a:latin typeface="Courier New" pitchFamily="-106" charset="0"/>
              </a:rPr>
              <a:t>SELECT SUM(</a:t>
            </a:r>
            <a:r>
              <a:rPr lang="en-US" altLang="ko-KR" b="1">
                <a:solidFill>
                  <a:srgbClr val="38761D"/>
                </a:solidFill>
                <a:latin typeface="Courier New" pitchFamily="-106" charset="0"/>
              </a:rPr>
              <a:t>count_words</a:t>
            </a:r>
            <a:r>
              <a:rPr lang="en-US" altLang="ko-KR" b="1">
                <a:solidFill>
                  <a:srgbClr val="333333"/>
                </a:solidFill>
                <a:latin typeface="Courier New" pitchFamily="-106" charset="0"/>
              </a:rPr>
              <a:t>(txtField)) / COUNT(*)</a:t>
            </a:r>
          </a:p>
          <a:p>
            <a:pPr marL="0" lvl="1">
              <a:lnSpc>
                <a:spcPct val="95000"/>
              </a:lnSpc>
              <a:buClr>
                <a:srgbClr val="000000"/>
              </a:buClr>
            </a:pPr>
            <a:r>
              <a:rPr lang="en-US" altLang="ko-KR" b="1">
                <a:solidFill>
                  <a:srgbClr val="333333"/>
                </a:solidFill>
                <a:latin typeface="Courier New" pitchFamily="-106" charset="0"/>
              </a:rPr>
              <a:t>FROM T1</a:t>
            </a:r>
          </a:p>
        </p:txBody>
      </p: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251460" y="4732020"/>
            <a:ext cx="538096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latin typeface="Arial" charset="0"/>
                <a:cs typeface="Arial" charset="0"/>
              </a:rPr>
              <a:t>Q1:</a:t>
            </a:r>
            <a:endParaRPr lang="en-US" altLang="ko-KR"/>
          </a:p>
        </p:txBody>
      </p:sp>
      <p:sp>
        <p:nvSpPr>
          <p:cNvPr id="15" name="Rectangle 14"/>
          <p:cNvSpPr/>
          <p:nvPr/>
        </p:nvSpPr>
        <p:spPr>
          <a:xfrm>
            <a:off x="1485900" y="4016217"/>
            <a:ext cx="658654" cy="304323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Arial" charset="0"/>
                <a:cs typeface="Arial" charset="0"/>
              </a:rPr>
              <a:t>87 TB</a:t>
            </a:r>
            <a:endParaRPr lang="en-US" altLang="ko-KR" sz="1400"/>
          </a:p>
        </p:txBody>
      </p:sp>
      <p:sp>
        <p:nvSpPr>
          <p:cNvPr id="16" name="Rectangle 15"/>
          <p:cNvSpPr/>
          <p:nvPr/>
        </p:nvSpPr>
        <p:spPr>
          <a:xfrm>
            <a:off x="2788920" y="4016217"/>
            <a:ext cx="710089" cy="304323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Arial" charset="0"/>
                <a:cs typeface="Arial" charset="0"/>
              </a:rPr>
              <a:t>0.5 TB</a:t>
            </a:r>
            <a:endParaRPr lang="en-US" altLang="ko-KR" sz="1400"/>
          </a:p>
        </p:txBody>
      </p:sp>
      <p:sp>
        <p:nvSpPr>
          <p:cNvPr id="18" name="Rectangle 17"/>
          <p:cNvSpPr/>
          <p:nvPr/>
        </p:nvSpPr>
        <p:spPr>
          <a:xfrm>
            <a:off x="4091940" y="4016217"/>
            <a:ext cx="710089" cy="304323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Arial" charset="0"/>
                <a:cs typeface="Arial" charset="0"/>
              </a:rPr>
              <a:t>0.5 TB</a:t>
            </a:r>
            <a:endParaRPr lang="en-US" altLang="ko-KR" sz="1400"/>
          </a:p>
        </p:txBody>
      </p:sp>
      <p:sp>
        <p:nvSpPr>
          <p:cNvPr id="58382" name="TextBox 18"/>
          <p:cNvSpPr txBox="1">
            <a:spLocks noChangeArrowheads="1"/>
          </p:cNvSpPr>
          <p:nvPr/>
        </p:nvSpPr>
        <p:spPr bwMode="auto">
          <a:xfrm>
            <a:off x="365760" y="5802154"/>
            <a:ext cx="9478044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latin typeface="Arial" charset="0"/>
                <a:cs typeface="Arial" charset="0"/>
              </a:rPr>
              <a:t>MR overheads: launch jobs, schedule 0.5M tasks, assemble records</a:t>
            </a:r>
          </a:p>
        </p:txBody>
      </p:sp>
      <p:sp>
        <p:nvSpPr>
          <p:cNvPr id="58383" name="Rectangle 19"/>
          <p:cNvSpPr>
            <a:spLocks noChangeArrowheads="1"/>
          </p:cNvSpPr>
          <p:nvPr/>
        </p:nvSpPr>
        <p:spPr bwMode="auto">
          <a:xfrm>
            <a:off x="457200" y="960120"/>
            <a:ext cx="778811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>
                <a:solidFill>
                  <a:srgbClr val="333333"/>
                </a:solidFill>
                <a:latin typeface="Arial" charset="0"/>
                <a:cs typeface="Arial" charset="0"/>
              </a:rPr>
              <a:t>Avg # of terms in txtField in 85 billion record table T1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2193295265"/>
      </p:ext>
    </p:extLst>
  </p:cSld>
  <p:clrMapOvr>
    <a:masterClrMapping/>
  </p:clrMapOvr>
  <p:transition advTm="1531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Impact of serving tree depth</a:t>
            </a:r>
          </a:p>
        </p:txBody>
      </p:sp>
      <p:sp>
        <p:nvSpPr>
          <p:cNvPr id="60422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6906317F-85B1-419F-A466-291293C57BFD}" type="slidenum">
              <a:rPr lang="en-US" altLang="ko-KR" sz="1300"/>
              <a:pPr eaLnBrk="1" hangingPunct="1"/>
              <a:t>23</a:t>
            </a:fld>
            <a:endParaRPr lang="en-US" altLang="ko-KR" sz="1300"/>
          </a:p>
        </p:txBody>
      </p:sp>
      <p:pic>
        <p:nvPicPr>
          <p:cNvPr id="60419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891540"/>
            <a:ext cx="761095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ave 6"/>
          <p:cNvSpPr/>
          <p:nvPr/>
        </p:nvSpPr>
        <p:spPr>
          <a:xfrm>
            <a:off x="4606290" y="1668780"/>
            <a:ext cx="598647" cy="194310"/>
          </a:xfrm>
          <a:prstGeom prst="wave">
            <a:avLst/>
          </a:prstGeom>
          <a:solidFill>
            <a:srgbClr val="4D85D1"/>
          </a:solidFill>
          <a:ln>
            <a:solidFill>
              <a:srgbClr val="4D85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  <a:ea typeface="ＭＳ Ｐゴシック" pitchFamily="-106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8753" y="1092994"/>
            <a:ext cx="2716054" cy="360099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execution time (sec)</a:t>
            </a:r>
            <a:endParaRPr lang="en-US" altLang="ko-KR"/>
          </a:p>
        </p:txBody>
      </p:sp>
      <p:sp>
        <p:nvSpPr>
          <p:cNvPr id="60424" name="TextBox 10"/>
          <p:cNvSpPr txBox="1">
            <a:spLocks noChangeArrowheads="1"/>
          </p:cNvSpPr>
          <p:nvPr/>
        </p:nvSpPr>
        <p:spPr bwMode="auto">
          <a:xfrm>
            <a:off x="1460183" y="4114800"/>
            <a:ext cx="6613157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latin typeface="Courier" pitchFamily="-106" charset="0"/>
              </a:rPr>
              <a:t>SELECT country, SUM(item.amount) FROM T2</a:t>
            </a:r>
            <a:br>
              <a:rPr lang="en-US" altLang="ko-KR">
                <a:latin typeface="Courier" pitchFamily="-106" charset="0"/>
              </a:rPr>
            </a:br>
            <a:r>
              <a:rPr lang="en-US" altLang="ko-KR">
                <a:latin typeface="Courier" pitchFamily="-106" charset="0"/>
              </a:rPr>
              <a:t>GROUP BY country</a:t>
            </a:r>
          </a:p>
        </p:txBody>
      </p:sp>
      <p:sp>
        <p:nvSpPr>
          <p:cNvPr id="60425" name="TextBox 11"/>
          <p:cNvSpPr txBox="1">
            <a:spLocks noChangeArrowheads="1"/>
          </p:cNvSpPr>
          <p:nvPr/>
        </p:nvSpPr>
        <p:spPr bwMode="auto">
          <a:xfrm>
            <a:off x="1420178" y="4937760"/>
            <a:ext cx="6637586" cy="11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latin typeface="Courier" pitchFamily="-106" charset="0"/>
              </a:rPr>
              <a:t>SELECT domain, SUM(item.amount) FROM T2</a:t>
            </a:r>
            <a:br>
              <a:rPr lang="en-US" altLang="ko-KR">
                <a:latin typeface="Courier" pitchFamily="-106" charset="0"/>
              </a:rPr>
            </a:br>
            <a:r>
              <a:rPr lang="en-US" altLang="ko-KR">
                <a:latin typeface="Courier" pitchFamily="-106" charset="0"/>
              </a:rPr>
              <a:t>WHERE domain CONTAINS ’.net’</a:t>
            </a:r>
            <a:br>
              <a:rPr lang="en-US" altLang="ko-KR">
                <a:latin typeface="Courier" pitchFamily="-106" charset="0"/>
              </a:rPr>
            </a:br>
            <a:r>
              <a:rPr lang="en-US" altLang="ko-KR">
                <a:latin typeface="Courier" pitchFamily="-106" charset="0"/>
              </a:rPr>
              <a:t>GROUP BY domain</a:t>
            </a:r>
          </a:p>
        </p:txBody>
      </p:sp>
      <p:sp>
        <p:nvSpPr>
          <p:cNvPr id="60426" name="TextBox 13"/>
          <p:cNvSpPr txBox="1">
            <a:spLocks noChangeArrowheads="1"/>
          </p:cNvSpPr>
          <p:nvPr/>
        </p:nvSpPr>
        <p:spPr bwMode="auto">
          <a:xfrm>
            <a:off x="337185" y="4179094"/>
            <a:ext cx="627864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/>
              <a:t>Q2:</a:t>
            </a:r>
          </a:p>
        </p:txBody>
      </p:sp>
      <p:sp>
        <p:nvSpPr>
          <p:cNvPr id="60427" name="TextBox 14"/>
          <p:cNvSpPr txBox="1">
            <a:spLocks noChangeArrowheads="1"/>
          </p:cNvSpPr>
          <p:nvPr/>
        </p:nvSpPr>
        <p:spPr bwMode="auto">
          <a:xfrm>
            <a:off x="355759" y="5002054"/>
            <a:ext cx="627864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/>
              <a:t>Q3:</a:t>
            </a:r>
          </a:p>
        </p:txBody>
      </p:sp>
      <p:sp>
        <p:nvSpPr>
          <p:cNvPr id="60428" name="TextBox 15"/>
          <p:cNvSpPr txBox="1">
            <a:spLocks noChangeArrowheads="1"/>
          </p:cNvSpPr>
          <p:nvPr/>
        </p:nvSpPr>
        <p:spPr bwMode="auto">
          <a:xfrm>
            <a:off x="6279357" y="5825014"/>
            <a:ext cx="2957028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marL="169863" indent="-169863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40 billion nested items</a:t>
            </a:r>
          </a:p>
        </p:txBody>
      </p:sp>
      <p:sp>
        <p:nvSpPr>
          <p:cNvPr id="60429" name="TextBox 16"/>
          <p:cNvSpPr txBox="1">
            <a:spLocks noChangeArrowheads="1"/>
          </p:cNvSpPr>
          <p:nvPr/>
        </p:nvSpPr>
        <p:spPr bwMode="auto">
          <a:xfrm>
            <a:off x="1554480" y="3274695"/>
            <a:ext cx="2441734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 sz="1800"/>
              <a:t>(returns 100s of records)</a:t>
            </a:r>
          </a:p>
        </p:txBody>
      </p:sp>
      <p:sp>
        <p:nvSpPr>
          <p:cNvPr id="60430" name="TextBox 17"/>
          <p:cNvSpPr txBox="1">
            <a:spLocks noChangeArrowheads="1"/>
          </p:cNvSpPr>
          <p:nvPr/>
        </p:nvSpPr>
        <p:spPr bwMode="auto">
          <a:xfrm>
            <a:off x="4572000" y="3274695"/>
            <a:ext cx="2153127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 sz="1800"/>
              <a:t>(returns 1M records)</a:t>
            </a:r>
          </a:p>
        </p:txBody>
      </p:sp>
      <p:sp>
        <p:nvSpPr>
          <p:cNvPr id="19" name="Wave 18"/>
          <p:cNvSpPr/>
          <p:nvPr/>
        </p:nvSpPr>
        <p:spPr>
          <a:xfrm>
            <a:off x="4606290" y="1040130"/>
            <a:ext cx="598647" cy="194310"/>
          </a:xfrm>
          <a:prstGeom prst="wave">
            <a:avLst/>
          </a:prstGeom>
          <a:solidFill>
            <a:srgbClr val="4D85D1"/>
          </a:solidFill>
          <a:ln>
            <a:solidFill>
              <a:srgbClr val="4D85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/>
            <a:endParaRPr lang="ko-KR" altLang="ko-KR">
              <a:solidFill>
                <a:srgbClr val="FFFFFF"/>
              </a:solidFill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302258"/>
      </p:ext>
    </p:extLst>
  </p:cSld>
  <p:clrMapOvr>
    <a:masterClrMapping/>
  </p:clrMapOvr>
  <p:transition advTm="5333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3" y="1440180"/>
            <a:ext cx="6842284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Scalability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A961BE07-19F2-47E5-B1D6-373974B70BC1}" type="slidenum">
              <a:rPr lang="en-US" altLang="ko-KR" sz="1300"/>
              <a:pPr eaLnBrk="1" hangingPunct="1"/>
              <a:t>24</a:t>
            </a:fld>
            <a:endParaRPr lang="en-US" altLang="ko-KR" sz="1300"/>
          </a:p>
        </p:txBody>
      </p:sp>
      <p:sp>
        <p:nvSpPr>
          <p:cNvPr id="7" name="Rectangle 6"/>
          <p:cNvSpPr/>
          <p:nvPr/>
        </p:nvSpPr>
        <p:spPr>
          <a:xfrm>
            <a:off x="1280160" y="1230154"/>
            <a:ext cx="2230867" cy="360099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execution time (sec)</a:t>
            </a:r>
            <a:endParaRPr lang="en-US" altLang="ko-KR" sz="1600"/>
          </a:p>
        </p:txBody>
      </p:sp>
      <p:sp>
        <p:nvSpPr>
          <p:cNvPr id="8" name="Rectangle 7"/>
          <p:cNvSpPr/>
          <p:nvPr/>
        </p:nvSpPr>
        <p:spPr>
          <a:xfrm>
            <a:off x="7109460" y="2948940"/>
            <a:ext cx="1358834" cy="637097"/>
          </a:xfrm>
          <a:prstGeom prst="rect">
            <a:avLst/>
          </a:prstGeom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number of</a:t>
            </a:r>
          </a:p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leaf servers</a:t>
            </a:r>
            <a:endParaRPr lang="en-US" altLang="ko-KR" sz="1600"/>
          </a:p>
        </p:txBody>
      </p:sp>
      <p:sp>
        <p:nvSpPr>
          <p:cNvPr id="62472" name="TextBox 10"/>
          <p:cNvSpPr txBox="1">
            <a:spLocks noChangeArrowheads="1"/>
          </p:cNvSpPr>
          <p:nvPr/>
        </p:nvSpPr>
        <p:spPr bwMode="auto">
          <a:xfrm>
            <a:off x="1273017" y="5212080"/>
            <a:ext cx="698697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 b="1">
                <a:latin typeface="Courier New" pitchFamily="-106" charset="0"/>
                <a:cs typeface="Courier New" pitchFamily="-106" charset="0"/>
              </a:rPr>
              <a:t>SELECT TOP(aid, 20), COUNT(*) FROM T4</a:t>
            </a:r>
          </a:p>
        </p:txBody>
      </p:sp>
      <p:sp>
        <p:nvSpPr>
          <p:cNvPr id="62473" name="TextBox 11"/>
          <p:cNvSpPr txBox="1">
            <a:spLocks noChangeArrowheads="1"/>
          </p:cNvSpPr>
          <p:nvPr/>
        </p:nvSpPr>
        <p:spPr bwMode="auto">
          <a:xfrm>
            <a:off x="594360" y="4663440"/>
            <a:ext cx="402866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latin typeface="Arial" charset="0"/>
                <a:cs typeface="Arial" charset="0"/>
              </a:rPr>
              <a:t>Q5 on a trillion-row table T4:</a:t>
            </a:r>
          </a:p>
        </p:txBody>
      </p:sp>
    </p:spTree>
    <p:extLst>
      <p:ext uri="{BB962C8B-B14F-4D97-AF65-F5344CB8AC3E}">
        <p14:creationId xmlns:p14="http://schemas.microsoft.com/office/powerpoint/2010/main" val="2187257279"/>
      </p:ext>
    </p:extLst>
  </p:cSld>
  <p:clrMapOvr>
    <a:masterClrMapping/>
  </p:clrMapOvr>
  <p:transition advTm="4498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Outline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7F7F7F"/>
                </a:solidFill>
                <a:latin typeface="Arial" charset="0"/>
                <a:ea typeface="ＭＳ Ｐゴシック" pitchFamily="-106" charset="-128"/>
              </a:rPr>
              <a:t>Nested columnar storage</a:t>
            </a:r>
          </a:p>
          <a:p>
            <a:r>
              <a:rPr lang="en-US" altLang="ko-KR" smtClean="0">
                <a:solidFill>
                  <a:schemeClr val="bg2"/>
                </a:solidFill>
                <a:latin typeface="Arial" charset="0"/>
                <a:ea typeface="ＭＳ Ｐゴシック" pitchFamily="-106" charset="-128"/>
              </a:rPr>
              <a:t>Query processing</a:t>
            </a:r>
          </a:p>
          <a:p>
            <a:r>
              <a:rPr lang="en-US" altLang="ko-KR" smtClean="0">
                <a:solidFill>
                  <a:schemeClr val="bg2"/>
                </a:solidFill>
                <a:latin typeface="Arial" charset="0"/>
                <a:ea typeface="ＭＳ Ｐゴシック" pitchFamily="-106" charset="-128"/>
              </a:rPr>
              <a:t>Experiments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Observations</a:t>
            </a:r>
          </a:p>
          <a:p>
            <a:endParaRPr lang="en-US" altLang="ko-KR" smtClean="0">
              <a:latin typeface="Arial" charset="0"/>
              <a:ea typeface="ＭＳ Ｐゴシック" pitchFamily="-106" charset="-128"/>
            </a:endParaRPr>
          </a:p>
          <a:p>
            <a:pPr>
              <a:buFontTx/>
              <a:buNone/>
            </a:pPr>
            <a:endParaRPr lang="en-US" altLang="ko-KR" smtClean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D6D2C927-BC03-4737-AD1B-B1845BE67FEC}" type="slidenum">
              <a:rPr lang="en-US" altLang="ko-KR" sz="1300"/>
              <a:pPr eaLnBrk="1" hangingPunct="1"/>
              <a:t>25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368579071"/>
      </p:ext>
    </p:extLst>
  </p:cSld>
  <p:clrMapOvr>
    <a:masterClrMapping/>
  </p:clrMapOvr>
  <p:transition advTm="6883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Interactive speed</a:t>
            </a:r>
          </a:p>
        </p:txBody>
      </p:sp>
      <p:sp>
        <p:nvSpPr>
          <p:cNvPr id="66566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5462BC8D-A31F-4608-801A-321157B2FC1D}" type="slidenum">
              <a:rPr lang="en-US" altLang="ko-KR" sz="1300"/>
              <a:pPr eaLnBrk="1" hangingPunct="1"/>
              <a:t>26</a:t>
            </a:fld>
            <a:endParaRPr lang="en-US" altLang="ko-KR" sz="1300"/>
          </a:p>
        </p:txBody>
      </p:sp>
      <p:pic>
        <p:nvPicPr>
          <p:cNvPr id="6656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094547"/>
            <a:ext cx="6946583" cy="338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50894" y="3641884"/>
            <a:ext cx="1711643" cy="637097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Arial" charset="0"/>
                <a:cs typeface="Arial" charset="0"/>
              </a:rPr>
              <a:t>execution time (sec)</a:t>
            </a:r>
            <a:endParaRPr lang="en-US" altLang="ko-KR"/>
          </a:p>
        </p:txBody>
      </p:sp>
      <p:sp>
        <p:nvSpPr>
          <p:cNvPr id="9" name="Rectangle 8"/>
          <p:cNvSpPr/>
          <p:nvPr/>
        </p:nvSpPr>
        <p:spPr>
          <a:xfrm>
            <a:off x="1213009" y="1847374"/>
            <a:ext cx="3250406" cy="360099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percentage of queries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2125266" y="3672602"/>
            <a:ext cx="2331720" cy="142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1965960" y="5687854"/>
            <a:ext cx="5006340" cy="360099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Most queries complete under 10 sec</a:t>
            </a:r>
          </a:p>
        </p:txBody>
      </p:sp>
      <p:sp>
        <p:nvSpPr>
          <p:cNvPr id="66570" name="TextBox 11"/>
          <p:cNvSpPr txBox="1">
            <a:spLocks noChangeArrowheads="1"/>
          </p:cNvSpPr>
          <p:nvPr/>
        </p:nvSpPr>
        <p:spPr bwMode="auto">
          <a:xfrm>
            <a:off x="5902167" y="977265"/>
            <a:ext cx="3264693" cy="15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Monthly query workload</a:t>
            </a:r>
          </a:p>
          <a:p>
            <a:pPr eaLnBrk="1" hangingPunct="1"/>
            <a:r>
              <a:rPr lang="en-US" altLang="ko-KR" dirty="0">
                <a:latin typeface="Arial" charset="0"/>
                <a:cs typeface="Arial" charset="0"/>
              </a:rPr>
              <a:t>of one 3000-node </a:t>
            </a:r>
            <a:r>
              <a:rPr lang="en-US" altLang="ko-KR" dirty="0" err="1">
                <a:latin typeface="Arial" charset="0"/>
                <a:cs typeface="Arial" charset="0"/>
              </a:rPr>
              <a:t>Dremel</a:t>
            </a:r>
            <a:r>
              <a:rPr lang="en-US" altLang="ko-KR" dirty="0">
                <a:latin typeface="Arial" charset="0"/>
                <a:cs typeface="Arial" charset="0"/>
              </a:rPr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2782075280"/>
      </p:ext>
    </p:extLst>
  </p:cSld>
  <p:clrMapOvr>
    <a:masterClrMapping/>
  </p:clrMapOvr>
  <p:transition advTm="3615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Observations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Possible to analyze large disk-resident datasets interactively on commodity hardware</a:t>
            </a:r>
          </a:p>
          <a:p>
            <a:pPr lvl="1"/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1T records, 1000s of nodes</a:t>
            </a:r>
          </a:p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MR can benefit from columnar storage just like a parallel DBMS</a:t>
            </a:r>
          </a:p>
          <a:p>
            <a:pPr lvl="1"/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But record assembly is expensive</a:t>
            </a:r>
          </a:p>
          <a:p>
            <a:pPr lvl="1"/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Interactive SQL and MR can be complementary</a:t>
            </a:r>
          </a:p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Parallel </a:t>
            </a:r>
            <a:r>
              <a:rPr lang="en-US" altLang="ko-KR" dirty="0" err="1" smtClean="0">
                <a:latin typeface="Arial" charset="0"/>
                <a:ea typeface="ＭＳ Ｐゴシック" pitchFamily="-106" charset="-128"/>
              </a:rPr>
              <a:t>DBMSes</a:t>
            </a:r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 may benefit from serving tree architecture just like search engines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FB3FE6A9-F71B-4867-9435-2DBB6626D46A}" type="slidenum">
              <a:rPr lang="en-US" altLang="ko-KR" sz="1300"/>
              <a:pPr eaLnBrk="1" hangingPunct="1"/>
              <a:t>27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1367624016"/>
      </p:ext>
    </p:extLst>
  </p:cSld>
  <p:clrMapOvr>
    <a:masterClrMapping/>
  </p:clrMapOvr>
  <p:transition advTm="11256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303020"/>
            <a:ext cx="171450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BigQuery: powered by Dremel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428003B3-A905-4A85-B780-CA2FEA43355C}" type="slidenum">
              <a:rPr lang="en-US" altLang="ko-KR" sz="1300"/>
              <a:pPr eaLnBrk="1" hangingPunct="1"/>
              <a:t>28</a:t>
            </a:fld>
            <a:endParaRPr lang="en-US" altLang="ko-KR" sz="1300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535782" y="831533"/>
            <a:ext cx="5544978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>
                <a:solidFill>
                  <a:srgbClr val="008000"/>
                </a:solidFill>
                <a:latin typeface="Arial" charset="0"/>
                <a:cs typeface="Arial" charset="0"/>
              </a:rPr>
              <a:t>http://code.google.com/apis/bigquery/</a:t>
            </a:r>
          </a:p>
        </p:txBody>
      </p:sp>
      <p:pic>
        <p:nvPicPr>
          <p:cNvPr id="70663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4869180"/>
            <a:ext cx="192024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3261837"/>
            <a:ext cx="1915954" cy="126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684497"/>
            <a:ext cx="1885950" cy="126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6" name="Text Box 11"/>
          <p:cNvSpPr txBox="1">
            <a:spLocks noChangeArrowheads="1"/>
          </p:cNvSpPr>
          <p:nvPr/>
        </p:nvSpPr>
        <p:spPr bwMode="auto">
          <a:xfrm>
            <a:off x="680085" y="2141697"/>
            <a:ext cx="1607344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444444"/>
                </a:solidFill>
                <a:latin typeface="Arial" charset="0"/>
              </a:rPr>
              <a:t>1. Upload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680085" y="3719037"/>
            <a:ext cx="1607344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444444"/>
                </a:solidFill>
                <a:latin typeface="Arial" charset="0"/>
              </a:rPr>
              <a:t>2. Process</a:t>
            </a:r>
          </a:p>
        </p:txBody>
      </p:sp>
      <p:sp>
        <p:nvSpPr>
          <p:cNvPr id="70668" name="Text Box 13"/>
          <p:cNvSpPr txBox="1">
            <a:spLocks noChangeArrowheads="1"/>
          </p:cNvSpPr>
          <p:nvPr/>
        </p:nvSpPr>
        <p:spPr bwMode="auto">
          <a:xfrm>
            <a:off x="2783205" y="1935957"/>
            <a:ext cx="2577465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000000"/>
                </a:solidFill>
                <a:latin typeface="Arial" charset="0"/>
              </a:rPr>
              <a:t>Upload your data</a:t>
            </a: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000000"/>
                </a:solidFill>
                <a:latin typeface="Arial" charset="0"/>
              </a:rPr>
              <a:t>to Google Storage</a:t>
            </a:r>
          </a:p>
        </p:txBody>
      </p:sp>
      <p:sp>
        <p:nvSpPr>
          <p:cNvPr id="70669" name="Text Box 14"/>
          <p:cNvSpPr txBox="1">
            <a:spLocks noChangeArrowheads="1"/>
          </p:cNvSpPr>
          <p:nvPr/>
        </p:nvSpPr>
        <p:spPr bwMode="auto">
          <a:xfrm>
            <a:off x="2783205" y="3674745"/>
            <a:ext cx="2524602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000000"/>
                </a:solidFill>
                <a:latin typeface="Arial" charset="0"/>
              </a:rPr>
              <a:t>Import to tables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0670" name="Text Box 15"/>
          <p:cNvSpPr txBox="1">
            <a:spLocks noChangeArrowheads="1"/>
          </p:cNvSpPr>
          <p:nvPr/>
        </p:nvSpPr>
        <p:spPr bwMode="auto">
          <a:xfrm>
            <a:off x="2874645" y="5263515"/>
            <a:ext cx="2347437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000000"/>
                </a:solidFill>
                <a:latin typeface="Arial" charset="0"/>
              </a:rPr>
              <a:t>Run queries</a:t>
            </a:r>
            <a:endParaRPr lang="en-US" altLang="ko-KR">
              <a:solidFill>
                <a:srgbClr val="000000"/>
              </a:solidFill>
            </a:endParaRPr>
          </a:p>
          <a:p>
            <a:pPr eaLnBrk="1" hangingPunct="1">
              <a:lnSpc>
                <a:spcPct val="95000"/>
              </a:lnSpc>
            </a:pPr>
            <a:endParaRPr lang="en-US" altLang="ko-KR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1" name="Text Box 16"/>
          <p:cNvSpPr txBox="1">
            <a:spLocks noChangeArrowheads="1"/>
          </p:cNvSpPr>
          <p:nvPr/>
        </p:nvSpPr>
        <p:spPr bwMode="auto">
          <a:xfrm>
            <a:off x="680085" y="5326380"/>
            <a:ext cx="1607344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444444"/>
                </a:solidFill>
                <a:latin typeface="Arial" charset="0"/>
              </a:rPr>
              <a:t>3. Act</a:t>
            </a:r>
          </a:p>
        </p:txBody>
      </p:sp>
      <p:sp>
        <p:nvSpPr>
          <p:cNvPr id="70672" name="Text Box 17"/>
          <p:cNvSpPr txBox="1">
            <a:spLocks noChangeArrowheads="1"/>
          </p:cNvSpPr>
          <p:nvPr/>
        </p:nvSpPr>
        <p:spPr bwMode="auto">
          <a:xfrm>
            <a:off x="6979444" y="1520190"/>
            <a:ext cx="1638776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000000"/>
                </a:solidFill>
                <a:latin typeface="Arial" charset="0"/>
              </a:rPr>
              <a:t>Your Data</a:t>
            </a:r>
          </a:p>
        </p:txBody>
      </p:sp>
      <p:pic>
        <p:nvPicPr>
          <p:cNvPr id="70673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60" y="2606040"/>
            <a:ext cx="3368993" cy="147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4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3267552"/>
            <a:ext cx="368618" cy="49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5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43" y="3358992"/>
            <a:ext cx="368618" cy="49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6" name="Text Box 21"/>
          <p:cNvSpPr txBox="1">
            <a:spLocks noChangeArrowheads="1"/>
          </p:cNvSpPr>
          <p:nvPr/>
        </p:nvSpPr>
        <p:spPr bwMode="auto">
          <a:xfrm>
            <a:off x="7263765" y="3164682"/>
            <a:ext cx="135445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BigQuery</a:t>
            </a:r>
          </a:p>
        </p:txBody>
      </p:sp>
      <p:sp>
        <p:nvSpPr>
          <p:cNvPr id="70677" name="Text Box 23"/>
          <p:cNvSpPr txBox="1">
            <a:spLocks noChangeArrowheads="1"/>
          </p:cNvSpPr>
          <p:nvPr/>
        </p:nvSpPr>
        <p:spPr bwMode="auto">
          <a:xfrm>
            <a:off x="6080760" y="4207669"/>
            <a:ext cx="137160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ko-KR">
                <a:solidFill>
                  <a:srgbClr val="000000"/>
                </a:solidFill>
                <a:latin typeface="Arial" charset="0"/>
              </a:rPr>
              <a:t>Your Apps</a:t>
            </a:r>
          </a:p>
        </p:txBody>
      </p:sp>
      <p:sp>
        <p:nvSpPr>
          <p:cNvPr id="70678" name="Freeform 25"/>
          <p:cNvSpPr>
            <a:spLocks/>
          </p:cNvSpPr>
          <p:nvPr/>
        </p:nvSpPr>
        <p:spPr bwMode="auto">
          <a:xfrm flipV="1">
            <a:off x="7412355" y="2193132"/>
            <a:ext cx="270034" cy="424338"/>
          </a:xfrm>
          <a:custGeom>
            <a:avLst/>
            <a:gdLst>
              <a:gd name="T0" fmla="*/ 1075619 w 22715"/>
              <a:gd name="T1" fmla="*/ 10291666 h 21600"/>
              <a:gd name="T2" fmla="*/ 1075619 w 22715"/>
              <a:gd name="T3" fmla="*/ 5323547 h 21600"/>
              <a:gd name="T4" fmla="*/ 171860 w 22715"/>
              <a:gd name="T5" fmla="*/ 5323547 h 21600"/>
              <a:gd name="T6" fmla="*/ 173603 w 22715"/>
              <a:gd name="T7" fmla="*/ 4855181 h 21600"/>
              <a:gd name="T8" fmla="*/ 1979392 w 22715"/>
              <a:gd name="T9" fmla="*/ 0 h 21600"/>
              <a:gd name="T10" fmla="*/ 3784481 w 22715"/>
              <a:gd name="T11" fmla="*/ 4853762 h 21600"/>
              <a:gd name="T12" fmla="*/ 3786925 w 22715"/>
              <a:gd name="T13" fmla="*/ 5323547 h 21600"/>
              <a:gd name="T14" fmla="*/ 2883337 w 22715"/>
              <a:gd name="T15" fmla="*/ 5323547 h 21600"/>
              <a:gd name="T16" fmla="*/ 2883337 w 22715"/>
              <a:gd name="T17" fmla="*/ 10291666 h 21600"/>
              <a:gd name="T18" fmla="*/ 1075619 w 22715"/>
              <a:gd name="T19" fmla="*/ 10291666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715"/>
              <a:gd name="T31" fmla="*/ 0 h 21600"/>
              <a:gd name="T32" fmla="*/ 22715 w 22715"/>
              <a:gd name="T33" fmla="*/ 216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715" h="21600">
                <a:moveTo>
                  <a:pt x="6165" y="21600"/>
                </a:moveTo>
                <a:lnTo>
                  <a:pt x="6165" y="11173"/>
                </a:lnTo>
                <a:cubicBezTo>
                  <a:pt x="6165" y="11173"/>
                  <a:pt x="1031" y="11188"/>
                  <a:pt x="985" y="11173"/>
                </a:cubicBezTo>
                <a:cubicBezTo>
                  <a:pt x="0" y="11173"/>
                  <a:pt x="995" y="10190"/>
                  <a:pt x="995" y="10190"/>
                </a:cubicBezTo>
                <a:lnTo>
                  <a:pt x="11345" y="0"/>
                </a:lnTo>
                <a:cubicBezTo>
                  <a:pt x="11345" y="0"/>
                  <a:pt x="21669" y="10187"/>
                  <a:pt x="21691" y="10187"/>
                </a:cubicBezTo>
                <a:cubicBezTo>
                  <a:pt x="22715" y="11337"/>
                  <a:pt x="21705" y="11173"/>
                  <a:pt x="21705" y="11173"/>
                </a:cubicBezTo>
                <a:lnTo>
                  <a:pt x="16526" y="11173"/>
                </a:lnTo>
                <a:lnTo>
                  <a:pt x="16526" y="21600"/>
                </a:lnTo>
                <a:lnTo>
                  <a:pt x="6165" y="2160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2296" tIns="41148" rIns="82296" bIns="41148"/>
          <a:lstStyle/>
          <a:p>
            <a:endParaRPr lang="ko-KR" altLang="ko-KR"/>
          </a:p>
        </p:txBody>
      </p:sp>
      <p:pic>
        <p:nvPicPr>
          <p:cNvPr id="70679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24" y="971550"/>
            <a:ext cx="89154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80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60" y="4599147"/>
            <a:ext cx="3291840" cy="184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1" name="Freeform 26"/>
          <p:cNvSpPr>
            <a:spLocks/>
          </p:cNvSpPr>
          <p:nvPr/>
        </p:nvSpPr>
        <p:spPr bwMode="auto">
          <a:xfrm flipV="1">
            <a:off x="7412355" y="4183380"/>
            <a:ext cx="270034" cy="424339"/>
          </a:xfrm>
          <a:custGeom>
            <a:avLst/>
            <a:gdLst>
              <a:gd name="T0" fmla="*/ 1075619 w 22715"/>
              <a:gd name="T1" fmla="*/ 10291710 h 21600"/>
              <a:gd name="T2" fmla="*/ 1075619 w 22715"/>
              <a:gd name="T3" fmla="*/ 5323580 h 21600"/>
              <a:gd name="T4" fmla="*/ 171860 w 22715"/>
              <a:gd name="T5" fmla="*/ 5323580 h 21600"/>
              <a:gd name="T6" fmla="*/ 173603 w 22715"/>
              <a:gd name="T7" fmla="*/ 4855213 h 21600"/>
              <a:gd name="T8" fmla="*/ 1979392 w 22715"/>
              <a:gd name="T9" fmla="*/ 0 h 21600"/>
              <a:gd name="T10" fmla="*/ 3784481 w 22715"/>
              <a:gd name="T11" fmla="*/ 4853773 h 21600"/>
              <a:gd name="T12" fmla="*/ 3786925 w 22715"/>
              <a:gd name="T13" fmla="*/ 5323580 h 21600"/>
              <a:gd name="T14" fmla="*/ 2883337 w 22715"/>
              <a:gd name="T15" fmla="*/ 5323580 h 21600"/>
              <a:gd name="T16" fmla="*/ 2883337 w 22715"/>
              <a:gd name="T17" fmla="*/ 10291710 h 21600"/>
              <a:gd name="T18" fmla="*/ 1075619 w 22715"/>
              <a:gd name="T19" fmla="*/ 1029171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715"/>
              <a:gd name="T31" fmla="*/ 0 h 21600"/>
              <a:gd name="T32" fmla="*/ 22715 w 22715"/>
              <a:gd name="T33" fmla="*/ 216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715" h="21600">
                <a:moveTo>
                  <a:pt x="6165" y="21600"/>
                </a:moveTo>
                <a:lnTo>
                  <a:pt x="6165" y="11173"/>
                </a:lnTo>
                <a:cubicBezTo>
                  <a:pt x="6165" y="11173"/>
                  <a:pt x="1031" y="11188"/>
                  <a:pt x="985" y="11173"/>
                </a:cubicBezTo>
                <a:cubicBezTo>
                  <a:pt x="0" y="11173"/>
                  <a:pt x="995" y="10190"/>
                  <a:pt x="995" y="10190"/>
                </a:cubicBezTo>
                <a:lnTo>
                  <a:pt x="11345" y="0"/>
                </a:lnTo>
                <a:cubicBezTo>
                  <a:pt x="11345" y="0"/>
                  <a:pt x="21669" y="10187"/>
                  <a:pt x="21691" y="10187"/>
                </a:cubicBezTo>
                <a:cubicBezTo>
                  <a:pt x="22715" y="11337"/>
                  <a:pt x="21705" y="11173"/>
                  <a:pt x="21705" y="11173"/>
                </a:cubicBezTo>
                <a:lnTo>
                  <a:pt x="16526" y="11173"/>
                </a:lnTo>
                <a:lnTo>
                  <a:pt x="16526" y="21600"/>
                </a:lnTo>
                <a:lnTo>
                  <a:pt x="6165" y="2160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2296" tIns="41148" rIns="82296" bIns="41148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9577597"/>
      </p:ext>
    </p:extLst>
  </p:cSld>
  <p:clrMapOvr>
    <a:masterClrMapping/>
  </p:clrMapOvr>
  <p:transition advTm="2659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MC90038715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037273"/>
            <a:ext cx="1851660" cy="185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Example: data exploration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BA377CD7-B204-4F3B-BE9A-61AFE2F5AEC4}" type="slidenum">
              <a:rPr lang="en-US" altLang="ko-KR" sz="1300"/>
              <a:pPr eaLnBrk="1" hangingPunct="1"/>
              <a:t>3</a:t>
            </a:fld>
            <a:endParaRPr lang="en-US" altLang="ko-KR" sz="1300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762953" y="1610202"/>
            <a:ext cx="4997768" cy="8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Runs a MapReduce to extract</a:t>
            </a:r>
            <a:br>
              <a:rPr lang="en-US" altLang="ko-KR" sz="2500">
                <a:solidFill>
                  <a:srgbClr val="000000"/>
                </a:solidFill>
                <a:latin typeface="Arial" charset="0"/>
              </a:rPr>
            </a:br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billions of signals from web pages </a:t>
            </a:r>
            <a:endParaRPr lang="en-US" altLang="ko-KR" sz="2500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6872288" y="2820353"/>
            <a:ext cx="208883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Googler Alice</a:t>
            </a:r>
            <a:endParaRPr lang="en-US" altLang="ko-KR" sz="2500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391603" y="3789045"/>
            <a:ext cx="5022337" cy="91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Courier" pitchFamily="-106" charset="0"/>
              </a:rPr>
              <a:t>DEFINE TABLE t AS /path/to/data/*</a:t>
            </a:r>
          </a:p>
          <a:p>
            <a:r>
              <a:rPr lang="en-US" altLang="ko-KR" b="1">
                <a:solidFill>
                  <a:srgbClr val="000000"/>
                </a:solidFill>
                <a:latin typeface="Courier" pitchFamily="-106" charset="0"/>
              </a:rPr>
              <a:t>SELECT TOP(signal, 100), COUNT(*) FROM t</a:t>
            </a:r>
            <a:br>
              <a:rPr lang="en-US" altLang="ko-KR" b="1">
                <a:solidFill>
                  <a:srgbClr val="000000"/>
                </a:solidFill>
                <a:latin typeface="Courier" pitchFamily="-106" charset="0"/>
              </a:rPr>
            </a:br>
            <a:r>
              <a:rPr lang="en-US" altLang="ko-KR" b="1">
                <a:solidFill>
                  <a:srgbClr val="000000"/>
                </a:solidFill>
                <a:latin typeface="Courier" pitchFamily="-106" charset="0"/>
              </a:rPr>
              <a:t>. . .</a:t>
            </a:r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774383" y="5212080"/>
            <a:ext cx="5860733" cy="85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More MR-based processing on her data</a:t>
            </a:r>
            <a:br>
              <a:rPr lang="en-US" altLang="ko-KR" sz="2500">
                <a:solidFill>
                  <a:srgbClr val="000000"/>
                </a:solidFill>
                <a:latin typeface="Arial" charset="0"/>
              </a:rPr>
            </a:br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(FlumeJava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[PLDI'10]</a:t>
            </a:r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, Sawzall </a:t>
            </a:r>
            <a:r>
              <a:rPr lang="en-US" altLang="ko-KR" sz="1600">
                <a:solidFill>
                  <a:srgbClr val="000000"/>
                </a:solidFill>
                <a:latin typeface="Arial" charset="0"/>
              </a:rPr>
              <a:t>[Sci.Pr.'05]</a:t>
            </a:r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ko-KR" sz="2500"/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320040" y="1747362"/>
            <a:ext cx="294440" cy="360099"/>
          </a:xfrm>
          <a:prstGeom prst="rect">
            <a:avLst/>
          </a:prstGeom>
          <a:solidFill>
            <a:srgbClr val="FFBB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ko-KR" b="1"/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320040" y="3154680"/>
            <a:ext cx="294440" cy="360099"/>
          </a:xfrm>
          <a:prstGeom prst="rect">
            <a:avLst/>
          </a:prstGeom>
          <a:solidFill>
            <a:srgbClr val="FFBB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9468" name="Rectangle 19"/>
          <p:cNvSpPr>
            <a:spLocks noChangeArrowheads="1"/>
          </p:cNvSpPr>
          <p:nvPr/>
        </p:nvSpPr>
        <p:spPr bwMode="auto">
          <a:xfrm>
            <a:off x="320040" y="5212080"/>
            <a:ext cx="294440" cy="360099"/>
          </a:xfrm>
          <a:prstGeom prst="rect">
            <a:avLst/>
          </a:prstGeom>
          <a:solidFill>
            <a:srgbClr val="FFBB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800100" y="3154680"/>
            <a:ext cx="416052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>
                <a:solidFill>
                  <a:srgbClr val="000000"/>
                </a:solidFill>
                <a:latin typeface="Arial" charset="0"/>
              </a:rPr>
              <a:t>Ad hoc SQL against Dremel</a:t>
            </a:r>
            <a:endParaRPr lang="en-US" altLang="ko-KR" sz="2500"/>
          </a:p>
        </p:txBody>
      </p:sp>
    </p:spTree>
    <p:extLst>
      <p:ext uri="{BB962C8B-B14F-4D97-AF65-F5344CB8AC3E}">
        <p14:creationId xmlns:p14="http://schemas.microsoft.com/office/powerpoint/2010/main" val="157534682"/>
      </p:ext>
    </p:extLst>
  </p:cSld>
  <p:clrMapOvr>
    <a:masterClrMapping/>
  </p:clrMapOvr>
  <p:transition advTm="6958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Dremel system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Trillion-record, multi-terabyte datasets at interactive speed</a:t>
            </a:r>
          </a:p>
          <a:p>
            <a:pPr lvl="1"/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Scales to thousands of nodes</a:t>
            </a:r>
          </a:p>
          <a:p>
            <a:pPr lvl="1"/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Fault and straggler tolerant execution</a:t>
            </a:r>
          </a:p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Nested data model</a:t>
            </a:r>
          </a:p>
          <a:p>
            <a:pPr lvl="1"/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Complex datasets; normalization is prohibitive</a:t>
            </a:r>
          </a:p>
          <a:p>
            <a:pPr lvl="1"/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Columnar storage and processing</a:t>
            </a:r>
          </a:p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Tree architecture (as in web search)</a:t>
            </a:r>
          </a:p>
          <a:p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Interoperates with Google's data </a:t>
            </a:r>
            <a:r>
              <a:rPr lang="en-US" altLang="ko-KR" dirty="0" err="1" smtClean="0">
                <a:latin typeface="Arial" charset="0"/>
                <a:ea typeface="ＭＳ Ｐゴシック" pitchFamily="-106" charset="-128"/>
              </a:rPr>
              <a:t>mgmt</a:t>
            </a:r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 tools</a:t>
            </a:r>
          </a:p>
          <a:p>
            <a:pPr lvl="1"/>
            <a:r>
              <a:rPr lang="en-US" altLang="ko-KR" i="1" dirty="0" smtClean="0">
                <a:latin typeface="Arial" charset="0"/>
                <a:ea typeface="ＭＳ Ｐゴシック" pitchFamily="-106" charset="-128"/>
              </a:rPr>
              <a:t>In situ</a:t>
            </a:r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 data access (e.g., GFS, </a:t>
            </a:r>
            <a:r>
              <a:rPr lang="en-US" altLang="ko-KR" dirty="0" err="1" smtClean="0">
                <a:latin typeface="Arial" charset="0"/>
                <a:ea typeface="ＭＳ Ｐゴシック" pitchFamily="-106" charset="-128"/>
              </a:rPr>
              <a:t>Bigtable</a:t>
            </a:r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)</a:t>
            </a:r>
          </a:p>
          <a:p>
            <a:pPr lvl="1"/>
            <a:r>
              <a:rPr lang="en-US" altLang="ko-KR" dirty="0" err="1" smtClean="0">
                <a:latin typeface="Arial" charset="0"/>
                <a:ea typeface="ＭＳ Ｐゴシック" pitchFamily="-106" charset="-128"/>
              </a:rPr>
              <a:t>MapReduce</a:t>
            </a:r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 pipelines</a:t>
            </a:r>
          </a:p>
          <a:p>
            <a:endParaRPr lang="en-US" altLang="ko-KR" dirty="0" smtClean="0">
              <a:latin typeface="Arial" charset="0"/>
              <a:ea typeface="ＭＳ Ｐゴシック" pitchFamily="-106" charset="-128"/>
            </a:endParaRPr>
          </a:p>
          <a:p>
            <a:endParaRPr lang="en-US" altLang="ko-KR" dirty="0" smtClean="0">
              <a:latin typeface="Arial" charset="0"/>
              <a:ea typeface="ＭＳ Ｐゴシック" pitchFamily="-106" charset="-128"/>
            </a:endParaRPr>
          </a:p>
          <a:p>
            <a:endParaRPr lang="en-US" altLang="ko-KR" dirty="0" smtClean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B58332FE-4F19-49C8-85A7-3B64A79222C9}" type="slidenum">
              <a:rPr lang="en-US" altLang="ko-KR" sz="1300"/>
              <a:pPr eaLnBrk="1" hangingPunct="1"/>
              <a:t>4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1929414876"/>
      </p:ext>
    </p:extLst>
  </p:cSld>
  <p:clrMapOvr>
    <a:masterClrMapping/>
  </p:clrMapOvr>
  <p:transition advTm="13648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 descr="OgAAACC8QAdMJRNZO08-fTyuEam-A0P0Oz2ASdBHDc14mIr4giqqta8vQU_eZTK67y-737QPZ_seW3wBBsZ6b8OwFg4A15jOjB-Uj0uEQz8EU4g7WKkAjlXPZOJL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440180"/>
            <a:ext cx="3154680" cy="31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Why call it Dremel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620"/>
              </a:spcAft>
            </a:pPr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Brand of power tools that primarily rely on their speed as opposed to torque</a:t>
            </a:r>
          </a:p>
          <a:p>
            <a:pPr>
              <a:spcAft>
                <a:spcPts val="1620"/>
              </a:spcAft>
            </a:pPr>
            <a:endParaRPr lang="en-US" altLang="ko-KR" dirty="0" smtClean="0">
              <a:latin typeface="Arial" charset="0"/>
              <a:ea typeface="ＭＳ Ｐゴシック" pitchFamily="-106" charset="-128"/>
            </a:endParaRPr>
          </a:p>
          <a:p>
            <a:pPr>
              <a:spcAft>
                <a:spcPts val="1620"/>
              </a:spcAft>
            </a:pPr>
            <a:endParaRPr lang="en-US" altLang="ko-KR" dirty="0" smtClean="0">
              <a:latin typeface="Arial" charset="0"/>
              <a:ea typeface="ＭＳ Ｐゴシック" pitchFamily="-106" charset="-128"/>
            </a:endParaRPr>
          </a:p>
          <a:p>
            <a:pPr>
              <a:spcAft>
                <a:spcPts val="1620"/>
              </a:spcAft>
            </a:pPr>
            <a:endParaRPr lang="en-US" altLang="ko-KR" dirty="0" smtClean="0">
              <a:latin typeface="Arial" charset="0"/>
              <a:ea typeface="ＭＳ Ｐゴシック" pitchFamily="-106" charset="-128"/>
            </a:endParaRPr>
          </a:p>
          <a:p>
            <a:pPr>
              <a:spcAft>
                <a:spcPts val="1620"/>
              </a:spcAft>
            </a:pPr>
            <a:r>
              <a:rPr lang="en-US" altLang="ko-KR" dirty="0" smtClean="0">
                <a:latin typeface="Arial" charset="0"/>
                <a:ea typeface="ＭＳ Ｐゴシック" pitchFamily="-106" charset="-128"/>
              </a:rPr>
              <a:t>Data analysis tool that uses speed instead of raw power</a:t>
            </a:r>
          </a:p>
          <a:p>
            <a:pPr>
              <a:spcAft>
                <a:spcPts val="1620"/>
              </a:spcAft>
            </a:pPr>
            <a:endParaRPr lang="en-US" altLang="ko-KR" dirty="0" smtClean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235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5CB94A29-9C5B-48E9-8B3C-9C46429857F6}" type="slidenum">
              <a:rPr lang="en-US" altLang="ko-KR" sz="1300"/>
              <a:pPr eaLnBrk="1" hangingPunct="1"/>
              <a:t>5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2776708147"/>
      </p:ext>
    </p:extLst>
  </p:cSld>
  <p:clrMapOvr>
    <a:masterClrMapping/>
  </p:clrMapOvr>
  <p:transition advTm="166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ea typeface="ＭＳ Ｐゴシック" pitchFamily="-106" charset="-128"/>
              </a:rPr>
              <a:t>Widely used inside Google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lIns="82296" tIns="41148" rIns="82296" bIns="41148"/>
          <a:lstStyle/>
          <a:p>
            <a:fld id="{B241F0E9-A00B-44DF-A476-2ECC7E157E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234440"/>
            <a:ext cx="4320540" cy="4732020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Analysis of crawled web documents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Tracking install data for applications on Android Market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Crash reporting for Google products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OCR results from Google Books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Spam analysis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Debugging of map tiles on Google Maps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640580" y="1234440"/>
            <a:ext cx="4114800" cy="4732020"/>
          </a:xfrm>
          <a:prstGeom prst="rect">
            <a:avLst/>
          </a:prstGeom>
        </p:spPr>
        <p:txBody>
          <a:bodyPr lIns="82296" tIns="41148" rIns="82296" bIns="41148"/>
          <a:lstStyle>
            <a:lvl1pPr marL="380996" indent="-380996" algn="l" defTabSz="101599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7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1pPr>
            <a:lvl2pPr marL="825492" indent="-317497" algn="l" defTabSz="101599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22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269987" indent="-253997" algn="l" defTabSz="101599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3pPr>
            <a:lvl4pPr marL="1777982" indent="-253997" algn="l" defTabSz="1015990" rtl="0" eaLnBrk="1" latinLnBrk="1" hangingPunct="1">
              <a:spcBef>
                <a:spcPct val="20000"/>
              </a:spcBef>
              <a:buClr>
                <a:srgbClr val="C00000"/>
              </a:buClr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4pPr>
            <a:lvl5pPr marL="2285977" indent="-253997" algn="l" defTabSz="101599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5pPr>
            <a:lvl6pPr marL="2793972" indent="-253997" algn="l" defTabSz="101599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967" indent="-253997" algn="l" defTabSz="101599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62" indent="-253997" algn="l" defTabSz="101599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957" indent="-253997" algn="l" defTabSz="101599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Tablet migrations in managed </a:t>
            </a:r>
            <a:r>
              <a:rPr lang="en-US" altLang="ko-KR" sz="2200" dirty="0" err="1">
                <a:latin typeface="Arial" charset="0"/>
                <a:ea typeface="ＭＳ Ｐゴシック" pitchFamily="-106" charset="-128"/>
              </a:rPr>
              <a:t>Bigtable</a:t>
            </a:r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 instances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Results of tests run on Google's distributed build system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Disk I/O statistics for hundreds of thousands of disks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Resource monitoring for jobs run in Google's data centers</a:t>
            </a:r>
          </a:p>
          <a:p>
            <a:r>
              <a:rPr lang="en-US" altLang="ko-KR" sz="2200" dirty="0">
                <a:latin typeface="Arial" charset="0"/>
                <a:ea typeface="ＭＳ Ｐゴシック" pitchFamily="-106" charset="-128"/>
              </a:rPr>
              <a:t>Symbols and dependencies in Google's codebase</a:t>
            </a:r>
          </a:p>
          <a:p>
            <a:endParaRPr lang="en-US" altLang="ko-KR" sz="2200" dirty="0">
              <a:latin typeface="Arial" charset="0"/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5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Outline</a:t>
            </a:r>
          </a:p>
        </p:txBody>
      </p:sp>
      <p:sp>
        <p:nvSpPr>
          <p:cNvPr id="27651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  <a:latin typeface="Arial" charset="0"/>
                <a:ea typeface="ＭＳ Ｐゴシック" pitchFamily="-106" charset="-128"/>
              </a:rPr>
              <a:t>Nested columnar storage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Query processing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Experiments</a:t>
            </a:r>
          </a:p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Observations</a:t>
            </a:r>
          </a:p>
          <a:p>
            <a:endParaRPr lang="en-US" altLang="ko-KR" smtClean="0">
              <a:latin typeface="Arial" charset="0"/>
              <a:ea typeface="ＭＳ Ｐゴシック" pitchFamily="-106" charset="-128"/>
            </a:endParaRPr>
          </a:p>
          <a:p>
            <a:pPr>
              <a:buFontTx/>
              <a:buNone/>
            </a:pPr>
            <a:endParaRPr lang="en-US" altLang="ko-KR" smtClean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22EDD8FE-6904-4565-BCE3-91CE94B78ED8}" type="slidenum">
              <a:rPr lang="en-US" altLang="ko-KR" sz="1300"/>
              <a:pPr eaLnBrk="1" hangingPunct="1"/>
              <a:t>7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630273256"/>
      </p:ext>
    </p:extLst>
  </p:cSld>
  <p:clrMapOvr>
    <a:masterClrMapping/>
  </p:clrMapOvr>
  <p:transition advTm="1713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822960"/>
          </a:xfrm>
        </p:spPr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   Records      vs.      columns</a:t>
            </a:r>
          </a:p>
        </p:txBody>
      </p:sp>
      <p:sp>
        <p:nvSpPr>
          <p:cNvPr id="29729" name="Slide Number Placeholder 183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B458F10E-97A6-4938-BB00-57B859F07363}" type="slidenum">
              <a:rPr lang="en-US" altLang="ko-KR" sz="1300"/>
              <a:pPr eaLnBrk="1" hangingPunct="1"/>
              <a:t>8</a:t>
            </a:fld>
            <a:endParaRPr lang="en-US" altLang="ko-KR" sz="1300"/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7069455" y="1594485"/>
            <a:ext cx="377796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/>
              <a:t>A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6315075" y="2143125"/>
            <a:ext cx="353751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/>
              <a:t>B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5699284" y="2623185"/>
            <a:ext cx="371384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 b="1"/>
              <a:t>C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7046595" y="2623185"/>
            <a:ext cx="41005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 b="1"/>
              <a:t>D</a:t>
            </a: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8099584" y="2143125"/>
            <a:ext cx="339324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 b="1"/>
              <a:t>E</a:t>
            </a:r>
          </a:p>
        </p:txBody>
      </p:sp>
      <p:cxnSp>
        <p:nvCxnSpPr>
          <p:cNvPr id="13" name="Straight Connector 12"/>
          <p:cNvCxnSpPr>
            <a:cxnSpLocks noChangeShapeType="1"/>
            <a:stCxn id="29699" idx="2"/>
            <a:endCxn id="29700" idx="3"/>
          </p:cNvCxnSpPr>
          <p:nvPr/>
        </p:nvCxnSpPr>
        <p:spPr bwMode="auto">
          <a:xfrm flipH="1">
            <a:off x="6668826" y="2062305"/>
            <a:ext cx="589527" cy="314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29700" idx="2"/>
            <a:endCxn id="29701" idx="3"/>
          </p:cNvCxnSpPr>
          <p:nvPr/>
        </p:nvCxnSpPr>
        <p:spPr bwMode="auto">
          <a:xfrm flipH="1">
            <a:off x="6070668" y="2610945"/>
            <a:ext cx="421283" cy="246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  <a:stCxn id="29700" idx="2"/>
            <a:endCxn id="29702" idx="1"/>
          </p:cNvCxnSpPr>
          <p:nvPr/>
        </p:nvCxnSpPr>
        <p:spPr bwMode="auto">
          <a:xfrm>
            <a:off x="6491951" y="2610945"/>
            <a:ext cx="554644" cy="2479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  <a:stCxn id="29699" idx="2"/>
            <a:endCxn id="29703" idx="1"/>
          </p:cNvCxnSpPr>
          <p:nvPr/>
        </p:nvCxnSpPr>
        <p:spPr bwMode="auto">
          <a:xfrm>
            <a:off x="7258353" y="2062305"/>
            <a:ext cx="841231" cy="3147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Rectangle 31"/>
          <p:cNvSpPr>
            <a:spLocks noChangeArrowheads="1"/>
          </p:cNvSpPr>
          <p:nvPr/>
        </p:nvSpPr>
        <p:spPr bwMode="auto">
          <a:xfrm>
            <a:off x="6726555" y="1868805"/>
            <a:ext cx="263983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/>
              <a:t>*</a:t>
            </a:r>
          </a:p>
        </p:txBody>
      </p:sp>
      <p:sp>
        <p:nvSpPr>
          <p:cNvPr id="29709" name="Rectangle 32"/>
          <p:cNvSpPr>
            <a:spLocks noChangeArrowheads="1"/>
          </p:cNvSpPr>
          <p:nvPr/>
        </p:nvSpPr>
        <p:spPr bwMode="auto">
          <a:xfrm>
            <a:off x="6696552" y="2413159"/>
            <a:ext cx="263983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/>
              <a:t>*</a:t>
            </a:r>
          </a:p>
        </p:txBody>
      </p:sp>
      <p:sp>
        <p:nvSpPr>
          <p:cNvPr id="29710" name="Rectangle 33"/>
          <p:cNvSpPr>
            <a:spLocks noChangeArrowheads="1"/>
          </p:cNvSpPr>
          <p:nvPr/>
        </p:nvSpPr>
        <p:spPr bwMode="auto">
          <a:xfrm>
            <a:off x="7519512" y="1868805"/>
            <a:ext cx="263983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/>
              <a:t>*</a:t>
            </a:r>
          </a:p>
        </p:txBody>
      </p:sp>
      <p:grpSp>
        <p:nvGrpSpPr>
          <p:cNvPr id="29711" name="Group 275"/>
          <p:cNvGrpSpPr>
            <a:grpSpLocks/>
          </p:cNvGrpSpPr>
          <p:nvPr/>
        </p:nvGrpSpPr>
        <p:grpSpPr bwMode="auto">
          <a:xfrm>
            <a:off x="1280160" y="3613309"/>
            <a:ext cx="2468880" cy="411480"/>
            <a:chOff x="6223001" y="2743200"/>
            <a:chExt cx="2743200" cy="457200"/>
          </a:xfrm>
        </p:grpSpPr>
        <p:sp>
          <p:nvSpPr>
            <p:cNvPr id="47" name="Rectangle 46"/>
            <p:cNvSpPr/>
            <p:nvPr/>
          </p:nvSpPr>
          <p:spPr>
            <a:xfrm>
              <a:off x="62230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992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802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754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516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278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40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564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326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088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9850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660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612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1374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2136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898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422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184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5946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708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0518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70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8232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994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9756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1280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2042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2804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566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7376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4328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509001" y="2819400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5852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661401" y="2895600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8138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8890001" y="2743200"/>
              <a:ext cx="762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</p:grpSp>
      <p:grpSp>
        <p:nvGrpSpPr>
          <p:cNvPr id="29712" name="Group 98"/>
          <p:cNvGrpSpPr>
            <a:grpSpLocks/>
          </p:cNvGrpSpPr>
          <p:nvPr/>
        </p:nvGrpSpPr>
        <p:grpSpPr bwMode="auto">
          <a:xfrm rot="5400000">
            <a:off x="5562124" y="3240405"/>
            <a:ext cx="548640" cy="274320"/>
            <a:chOff x="4394200" y="6705600"/>
            <a:chExt cx="609600" cy="304800"/>
          </a:xfrm>
        </p:grpSpPr>
        <p:sp>
          <p:nvSpPr>
            <p:cNvPr id="91" name="Rectangle 90"/>
            <p:cNvSpPr/>
            <p:nvPr/>
          </p:nvSpPr>
          <p:spPr>
            <a:xfrm>
              <a:off x="43910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672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482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434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6196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958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720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244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</p:grpSp>
      <p:grpSp>
        <p:nvGrpSpPr>
          <p:cNvPr id="4" name="Group 173"/>
          <p:cNvGrpSpPr/>
          <p:nvPr/>
        </p:nvGrpSpPr>
        <p:grpSpPr>
          <a:xfrm>
            <a:off x="7114695" y="3103245"/>
            <a:ext cx="274320" cy="1097280"/>
            <a:chOff x="6985000" y="5029200"/>
            <a:chExt cx="304800" cy="1219200"/>
          </a:xfrm>
          <a:solidFill>
            <a:srgbClr val="008000"/>
          </a:solidFill>
        </p:grpSpPr>
        <p:grpSp>
          <p:nvGrpSpPr>
            <p:cNvPr id="5" name="Group 99"/>
            <p:cNvGrpSpPr/>
            <p:nvPr/>
          </p:nvGrpSpPr>
          <p:grpSpPr>
            <a:xfrm rot="5400000">
              <a:off x="6832600" y="5181600"/>
              <a:ext cx="609600" cy="304800"/>
              <a:chOff x="4394200" y="6705600"/>
              <a:chExt cx="609600" cy="304800"/>
            </a:xfrm>
            <a:grpFill/>
          </p:grpSpPr>
          <p:sp>
            <p:nvSpPr>
              <p:cNvPr id="101" name="Rectangle 100"/>
              <p:cNvSpPr/>
              <p:nvPr/>
            </p:nvSpPr>
            <p:spPr>
              <a:xfrm>
                <a:off x="4394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470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4851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546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6228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6990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775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927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6" name="Group 108"/>
            <p:cNvGrpSpPr/>
            <p:nvPr/>
          </p:nvGrpSpPr>
          <p:grpSpPr>
            <a:xfrm rot="5400000">
              <a:off x="6832600" y="5791200"/>
              <a:ext cx="609600" cy="304800"/>
              <a:chOff x="4394200" y="6705600"/>
              <a:chExt cx="609600" cy="304800"/>
            </a:xfrm>
            <a:grpFill/>
          </p:grpSpPr>
          <p:sp>
            <p:nvSpPr>
              <p:cNvPr id="110" name="Rectangle 109"/>
              <p:cNvSpPr/>
              <p:nvPr/>
            </p:nvSpPr>
            <p:spPr>
              <a:xfrm>
                <a:off x="4394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470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851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546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6228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6990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775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4927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7" name="Group 135"/>
          <p:cNvGrpSpPr/>
          <p:nvPr/>
        </p:nvGrpSpPr>
        <p:grpSpPr>
          <a:xfrm>
            <a:off x="8167554" y="2623185"/>
            <a:ext cx="274320" cy="822960"/>
            <a:chOff x="8737600" y="4191000"/>
            <a:chExt cx="304800" cy="914400"/>
          </a:xfrm>
          <a:solidFill>
            <a:srgbClr val="7878DE"/>
          </a:solidFill>
        </p:grpSpPr>
        <p:sp>
          <p:nvSpPr>
            <p:cNvPr id="119" name="Rectangle 118"/>
            <p:cNvSpPr/>
            <p:nvPr/>
          </p:nvSpPr>
          <p:spPr>
            <a:xfrm rot="5400000">
              <a:off x="8851900" y="40767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8851900" y="41529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8851900" y="45339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8851900" y="42291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8851900" y="43053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8851900" y="43815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8851900" y="44577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8851900" y="46101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 rot="5400000">
              <a:off x="8851900" y="46863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8851900" y="47625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 rot="5400000">
              <a:off x="8851900" y="48387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rot="5400000">
              <a:off x="8851900" y="49149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9715" name="Rectangle 136"/>
          <p:cNvSpPr>
            <a:spLocks noChangeArrowheads="1"/>
          </p:cNvSpPr>
          <p:nvPr/>
        </p:nvSpPr>
        <p:spPr bwMode="auto">
          <a:xfrm>
            <a:off x="2240280" y="4980623"/>
            <a:ext cx="640688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 b="1"/>
              <a:t>. . .</a:t>
            </a:r>
          </a:p>
        </p:txBody>
      </p:sp>
      <p:sp>
        <p:nvSpPr>
          <p:cNvPr id="29716" name="Rectangle 142"/>
          <p:cNvSpPr>
            <a:spLocks noChangeArrowheads="1"/>
          </p:cNvSpPr>
          <p:nvPr/>
        </p:nvSpPr>
        <p:spPr bwMode="auto">
          <a:xfrm>
            <a:off x="7069455" y="2005965"/>
            <a:ext cx="640688" cy="46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2500" b="1"/>
              <a:t>. . .</a:t>
            </a:r>
          </a:p>
        </p:txBody>
      </p:sp>
      <p:grpSp>
        <p:nvGrpSpPr>
          <p:cNvPr id="29717" name="Group 98"/>
          <p:cNvGrpSpPr>
            <a:grpSpLocks/>
          </p:cNvGrpSpPr>
          <p:nvPr/>
        </p:nvGrpSpPr>
        <p:grpSpPr bwMode="auto">
          <a:xfrm rot="5400000">
            <a:off x="5562124" y="3857625"/>
            <a:ext cx="548640" cy="274320"/>
            <a:chOff x="4394200" y="6705600"/>
            <a:chExt cx="609600" cy="304800"/>
          </a:xfrm>
        </p:grpSpPr>
        <p:sp>
          <p:nvSpPr>
            <p:cNvPr id="176" name="Rectangle 175"/>
            <p:cNvSpPr/>
            <p:nvPr/>
          </p:nvSpPr>
          <p:spPr>
            <a:xfrm>
              <a:off x="43910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4672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8482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5434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6196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6958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7720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924425" y="670877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</p:grpSp>
      <p:grpSp>
        <p:nvGrpSpPr>
          <p:cNvPr id="9" name="Group 183"/>
          <p:cNvGrpSpPr/>
          <p:nvPr/>
        </p:nvGrpSpPr>
        <p:grpSpPr>
          <a:xfrm>
            <a:off x="7114695" y="4269105"/>
            <a:ext cx="274320" cy="1097280"/>
            <a:chOff x="6985000" y="5029200"/>
            <a:chExt cx="304800" cy="1219200"/>
          </a:xfrm>
          <a:solidFill>
            <a:srgbClr val="008000"/>
          </a:solidFill>
        </p:grpSpPr>
        <p:grpSp>
          <p:nvGrpSpPr>
            <p:cNvPr id="10" name="Group 99"/>
            <p:cNvGrpSpPr/>
            <p:nvPr/>
          </p:nvGrpSpPr>
          <p:grpSpPr>
            <a:xfrm rot="5400000">
              <a:off x="6832600" y="5181600"/>
              <a:ext cx="609600" cy="304800"/>
              <a:chOff x="4394200" y="6705600"/>
              <a:chExt cx="609600" cy="304800"/>
            </a:xfrm>
            <a:grpFill/>
          </p:grpSpPr>
          <p:sp>
            <p:nvSpPr>
              <p:cNvPr id="195" name="Rectangle 194"/>
              <p:cNvSpPr/>
              <p:nvPr/>
            </p:nvSpPr>
            <p:spPr>
              <a:xfrm>
                <a:off x="4394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470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851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546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6228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6990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775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27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grpSp>
          <p:nvGrpSpPr>
            <p:cNvPr id="11" name="Group 108"/>
            <p:cNvGrpSpPr/>
            <p:nvPr/>
          </p:nvGrpSpPr>
          <p:grpSpPr>
            <a:xfrm rot="5400000">
              <a:off x="6832600" y="5791200"/>
              <a:ext cx="609600" cy="304800"/>
              <a:chOff x="4394200" y="6705600"/>
              <a:chExt cx="609600" cy="304800"/>
            </a:xfrm>
            <a:grpFill/>
          </p:grpSpPr>
          <p:sp>
            <p:nvSpPr>
              <p:cNvPr id="187" name="Rectangle 186"/>
              <p:cNvSpPr/>
              <p:nvPr/>
            </p:nvSpPr>
            <p:spPr>
              <a:xfrm>
                <a:off x="4394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470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8514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546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228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6990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47752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927600" y="6705600"/>
                <a:ext cx="76200" cy="304800"/>
              </a:xfrm>
              <a:prstGeom prst="rect">
                <a:avLst/>
              </a:prstGeom>
              <a:grp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</p:grpSp>
      <p:grpSp>
        <p:nvGrpSpPr>
          <p:cNvPr id="12" name="Group 135"/>
          <p:cNvGrpSpPr/>
          <p:nvPr/>
        </p:nvGrpSpPr>
        <p:grpSpPr>
          <a:xfrm>
            <a:off x="8167554" y="3514725"/>
            <a:ext cx="274320" cy="822960"/>
            <a:chOff x="8737600" y="4191000"/>
            <a:chExt cx="304800" cy="914400"/>
          </a:xfrm>
          <a:solidFill>
            <a:srgbClr val="7878DE"/>
          </a:solidFill>
        </p:grpSpPr>
        <p:sp>
          <p:nvSpPr>
            <p:cNvPr id="204" name="Rectangle 203"/>
            <p:cNvSpPr/>
            <p:nvPr/>
          </p:nvSpPr>
          <p:spPr>
            <a:xfrm rot="5400000">
              <a:off x="8851900" y="40767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5" name="Rectangle 204"/>
            <p:cNvSpPr/>
            <p:nvPr/>
          </p:nvSpPr>
          <p:spPr>
            <a:xfrm rot="5400000">
              <a:off x="8851900" y="41529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 rot="5400000">
              <a:off x="8851900" y="45339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 rot="5400000">
              <a:off x="8851900" y="42291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 rot="5400000">
              <a:off x="8851900" y="43053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 rot="5400000">
              <a:off x="8851900" y="43815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0" name="Rectangle 209"/>
            <p:cNvSpPr/>
            <p:nvPr/>
          </p:nvSpPr>
          <p:spPr>
            <a:xfrm rot="5400000">
              <a:off x="8851900" y="44577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8851900" y="46101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 rot="5400000">
              <a:off x="8851900" y="46863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 rot="5400000">
              <a:off x="8851900" y="47625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4" name="Rectangle 213"/>
            <p:cNvSpPr/>
            <p:nvPr/>
          </p:nvSpPr>
          <p:spPr>
            <a:xfrm rot="5400000">
              <a:off x="8851900" y="48387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5" name="Rectangle 214"/>
            <p:cNvSpPr/>
            <p:nvPr/>
          </p:nvSpPr>
          <p:spPr>
            <a:xfrm rot="5400000">
              <a:off x="8851900" y="4914900"/>
              <a:ext cx="76200" cy="3048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29720" name="Rectangle 215"/>
          <p:cNvSpPr>
            <a:spLocks noChangeArrowheads="1"/>
          </p:cNvSpPr>
          <p:nvPr/>
        </p:nvSpPr>
        <p:spPr bwMode="auto">
          <a:xfrm>
            <a:off x="800100" y="3429000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1</a:t>
            </a:r>
          </a:p>
        </p:txBody>
      </p:sp>
      <p:sp>
        <p:nvSpPr>
          <p:cNvPr id="29721" name="Rectangle 216"/>
          <p:cNvSpPr>
            <a:spLocks noChangeArrowheads="1"/>
          </p:cNvSpPr>
          <p:nvPr/>
        </p:nvSpPr>
        <p:spPr bwMode="auto">
          <a:xfrm>
            <a:off x="800100" y="4249103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2</a:t>
            </a:r>
          </a:p>
        </p:txBody>
      </p:sp>
      <p:sp>
        <p:nvSpPr>
          <p:cNvPr id="29722" name="Rectangle 217"/>
          <p:cNvSpPr>
            <a:spLocks noChangeArrowheads="1"/>
          </p:cNvSpPr>
          <p:nvPr/>
        </p:nvSpPr>
        <p:spPr bwMode="auto">
          <a:xfrm>
            <a:off x="5286375" y="3057525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1</a:t>
            </a:r>
          </a:p>
        </p:txBody>
      </p:sp>
      <p:sp>
        <p:nvSpPr>
          <p:cNvPr id="29723" name="Rectangle 218"/>
          <p:cNvSpPr>
            <a:spLocks noChangeArrowheads="1"/>
          </p:cNvSpPr>
          <p:nvPr/>
        </p:nvSpPr>
        <p:spPr bwMode="auto">
          <a:xfrm>
            <a:off x="5286375" y="3606165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2</a:t>
            </a:r>
          </a:p>
        </p:txBody>
      </p:sp>
      <p:sp>
        <p:nvSpPr>
          <p:cNvPr id="29724" name="Rectangle 202"/>
          <p:cNvSpPr>
            <a:spLocks noChangeArrowheads="1"/>
          </p:cNvSpPr>
          <p:nvPr/>
        </p:nvSpPr>
        <p:spPr bwMode="auto">
          <a:xfrm>
            <a:off x="6703695" y="3331845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1</a:t>
            </a:r>
          </a:p>
        </p:txBody>
      </p:sp>
      <p:sp>
        <p:nvSpPr>
          <p:cNvPr id="29725" name="Rectangle 219"/>
          <p:cNvSpPr>
            <a:spLocks noChangeArrowheads="1"/>
          </p:cNvSpPr>
          <p:nvPr/>
        </p:nvSpPr>
        <p:spPr bwMode="auto">
          <a:xfrm>
            <a:off x="6703695" y="4429125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2</a:t>
            </a:r>
          </a:p>
        </p:txBody>
      </p:sp>
      <p:sp>
        <p:nvSpPr>
          <p:cNvPr id="29726" name="Rectangle 220"/>
          <p:cNvSpPr>
            <a:spLocks noChangeArrowheads="1"/>
          </p:cNvSpPr>
          <p:nvPr/>
        </p:nvSpPr>
        <p:spPr bwMode="auto">
          <a:xfrm>
            <a:off x="7755255" y="2714625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1</a:t>
            </a:r>
          </a:p>
        </p:txBody>
      </p:sp>
      <p:sp>
        <p:nvSpPr>
          <p:cNvPr id="29727" name="Rectangle 221"/>
          <p:cNvSpPr>
            <a:spLocks noChangeArrowheads="1"/>
          </p:cNvSpPr>
          <p:nvPr/>
        </p:nvSpPr>
        <p:spPr bwMode="auto">
          <a:xfrm>
            <a:off x="7755255" y="3606165"/>
            <a:ext cx="462755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/>
          <a:p>
            <a:r>
              <a:rPr lang="en-US" altLang="ko-KR" sz="3200"/>
              <a:t>r</a:t>
            </a:r>
            <a:r>
              <a:rPr lang="en-US" altLang="ko-KR" sz="3200" baseline="-25000"/>
              <a:t>2</a:t>
            </a:r>
          </a:p>
        </p:txBody>
      </p:sp>
      <p:grpSp>
        <p:nvGrpSpPr>
          <p:cNvPr id="29728" name="Group 276"/>
          <p:cNvGrpSpPr>
            <a:grpSpLocks/>
          </p:cNvGrpSpPr>
          <p:nvPr/>
        </p:nvGrpSpPr>
        <p:grpSpPr bwMode="auto">
          <a:xfrm>
            <a:off x="1280160" y="4431983"/>
            <a:ext cx="2468880" cy="411480"/>
            <a:chOff x="6223000" y="3653135"/>
            <a:chExt cx="2743200" cy="457200"/>
          </a:xfrm>
        </p:grpSpPr>
        <p:sp>
          <p:nvSpPr>
            <p:cNvPr id="223" name="Rectangle 222"/>
            <p:cNvSpPr/>
            <p:nvPr/>
          </p:nvSpPr>
          <p:spPr>
            <a:xfrm>
              <a:off x="62230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2992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6802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3754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4516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5278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6040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7564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326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9088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9850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3660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0612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1374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2136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72898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4422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5184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75946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6708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0518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7470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8232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8994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9756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1280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2042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2804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3566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7376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4328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8509000" y="3729335"/>
              <a:ext cx="762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5852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661400" y="3805535"/>
              <a:ext cx="76200" cy="3048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8138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890000" y="3653135"/>
              <a:ext cx="76200" cy="304800"/>
            </a:xfrm>
            <a:prstGeom prst="rect">
              <a:avLst/>
            </a:prstGeom>
            <a:solidFill>
              <a:srgbClr val="7878D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  <a:ea typeface="ＭＳ Ｐゴシック" pitchFamily="-106" charset="-128"/>
              </a:endParaRPr>
            </a:p>
          </p:txBody>
        </p:sp>
      </p:grpSp>
      <p:sp>
        <p:nvSpPr>
          <p:cNvPr id="29731" name="TextBox 185"/>
          <p:cNvSpPr txBox="1">
            <a:spLocks noChangeArrowheads="1"/>
          </p:cNvSpPr>
          <p:nvPr/>
        </p:nvSpPr>
        <p:spPr bwMode="auto">
          <a:xfrm>
            <a:off x="644367" y="5692140"/>
            <a:ext cx="8995539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rgbClr val="FF0000"/>
                </a:solidFill>
                <a:latin typeface="Arial" charset="0"/>
                <a:cs typeface="Arial" charset="0"/>
              </a:rPr>
              <a:t>Challenge: preserve structure, reconstruct from a subset of fields</a:t>
            </a:r>
          </a:p>
        </p:txBody>
      </p:sp>
      <p:sp>
        <p:nvSpPr>
          <p:cNvPr id="29732" name="TextBox 259"/>
          <p:cNvSpPr txBox="1">
            <a:spLocks noChangeArrowheads="1"/>
          </p:cNvSpPr>
          <p:nvPr/>
        </p:nvSpPr>
        <p:spPr bwMode="auto">
          <a:xfrm>
            <a:off x="4669155" y="4474845"/>
            <a:ext cx="2256515" cy="119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latin typeface="Arial" charset="0"/>
                <a:cs typeface="Arial" charset="0"/>
              </a:rPr>
              <a:t>Read less,</a:t>
            </a:r>
          </a:p>
          <a:p>
            <a:pPr eaLnBrk="1" hangingPunct="1"/>
            <a:r>
              <a:rPr lang="en-US" altLang="ko-KR">
                <a:latin typeface="Arial" charset="0"/>
                <a:cs typeface="Arial" charset="0"/>
              </a:rPr>
              <a:t>cheaper</a:t>
            </a:r>
            <a:br>
              <a:rPr lang="en-US" altLang="ko-KR">
                <a:latin typeface="Arial" charset="0"/>
                <a:cs typeface="Arial" charset="0"/>
              </a:rPr>
            </a:br>
            <a:r>
              <a:rPr lang="en-US" altLang="ko-KR">
                <a:latin typeface="Arial" charset="0"/>
                <a:cs typeface="Arial" charset="0"/>
              </a:rPr>
              <a:t>decompression</a:t>
            </a:r>
          </a:p>
        </p:txBody>
      </p:sp>
      <p:sp>
        <p:nvSpPr>
          <p:cNvPr id="185" name="Rectangle 8"/>
          <p:cNvSpPr>
            <a:spLocks noChangeArrowheads="1"/>
          </p:cNvSpPr>
          <p:nvPr/>
        </p:nvSpPr>
        <p:spPr bwMode="auto">
          <a:xfrm>
            <a:off x="1348740" y="1124016"/>
            <a:ext cx="2057400" cy="20836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300" b="1" dirty="0" err="1">
                <a:latin typeface="Courier New" pitchFamily="-106" charset="0"/>
                <a:cs typeface="Courier New" pitchFamily="-106" charset="0"/>
              </a:rPr>
              <a:t>DocId</a:t>
            </a:r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: </a:t>
            </a:r>
            <a:r>
              <a:rPr lang="en-US" altLang="ko-KR" sz="1300" b="1" dirty="0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10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Links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  Forward: </a:t>
            </a:r>
            <a:r>
              <a:rPr lang="en-US" altLang="ko-KR" sz="1300" b="1" dirty="0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20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Name 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  Language 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    Code: </a:t>
            </a:r>
            <a:r>
              <a:rPr lang="en-US" altLang="ko-KR" sz="1300" b="1" dirty="0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'en-us'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    Country: </a:t>
            </a:r>
            <a:r>
              <a:rPr lang="en-US" altLang="ko-KR" sz="1300" b="1" dirty="0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'us'</a:t>
            </a:r>
            <a:endParaRPr lang="en-US" altLang="ko-KR" sz="1300" b="1" dirty="0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300" b="1" dirty="0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'http://A'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300" b="1" dirty="0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300" b="1" dirty="0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'http://B'</a:t>
            </a:r>
            <a:endParaRPr lang="en-US" altLang="ko-KR" sz="1300" b="1" dirty="0">
              <a:latin typeface="Courier New" pitchFamily="-106" charset="0"/>
              <a:cs typeface="Courier New" pitchFamily="-106" charset="0"/>
            </a:endParaRPr>
          </a:p>
        </p:txBody>
      </p:sp>
      <p:sp>
        <p:nvSpPr>
          <p:cNvPr id="186" name="Rectangle 12"/>
          <p:cNvSpPr>
            <a:spLocks noChangeArrowheads="1"/>
          </p:cNvSpPr>
          <p:nvPr/>
        </p:nvSpPr>
        <p:spPr bwMode="auto">
          <a:xfrm>
            <a:off x="2994660" y="1028700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 dirty="0">
                <a:cs typeface="Times New Roman" pitchFamily="-106" charset="0"/>
              </a:rPr>
              <a:t>r</a:t>
            </a:r>
            <a:r>
              <a:rPr lang="en-US" altLang="ko-KR" sz="2500" b="1" baseline="-25000" dirty="0">
                <a:cs typeface="Times New Roman" pitchFamily="-106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4207699"/>
      </p:ext>
    </p:extLst>
  </p:cSld>
  <p:clrMapOvr>
    <a:masterClrMapping/>
  </p:clrMapOvr>
  <p:transition advTm="4061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5760720" cy="891540"/>
          </a:xfrm>
        </p:spPr>
        <p:txBody>
          <a:bodyPr/>
          <a:lstStyle/>
          <a:p>
            <a:r>
              <a:rPr lang="en-US" altLang="ko-KR" smtClean="0">
                <a:latin typeface="Arial" charset="0"/>
                <a:ea typeface="ＭＳ Ｐゴシック" pitchFamily="-106" charset="-128"/>
              </a:rPr>
              <a:t>Nested data model</a:t>
            </a:r>
          </a:p>
        </p:txBody>
      </p:sp>
      <p:sp>
        <p:nvSpPr>
          <p:cNvPr id="3175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/>
          <a:lstStyle>
            <a:lvl1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4138553" indent="-33727073"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1148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82296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23444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64592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fld id="{DAA96346-AB16-4C4F-9210-6205C03E8C4D}" type="slidenum">
              <a:rPr lang="en-US" altLang="ko-KR" sz="1300"/>
              <a:pPr eaLnBrk="1" hangingPunct="1"/>
              <a:t>9</a:t>
            </a:fld>
            <a:endParaRPr lang="en-US" altLang="ko-KR" sz="1300"/>
          </a:p>
        </p:txBody>
      </p: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800100" y="2125980"/>
            <a:ext cx="5486400" cy="396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urier New" pitchFamily="-106" charset="0"/>
                <a:cs typeface="Courier New" pitchFamily="-106" charset="0"/>
              </a:rPr>
              <a:t>message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Document {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</a:t>
            </a:r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required </a:t>
            </a:r>
            <a:r>
              <a:rPr lang="en-US" altLang="ko-KR" b="1">
                <a:solidFill>
                  <a:srgbClr val="009973"/>
                </a:solidFill>
                <a:latin typeface="Courier New" pitchFamily="-106" charset="0"/>
                <a:cs typeface="Courier New" pitchFamily="-106" charset="0"/>
              </a:rPr>
              <a:t>int64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DocId;         </a:t>
            </a:r>
            <a:r>
              <a:rPr lang="en-US" altLang="ko-KR">
                <a:latin typeface="Arial" charset="0"/>
                <a:cs typeface="Arial" charset="0"/>
              </a:rPr>
              <a:t>[1,1]</a:t>
            </a:r>
          </a:p>
          <a:p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  optional group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Links {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  </a:t>
            </a:r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repeated </a:t>
            </a:r>
            <a:r>
              <a:rPr lang="en-US" altLang="ko-KR" b="1">
                <a:solidFill>
                  <a:srgbClr val="009973"/>
                </a:solidFill>
                <a:latin typeface="Courier New" pitchFamily="-106" charset="0"/>
                <a:cs typeface="Courier New" pitchFamily="-106" charset="0"/>
              </a:rPr>
              <a:t>int64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Backward;    </a:t>
            </a:r>
            <a:r>
              <a:rPr lang="en-US" altLang="ko-KR">
                <a:latin typeface="Arial" charset="0"/>
                <a:cs typeface="Arial" charset="0"/>
              </a:rPr>
              <a:t>[0,*]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  </a:t>
            </a:r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repeated </a:t>
            </a:r>
            <a:r>
              <a:rPr lang="en-US" altLang="ko-KR" b="1">
                <a:solidFill>
                  <a:srgbClr val="009973"/>
                </a:solidFill>
                <a:latin typeface="Courier New" pitchFamily="-106" charset="0"/>
                <a:cs typeface="Courier New" pitchFamily="-106" charset="0"/>
              </a:rPr>
              <a:t>int64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Forward;</a:t>
            </a:r>
            <a:br>
              <a:rPr lang="en-US" altLang="ko-KR" b="1">
                <a:latin typeface="Courier New" pitchFamily="-106" charset="0"/>
                <a:cs typeface="Courier New" pitchFamily="-106" charset="0"/>
              </a:rPr>
            </a:b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}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</a:t>
            </a:r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repeated group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Name {</a:t>
            </a:r>
          </a:p>
          <a:p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    repeated group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Language {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required </a:t>
            </a:r>
            <a:r>
              <a:rPr lang="en-US" altLang="ko-KR" b="1">
                <a:solidFill>
                  <a:srgbClr val="009973"/>
                </a:solidFill>
                <a:latin typeface="Courier New" pitchFamily="-106" charset="0"/>
                <a:cs typeface="Courier New" pitchFamily="-106" charset="0"/>
              </a:rPr>
              <a:t>string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Code;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    </a:t>
            </a:r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optional </a:t>
            </a:r>
            <a:r>
              <a:rPr lang="en-US" altLang="ko-KR" b="1">
                <a:solidFill>
                  <a:srgbClr val="009973"/>
                </a:solidFill>
                <a:latin typeface="Courier New" pitchFamily="-106" charset="0"/>
                <a:cs typeface="Courier New" pitchFamily="-106" charset="0"/>
              </a:rPr>
              <a:t>string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Country;  </a:t>
            </a:r>
            <a:r>
              <a:rPr lang="en-US" altLang="ko-KR">
                <a:latin typeface="Arial" charset="0"/>
                <a:cs typeface="Arial" charset="0"/>
              </a:rPr>
              <a:t>[0,1]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/>
            </a:r>
            <a:br>
              <a:rPr lang="en-US" altLang="ko-KR" b="1">
                <a:latin typeface="Courier New" pitchFamily="-106" charset="0"/>
                <a:cs typeface="Courier New" pitchFamily="-106" charset="0"/>
              </a:rPr>
            </a:b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  }</a:t>
            </a:r>
          </a:p>
          <a:p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  </a:t>
            </a:r>
            <a:r>
              <a:rPr lang="en-US" altLang="ko-KR" b="1">
                <a:solidFill>
                  <a:srgbClr val="3333CC"/>
                </a:solidFill>
                <a:latin typeface="Courier New" pitchFamily="-106" charset="0"/>
                <a:cs typeface="Courier New" pitchFamily="-106" charset="0"/>
              </a:rPr>
              <a:t>optional </a:t>
            </a:r>
            <a:r>
              <a:rPr lang="en-US" altLang="ko-KR" b="1">
                <a:solidFill>
                  <a:srgbClr val="009973"/>
                </a:solidFill>
                <a:latin typeface="Courier New" pitchFamily="-106" charset="0"/>
                <a:cs typeface="Courier New" pitchFamily="-106" charset="0"/>
              </a:rPr>
              <a:t>string </a:t>
            </a:r>
            <a:r>
              <a:rPr lang="en-US" altLang="ko-KR" b="1">
                <a:latin typeface="Courier New" pitchFamily="-106" charset="0"/>
                <a:cs typeface="Courier New" pitchFamily="-106" charset="0"/>
              </a:rPr>
              <a:t>Url;</a:t>
            </a:r>
            <a:br>
              <a:rPr lang="en-US" altLang="ko-KR" b="1">
                <a:latin typeface="Courier New" pitchFamily="-106" charset="0"/>
                <a:cs typeface="Courier New" pitchFamily="-106" charset="0"/>
              </a:rPr>
            </a:br>
            <a:r>
              <a:rPr lang="en-US" altLang="ko-KR" b="1">
                <a:latin typeface="Courier New" pitchFamily="-106" charset="0"/>
                <a:cs typeface="Courier New" pitchFamily="-106" charset="0"/>
              </a:rPr>
              <a:t>  }</a:t>
            </a:r>
            <a:br>
              <a:rPr lang="en-US" altLang="ko-KR" b="1">
                <a:latin typeface="Courier New" pitchFamily="-106" charset="0"/>
                <a:cs typeface="Courier New" pitchFamily="-106" charset="0"/>
              </a:rPr>
            </a:br>
            <a:r>
              <a:rPr lang="en-US" altLang="ko-KR" b="1">
                <a:latin typeface="Courier New" pitchFamily="-106" charset="0"/>
                <a:cs typeface="Courier New" pitchFamily="-106" charset="0"/>
              </a:rPr>
              <a:t>}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6652260" y="1021574"/>
            <a:ext cx="2057400" cy="36840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DocId: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10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Links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Forward: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Forward: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40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Forward: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60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Name 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Language 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Code: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'en-us'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Country: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'us'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Language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Code: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'en'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'http://A'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'http://B'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Language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Code: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'en-gb'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  Country: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'gb'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8343900" y="968693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 dirty="0">
                <a:cs typeface="Times New Roman" pitchFamily="-106" charset="0"/>
              </a:rPr>
              <a:t>r</a:t>
            </a:r>
            <a:r>
              <a:rPr lang="en-US" altLang="ko-KR" sz="2500" b="1" baseline="-25000" dirty="0">
                <a:cs typeface="Times New Roman" pitchFamily="-106" charset="0"/>
              </a:rPr>
              <a:t>1</a:t>
            </a: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6652260" y="4800600"/>
            <a:ext cx="2057400" cy="14834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DocId: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20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Links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Backward: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10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Backward: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30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Forward: 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80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Name</a:t>
            </a:r>
          </a:p>
          <a:p>
            <a:r>
              <a:rPr lang="en-US" altLang="ko-KR" sz="1300" b="1">
                <a:latin typeface="Courier New" pitchFamily="-106" charset="0"/>
                <a:cs typeface="Courier New" pitchFamily="-106" charset="0"/>
              </a:rPr>
              <a:t>  Url: </a:t>
            </a:r>
            <a:r>
              <a:rPr lang="en-US" altLang="ko-KR" sz="1300" b="1">
                <a:solidFill>
                  <a:srgbClr val="660066"/>
                </a:solidFill>
                <a:latin typeface="Courier New" pitchFamily="-106" charset="0"/>
                <a:cs typeface="Courier New" pitchFamily="-106" charset="0"/>
              </a:rPr>
              <a:t>'http://C'</a:t>
            </a:r>
            <a:endParaRPr lang="en-US" altLang="ko-KR" sz="1300" b="1">
              <a:latin typeface="Courier New" pitchFamily="-106" charset="0"/>
              <a:cs typeface="Courier New" pitchFamily="-106" charset="0"/>
            </a:endParaRP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8332470" y="4663440"/>
            <a:ext cx="54864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r>
              <a:rPr lang="en-US" altLang="ko-KR" sz="2500" b="1">
                <a:cs typeface="Times New Roman" pitchFamily="-106" charset="0"/>
              </a:rPr>
              <a:t>r</a:t>
            </a:r>
            <a:r>
              <a:rPr lang="en-US" altLang="ko-KR" sz="2500" b="1" baseline="-25000">
                <a:cs typeface="Times New Roman" pitchFamily="-106" charset="0"/>
              </a:rPr>
              <a:t>2</a:t>
            </a:r>
          </a:p>
        </p:txBody>
      </p:sp>
      <p:sp>
        <p:nvSpPr>
          <p:cNvPr id="31754" name="TextBox 11"/>
          <p:cNvSpPr txBox="1">
            <a:spLocks noChangeArrowheads="1"/>
          </p:cNvSpPr>
          <p:nvPr/>
        </p:nvSpPr>
        <p:spPr bwMode="auto">
          <a:xfrm>
            <a:off x="508635" y="955834"/>
            <a:ext cx="5554726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8000"/>
                </a:solidFill>
              </a:rPr>
              <a:t>http://code.google.com/apis/protocolbuffers</a:t>
            </a:r>
          </a:p>
        </p:txBody>
      </p:sp>
      <p:sp>
        <p:nvSpPr>
          <p:cNvPr id="31755" name="TextBox 16"/>
          <p:cNvSpPr txBox="1">
            <a:spLocks noChangeArrowheads="1"/>
          </p:cNvSpPr>
          <p:nvPr/>
        </p:nvSpPr>
        <p:spPr bwMode="auto">
          <a:xfrm>
            <a:off x="4854893" y="1903095"/>
            <a:ext cx="1294448" cy="36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en-US" altLang="ko-KR" sz="1800">
                <a:latin typeface="Arial" charset="0"/>
                <a:cs typeface="Arial" charset="0"/>
              </a:rPr>
              <a:t>multiplicity:</a:t>
            </a:r>
          </a:p>
        </p:txBody>
      </p:sp>
    </p:spTree>
    <p:extLst>
      <p:ext uri="{BB962C8B-B14F-4D97-AF65-F5344CB8AC3E}">
        <p14:creationId xmlns:p14="http://schemas.microsoft.com/office/powerpoint/2010/main" val="3950950694"/>
      </p:ext>
    </p:extLst>
  </p:cSld>
  <p:clrMapOvr>
    <a:masterClrMapping/>
  </p:clrMapOvr>
  <p:transition advTm="6825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1545</Words>
  <Application>Microsoft Office PowerPoint</Application>
  <PresentationFormat>화면 슬라이드 쇼(4:3)</PresentationFormat>
  <Paragraphs>578</Paragraphs>
  <Slides>28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SNU IDB Lab.</vt:lpstr>
      <vt:lpstr>Dremel: Interactive Analysis of WebScale Datasets</vt:lpstr>
      <vt:lpstr>Speed matters</vt:lpstr>
      <vt:lpstr>Example: data exploration</vt:lpstr>
      <vt:lpstr>Dremel system</vt:lpstr>
      <vt:lpstr>Why call it Dremel</vt:lpstr>
      <vt:lpstr>Widely used inside Google</vt:lpstr>
      <vt:lpstr>Outline</vt:lpstr>
      <vt:lpstr>   Records      vs.      columns</vt:lpstr>
      <vt:lpstr>Nested data model</vt:lpstr>
      <vt:lpstr>Column-striped representation</vt:lpstr>
      <vt:lpstr>Repetition and definition levels</vt:lpstr>
      <vt:lpstr>Record assembly FSM</vt:lpstr>
      <vt:lpstr>Reading two fields</vt:lpstr>
      <vt:lpstr>Outline</vt:lpstr>
      <vt:lpstr>Query processing</vt:lpstr>
      <vt:lpstr>SQL dialect for nested data</vt:lpstr>
      <vt:lpstr>Serving tree</vt:lpstr>
      <vt:lpstr>Example: count()</vt:lpstr>
      <vt:lpstr>Outline</vt:lpstr>
      <vt:lpstr>Experiments</vt:lpstr>
      <vt:lpstr>Read from disk</vt:lpstr>
      <vt:lpstr>MR and Dremel execution</vt:lpstr>
      <vt:lpstr>Impact of serving tree depth</vt:lpstr>
      <vt:lpstr>Scalability</vt:lpstr>
      <vt:lpstr>Outline</vt:lpstr>
      <vt:lpstr>Interactive speed</vt:lpstr>
      <vt:lpstr>Observations</vt:lpstr>
      <vt:lpstr>BigQuery: powered by Dremel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238</cp:revision>
  <cp:lastPrinted>2012-10-31T07:54:07Z</cp:lastPrinted>
  <dcterms:created xsi:type="dcterms:W3CDTF">2006-10-05T04:04:58Z</dcterms:created>
  <dcterms:modified xsi:type="dcterms:W3CDTF">2014-01-09T04:24:15Z</dcterms:modified>
</cp:coreProperties>
</file>