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78" r:id="rId4"/>
    <p:sldId id="279" r:id="rId5"/>
    <p:sldId id="261" r:id="rId6"/>
    <p:sldId id="27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5" autoAdjust="0"/>
    <p:restoredTop sz="94660"/>
  </p:normalViewPr>
  <p:slideViewPr>
    <p:cSldViewPr>
      <p:cViewPr varScale="1">
        <p:scale>
          <a:sx n="125" d="100"/>
          <a:sy n="125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2013-01-15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10211B80-7C79-41F7-9946-37F518A5652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t>2013-01-15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팀 세미나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#</a:t>
            </a:r>
            <a:r>
              <a:rPr lang="ko-KR" altLang="en-US" dirty="0" err="1" smtClean="0"/>
              <a:t>맵리듀스</a:t>
            </a:r>
            <a:r>
              <a:rPr lang="ko-KR" altLang="en-US" dirty="0" smtClean="0"/>
              <a:t> 프레임워크 고급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Some slides from </a:t>
            </a:r>
            <a:r>
              <a:rPr lang="en-US" altLang="ko-KR" dirty="0" err="1" smtClean="0"/>
              <a:t>vldb</a:t>
            </a:r>
            <a:r>
              <a:rPr lang="en-US" altLang="ko-KR" dirty="0" smtClean="0"/>
              <a:t> 2012 tutorial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45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An Example of </a:t>
            </a:r>
            <a:r>
              <a:rPr lang="en-US" altLang="ko-KR" dirty="0" err="1" smtClean="0"/>
              <a:t>Sharding</a:t>
            </a:r>
            <a:r>
              <a:rPr lang="en-US" altLang="ko-KR" dirty="0" smtClean="0"/>
              <a:t> with PageRank Computation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ko-KR" dirty="0"/>
              <a:t>Page Rank corresponds to </a:t>
            </a:r>
            <a:r>
              <a:rPr lang="en-US" altLang="ko-KR" dirty="0">
                <a:solidFill>
                  <a:srgbClr val="FF3300"/>
                </a:solidFill>
              </a:rPr>
              <a:t>the probability distribution</a:t>
            </a:r>
            <a:r>
              <a:rPr lang="en-US" altLang="ko-KR" dirty="0"/>
              <a:t> of a random walk on the web graphs</a:t>
            </a:r>
            <a:endParaRPr lang="en-US" altLang="ko-KR" sz="2800" dirty="0"/>
          </a:p>
          <a:p>
            <a:pPr>
              <a:buClr>
                <a:schemeClr val="tx1"/>
              </a:buClr>
              <a:buNone/>
            </a:pPr>
            <a:endParaRPr lang="en-US" altLang="ko-KR" sz="2800" dirty="0"/>
          </a:p>
          <a:p>
            <a:pPr>
              <a:buClr>
                <a:schemeClr val="tx1"/>
              </a:buClr>
              <a:buNone/>
            </a:pPr>
            <a:endParaRPr lang="en-US" altLang="ko-KR" sz="2800" dirty="0"/>
          </a:p>
          <a:p>
            <a:pPr>
              <a:buClr>
                <a:schemeClr val="tx1"/>
              </a:buClr>
              <a:buNone/>
            </a:pPr>
            <a:endParaRPr lang="en-US" altLang="ko-KR" sz="2800" dirty="0"/>
          </a:p>
          <a:p>
            <a:pPr>
              <a:buClr>
                <a:schemeClr val="tx1"/>
              </a:buClr>
              <a:buNone/>
            </a:pPr>
            <a:endParaRPr lang="en-US" altLang="ko-KR" sz="2800" dirty="0"/>
          </a:p>
          <a:p>
            <a:pPr>
              <a:buClr>
                <a:schemeClr val="tx1"/>
              </a:buClr>
            </a:pPr>
            <a:r>
              <a:rPr lang="en-US" altLang="ko-KR" dirty="0"/>
              <a:t>Sometimes, a random surfer </a:t>
            </a:r>
            <a:r>
              <a:rPr lang="en-US" altLang="ko-KR" dirty="0">
                <a:solidFill>
                  <a:srgbClr val="FF3300"/>
                </a:solidFill>
              </a:rPr>
              <a:t>gets bored  and jumps</a:t>
            </a:r>
            <a:r>
              <a:rPr lang="en-US" altLang="ko-KR" dirty="0"/>
              <a:t> to a different page</a:t>
            </a:r>
            <a:endParaRPr lang="en-US" altLang="ko-KR" sz="28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16832"/>
            <a:ext cx="500062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69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PageRank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 </a:t>
            </a:r>
            <a:r>
              <a:rPr lang="en-US" altLang="ko-KR" dirty="0">
                <a:solidFill>
                  <a:schemeClr val="folHlink"/>
                </a:solidFill>
              </a:rPr>
              <a:t>D</a:t>
            </a:r>
            <a:r>
              <a:rPr lang="en-US" altLang="ko-KR" dirty="0"/>
              <a:t> be the set of all Web pages. Let </a:t>
            </a:r>
            <a:r>
              <a:rPr lang="en-US" altLang="ko-KR" i="1" dirty="0">
                <a:solidFill>
                  <a:schemeClr val="folHlink"/>
                </a:solidFill>
              </a:rPr>
              <a:t>I(p)</a:t>
            </a:r>
            <a:r>
              <a:rPr lang="en-US" altLang="ko-KR" dirty="0"/>
              <a:t> be the set of pages that link to the page p and let </a:t>
            </a:r>
            <a:r>
              <a:rPr lang="en-US" altLang="ko-KR" dirty="0">
                <a:solidFill>
                  <a:schemeClr val="folHlink"/>
                </a:solidFill>
              </a:rPr>
              <a:t>c</a:t>
            </a:r>
            <a:r>
              <a:rPr lang="en-US" altLang="ko-KR" baseline="-25000" dirty="0">
                <a:solidFill>
                  <a:schemeClr val="folHlink"/>
                </a:solidFill>
              </a:rPr>
              <a:t>i</a:t>
            </a:r>
            <a:r>
              <a:rPr lang="en-US" altLang="ko-KR" dirty="0">
                <a:solidFill>
                  <a:schemeClr val="folHlink"/>
                </a:solidFill>
              </a:rPr>
              <a:t> </a:t>
            </a:r>
            <a:r>
              <a:rPr lang="en-US" altLang="ko-KR" dirty="0"/>
              <a:t>be the total number of links going out of page p</a:t>
            </a:r>
            <a:r>
              <a:rPr lang="en-US" altLang="ko-KR" baseline="-25000" dirty="0"/>
              <a:t>i</a:t>
            </a:r>
            <a:r>
              <a:rPr lang="en-US" altLang="ko-KR" dirty="0"/>
              <a:t>. The PageRank of page p</a:t>
            </a:r>
            <a:r>
              <a:rPr lang="en-US" altLang="ko-KR" baseline="-25000" dirty="0"/>
              <a:t>i</a:t>
            </a:r>
            <a:r>
              <a:rPr lang="en-US" altLang="ko-KR" dirty="0"/>
              <a:t>, denoted by </a:t>
            </a:r>
            <a:r>
              <a:rPr lang="en-US" altLang="ko-KR" dirty="0" err="1">
                <a:solidFill>
                  <a:schemeClr val="folHlink"/>
                </a:solidFill>
              </a:rPr>
              <a:t>r</a:t>
            </a:r>
            <a:r>
              <a:rPr lang="en-US" altLang="ko-KR" baseline="-25000" dirty="0" err="1">
                <a:solidFill>
                  <a:schemeClr val="folHlink"/>
                </a:solidFill>
              </a:rPr>
              <a:t>i</a:t>
            </a:r>
            <a:r>
              <a:rPr lang="en-US" altLang="ko-KR" dirty="0"/>
              <a:t>, is then given by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5" name="Picture 4" descr="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96952"/>
            <a:ext cx="52482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372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Surfer Model: Illustration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flipV="1">
            <a:off x="3598665" y="2020912"/>
            <a:ext cx="338455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663627" y="2668612"/>
            <a:ext cx="936625" cy="8651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sz="1400"/>
              <a:t>P1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111552" y="3964012"/>
            <a:ext cx="936625" cy="86518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sz="1400"/>
              <a:t>P4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111552" y="2813075"/>
            <a:ext cx="936625" cy="86518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sz="1400"/>
              <a:t>P3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983215" y="1589112"/>
            <a:ext cx="936625" cy="86518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sz="1400"/>
              <a:t>P2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3598665" y="2020912"/>
            <a:ext cx="3384550" cy="86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3598665" y="3100412"/>
            <a:ext cx="1512887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598665" y="3316312"/>
            <a:ext cx="1512887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 rot="924344">
            <a:off x="2374702" y="2163787"/>
            <a:ext cx="792163" cy="358775"/>
          </a:xfrm>
          <a:prstGeom prst="curvedDownArrow">
            <a:avLst>
              <a:gd name="adj1" fmla="val 44159"/>
              <a:gd name="adj2" fmla="val 88319"/>
              <a:gd name="adj3" fmla="val 33333"/>
            </a:avLst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882577" y="1503387"/>
            <a:ext cx="17160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/>
              <a:t>Surfer falls down</a:t>
            </a:r>
          </a:p>
          <a:p>
            <a:pPr eaLnBrk="1" hangingPunct="1"/>
            <a:r>
              <a:rPr lang="en-US" altLang="ko-KR" sz="1400"/>
              <a:t>in prob. of 1 / |D|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247952" y="1660550"/>
            <a:ext cx="22971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/>
              <a:t>Surfer come from P2</a:t>
            </a:r>
          </a:p>
          <a:p>
            <a:pPr eaLnBrk="1" hangingPunct="1"/>
            <a:r>
              <a:rPr lang="en-US" altLang="ko-KR" sz="1400"/>
              <a:t>in prob. of 1 / 4 * PR(P2)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7199115" y="4397400"/>
            <a:ext cx="936625" cy="86518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sz="1400"/>
              <a:t>P?</a:t>
            </a:r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3311327" y="3532212"/>
            <a:ext cx="3887788" cy="2389188"/>
          </a:xfrm>
          <a:custGeom>
            <a:avLst/>
            <a:gdLst>
              <a:gd name="T0" fmla="*/ 2147483647 w 2449"/>
              <a:gd name="T1" fmla="*/ 2147483647 h 1505"/>
              <a:gd name="T2" fmla="*/ 2147483647 w 2449"/>
              <a:gd name="T3" fmla="*/ 2147483647 h 1505"/>
              <a:gd name="T4" fmla="*/ 0 w 2449"/>
              <a:gd name="T5" fmla="*/ 0 h 1505"/>
              <a:gd name="T6" fmla="*/ 0 60000 65536"/>
              <a:gd name="T7" fmla="*/ 0 60000 65536"/>
              <a:gd name="T8" fmla="*/ 0 60000 65536"/>
              <a:gd name="T9" fmla="*/ 0 w 2449"/>
              <a:gd name="T10" fmla="*/ 0 h 1505"/>
              <a:gd name="T11" fmla="*/ 2449 w 2449"/>
              <a:gd name="T12" fmla="*/ 1505 h 15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49" h="1505">
                <a:moveTo>
                  <a:pt x="2449" y="862"/>
                </a:moveTo>
                <a:cubicBezTo>
                  <a:pt x="1905" y="1183"/>
                  <a:pt x="1361" y="1505"/>
                  <a:pt x="953" y="1361"/>
                </a:cubicBezTo>
                <a:cubicBezTo>
                  <a:pt x="545" y="1217"/>
                  <a:pt x="272" y="608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319390" y="4959375"/>
            <a:ext cx="22177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/>
              <a:t>Surfer starts new surfing</a:t>
            </a:r>
          </a:p>
          <a:p>
            <a:pPr eaLnBrk="1" hangingPunct="1"/>
            <a:r>
              <a:rPr lang="en-US" altLang="ko-KR" sz="1400"/>
              <a:t>In prob. of 1-d</a:t>
            </a:r>
          </a:p>
        </p:txBody>
      </p:sp>
      <p:pic>
        <p:nvPicPr>
          <p:cNvPr id="19" name="Picture 17" descr="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287987"/>
            <a:ext cx="365760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3739952" y="5322912"/>
            <a:ext cx="457200" cy="914400"/>
          </a:xfrm>
          <a:prstGeom prst="rect">
            <a:avLst/>
          </a:prstGeom>
          <a:noFill/>
          <a:ln w="28575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1301552" y="5316562"/>
            <a:ext cx="1371600" cy="914400"/>
          </a:xfrm>
          <a:prstGeom prst="rect">
            <a:avLst/>
          </a:prstGeom>
          <a:noFill/>
          <a:ln w="28575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003352" y="5322912"/>
            <a:ext cx="762000" cy="914400"/>
          </a:xfrm>
          <a:prstGeom prst="rect">
            <a:avLst/>
          </a:prstGeom>
          <a:noFill/>
          <a:ln w="28575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1034852" y="5316562"/>
            <a:ext cx="304800" cy="914400"/>
          </a:xfrm>
          <a:prstGeom prst="rect">
            <a:avLst/>
          </a:prstGeom>
          <a:noFill/>
          <a:ln w="28575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5911652" y="1589112"/>
            <a:ext cx="1066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flipH="1">
            <a:off x="6216452" y="2249512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7168952" y="2452712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41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utoUpdateAnimBg="0"/>
      <p:bldP spid="15" grpId="0" autoUpdateAnimBg="0"/>
      <p:bldP spid="16" grpId="0" animBg="1" autoUpdateAnimBg="0"/>
      <p:bldP spid="17" grpId="0" animBg="1"/>
      <p:bldP spid="18" grpId="0" autoUpdateAnimBg="0"/>
      <p:bldP spid="20" grpId="0" animBg="1"/>
      <p:bldP spid="21" grpId="0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 Ideas for Map/Reduce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The calculation depends on only the PageRank values of previous iteration</a:t>
            </a:r>
          </a:p>
          <a:p>
            <a:r>
              <a:rPr lang="en-US" altLang="ko-KR" sz="2800" dirty="0"/>
              <a:t>Individual rows of the adjacency matrix can be processed in parallel</a:t>
            </a:r>
          </a:p>
          <a:p>
            <a:r>
              <a:rPr lang="en-US" altLang="ko-KR" sz="2800" dirty="0"/>
              <a:t>Algorithm</a:t>
            </a:r>
          </a:p>
          <a:p>
            <a:pPr lvl="1"/>
            <a:r>
              <a:rPr lang="en-US" altLang="ko-KR" sz="2400" dirty="0"/>
              <a:t>Map - Provide each page’s page rank “fragments” to </a:t>
            </a:r>
            <a:r>
              <a:rPr lang="en-US" altLang="ko-KR" sz="2400" dirty="0" err="1"/>
              <a:t>linkees</a:t>
            </a:r>
            <a:endParaRPr lang="en-US" altLang="ko-KR" sz="2400" dirty="0"/>
          </a:p>
          <a:p>
            <a:pPr lvl="1"/>
            <a:r>
              <a:rPr lang="en-US" altLang="ko-KR" sz="2400" dirty="0"/>
              <a:t>Reduce - sum up the page rank fragments provided for each page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202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Computing PageRank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Properties of PageRank</a:t>
            </a:r>
          </a:p>
          <a:p>
            <a:pPr lvl="1"/>
            <a:r>
              <a:rPr lang="en-US" altLang="ko-KR" sz="2400" dirty="0"/>
              <a:t>Can be computed iteratively</a:t>
            </a:r>
          </a:p>
          <a:p>
            <a:pPr lvl="1"/>
            <a:r>
              <a:rPr lang="en-US" altLang="ko-KR" sz="2400" dirty="0"/>
              <a:t>Effects at each iteration is local</a:t>
            </a:r>
          </a:p>
          <a:p>
            <a:r>
              <a:rPr lang="en-US" altLang="ko-KR" sz="2800" dirty="0" smtClean="0"/>
              <a:t>Outlines </a:t>
            </a:r>
            <a:r>
              <a:rPr lang="en-US" altLang="ko-KR" sz="2800" dirty="0"/>
              <a:t>of algorithm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sz="2400" dirty="0"/>
              <a:t>Start with seed </a:t>
            </a:r>
            <a:r>
              <a:rPr lang="en-US" altLang="ko-KR" sz="2400" i="1" dirty="0" err="1"/>
              <a:t>PR</a:t>
            </a:r>
            <a:r>
              <a:rPr lang="en-US" altLang="ko-KR" sz="2400" i="1" baseline="-25000" dirty="0" err="1"/>
              <a:t>i</a:t>
            </a:r>
            <a:r>
              <a:rPr lang="en-US" altLang="ko-KR" sz="2400" dirty="0"/>
              <a:t> values</a:t>
            </a:r>
          </a:p>
          <a:p>
            <a:pPr lvl="1"/>
            <a:r>
              <a:rPr lang="en-US" altLang="ko-KR" sz="2400" dirty="0"/>
              <a:t>Each page distributes </a:t>
            </a:r>
            <a:r>
              <a:rPr lang="en-US" altLang="ko-KR" sz="2400" i="1" dirty="0" err="1"/>
              <a:t>PR</a:t>
            </a:r>
            <a:r>
              <a:rPr lang="en-US" altLang="ko-KR" sz="2400" i="1" baseline="-25000" dirty="0" err="1"/>
              <a:t>i</a:t>
            </a:r>
            <a:r>
              <a:rPr lang="en-US" altLang="ko-KR" sz="2400" dirty="0"/>
              <a:t> </a:t>
            </a:r>
            <a:r>
              <a:rPr lang="en-US" altLang="ko-KR" sz="2400" dirty="0">
                <a:latin typeface="Arial" charset="0"/>
              </a:rPr>
              <a:t>“</a:t>
            </a:r>
            <a:r>
              <a:rPr lang="en-US" altLang="ko-KR" sz="2400" dirty="0"/>
              <a:t>credit</a:t>
            </a:r>
            <a:r>
              <a:rPr lang="en-US" altLang="ko-KR" sz="2400" dirty="0">
                <a:latin typeface="Arial" charset="0"/>
              </a:rPr>
              <a:t>”</a:t>
            </a:r>
            <a:r>
              <a:rPr lang="en-US" altLang="ko-KR" sz="2400" dirty="0"/>
              <a:t> to all pages it links to</a:t>
            </a:r>
          </a:p>
          <a:p>
            <a:pPr lvl="1"/>
            <a:r>
              <a:rPr lang="en-US" altLang="ko-KR" sz="2400" dirty="0"/>
              <a:t>Each target page adds up </a:t>
            </a:r>
            <a:r>
              <a:rPr lang="en-US" altLang="ko-KR" sz="2400" dirty="0">
                <a:latin typeface="Arial" charset="0"/>
              </a:rPr>
              <a:t>“</a:t>
            </a:r>
            <a:r>
              <a:rPr lang="en-US" altLang="ko-KR" sz="2400" dirty="0"/>
              <a:t>credit</a:t>
            </a:r>
            <a:r>
              <a:rPr lang="en-US" altLang="ko-KR" sz="2400" dirty="0">
                <a:latin typeface="Arial" charset="0"/>
              </a:rPr>
              <a:t>”</a:t>
            </a:r>
            <a:r>
              <a:rPr lang="en-US" altLang="ko-KR" sz="2400" dirty="0"/>
              <a:t> from multiple in-bound links to compute </a:t>
            </a:r>
            <a:r>
              <a:rPr lang="en-US" altLang="ko-KR" sz="2400" i="1" dirty="0"/>
              <a:t>PR</a:t>
            </a:r>
            <a:r>
              <a:rPr lang="en-US" altLang="ko-KR" sz="2400" i="1" baseline="-25000" dirty="0"/>
              <a:t>i+1</a:t>
            </a:r>
          </a:p>
          <a:p>
            <a:pPr lvl="1"/>
            <a:r>
              <a:rPr lang="en-US" altLang="ko-KR" sz="2400" dirty="0"/>
              <a:t>Iterate until values converge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953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PageRank in </a:t>
            </a:r>
            <a:r>
              <a:rPr lang="en-US" altLang="ko-KR" dirty="0" err="1" smtClean="0"/>
              <a:t>MapReduce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15</a:t>
            </a:fld>
            <a:endParaRPr lang="ko-KR" altLang="en-US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136650" y="1849908"/>
            <a:ext cx="6165850" cy="1430338"/>
            <a:chOff x="634" y="892"/>
            <a:chExt cx="3884" cy="901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34" y="892"/>
              <a:ext cx="1351" cy="33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634" y="892"/>
              <a:ext cx="1351" cy="338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154" y="892"/>
              <a:ext cx="816" cy="338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154" y="892"/>
              <a:ext cx="816" cy="338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533" y="892"/>
              <a:ext cx="760" cy="338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533" y="892"/>
              <a:ext cx="760" cy="338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34" y="1455"/>
              <a:ext cx="225" cy="338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34" y="1455"/>
              <a:ext cx="225" cy="338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972" y="1455"/>
              <a:ext cx="225" cy="338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972" y="1455"/>
              <a:ext cx="225" cy="338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309" y="1455"/>
              <a:ext cx="226" cy="33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309" y="1455"/>
              <a:ext cx="226" cy="338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647" y="1455"/>
              <a:ext cx="225" cy="338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647" y="1455"/>
              <a:ext cx="225" cy="338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125" y="1455"/>
              <a:ext cx="226" cy="338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125" y="1455"/>
              <a:ext cx="226" cy="338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463" y="1455"/>
              <a:ext cx="225" cy="338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2463" y="1455"/>
              <a:ext cx="225" cy="338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801" y="1455"/>
              <a:ext cx="225" cy="33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801" y="1455"/>
              <a:ext cx="225" cy="338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3336" y="1455"/>
              <a:ext cx="225" cy="338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3336" y="1455"/>
              <a:ext cx="225" cy="338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673" y="1455"/>
              <a:ext cx="226" cy="33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673" y="1455"/>
              <a:ext cx="226" cy="338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4011" y="1455"/>
              <a:ext cx="225" cy="33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4011" y="1455"/>
              <a:ext cx="225" cy="338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4293" y="1455"/>
              <a:ext cx="225" cy="338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4293" y="1455"/>
              <a:ext cx="225" cy="338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 flipH="1">
              <a:off x="746" y="1230"/>
              <a:ext cx="254" cy="225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746" y="1425"/>
              <a:ext cx="31" cy="32"/>
            </a:xfrm>
            <a:custGeom>
              <a:avLst/>
              <a:gdLst>
                <a:gd name="T0" fmla="*/ 2 w 31"/>
                <a:gd name="T1" fmla="*/ 0 h 32"/>
                <a:gd name="T2" fmla="*/ 0 w 31"/>
                <a:gd name="T3" fmla="*/ 30 h 32"/>
                <a:gd name="T4" fmla="*/ 31 w 31"/>
                <a:gd name="T5" fmla="*/ 32 h 32"/>
                <a:gd name="T6" fmla="*/ 0 60000 65536"/>
                <a:gd name="T7" fmla="*/ 0 60000 65536"/>
                <a:gd name="T8" fmla="*/ 0 60000 65536"/>
                <a:gd name="T9" fmla="*/ 0 w 31"/>
                <a:gd name="T10" fmla="*/ 0 h 32"/>
                <a:gd name="T11" fmla="*/ 31 w 31"/>
                <a:gd name="T12" fmla="*/ 32 h 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32">
                  <a:moveTo>
                    <a:pt x="2" y="0"/>
                  </a:moveTo>
                  <a:lnTo>
                    <a:pt x="0" y="30"/>
                  </a:lnTo>
                  <a:lnTo>
                    <a:pt x="31" y="32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1084" y="1230"/>
              <a:ext cx="1" cy="225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1063" y="1434"/>
              <a:ext cx="43" cy="21"/>
            </a:xfrm>
            <a:custGeom>
              <a:avLst/>
              <a:gdLst>
                <a:gd name="T0" fmla="*/ 0 w 43"/>
                <a:gd name="T1" fmla="*/ 0 h 21"/>
                <a:gd name="T2" fmla="*/ 21 w 43"/>
                <a:gd name="T3" fmla="*/ 21 h 21"/>
                <a:gd name="T4" fmla="*/ 43 w 43"/>
                <a:gd name="T5" fmla="*/ 0 h 21"/>
                <a:gd name="T6" fmla="*/ 0 60000 65536"/>
                <a:gd name="T7" fmla="*/ 0 60000 65536"/>
                <a:gd name="T8" fmla="*/ 0 60000 65536"/>
                <a:gd name="T9" fmla="*/ 0 w 43"/>
                <a:gd name="T10" fmla="*/ 0 h 21"/>
                <a:gd name="T11" fmla="*/ 43 w 43"/>
                <a:gd name="T12" fmla="*/ 21 h 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21">
                  <a:moveTo>
                    <a:pt x="0" y="0"/>
                  </a:moveTo>
                  <a:lnTo>
                    <a:pt x="21" y="21"/>
                  </a:lnTo>
                  <a:lnTo>
                    <a:pt x="43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1422" y="1230"/>
              <a:ext cx="1" cy="225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1401" y="1434"/>
              <a:ext cx="42" cy="21"/>
            </a:xfrm>
            <a:custGeom>
              <a:avLst/>
              <a:gdLst>
                <a:gd name="T0" fmla="*/ 0 w 42"/>
                <a:gd name="T1" fmla="*/ 0 h 21"/>
                <a:gd name="T2" fmla="*/ 21 w 42"/>
                <a:gd name="T3" fmla="*/ 21 h 21"/>
                <a:gd name="T4" fmla="*/ 42 w 42"/>
                <a:gd name="T5" fmla="*/ 0 h 21"/>
                <a:gd name="T6" fmla="*/ 0 60000 65536"/>
                <a:gd name="T7" fmla="*/ 0 60000 65536"/>
                <a:gd name="T8" fmla="*/ 0 60000 65536"/>
                <a:gd name="T9" fmla="*/ 0 w 42"/>
                <a:gd name="T10" fmla="*/ 0 h 21"/>
                <a:gd name="T11" fmla="*/ 42 w 42"/>
                <a:gd name="T12" fmla="*/ 21 h 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21">
                  <a:moveTo>
                    <a:pt x="0" y="0"/>
                  </a:moveTo>
                  <a:lnTo>
                    <a:pt x="21" y="21"/>
                  </a:lnTo>
                  <a:lnTo>
                    <a:pt x="4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1535" y="1230"/>
              <a:ext cx="225" cy="225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1729" y="1425"/>
              <a:ext cx="31" cy="30"/>
            </a:xfrm>
            <a:custGeom>
              <a:avLst/>
              <a:gdLst>
                <a:gd name="T0" fmla="*/ 0 w 31"/>
                <a:gd name="T1" fmla="*/ 30 h 30"/>
                <a:gd name="T2" fmla="*/ 31 w 31"/>
                <a:gd name="T3" fmla="*/ 30 h 30"/>
                <a:gd name="T4" fmla="*/ 31 w 31"/>
                <a:gd name="T5" fmla="*/ 0 h 30"/>
                <a:gd name="T6" fmla="*/ 0 60000 65536"/>
                <a:gd name="T7" fmla="*/ 0 60000 65536"/>
                <a:gd name="T8" fmla="*/ 0 60000 65536"/>
                <a:gd name="T9" fmla="*/ 0 w 31"/>
                <a:gd name="T10" fmla="*/ 0 h 30"/>
                <a:gd name="T11" fmla="*/ 31 w 31"/>
                <a:gd name="T12" fmla="*/ 30 h 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30">
                  <a:moveTo>
                    <a:pt x="0" y="30"/>
                  </a:moveTo>
                  <a:lnTo>
                    <a:pt x="31" y="30"/>
                  </a:lnTo>
                  <a:lnTo>
                    <a:pt x="31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2576" y="1230"/>
              <a:ext cx="1" cy="225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2554" y="1434"/>
              <a:ext cx="44" cy="21"/>
            </a:xfrm>
            <a:custGeom>
              <a:avLst/>
              <a:gdLst>
                <a:gd name="T0" fmla="*/ 0 w 44"/>
                <a:gd name="T1" fmla="*/ 0 h 21"/>
                <a:gd name="T2" fmla="*/ 22 w 44"/>
                <a:gd name="T3" fmla="*/ 21 h 21"/>
                <a:gd name="T4" fmla="*/ 44 w 44"/>
                <a:gd name="T5" fmla="*/ 0 h 21"/>
                <a:gd name="T6" fmla="*/ 0 60000 65536"/>
                <a:gd name="T7" fmla="*/ 0 60000 65536"/>
                <a:gd name="T8" fmla="*/ 0 60000 65536"/>
                <a:gd name="T9" fmla="*/ 0 w 44"/>
                <a:gd name="T10" fmla="*/ 0 h 21"/>
                <a:gd name="T11" fmla="*/ 44 w 44"/>
                <a:gd name="T12" fmla="*/ 21 h 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21">
                  <a:moveTo>
                    <a:pt x="0" y="0"/>
                  </a:moveTo>
                  <a:lnTo>
                    <a:pt x="22" y="21"/>
                  </a:lnTo>
                  <a:lnTo>
                    <a:pt x="44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2238" y="1230"/>
              <a:ext cx="1" cy="225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2217" y="1434"/>
              <a:ext cx="43" cy="21"/>
            </a:xfrm>
            <a:custGeom>
              <a:avLst/>
              <a:gdLst>
                <a:gd name="T0" fmla="*/ 0 w 43"/>
                <a:gd name="T1" fmla="*/ 0 h 21"/>
                <a:gd name="T2" fmla="*/ 21 w 43"/>
                <a:gd name="T3" fmla="*/ 21 h 21"/>
                <a:gd name="T4" fmla="*/ 43 w 43"/>
                <a:gd name="T5" fmla="*/ 0 h 21"/>
                <a:gd name="T6" fmla="*/ 0 60000 65536"/>
                <a:gd name="T7" fmla="*/ 0 60000 65536"/>
                <a:gd name="T8" fmla="*/ 0 60000 65536"/>
                <a:gd name="T9" fmla="*/ 0 w 43"/>
                <a:gd name="T10" fmla="*/ 0 h 21"/>
                <a:gd name="T11" fmla="*/ 43 w 43"/>
                <a:gd name="T12" fmla="*/ 21 h 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21">
                  <a:moveTo>
                    <a:pt x="0" y="0"/>
                  </a:moveTo>
                  <a:lnTo>
                    <a:pt x="21" y="21"/>
                  </a:lnTo>
                  <a:lnTo>
                    <a:pt x="43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2914" y="1230"/>
              <a:ext cx="1" cy="225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892" y="1434"/>
              <a:ext cx="43" cy="21"/>
            </a:xfrm>
            <a:custGeom>
              <a:avLst/>
              <a:gdLst>
                <a:gd name="T0" fmla="*/ 0 w 43"/>
                <a:gd name="T1" fmla="*/ 0 h 21"/>
                <a:gd name="T2" fmla="*/ 22 w 43"/>
                <a:gd name="T3" fmla="*/ 21 h 21"/>
                <a:gd name="T4" fmla="*/ 43 w 43"/>
                <a:gd name="T5" fmla="*/ 0 h 21"/>
                <a:gd name="T6" fmla="*/ 0 60000 65536"/>
                <a:gd name="T7" fmla="*/ 0 60000 65536"/>
                <a:gd name="T8" fmla="*/ 0 60000 65536"/>
                <a:gd name="T9" fmla="*/ 0 w 43"/>
                <a:gd name="T10" fmla="*/ 0 h 21"/>
                <a:gd name="T11" fmla="*/ 43 w 43"/>
                <a:gd name="T12" fmla="*/ 21 h 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21">
                  <a:moveTo>
                    <a:pt x="0" y="0"/>
                  </a:moveTo>
                  <a:lnTo>
                    <a:pt x="22" y="21"/>
                  </a:lnTo>
                  <a:lnTo>
                    <a:pt x="43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 flipH="1">
              <a:off x="3448" y="1230"/>
              <a:ext cx="169" cy="225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3444" y="1425"/>
              <a:ext cx="35" cy="30"/>
            </a:xfrm>
            <a:custGeom>
              <a:avLst/>
              <a:gdLst>
                <a:gd name="T0" fmla="*/ 0 w 35"/>
                <a:gd name="T1" fmla="*/ 0 h 30"/>
                <a:gd name="T2" fmla="*/ 4 w 35"/>
                <a:gd name="T3" fmla="*/ 30 h 30"/>
                <a:gd name="T4" fmla="*/ 35 w 35"/>
                <a:gd name="T5" fmla="*/ 26 h 30"/>
                <a:gd name="T6" fmla="*/ 0 60000 65536"/>
                <a:gd name="T7" fmla="*/ 0 60000 65536"/>
                <a:gd name="T8" fmla="*/ 0 60000 65536"/>
                <a:gd name="T9" fmla="*/ 0 w 35"/>
                <a:gd name="T10" fmla="*/ 0 h 30"/>
                <a:gd name="T11" fmla="*/ 35 w 35"/>
                <a:gd name="T12" fmla="*/ 30 h 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0">
                  <a:moveTo>
                    <a:pt x="0" y="0"/>
                  </a:moveTo>
                  <a:lnTo>
                    <a:pt x="4" y="30"/>
                  </a:lnTo>
                  <a:lnTo>
                    <a:pt x="35" y="26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3786" y="1230"/>
              <a:ext cx="1" cy="225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765" y="1434"/>
              <a:ext cx="43" cy="21"/>
            </a:xfrm>
            <a:custGeom>
              <a:avLst/>
              <a:gdLst>
                <a:gd name="T0" fmla="*/ 0 w 43"/>
                <a:gd name="T1" fmla="*/ 0 h 21"/>
                <a:gd name="T2" fmla="*/ 21 w 43"/>
                <a:gd name="T3" fmla="*/ 21 h 21"/>
                <a:gd name="T4" fmla="*/ 43 w 43"/>
                <a:gd name="T5" fmla="*/ 0 h 21"/>
                <a:gd name="T6" fmla="*/ 0 60000 65536"/>
                <a:gd name="T7" fmla="*/ 0 60000 65536"/>
                <a:gd name="T8" fmla="*/ 0 60000 65536"/>
                <a:gd name="T9" fmla="*/ 0 w 43"/>
                <a:gd name="T10" fmla="*/ 0 h 21"/>
                <a:gd name="T11" fmla="*/ 43 w 43"/>
                <a:gd name="T12" fmla="*/ 21 h 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21">
                  <a:moveTo>
                    <a:pt x="0" y="0"/>
                  </a:moveTo>
                  <a:lnTo>
                    <a:pt x="21" y="21"/>
                  </a:lnTo>
                  <a:lnTo>
                    <a:pt x="43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3913" y="1230"/>
              <a:ext cx="211" cy="225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4093" y="1425"/>
              <a:ext cx="32" cy="30"/>
            </a:xfrm>
            <a:custGeom>
              <a:avLst/>
              <a:gdLst>
                <a:gd name="T0" fmla="*/ 0 w 32"/>
                <a:gd name="T1" fmla="*/ 29 h 30"/>
                <a:gd name="T2" fmla="*/ 31 w 32"/>
                <a:gd name="T3" fmla="*/ 30 h 30"/>
                <a:gd name="T4" fmla="*/ 32 w 32"/>
                <a:gd name="T5" fmla="*/ 0 h 30"/>
                <a:gd name="T6" fmla="*/ 0 60000 65536"/>
                <a:gd name="T7" fmla="*/ 0 60000 65536"/>
                <a:gd name="T8" fmla="*/ 0 60000 65536"/>
                <a:gd name="T9" fmla="*/ 0 w 32"/>
                <a:gd name="T10" fmla="*/ 0 h 30"/>
                <a:gd name="T11" fmla="*/ 32 w 32"/>
                <a:gd name="T12" fmla="*/ 30 h 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" h="30">
                  <a:moveTo>
                    <a:pt x="0" y="29"/>
                  </a:moveTo>
                  <a:lnTo>
                    <a:pt x="31" y="30"/>
                  </a:lnTo>
                  <a:lnTo>
                    <a:pt x="3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4236" y="1230"/>
              <a:ext cx="169" cy="225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4375" y="1425"/>
              <a:ext cx="35" cy="30"/>
            </a:xfrm>
            <a:custGeom>
              <a:avLst/>
              <a:gdLst>
                <a:gd name="T0" fmla="*/ 0 w 35"/>
                <a:gd name="T1" fmla="*/ 26 h 30"/>
                <a:gd name="T2" fmla="*/ 30 w 35"/>
                <a:gd name="T3" fmla="*/ 30 h 30"/>
                <a:gd name="T4" fmla="*/ 35 w 35"/>
                <a:gd name="T5" fmla="*/ 0 h 30"/>
                <a:gd name="T6" fmla="*/ 0 60000 65536"/>
                <a:gd name="T7" fmla="*/ 0 60000 65536"/>
                <a:gd name="T8" fmla="*/ 0 60000 65536"/>
                <a:gd name="T9" fmla="*/ 0 w 35"/>
                <a:gd name="T10" fmla="*/ 0 h 30"/>
                <a:gd name="T11" fmla="*/ 35 w 35"/>
                <a:gd name="T12" fmla="*/ 30 h 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0">
                  <a:moveTo>
                    <a:pt x="0" y="26"/>
                  </a:moveTo>
                  <a:lnTo>
                    <a:pt x="30" y="30"/>
                  </a:lnTo>
                  <a:lnTo>
                    <a:pt x="35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1187450" y="1453033"/>
            <a:ext cx="53863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2000" b="1" dirty="0">
                <a:solidFill>
                  <a:srgbClr val="000000"/>
                </a:solidFill>
                <a:latin typeface="Arial" charset="0"/>
              </a:rPr>
              <a:t>Map:</a:t>
            </a:r>
            <a:r>
              <a:rPr lang="en-US" altLang="ko-KR" sz="2000" dirty="0">
                <a:solidFill>
                  <a:srgbClr val="000000"/>
                </a:solidFill>
                <a:latin typeface="Arial" charset="0"/>
              </a:rPr>
              <a:t> distribute PageRank “credit” to link targets</a:t>
            </a:r>
            <a:endParaRPr lang="en-US" altLang="ko-KR" sz="2000" dirty="0">
              <a:latin typeface="Arial" charset="0"/>
            </a:endParaRPr>
          </a:p>
        </p:txBody>
      </p:sp>
      <p:grpSp>
        <p:nvGrpSpPr>
          <p:cNvPr id="57" name="Group 55"/>
          <p:cNvGrpSpPr>
            <a:grpSpLocks/>
          </p:cNvGrpSpPr>
          <p:nvPr/>
        </p:nvGrpSpPr>
        <p:grpSpPr bwMode="auto">
          <a:xfrm>
            <a:off x="1136650" y="4283546"/>
            <a:ext cx="6165850" cy="1697037"/>
            <a:chOff x="634" y="2525"/>
            <a:chExt cx="3884" cy="1069"/>
          </a:xfrm>
        </p:grpSpPr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634" y="2525"/>
              <a:ext cx="225" cy="338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634" y="2525"/>
              <a:ext cx="225" cy="338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972" y="2525"/>
              <a:ext cx="225" cy="338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972" y="2525"/>
              <a:ext cx="225" cy="338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1309" y="2525"/>
              <a:ext cx="226" cy="33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1309" y="2525"/>
              <a:ext cx="226" cy="338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1647" y="2525"/>
              <a:ext cx="225" cy="338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1647" y="2525"/>
              <a:ext cx="225" cy="338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2125" y="2525"/>
              <a:ext cx="226" cy="338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2125" y="2525"/>
              <a:ext cx="226" cy="338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463" y="2525"/>
              <a:ext cx="225" cy="338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Rectangle 67"/>
            <p:cNvSpPr>
              <a:spLocks noChangeArrowheads="1"/>
            </p:cNvSpPr>
            <p:nvPr/>
          </p:nvSpPr>
          <p:spPr bwMode="auto">
            <a:xfrm>
              <a:off x="2463" y="2525"/>
              <a:ext cx="225" cy="338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Rectangle 68"/>
            <p:cNvSpPr>
              <a:spLocks noChangeArrowheads="1"/>
            </p:cNvSpPr>
            <p:nvPr/>
          </p:nvSpPr>
          <p:spPr bwMode="auto">
            <a:xfrm>
              <a:off x="2801" y="2525"/>
              <a:ext cx="225" cy="33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>
              <a:off x="2801" y="2525"/>
              <a:ext cx="225" cy="338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" name="Rectangle 70"/>
            <p:cNvSpPr>
              <a:spLocks noChangeArrowheads="1"/>
            </p:cNvSpPr>
            <p:nvPr/>
          </p:nvSpPr>
          <p:spPr bwMode="auto">
            <a:xfrm>
              <a:off x="3336" y="2525"/>
              <a:ext cx="225" cy="338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Rectangle 71"/>
            <p:cNvSpPr>
              <a:spLocks noChangeArrowheads="1"/>
            </p:cNvSpPr>
            <p:nvPr/>
          </p:nvSpPr>
          <p:spPr bwMode="auto">
            <a:xfrm>
              <a:off x="3336" y="2525"/>
              <a:ext cx="225" cy="338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Rectangle 72"/>
            <p:cNvSpPr>
              <a:spLocks noChangeArrowheads="1"/>
            </p:cNvSpPr>
            <p:nvPr/>
          </p:nvSpPr>
          <p:spPr bwMode="auto">
            <a:xfrm>
              <a:off x="3673" y="2525"/>
              <a:ext cx="226" cy="33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5" name="Rectangle 73"/>
            <p:cNvSpPr>
              <a:spLocks noChangeArrowheads="1"/>
            </p:cNvSpPr>
            <p:nvPr/>
          </p:nvSpPr>
          <p:spPr bwMode="auto">
            <a:xfrm>
              <a:off x="3673" y="2525"/>
              <a:ext cx="226" cy="338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" name="Rectangle 74"/>
            <p:cNvSpPr>
              <a:spLocks noChangeArrowheads="1"/>
            </p:cNvSpPr>
            <p:nvPr/>
          </p:nvSpPr>
          <p:spPr bwMode="auto">
            <a:xfrm>
              <a:off x="4011" y="2525"/>
              <a:ext cx="225" cy="33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" name="Rectangle 75"/>
            <p:cNvSpPr>
              <a:spLocks noChangeArrowheads="1"/>
            </p:cNvSpPr>
            <p:nvPr/>
          </p:nvSpPr>
          <p:spPr bwMode="auto">
            <a:xfrm>
              <a:off x="4011" y="2525"/>
              <a:ext cx="225" cy="338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" name="Rectangle 76"/>
            <p:cNvSpPr>
              <a:spLocks noChangeArrowheads="1"/>
            </p:cNvSpPr>
            <p:nvPr/>
          </p:nvSpPr>
          <p:spPr bwMode="auto">
            <a:xfrm>
              <a:off x="4293" y="2525"/>
              <a:ext cx="225" cy="338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4293" y="2525"/>
              <a:ext cx="225" cy="338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972" y="3257"/>
              <a:ext cx="450" cy="337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1" name="Rectangle 79"/>
            <p:cNvSpPr>
              <a:spLocks noChangeArrowheads="1"/>
            </p:cNvSpPr>
            <p:nvPr/>
          </p:nvSpPr>
          <p:spPr bwMode="auto">
            <a:xfrm>
              <a:off x="972" y="3257"/>
              <a:ext cx="450" cy="337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" name="Rectangle 80"/>
            <p:cNvSpPr>
              <a:spLocks noChangeArrowheads="1"/>
            </p:cNvSpPr>
            <p:nvPr/>
          </p:nvSpPr>
          <p:spPr bwMode="auto">
            <a:xfrm>
              <a:off x="1535" y="3257"/>
              <a:ext cx="225" cy="337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" name="Rectangle 81"/>
            <p:cNvSpPr>
              <a:spLocks noChangeArrowheads="1"/>
            </p:cNvSpPr>
            <p:nvPr/>
          </p:nvSpPr>
          <p:spPr bwMode="auto">
            <a:xfrm>
              <a:off x="1535" y="3257"/>
              <a:ext cx="225" cy="337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" name="Rectangle 82"/>
            <p:cNvSpPr>
              <a:spLocks noChangeArrowheads="1"/>
            </p:cNvSpPr>
            <p:nvPr/>
          </p:nvSpPr>
          <p:spPr bwMode="auto">
            <a:xfrm>
              <a:off x="1872" y="3257"/>
              <a:ext cx="676" cy="337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" name="Rectangle 83"/>
            <p:cNvSpPr>
              <a:spLocks noChangeArrowheads="1"/>
            </p:cNvSpPr>
            <p:nvPr/>
          </p:nvSpPr>
          <p:spPr bwMode="auto">
            <a:xfrm>
              <a:off x="1872" y="3257"/>
              <a:ext cx="676" cy="337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" name="Rectangle 84"/>
            <p:cNvSpPr>
              <a:spLocks noChangeArrowheads="1"/>
            </p:cNvSpPr>
            <p:nvPr/>
          </p:nvSpPr>
          <p:spPr bwMode="auto">
            <a:xfrm>
              <a:off x="2661" y="3257"/>
              <a:ext cx="900" cy="337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7" name="Rectangle 85"/>
            <p:cNvSpPr>
              <a:spLocks noChangeArrowheads="1"/>
            </p:cNvSpPr>
            <p:nvPr/>
          </p:nvSpPr>
          <p:spPr bwMode="auto">
            <a:xfrm>
              <a:off x="2661" y="3257"/>
              <a:ext cx="900" cy="337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" name="Rectangle 86"/>
            <p:cNvSpPr>
              <a:spLocks noChangeArrowheads="1"/>
            </p:cNvSpPr>
            <p:nvPr/>
          </p:nvSpPr>
          <p:spPr bwMode="auto">
            <a:xfrm>
              <a:off x="3673" y="3257"/>
              <a:ext cx="226" cy="33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" name="Rectangle 87"/>
            <p:cNvSpPr>
              <a:spLocks noChangeArrowheads="1"/>
            </p:cNvSpPr>
            <p:nvPr/>
          </p:nvSpPr>
          <p:spPr bwMode="auto">
            <a:xfrm>
              <a:off x="3673" y="3257"/>
              <a:ext cx="226" cy="337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" name="Line 88"/>
            <p:cNvSpPr>
              <a:spLocks noChangeShapeType="1"/>
            </p:cNvSpPr>
            <p:nvPr/>
          </p:nvSpPr>
          <p:spPr bwMode="auto">
            <a:xfrm>
              <a:off x="1084" y="2863"/>
              <a:ext cx="563" cy="39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1" name="Freeform 89"/>
            <p:cNvSpPr>
              <a:spLocks/>
            </p:cNvSpPr>
            <p:nvPr/>
          </p:nvSpPr>
          <p:spPr bwMode="auto">
            <a:xfrm>
              <a:off x="1617" y="3227"/>
              <a:ext cx="30" cy="35"/>
            </a:xfrm>
            <a:custGeom>
              <a:avLst/>
              <a:gdLst>
                <a:gd name="T0" fmla="*/ 0 w 30"/>
                <a:gd name="T1" fmla="*/ 35 h 35"/>
                <a:gd name="T2" fmla="*/ 30 w 30"/>
                <a:gd name="T3" fmla="*/ 30 h 35"/>
                <a:gd name="T4" fmla="*/ 25 w 30"/>
                <a:gd name="T5" fmla="*/ 0 h 35"/>
                <a:gd name="T6" fmla="*/ 0 60000 65536"/>
                <a:gd name="T7" fmla="*/ 0 60000 65536"/>
                <a:gd name="T8" fmla="*/ 0 60000 65536"/>
                <a:gd name="T9" fmla="*/ 0 w 30"/>
                <a:gd name="T10" fmla="*/ 0 h 35"/>
                <a:gd name="T11" fmla="*/ 30 w 30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35">
                  <a:moveTo>
                    <a:pt x="0" y="35"/>
                  </a:moveTo>
                  <a:lnTo>
                    <a:pt x="30" y="30"/>
                  </a:lnTo>
                  <a:lnTo>
                    <a:pt x="25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" name="Line 90"/>
            <p:cNvSpPr>
              <a:spLocks noChangeShapeType="1"/>
            </p:cNvSpPr>
            <p:nvPr/>
          </p:nvSpPr>
          <p:spPr bwMode="auto">
            <a:xfrm flipH="1">
              <a:off x="1309" y="2863"/>
              <a:ext cx="816" cy="39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" name="Freeform 91"/>
            <p:cNvSpPr>
              <a:spLocks/>
            </p:cNvSpPr>
            <p:nvPr/>
          </p:nvSpPr>
          <p:spPr bwMode="auto">
            <a:xfrm>
              <a:off x="1309" y="3228"/>
              <a:ext cx="29" cy="38"/>
            </a:xfrm>
            <a:custGeom>
              <a:avLst/>
              <a:gdLst>
                <a:gd name="T0" fmla="*/ 11 w 29"/>
                <a:gd name="T1" fmla="*/ 0 h 38"/>
                <a:gd name="T2" fmla="*/ 0 w 29"/>
                <a:gd name="T3" fmla="*/ 29 h 38"/>
                <a:gd name="T4" fmla="*/ 29 w 29"/>
                <a:gd name="T5" fmla="*/ 38 h 38"/>
                <a:gd name="T6" fmla="*/ 0 60000 65536"/>
                <a:gd name="T7" fmla="*/ 0 60000 65536"/>
                <a:gd name="T8" fmla="*/ 0 60000 65536"/>
                <a:gd name="T9" fmla="*/ 0 w 29"/>
                <a:gd name="T10" fmla="*/ 0 h 38"/>
                <a:gd name="T11" fmla="*/ 29 w 29"/>
                <a:gd name="T12" fmla="*/ 38 h 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" h="38">
                  <a:moveTo>
                    <a:pt x="11" y="0"/>
                  </a:moveTo>
                  <a:lnTo>
                    <a:pt x="0" y="29"/>
                  </a:lnTo>
                  <a:lnTo>
                    <a:pt x="29" y="38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" name="Line 92"/>
            <p:cNvSpPr>
              <a:spLocks noChangeShapeType="1"/>
            </p:cNvSpPr>
            <p:nvPr/>
          </p:nvSpPr>
          <p:spPr bwMode="auto">
            <a:xfrm>
              <a:off x="746" y="2863"/>
              <a:ext cx="338" cy="39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5" name="Freeform 93"/>
            <p:cNvSpPr>
              <a:spLocks/>
            </p:cNvSpPr>
            <p:nvPr/>
          </p:nvSpPr>
          <p:spPr bwMode="auto">
            <a:xfrm>
              <a:off x="1054" y="3226"/>
              <a:ext cx="33" cy="31"/>
            </a:xfrm>
            <a:custGeom>
              <a:avLst/>
              <a:gdLst>
                <a:gd name="T0" fmla="*/ 0 w 33"/>
                <a:gd name="T1" fmla="*/ 28 h 31"/>
                <a:gd name="T2" fmla="*/ 30 w 33"/>
                <a:gd name="T3" fmla="*/ 31 h 31"/>
                <a:gd name="T4" fmla="*/ 33 w 33"/>
                <a:gd name="T5" fmla="*/ 0 h 31"/>
                <a:gd name="T6" fmla="*/ 0 60000 65536"/>
                <a:gd name="T7" fmla="*/ 0 60000 65536"/>
                <a:gd name="T8" fmla="*/ 0 60000 65536"/>
                <a:gd name="T9" fmla="*/ 0 w 33"/>
                <a:gd name="T10" fmla="*/ 0 h 31"/>
                <a:gd name="T11" fmla="*/ 33 w 33"/>
                <a:gd name="T12" fmla="*/ 31 h 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" h="31">
                  <a:moveTo>
                    <a:pt x="0" y="28"/>
                  </a:moveTo>
                  <a:lnTo>
                    <a:pt x="30" y="31"/>
                  </a:lnTo>
                  <a:lnTo>
                    <a:pt x="33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" name="Line 94"/>
            <p:cNvSpPr>
              <a:spLocks noChangeShapeType="1"/>
            </p:cNvSpPr>
            <p:nvPr/>
          </p:nvSpPr>
          <p:spPr bwMode="auto">
            <a:xfrm>
              <a:off x="1422" y="2863"/>
              <a:ext cx="563" cy="39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" name="Freeform 95"/>
            <p:cNvSpPr>
              <a:spLocks/>
            </p:cNvSpPr>
            <p:nvPr/>
          </p:nvSpPr>
          <p:spPr bwMode="auto">
            <a:xfrm>
              <a:off x="1955" y="3227"/>
              <a:ext cx="30" cy="35"/>
            </a:xfrm>
            <a:custGeom>
              <a:avLst/>
              <a:gdLst>
                <a:gd name="T0" fmla="*/ 0 w 30"/>
                <a:gd name="T1" fmla="*/ 35 h 35"/>
                <a:gd name="T2" fmla="*/ 30 w 30"/>
                <a:gd name="T3" fmla="*/ 30 h 35"/>
                <a:gd name="T4" fmla="*/ 25 w 30"/>
                <a:gd name="T5" fmla="*/ 0 h 35"/>
                <a:gd name="T6" fmla="*/ 0 60000 65536"/>
                <a:gd name="T7" fmla="*/ 0 60000 65536"/>
                <a:gd name="T8" fmla="*/ 0 60000 65536"/>
                <a:gd name="T9" fmla="*/ 0 w 30"/>
                <a:gd name="T10" fmla="*/ 0 h 35"/>
                <a:gd name="T11" fmla="*/ 30 w 30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35">
                  <a:moveTo>
                    <a:pt x="0" y="35"/>
                  </a:moveTo>
                  <a:lnTo>
                    <a:pt x="30" y="30"/>
                  </a:lnTo>
                  <a:lnTo>
                    <a:pt x="25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" name="Line 96"/>
            <p:cNvSpPr>
              <a:spLocks noChangeShapeType="1"/>
            </p:cNvSpPr>
            <p:nvPr/>
          </p:nvSpPr>
          <p:spPr bwMode="auto">
            <a:xfrm flipH="1">
              <a:off x="2098" y="2863"/>
              <a:ext cx="816" cy="39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" name="Freeform 97"/>
            <p:cNvSpPr>
              <a:spLocks/>
            </p:cNvSpPr>
            <p:nvPr/>
          </p:nvSpPr>
          <p:spPr bwMode="auto">
            <a:xfrm>
              <a:off x="2098" y="3228"/>
              <a:ext cx="28" cy="38"/>
            </a:xfrm>
            <a:custGeom>
              <a:avLst/>
              <a:gdLst>
                <a:gd name="T0" fmla="*/ 10 w 28"/>
                <a:gd name="T1" fmla="*/ 0 h 38"/>
                <a:gd name="T2" fmla="*/ 0 w 28"/>
                <a:gd name="T3" fmla="*/ 29 h 38"/>
                <a:gd name="T4" fmla="*/ 28 w 28"/>
                <a:gd name="T5" fmla="*/ 38 h 38"/>
                <a:gd name="T6" fmla="*/ 0 60000 65536"/>
                <a:gd name="T7" fmla="*/ 0 60000 65536"/>
                <a:gd name="T8" fmla="*/ 0 60000 65536"/>
                <a:gd name="T9" fmla="*/ 0 w 28"/>
                <a:gd name="T10" fmla="*/ 0 h 38"/>
                <a:gd name="T11" fmla="*/ 28 w 28"/>
                <a:gd name="T12" fmla="*/ 38 h 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38">
                  <a:moveTo>
                    <a:pt x="10" y="0"/>
                  </a:moveTo>
                  <a:lnTo>
                    <a:pt x="0" y="29"/>
                  </a:lnTo>
                  <a:lnTo>
                    <a:pt x="28" y="38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0" name="Line 98"/>
            <p:cNvSpPr>
              <a:spLocks noChangeShapeType="1"/>
            </p:cNvSpPr>
            <p:nvPr/>
          </p:nvSpPr>
          <p:spPr bwMode="auto">
            <a:xfrm flipH="1">
              <a:off x="2323" y="2863"/>
              <a:ext cx="1463" cy="39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" name="Freeform 99"/>
            <p:cNvSpPr>
              <a:spLocks/>
            </p:cNvSpPr>
            <p:nvPr/>
          </p:nvSpPr>
          <p:spPr bwMode="auto">
            <a:xfrm>
              <a:off x="2323" y="3230"/>
              <a:ext cx="26" cy="42"/>
            </a:xfrm>
            <a:custGeom>
              <a:avLst/>
              <a:gdLst>
                <a:gd name="T0" fmla="*/ 15 w 26"/>
                <a:gd name="T1" fmla="*/ 0 h 42"/>
                <a:gd name="T2" fmla="*/ 0 w 26"/>
                <a:gd name="T3" fmla="*/ 27 h 42"/>
                <a:gd name="T4" fmla="*/ 26 w 26"/>
                <a:gd name="T5" fmla="*/ 42 h 42"/>
                <a:gd name="T6" fmla="*/ 0 60000 65536"/>
                <a:gd name="T7" fmla="*/ 0 60000 65536"/>
                <a:gd name="T8" fmla="*/ 0 60000 65536"/>
                <a:gd name="T9" fmla="*/ 0 w 26"/>
                <a:gd name="T10" fmla="*/ 0 h 42"/>
                <a:gd name="T11" fmla="*/ 26 w 26"/>
                <a:gd name="T12" fmla="*/ 42 h 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" h="42">
                  <a:moveTo>
                    <a:pt x="15" y="0"/>
                  </a:moveTo>
                  <a:lnTo>
                    <a:pt x="0" y="27"/>
                  </a:lnTo>
                  <a:lnTo>
                    <a:pt x="26" y="42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" name="Line 100"/>
            <p:cNvSpPr>
              <a:spLocks noChangeShapeType="1"/>
            </p:cNvSpPr>
            <p:nvPr/>
          </p:nvSpPr>
          <p:spPr bwMode="auto">
            <a:xfrm>
              <a:off x="1760" y="2863"/>
              <a:ext cx="1013" cy="39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" name="Freeform 101"/>
            <p:cNvSpPr>
              <a:spLocks/>
            </p:cNvSpPr>
            <p:nvPr/>
          </p:nvSpPr>
          <p:spPr bwMode="auto">
            <a:xfrm>
              <a:off x="2745" y="3228"/>
              <a:ext cx="28" cy="41"/>
            </a:xfrm>
            <a:custGeom>
              <a:avLst/>
              <a:gdLst>
                <a:gd name="T0" fmla="*/ 0 w 28"/>
                <a:gd name="T1" fmla="*/ 41 h 41"/>
                <a:gd name="T2" fmla="*/ 28 w 28"/>
                <a:gd name="T3" fmla="*/ 29 h 41"/>
                <a:gd name="T4" fmla="*/ 16 w 28"/>
                <a:gd name="T5" fmla="*/ 0 h 41"/>
                <a:gd name="T6" fmla="*/ 0 60000 65536"/>
                <a:gd name="T7" fmla="*/ 0 60000 65536"/>
                <a:gd name="T8" fmla="*/ 0 60000 65536"/>
                <a:gd name="T9" fmla="*/ 0 w 28"/>
                <a:gd name="T10" fmla="*/ 0 h 41"/>
                <a:gd name="T11" fmla="*/ 28 w 28"/>
                <a:gd name="T12" fmla="*/ 41 h 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41">
                  <a:moveTo>
                    <a:pt x="0" y="41"/>
                  </a:moveTo>
                  <a:lnTo>
                    <a:pt x="28" y="29"/>
                  </a:lnTo>
                  <a:lnTo>
                    <a:pt x="16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" name="Line 102"/>
            <p:cNvSpPr>
              <a:spLocks noChangeShapeType="1"/>
            </p:cNvSpPr>
            <p:nvPr/>
          </p:nvSpPr>
          <p:spPr bwMode="auto">
            <a:xfrm>
              <a:off x="2576" y="2863"/>
              <a:ext cx="394" cy="39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" name="Freeform 103"/>
            <p:cNvSpPr>
              <a:spLocks/>
            </p:cNvSpPr>
            <p:nvPr/>
          </p:nvSpPr>
          <p:spPr bwMode="auto">
            <a:xfrm>
              <a:off x="2939" y="3226"/>
              <a:ext cx="31" cy="31"/>
            </a:xfrm>
            <a:custGeom>
              <a:avLst/>
              <a:gdLst>
                <a:gd name="T0" fmla="*/ 0 w 31"/>
                <a:gd name="T1" fmla="*/ 31 h 31"/>
                <a:gd name="T2" fmla="*/ 31 w 31"/>
                <a:gd name="T3" fmla="*/ 31 h 31"/>
                <a:gd name="T4" fmla="*/ 31 w 31"/>
                <a:gd name="T5" fmla="*/ 0 h 31"/>
                <a:gd name="T6" fmla="*/ 0 60000 65536"/>
                <a:gd name="T7" fmla="*/ 0 60000 65536"/>
                <a:gd name="T8" fmla="*/ 0 60000 65536"/>
                <a:gd name="T9" fmla="*/ 0 w 31"/>
                <a:gd name="T10" fmla="*/ 0 h 31"/>
                <a:gd name="T11" fmla="*/ 31 w 31"/>
                <a:gd name="T12" fmla="*/ 31 h 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31">
                  <a:moveTo>
                    <a:pt x="0" y="31"/>
                  </a:moveTo>
                  <a:lnTo>
                    <a:pt x="31" y="31"/>
                  </a:lnTo>
                  <a:lnTo>
                    <a:pt x="31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" name="Line 104"/>
            <p:cNvSpPr>
              <a:spLocks noChangeShapeType="1"/>
            </p:cNvSpPr>
            <p:nvPr/>
          </p:nvSpPr>
          <p:spPr bwMode="auto">
            <a:xfrm flipH="1">
              <a:off x="3111" y="2863"/>
              <a:ext cx="337" cy="39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" name="Freeform 105"/>
            <p:cNvSpPr>
              <a:spLocks/>
            </p:cNvSpPr>
            <p:nvPr/>
          </p:nvSpPr>
          <p:spPr bwMode="auto">
            <a:xfrm>
              <a:off x="3108" y="3226"/>
              <a:ext cx="33" cy="31"/>
            </a:xfrm>
            <a:custGeom>
              <a:avLst/>
              <a:gdLst>
                <a:gd name="T0" fmla="*/ 0 w 33"/>
                <a:gd name="T1" fmla="*/ 0 h 31"/>
                <a:gd name="T2" fmla="*/ 3 w 33"/>
                <a:gd name="T3" fmla="*/ 31 h 31"/>
                <a:gd name="T4" fmla="*/ 33 w 33"/>
                <a:gd name="T5" fmla="*/ 28 h 31"/>
                <a:gd name="T6" fmla="*/ 0 60000 65536"/>
                <a:gd name="T7" fmla="*/ 0 60000 65536"/>
                <a:gd name="T8" fmla="*/ 0 60000 65536"/>
                <a:gd name="T9" fmla="*/ 0 w 33"/>
                <a:gd name="T10" fmla="*/ 0 h 31"/>
                <a:gd name="T11" fmla="*/ 33 w 33"/>
                <a:gd name="T12" fmla="*/ 31 h 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" h="31">
                  <a:moveTo>
                    <a:pt x="0" y="0"/>
                  </a:moveTo>
                  <a:lnTo>
                    <a:pt x="3" y="31"/>
                  </a:lnTo>
                  <a:lnTo>
                    <a:pt x="33" y="28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" name="Line 106"/>
            <p:cNvSpPr>
              <a:spLocks noChangeShapeType="1"/>
            </p:cNvSpPr>
            <p:nvPr/>
          </p:nvSpPr>
          <p:spPr bwMode="auto">
            <a:xfrm flipH="1">
              <a:off x="3336" y="2863"/>
              <a:ext cx="1069" cy="39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" name="Freeform 107"/>
            <p:cNvSpPr>
              <a:spLocks/>
            </p:cNvSpPr>
            <p:nvPr/>
          </p:nvSpPr>
          <p:spPr bwMode="auto">
            <a:xfrm>
              <a:off x="3336" y="3229"/>
              <a:ext cx="27" cy="40"/>
            </a:xfrm>
            <a:custGeom>
              <a:avLst/>
              <a:gdLst>
                <a:gd name="T0" fmla="*/ 13 w 27"/>
                <a:gd name="T1" fmla="*/ 0 h 40"/>
                <a:gd name="T2" fmla="*/ 0 w 27"/>
                <a:gd name="T3" fmla="*/ 28 h 40"/>
                <a:gd name="T4" fmla="*/ 27 w 27"/>
                <a:gd name="T5" fmla="*/ 40 h 40"/>
                <a:gd name="T6" fmla="*/ 0 60000 65536"/>
                <a:gd name="T7" fmla="*/ 0 60000 65536"/>
                <a:gd name="T8" fmla="*/ 0 60000 65536"/>
                <a:gd name="T9" fmla="*/ 0 w 27"/>
                <a:gd name="T10" fmla="*/ 0 h 40"/>
                <a:gd name="T11" fmla="*/ 27 w 27"/>
                <a:gd name="T12" fmla="*/ 40 h 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" h="40">
                  <a:moveTo>
                    <a:pt x="13" y="0"/>
                  </a:moveTo>
                  <a:lnTo>
                    <a:pt x="0" y="28"/>
                  </a:lnTo>
                  <a:lnTo>
                    <a:pt x="27" y="4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" name="Line 108"/>
            <p:cNvSpPr>
              <a:spLocks noChangeShapeType="1"/>
            </p:cNvSpPr>
            <p:nvPr/>
          </p:nvSpPr>
          <p:spPr bwMode="auto">
            <a:xfrm flipH="1">
              <a:off x="3786" y="2863"/>
              <a:ext cx="338" cy="39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" name="Freeform 109"/>
            <p:cNvSpPr>
              <a:spLocks/>
            </p:cNvSpPr>
            <p:nvPr/>
          </p:nvSpPr>
          <p:spPr bwMode="auto">
            <a:xfrm>
              <a:off x="3784" y="3226"/>
              <a:ext cx="33" cy="31"/>
            </a:xfrm>
            <a:custGeom>
              <a:avLst/>
              <a:gdLst>
                <a:gd name="T0" fmla="*/ 0 w 33"/>
                <a:gd name="T1" fmla="*/ 0 h 31"/>
                <a:gd name="T2" fmla="*/ 2 w 33"/>
                <a:gd name="T3" fmla="*/ 31 h 31"/>
                <a:gd name="T4" fmla="*/ 33 w 33"/>
                <a:gd name="T5" fmla="*/ 28 h 31"/>
                <a:gd name="T6" fmla="*/ 0 60000 65536"/>
                <a:gd name="T7" fmla="*/ 0 60000 65536"/>
                <a:gd name="T8" fmla="*/ 0 60000 65536"/>
                <a:gd name="T9" fmla="*/ 0 w 33"/>
                <a:gd name="T10" fmla="*/ 0 h 31"/>
                <a:gd name="T11" fmla="*/ 33 w 33"/>
                <a:gd name="T12" fmla="*/ 31 h 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" h="31">
                  <a:moveTo>
                    <a:pt x="0" y="0"/>
                  </a:moveTo>
                  <a:lnTo>
                    <a:pt x="2" y="31"/>
                  </a:lnTo>
                  <a:lnTo>
                    <a:pt x="33" y="28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2" name="Rectangle 110"/>
          <p:cNvSpPr>
            <a:spLocks noChangeArrowheads="1"/>
          </p:cNvSpPr>
          <p:nvPr/>
        </p:nvSpPr>
        <p:spPr bwMode="auto">
          <a:xfrm>
            <a:off x="6054725" y="5910733"/>
            <a:ext cx="1285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latin typeface="Arial" charset="0"/>
              </a:rPr>
              <a:t>...</a:t>
            </a:r>
            <a:endParaRPr lang="en-US" altLang="ko-KR" sz="1600" b="1">
              <a:latin typeface="Arial" charset="0"/>
            </a:endParaRPr>
          </a:p>
        </p:txBody>
      </p:sp>
      <p:sp>
        <p:nvSpPr>
          <p:cNvPr id="113" name="Rectangle 111"/>
          <p:cNvSpPr>
            <a:spLocks noChangeArrowheads="1"/>
          </p:cNvSpPr>
          <p:nvPr/>
        </p:nvSpPr>
        <p:spPr bwMode="auto">
          <a:xfrm>
            <a:off x="1187450" y="3602508"/>
            <a:ext cx="6273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Arial" charset="0"/>
              </a:rPr>
              <a:t>Reduce:</a:t>
            </a:r>
            <a:r>
              <a:rPr lang="en-US" altLang="ko-KR">
                <a:solidFill>
                  <a:srgbClr val="000000"/>
                </a:solidFill>
                <a:latin typeface="Arial" charset="0"/>
              </a:rPr>
              <a:t> gather up PageRank “credit” from multiple sources to compute new PageRank value</a:t>
            </a:r>
            <a:endParaRPr lang="en-US" altLang="ko-KR">
              <a:latin typeface="Arial" charset="0"/>
            </a:endParaRPr>
          </a:p>
        </p:txBody>
      </p:sp>
      <p:sp>
        <p:nvSpPr>
          <p:cNvPr id="114" name="Line 112"/>
          <p:cNvSpPr>
            <a:spLocks noChangeShapeType="1"/>
          </p:cNvSpPr>
          <p:nvPr/>
        </p:nvSpPr>
        <p:spPr bwMode="auto">
          <a:xfrm>
            <a:off x="7385050" y="5278908"/>
            <a:ext cx="762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5" name="Line 113"/>
          <p:cNvSpPr>
            <a:spLocks noChangeShapeType="1"/>
          </p:cNvSpPr>
          <p:nvPr/>
        </p:nvSpPr>
        <p:spPr bwMode="auto">
          <a:xfrm flipV="1">
            <a:off x="8147050" y="2611908"/>
            <a:ext cx="0" cy="26670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6" name="Line 114"/>
          <p:cNvSpPr>
            <a:spLocks noChangeShapeType="1"/>
          </p:cNvSpPr>
          <p:nvPr/>
        </p:nvSpPr>
        <p:spPr bwMode="auto">
          <a:xfrm>
            <a:off x="7385050" y="2611908"/>
            <a:ext cx="762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7" name="Text Box 115"/>
          <p:cNvSpPr txBox="1">
            <a:spLocks noChangeArrowheads="1"/>
          </p:cNvSpPr>
          <p:nvPr/>
        </p:nvSpPr>
        <p:spPr bwMode="auto">
          <a:xfrm>
            <a:off x="6804025" y="5413846"/>
            <a:ext cx="1346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>
                <a:solidFill>
                  <a:schemeClr val="tx2"/>
                </a:solidFill>
                <a:latin typeface="Arial" charset="0"/>
              </a:rPr>
              <a:t>Iterate until</a:t>
            </a:r>
          </a:p>
          <a:p>
            <a:pPr eaLnBrk="1" hangingPunct="1"/>
            <a:r>
              <a:rPr lang="en-US" altLang="ko-KR" sz="1600">
                <a:solidFill>
                  <a:schemeClr val="tx2"/>
                </a:solidFill>
                <a:latin typeface="Arial" charset="0"/>
              </a:rPr>
              <a:t>convergence</a:t>
            </a:r>
          </a:p>
        </p:txBody>
      </p:sp>
    </p:spTree>
    <p:extLst>
      <p:ext uri="{BB962C8B-B14F-4D97-AF65-F5344CB8AC3E}">
        <p14:creationId xmlns:p14="http://schemas.microsoft.com/office/powerpoint/2010/main" val="2052928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Pseudo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 dirty="0"/>
              <a:t>Map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/>
              <a:t>Input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 err="1"/>
              <a:t>target_page_id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page_rank_value_to_distribute</a:t>
            </a:r>
            <a:endParaRPr lang="en-US" altLang="ko-KR" sz="2000" dirty="0"/>
          </a:p>
          <a:p>
            <a:pPr lvl="1">
              <a:lnSpc>
                <a:spcPct val="90000"/>
              </a:lnSpc>
            </a:pPr>
            <a:r>
              <a:rPr lang="en-US" altLang="ko-KR" sz="2400" dirty="0"/>
              <a:t>Body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/>
              <a:t>emit (</a:t>
            </a:r>
            <a:r>
              <a:rPr lang="en-US" altLang="ko-KR" sz="2000" dirty="0" err="1"/>
              <a:t>target_page_id</a:t>
            </a:r>
            <a:r>
              <a:rPr lang="en-US" altLang="ko-KR" sz="2000" dirty="0"/>
              <a:t>, </a:t>
            </a:r>
            <a:br>
              <a:rPr lang="en-US" altLang="ko-KR" sz="2000" dirty="0"/>
            </a:br>
            <a:r>
              <a:rPr lang="en-US" altLang="ko-KR" sz="2000" dirty="0"/>
              <a:t>        </a:t>
            </a:r>
            <a:r>
              <a:rPr lang="en-US" altLang="ko-KR" sz="2000" dirty="0" err="1"/>
              <a:t>pagerank_value_to_distribute</a:t>
            </a:r>
            <a:r>
              <a:rPr lang="en-US" altLang="ko-KR" sz="20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2800" dirty="0"/>
              <a:t>Reduce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/>
              <a:t>Input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 err="1"/>
              <a:t>page_id</a:t>
            </a:r>
            <a:r>
              <a:rPr lang="en-US" altLang="ko-KR" sz="2000" dirty="0"/>
              <a:t>, list of </a:t>
            </a:r>
            <a:r>
              <a:rPr lang="en-US" altLang="ko-KR" sz="2000" dirty="0" err="1"/>
              <a:t>page_rank_value</a:t>
            </a:r>
            <a:endParaRPr lang="en-US" altLang="ko-KR" sz="2000" dirty="0"/>
          </a:p>
          <a:p>
            <a:pPr lvl="1">
              <a:lnSpc>
                <a:spcPct val="90000"/>
              </a:lnSpc>
            </a:pPr>
            <a:r>
              <a:rPr lang="en-US" altLang="ko-KR" sz="2400" dirty="0"/>
              <a:t>Body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/>
              <a:t>sum each </a:t>
            </a:r>
            <a:r>
              <a:rPr lang="en-US" altLang="ko-KR" sz="2000" dirty="0" err="1"/>
              <a:t>page_rank_value</a:t>
            </a:r>
            <a:r>
              <a:rPr lang="en-US" altLang="ko-KR" sz="2000" dirty="0"/>
              <a:t> in the list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/>
              <a:t>emit (</a:t>
            </a:r>
            <a:r>
              <a:rPr lang="en-US" altLang="ko-KR" sz="2000" dirty="0" err="1"/>
              <a:t>page_id</a:t>
            </a:r>
            <a:r>
              <a:rPr lang="en-US" altLang="ko-KR" sz="2000" dirty="0"/>
              <a:t>, sum of </a:t>
            </a:r>
            <a:r>
              <a:rPr lang="en-US" altLang="ko-KR" sz="2000" dirty="0" err="1"/>
              <a:t>page_rank_values</a:t>
            </a:r>
            <a:r>
              <a:rPr lang="en-US" altLang="ko-KR" sz="2000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9915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Sharding</a:t>
            </a:r>
            <a:r>
              <a:rPr lang="en-US" altLang="ko-KR" dirty="0" smtClean="0"/>
              <a:t> for PageRank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Sharding</a:t>
            </a:r>
            <a:r>
              <a:rPr lang="en-US" altLang="ko-KR" dirty="0" smtClean="0"/>
              <a:t> for map</a:t>
            </a:r>
          </a:p>
          <a:p>
            <a:pPr lvl="1"/>
            <a:r>
              <a:rPr lang="en-US" altLang="ko-KR" dirty="0" smtClean="0"/>
              <a:t>Split the URLs into k partitions </a:t>
            </a:r>
          </a:p>
          <a:p>
            <a:pPr lvl="1"/>
            <a:r>
              <a:rPr lang="en-US" altLang="ko-KR" dirty="0" smtClean="0"/>
              <a:t>Each machine </a:t>
            </a:r>
            <a:r>
              <a:rPr lang="en-US" altLang="ko-KR" dirty="0" err="1" smtClean="0"/>
              <a:t>M</a:t>
            </a:r>
            <a:r>
              <a:rPr lang="en-US" altLang="ko-KR" baseline="-25000" dirty="0" err="1" smtClean="0"/>
              <a:t>i</a:t>
            </a:r>
            <a:r>
              <a:rPr lang="en-US" altLang="ko-KR" dirty="0" smtClean="0"/>
              <a:t> has page ids in each partition P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 = {p</a:t>
            </a:r>
            <a:r>
              <a:rPr lang="en-US" altLang="ko-KR" baseline="-25000" dirty="0" smtClean="0"/>
              <a:t>i1</a:t>
            </a:r>
            <a:r>
              <a:rPr lang="en-US" altLang="ko-KR" dirty="0" smtClean="0"/>
              <a:t>, p</a:t>
            </a:r>
            <a:r>
              <a:rPr lang="en-US" altLang="ko-KR" baseline="-25000" dirty="0" smtClean="0"/>
              <a:t>i2</a:t>
            </a:r>
            <a:r>
              <a:rPr lang="en-US" altLang="ko-KR" dirty="0" smtClean="0"/>
              <a:t>, … , p</a:t>
            </a:r>
            <a:r>
              <a:rPr lang="en-US" altLang="ko-KR" baseline="-25000" dirty="0" smtClean="0"/>
              <a:t>in</a:t>
            </a:r>
            <a:r>
              <a:rPr lang="en-US" altLang="ko-KR" dirty="0" smtClean="0"/>
              <a:t>} and the adjacent page id list of each page </a:t>
            </a:r>
            <a:r>
              <a:rPr lang="en-US" altLang="ko-KR" dirty="0" err="1" smtClean="0"/>
              <a:t>p</a:t>
            </a:r>
            <a:r>
              <a:rPr lang="en-US" altLang="ko-KR" baseline="-25000" dirty="0" err="1" smtClean="0"/>
              <a:t>ij</a:t>
            </a:r>
            <a:r>
              <a:rPr lang="en-US" altLang="ko-KR" dirty="0" smtClean="0"/>
              <a:t> ∈ P</a:t>
            </a:r>
            <a:r>
              <a:rPr lang="en-US" altLang="ko-KR" baseline="-25000" dirty="0" smtClean="0"/>
              <a:t>i</a:t>
            </a:r>
          </a:p>
          <a:p>
            <a:pPr lvl="1"/>
            <a:r>
              <a:rPr lang="en-US" altLang="ko-KR" dirty="0" smtClean="0"/>
              <a:t>In each machine </a:t>
            </a:r>
            <a:r>
              <a:rPr lang="en-US" altLang="ko-KR" dirty="0" err="1" smtClean="0"/>
              <a:t>M</a:t>
            </a:r>
            <a:r>
              <a:rPr lang="en-US" altLang="ko-KR" baseline="-25000" dirty="0" err="1" smtClean="0"/>
              <a:t>i</a:t>
            </a:r>
            <a:r>
              <a:rPr lang="en-US" altLang="ko-KR" dirty="0" smtClean="0"/>
              <a:t>, we maintain the computed PageRank values of the URLs in P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01008"/>
            <a:ext cx="62484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906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Sharding</a:t>
            </a:r>
            <a:r>
              <a:rPr lang="en-US" altLang="ko-KR" dirty="0" smtClean="0"/>
              <a:t> for PageRank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48" y="1772816"/>
            <a:ext cx="804862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3688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PageRank without </a:t>
            </a:r>
            <a:r>
              <a:rPr lang="en-US" altLang="ko-KR" dirty="0" err="1" smtClean="0"/>
              <a:t>Sharding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36" y="1556792"/>
            <a:ext cx="804862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21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Reducer</a:t>
            </a:r>
            <a:r>
              <a:rPr lang="ko-KR" altLang="en-US" dirty="0" smtClean="0"/>
              <a:t>에서의 키 분배</a:t>
            </a:r>
            <a:endParaRPr lang="en-US" altLang="ko-KR" dirty="0" smtClean="0"/>
          </a:p>
          <a:p>
            <a:r>
              <a:rPr lang="ko-KR" altLang="en-US" dirty="0" err="1" smtClean="0"/>
              <a:t>브로드캐스팅</a:t>
            </a:r>
            <a:r>
              <a:rPr lang="ko-KR" altLang="en-US" dirty="0" smtClean="0"/>
              <a:t> 기법</a:t>
            </a:r>
            <a:endParaRPr lang="en-US" altLang="ko-KR" dirty="0" smtClean="0"/>
          </a:p>
          <a:p>
            <a:r>
              <a:rPr lang="ko-KR" altLang="en-US" dirty="0" smtClean="0"/>
              <a:t>파티션을 이용한 성능 향상</a:t>
            </a:r>
            <a:endParaRPr lang="en-US" altLang="ko-KR" dirty="0" smtClean="0"/>
          </a:p>
          <a:p>
            <a:r>
              <a:rPr lang="en-US" altLang="ko-KR" dirty="0" err="1" smtClean="0"/>
              <a:t>Sharding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기법 </a:t>
            </a:r>
            <a:r>
              <a:rPr lang="en-US" altLang="ko-KR" dirty="0" smtClean="0"/>
              <a:t>(PageRank)</a:t>
            </a:r>
          </a:p>
          <a:p>
            <a:r>
              <a:rPr lang="ko-KR" altLang="en-US" dirty="0" smtClean="0"/>
              <a:t>키의 그룹화 및 </a:t>
            </a:r>
            <a:r>
              <a:rPr lang="en-US" altLang="ko-KR" dirty="0" smtClean="0"/>
              <a:t>No reduce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52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Grouping Keys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Set similarity [</a:t>
            </a:r>
            <a:r>
              <a:rPr lang="en-US" altLang="ko-KR" dirty="0" err="1" smtClean="0"/>
              <a:t>Vernica</a:t>
            </a:r>
            <a:r>
              <a:rPr lang="en-US" altLang="ko-KR" dirty="0" smtClean="0"/>
              <a:t>, Carey, Li : SIGMOD 2010]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78" y="2060848"/>
            <a:ext cx="732472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1633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 Reduce Phase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1404938"/>
            <a:ext cx="850582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1193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고급 기능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Forcing key distribution</a:t>
            </a:r>
          </a:p>
          <a:p>
            <a:pPr lvl="1"/>
            <a:r>
              <a:rPr lang="en-US" altLang="ko-KR" dirty="0" smtClean="0"/>
              <a:t>Theta join, similarity join, etc.</a:t>
            </a:r>
          </a:p>
          <a:p>
            <a:r>
              <a:rPr lang="en-US" altLang="ko-KR" dirty="0" smtClean="0"/>
              <a:t>Broadcasting to mappers and reducers</a:t>
            </a:r>
          </a:p>
          <a:p>
            <a:pPr lvl="1"/>
            <a:r>
              <a:rPr lang="en-US" altLang="ko-KR" dirty="0" smtClean="0"/>
              <a:t>Theta join, similarity join, clustering, decision tree, matrix multiplication and factorization, EM algorithm, etc.</a:t>
            </a:r>
          </a:p>
          <a:p>
            <a:r>
              <a:rPr lang="en-US" altLang="ko-KR" dirty="0" smtClean="0"/>
              <a:t>Redefine partitioning scheme of shuffling</a:t>
            </a:r>
          </a:p>
          <a:p>
            <a:pPr lvl="1"/>
            <a:r>
              <a:rPr lang="en-US" altLang="ko-KR" dirty="0" smtClean="0"/>
              <a:t>Theta join, similarity join, etc.</a:t>
            </a:r>
          </a:p>
          <a:p>
            <a:r>
              <a:rPr lang="en-US" altLang="ko-KR" dirty="0" err="1" smtClean="0"/>
              <a:t>Sharding</a:t>
            </a:r>
            <a:r>
              <a:rPr lang="en-US" altLang="ko-KR" dirty="0" smtClean="0"/>
              <a:t> data for multiple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Phases</a:t>
            </a:r>
          </a:p>
          <a:p>
            <a:pPr lvl="1"/>
            <a:r>
              <a:rPr lang="en-US" altLang="ko-KR" dirty="0" smtClean="0"/>
              <a:t>PageRank, clustering, EM algorithm, etc.</a:t>
            </a:r>
          </a:p>
          <a:p>
            <a:r>
              <a:rPr lang="en-US" altLang="ko-KR" dirty="0" smtClean="0"/>
              <a:t>Grouping keys</a:t>
            </a:r>
          </a:p>
          <a:p>
            <a:pPr lvl="1"/>
            <a:r>
              <a:rPr lang="en-US" altLang="ko-KR" dirty="0" smtClean="0"/>
              <a:t>Association rule, similarity join, etc.</a:t>
            </a:r>
          </a:p>
          <a:p>
            <a:r>
              <a:rPr lang="en-US" altLang="ko-KR" dirty="0" smtClean="0"/>
              <a:t>No reduce phase</a:t>
            </a:r>
          </a:p>
          <a:p>
            <a:pPr lvl="1"/>
            <a:r>
              <a:rPr lang="en-US" altLang="ko-KR" dirty="0" smtClean="0"/>
              <a:t>Theta join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80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Forcing Key Distributions to Reducer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파티션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원하는 </a:t>
            </a:r>
            <a:r>
              <a:rPr lang="ko-KR" altLang="en-US" dirty="0" err="1" smtClean="0"/>
              <a:t>키값을</a:t>
            </a:r>
            <a:r>
              <a:rPr lang="ko-KR" altLang="en-US" dirty="0" smtClean="0"/>
              <a:t> 특정 </a:t>
            </a:r>
            <a:r>
              <a:rPr lang="ko-KR" altLang="en-US" dirty="0" err="1" smtClean="0"/>
              <a:t>리듀서에게</a:t>
            </a:r>
            <a:r>
              <a:rPr lang="ko-KR" altLang="en-US" dirty="0" smtClean="0"/>
              <a:t> 보낼 수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Default</a:t>
            </a:r>
          </a:p>
          <a:p>
            <a:pPr lvl="2"/>
            <a:r>
              <a:rPr lang="en-US" altLang="ko-KR" dirty="0" smtClean="0"/>
              <a:t>Uniform</a:t>
            </a:r>
            <a:r>
              <a:rPr lang="ko-KR" altLang="en-US" dirty="0" smtClean="0"/>
              <a:t>하게 </a:t>
            </a:r>
            <a:r>
              <a:rPr lang="ko-KR" altLang="en-US" dirty="0" err="1" smtClean="0"/>
              <a:t>리듀서에게</a:t>
            </a:r>
            <a:r>
              <a:rPr lang="ko-KR" altLang="en-US" dirty="0" smtClean="0"/>
              <a:t> 보냄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하지만 같은 키와 값은 같은 </a:t>
            </a:r>
            <a:r>
              <a:rPr lang="ko-KR" altLang="en-US" dirty="0" err="1" smtClean="0"/>
              <a:t>리듀서에게</a:t>
            </a:r>
            <a:r>
              <a:rPr lang="ko-KR" altLang="en-US" dirty="0" smtClean="0"/>
              <a:t> 보내줘야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614520"/>
              </p:ext>
            </p:extLst>
          </p:nvPr>
        </p:nvGraphicFramePr>
        <p:xfrm>
          <a:off x="395536" y="3645024"/>
          <a:ext cx="28803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This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abandon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zoo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116655"/>
              </p:ext>
            </p:extLst>
          </p:nvPr>
        </p:nvGraphicFramePr>
        <p:xfrm>
          <a:off x="4908376" y="3257664"/>
          <a:ext cx="35520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028"/>
                <a:gridCol w="177602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zoo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836935"/>
              </p:ext>
            </p:extLst>
          </p:nvPr>
        </p:nvGraphicFramePr>
        <p:xfrm>
          <a:off x="4908376" y="4841840"/>
          <a:ext cx="355205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028"/>
                <a:gridCol w="1776028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This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abandon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직선 화살표 연결선 8"/>
          <p:cNvCxnSpPr>
            <a:endCxn id="6" idx="1"/>
          </p:cNvCxnSpPr>
          <p:nvPr/>
        </p:nvCxnSpPr>
        <p:spPr>
          <a:xfrm flipV="1">
            <a:off x="3275856" y="3813924"/>
            <a:ext cx="1632520" cy="4071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3"/>
            <a:endCxn id="7" idx="1"/>
          </p:cNvCxnSpPr>
          <p:nvPr/>
        </p:nvCxnSpPr>
        <p:spPr>
          <a:xfrm>
            <a:off x="3275856" y="4572124"/>
            <a:ext cx="1632520" cy="823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275856" y="4941168"/>
            <a:ext cx="1632520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3275856" y="4221088"/>
            <a:ext cx="1632520" cy="11161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092280" y="2852936"/>
            <a:ext cx="1155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Reducer1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092280" y="4499828"/>
            <a:ext cx="1155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Reducer2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57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Forcing Key Distributions to Reducer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특정 </a:t>
            </a:r>
            <a:r>
              <a:rPr lang="ko-KR" altLang="en-US" dirty="0" err="1" smtClean="0"/>
              <a:t>키값을</a:t>
            </a:r>
            <a:r>
              <a:rPr lang="ko-KR" altLang="en-US" dirty="0" smtClean="0"/>
              <a:t> 특정 </a:t>
            </a:r>
            <a:r>
              <a:rPr lang="ko-KR" altLang="en-US" dirty="0" err="1" smtClean="0"/>
              <a:t>리듀서에게</a:t>
            </a:r>
            <a:r>
              <a:rPr lang="ko-KR" altLang="en-US" dirty="0" smtClean="0"/>
              <a:t> 보내고 싶은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예를 들어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알파벳 순서에 의한 </a:t>
            </a:r>
            <a:r>
              <a:rPr lang="ko-KR" altLang="en-US" dirty="0" err="1" smtClean="0"/>
              <a:t>소팅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 err="1" smtClean="0"/>
              <a:t>리듀서에는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‘a’</a:t>
            </a:r>
            <a:r>
              <a:rPr lang="ko-KR" altLang="en-US" dirty="0" smtClean="0"/>
              <a:t>로 시작하는 </a:t>
            </a:r>
            <a:r>
              <a:rPr lang="ko-KR" altLang="en-US" dirty="0" err="1" smtClean="0"/>
              <a:t>키값을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나머지 </a:t>
            </a:r>
            <a:r>
              <a:rPr lang="ko-KR" altLang="en-US" dirty="0" err="1" smtClean="0"/>
              <a:t>리듀서에는</a:t>
            </a:r>
            <a:r>
              <a:rPr lang="ko-KR" altLang="en-US" dirty="0" smtClean="0"/>
              <a:t> 나머지 알파벳 값을 보내고 싶다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파티션을 재정의한다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610977"/>
              </p:ext>
            </p:extLst>
          </p:nvPr>
        </p:nvGraphicFramePr>
        <p:xfrm>
          <a:off x="467544" y="3528328"/>
          <a:ext cx="28803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This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abandon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zoo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385177"/>
              </p:ext>
            </p:extLst>
          </p:nvPr>
        </p:nvGraphicFramePr>
        <p:xfrm>
          <a:off x="4980384" y="3140968"/>
          <a:ext cx="35520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028"/>
                <a:gridCol w="177602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abandon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270813"/>
              </p:ext>
            </p:extLst>
          </p:nvPr>
        </p:nvGraphicFramePr>
        <p:xfrm>
          <a:off x="4980384" y="4725144"/>
          <a:ext cx="355205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028"/>
                <a:gridCol w="1776028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This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zoo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화살표 연결선 7"/>
          <p:cNvCxnSpPr>
            <a:endCxn id="6" idx="1"/>
          </p:cNvCxnSpPr>
          <p:nvPr/>
        </p:nvCxnSpPr>
        <p:spPr>
          <a:xfrm flipV="1">
            <a:off x="3347864" y="3697228"/>
            <a:ext cx="1632520" cy="4071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5" idx="3"/>
            <a:endCxn id="7" idx="1"/>
          </p:cNvCxnSpPr>
          <p:nvPr/>
        </p:nvCxnSpPr>
        <p:spPr>
          <a:xfrm>
            <a:off x="3347864" y="4455428"/>
            <a:ext cx="1632520" cy="823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3347864" y="4104392"/>
            <a:ext cx="1632520" cy="720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347864" y="5220516"/>
            <a:ext cx="1632520" cy="3960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992168" y="5949280"/>
            <a:ext cx="2520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파티션을 재정의한다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376931" y="2708920"/>
            <a:ext cx="1155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Reducer1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376931" y="4355812"/>
            <a:ext cx="1155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Reducer2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59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Broadcast to Map and 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Small data</a:t>
            </a:r>
          </a:p>
          <a:p>
            <a:pPr lvl="1"/>
            <a:r>
              <a:rPr lang="en-US" altLang="ko-KR" dirty="0" smtClean="0"/>
              <a:t>Use the configuration class provided in </a:t>
            </a:r>
            <a:r>
              <a:rPr lang="en-US" altLang="ko-KR" dirty="0" err="1" smtClean="0"/>
              <a:t>Hadoop</a:t>
            </a:r>
            <a:endParaRPr lang="en-US" altLang="ko-KR" dirty="0" smtClean="0"/>
          </a:p>
          <a:p>
            <a:r>
              <a:rPr lang="en-US" altLang="ko-KR" dirty="0" smtClean="0"/>
              <a:t>Large data</a:t>
            </a:r>
          </a:p>
          <a:p>
            <a:pPr lvl="1"/>
            <a:r>
              <a:rPr lang="en-US" altLang="ko-KR" dirty="0" smtClean="0"/>
              <a:t>Simply, write and read the data in HDFS</a:t>
            </a:r>
          </a:p>
          <a:p>
            <a:pPr lvl="1"/>
            <a:r>
              <a:rPr lang="en-US" altLang="ko-KR" dirty="0" smtClean="0"/>
              <a:t>First, write a file to broadcast on HDFS in the main function before executing a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task</a:t>
            </a:r>
          </a:p>
          <a:p>
            <a:pPr lvl="1"/>
            <a:r>
              <a:rPr lang="en-US" altLang="ko-KR" dirty="0" smtClean="0"/>
              <a:t>Read the broadcast file in the setup function of each map or reduce function from HDFS</a:t>
            </a:r>
          </a:p>
          <a:p>
            <a:pPr lvl="1"/>
            <a:r>
              <a:rPr lang="en-US" altLang="ko-KR" dirty="0" err="1" smtClean="0"/>
              <a:t>Hadoop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autimatically</a:t>
            </a:r>
            <a:r>
              <a:rPr lang="en-US" altLang="ko-KR" dirty="0" smtClean="0"/>
              <a:t> calls “setup” function before the map and reduce functions are called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67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Broadcast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job</a:t>
            </a:r>
            <a:r>
              <a:rPr lang="ko-KR" altLang="ko-KR" dirty="0"/>
              <a:t>을</a:t>
            </a:r>
            <a:r>
              <a:rPr lang="en-US" altLang="ko-KR" dirty="0"/>
              <a:t> main</a:t>
            </a:r>
            <a:r>
              <a:rPr lang="ko-KR" altLang="ko-KR" dirty="0"/>
              <a:t>에서 </a:t>
            </a:r>
            <a:r>
              <a:rPr lang="ko-KR" altLang="ko-KR" dirty="0" err="1"/>
              <a:t>세팅할</a:t>
            </a:r>
            <a:r>
              <a:rPr lang="ko-KR" altLang="ko-KR" dirty="0"/>
              <a:t> 때</a:t>
            </a:r>
            <a:r>
              <a:rPr lang="en-US" altLang="ko-KR" dirty="0" smtClean="0"/>
              <a:t>, (Main </a:t>
            </a:r>
            <a:r>
              <a:rPr lang="ko-KR" altLang="en-US" dirty="0" smtClean="0"/>
              <a:t>함수에서</a:t>
            </a:r>
            <a:r>
              <a:rPr lang="en-US" altLang="ko-KR" dirty="0" smtClean="0"/>
              <a:t>)</a:t>
            </a:r>
            <a:endParaRPr lang="ko-KR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Job </a:t>
            </a:r>
            <a:r>
              <a:rPr lang="en-US" altLang="ko-KR" dirty="0" err="1"/>
              <a:t>jobOne</a:t>
            </a:r>
            <a:r>
              <a:rPr lang="en-US" altLang="ko-KR" dirty="0"/>
              <a:t> = new Job(</a:t>
            </a:r>
            <a:r>
              <a:rPr lang="en-US" altLang="ko-KR" dirty="0" err="1"/>
              <a:t>confOne</a:t>
            </a:r>
            <a:r>
              <a:rPr lang="en-US" altLang="ko-KR" dirty="0"/>
              <a:t>, "statistics");</a:t>
            </a:r>
            <a:br>
              <a:rPr lang="en-US" altLang="ko-KR" dirty="0"/>
            </a:br>
            <a:r>
              <a:rPr lang="en-US" altLang="ko-KR" dirty="0" err="1"/>
              <a:t>jobOne.setJarByClass</a:t>
            </a:r>
            <a:r>
              <a:rPr lang="en-US" altLang="ko-KR" dirty="0"/>
              <a:t>(</a:t>
            </a:r>
            <a:r>
              <a:rPr lang="en-US" altLang="ko-KR" dirty="0" err="1"/>
              <a:t>MyAlgorithmMR.class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 err="1"/>
              <a:t>jobOne.setMapperClass</a:t>
            </a:r>
            <a:r>
              <a:rPr lang="en-US" altLang="ko-KR" dirty="0"/>
              <a:t>(</a:t>
            </a:r>
            <a:r>
              <a:rPr lang="en-US" altLang="ko-KR" dirty="0" err="1"/>
              <a:t>MapperPhaseOne.class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//</a:t>
            </a:r>
            <a:r>
              <a:rPr lang="en-US" altLang="ko-KR" dirty="0" err="1"/>
              <a:t>jobOne.setCombinerClass</a:t>
            </a:r>
            <a:r>
              <a:rPr lang="en-US" altLang="ko-KR" dirty="0"/>
              <a:t>(</a:t>
            </a:r>
            <a:r>
              <a:rPr lang="en-US" altLang="ko-KR" dirty="0" err="1"/>
              <a:t>ReducerPhaseOne.class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 err="1"/>
              <a:t>jobOne.setReducerClass</a:t>
            </a:r>
            <a:r>
              <a:rPr lang="en-US" altLang="ko-KR" dirty="0"/>
              <a:t>(</a:t>
            </a:r>
            <a:r>
              <a:rPr lang="en-US" altLang="ko-KR" dirty="0" err="1"/>
              <a:t>ReducerPhaseOne.class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 err="1"/>
              <a:t>jobOne.setOutputKeyClass</a:t>
            </a:r>
            <a:r>
              <a:rPr lang="en-US" altLang="ko-KR" dirty="0"/>
              <a:t>(</a:t>
            </a:r>
            <a:r>
              <a:rPr lang="en-US" altLang="ko-KR" dirty="0" err="1"/>
              <a:t>Text.class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 err="1"/>
              <a:t>jobOne.setOutputValueClass</a:t>
            </a:r>
            <a:r>
              <a:rPr lang="en-US" altLang="ko-KR" dirty="0"/>
              <a:t>(</a:t>
            </a:r>
            <a:r>
              <a:rPr lang="en-US" altLang="ko-KR" dirty="0" err="1"/>
              <a:t>DoubleWritable.class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 err="1"/>
              <a:t>FileInputFormat.addInputPath</a:t>
            </a:r>
            <a:r>
              <a:rPr lang="en-US" altLang="ko-KR" dirty="0"/>
              <a:t>(</a:t>
            </a:r>
            <a:r>
              <a:rPr lang="en-US" altLang="ko-KR" dirty="0" err="1"/>
              <a:t>jobOne</a:t>
            </a:r>
            <a:r>
              <a:rPr lang="en-US" altLang="ko-KR" dirty="0"/>
              <a:t>, new Path(</a:t>
            </a:r>
            <a:r>
              <a:rPr lang="en-US" altLang="ko-KR" dirty="0" err="1"/>
              <a:t>otherArgs</a:t>
            </a:r>
            <a:r>
              <a:rPr lang="en-US" altLang="ko-KR" dirty="0"/>
              <a:t>[0]));</a:t>
            </a:r>
            <a:br>
              <a:rPr lang="en-US" altLang="ko-KR" dirty="0"/>
            </a:br>
            <a:r>
              <a:rPr lang="en-US" altLang="ko-KR" dirty="0" err="1"/>
              <a:t>FileOutputFormat.setOutputPath</a:t>
            </a:r>
            <a:r>
              <a:rPr lang="en-US" altLang="ko-KR" dirty="0"/>
              <a:t>(</a:t>
            </a:r>
            <a:r>
              <a:rPr lang="en-US" altLang="ko-KR" dirty="0" err="1"/>
              <a:t>jobOne</a:t>
            </a:r>
            <a:r>
              <a:rPr lang="en-US" altLang="ko-KR" dirty="0"/>
              <a:t>, new Path(</a:t>
            </a:r>
            <a:r>
              <a:rPr lang="en-US" altLang="ko-KR" dirty="0" err="1"/>
              <a:t>phaseOneOutFileName</a:t>
            </a:r>
            <a:r>
              <a:rPr lang="en-US" altLang="ko-KR" dirty="0"/>
              <a:t>));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// broadcast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 err="1"/>
              <a:t>confOne</a:t>
            </a:r>
            <a:r>
              <a:rPr lang="en-US" altLang="ko-KR" dirty="0"/>
              <a:t> = </a:t>
            </a:r>
            <a:r>
              <a:rPr lang="en-US" altLang="ko-KR" dirty="0" err="1"/>
              <a:t>jobOne.getConfiguration</a:t>
            </a:r>
            <a:r>
              <a:rPr lang="en-US" altLang="ko-KR" dirty="0"/>
              <a:t>();</a:t>
            </a:r>
            <a:br>
              <a:rPr lang="en-US" altLang="ko-KR" dirty="0"/>
            </a:br>
            <a:r>
              <a:rPr lang="en-US" altLang="ko-KR" dirty="0" err="1">
                <a:solidFill>
                  <a:srgbClr val="FF0000"/>
                </a:solidFill>
              </a:rPr>
              <a:t>confOne.setInt</a:t>
            </a:r>
            <a:r>
              <a:rPr lang="en-US" altLang="ko-KR" dirty="0">
                <a:solidFill>
                  <a:srgbClr val="FF0000"/>
                </a:solidFill>
              </a:rPr>
              <a:t>( "Dimension", dimension );</a:t>
            </a:r>
            <a:endParaRPr lang="ko-KR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ko-KR" dirty="0" smtClean="0"/>
              <a:t>와 </a:t>
            </a:r>
            <a:r>
              <a:rPr lang="ko-KR" altLang="ko-KR" dirty="0"/>
              <a:t>같이</a:t>
            </a:r>
            <a:r>
              <a:rPr lang="en-US" altLang="ko-KR" dirty="0"/>
              <a:t> configuration</a:t>
            </a:r>
            <a:r>
              <a:rPr lang="ko-KR" altLang="ko-KR" dirty="0"/>
              <a:t>에</a:t>
            </a:r>
            <a:r>
              <a:rPr lang="en-US" altLang="ko-KR" dirty="0"/>
              <a:t> </a:t>
            </a:r>
            <a:r>
              <a:rPr lang="en-US" altLang="ko-KR" dirty="0" err="1"/>
              <a:t>setInt</a:t>
            </a:r>
            <a:r>
              <a:rPr lang="ko-KR" altLang="ko-KR" dirty="0"/>
              <a:t>를 하게 되면</a:t>
            </a:r>
            <a:r>
              <a:rPr lang="en-US" altLang="ko-KR" dirty="0"/>
              <a:t>, configuration</a:t>
            </a:r>
            <a:r>
              <a:rPr lang="ko-KR" altLang="ko-KR" dirty="0"/>
              <a:t>에</a:t>
            </a:r>
            <a:r>
              <a:rPr lang="en-US" altLang="ko-KR" dirty="0"/>
              <a:t> Dimension</a:t>
            </a:r>
            <a:r>
              <a:rPr lang="ko-KR" altLang="ko-KR" dirty="0"/>
              <a:t>이라는 이름의</a:t>
            </a:r>
            <a:r>
              <a:rPr lang="en-US" altLang="ko-KR" dirty="0"/>
              <a:t> integer </a:t>
            </a:r>
            <a:r>
              <a:rPr lang="ko-KR" altLang="ko-KR" dirty="0"/>
              <a:t>값이 설정 됩니다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482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Redefine Partitioning Scheme of Shuffling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36948"/>
            <a:ext cx="853440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186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22" y="1658838"/>
            <a:ext cx="840105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94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Sharding</a:t>
            </a:r>
            <a:r>
              <a:rPr lang="en-US" altLang="ko-KR" dirty="0" smtClean="0"/>
              <a:t> Data for Multiple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Phase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Split data into partitions and store each partition in a predefined machine</a:t>
            </a:r>
          </a:p>
          <a:p>
            <a:pPr lvl="1"/>
            <a:r>
              <a:rPr lang="en-US" altLang="ko-KR" dirty="0" err="1" smtClean="0"/>
              <a:t>Sharding</a:t>
            </a:r>
            <a:r>
              <a:rPr lang="en-US" altLang="ko-KR" dirty="0" smtClean="0"/>
              <a:t> for mapper</a:t>
            </a:r>
          </a:p>
          <a:p>
            <a:pPr lvl="2"/>
            <a:r>
              <a:rPr lang="en-US" altLang="ko-KR" dirty="0" smtClean="0"/>
              <a:t>Store the partition P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 in the machine </a:t>
            </a:r>
            <a:r>
              <a:rPr lang="en-US" altLang="ko-KR" dirty="0" err="1" smtClean="0"/>
              <a:t>M</a:t>
            </a:r>
            <a:r>
              <a:rPr lang="en-US" altLang="ko-KR" baseline="-25000" dirty="0" err="1" smtClean="0"/>
              <a:t>i</a:t>
            </a:r>
            <a:endParaRPr lang="en-US" altLang="ko-KR" baseline="-25000" dirty="0" smtClean="0"/>
          </a:p>
          <a:p>
            <a:pPr lvl="1"/>
            <a:r>
              <a:rPr lang="en-US" altLang="ko-KR" dirty="0" err="1" smtClean="0"/>
              <a:t>Sharding</a:t>
            </a:r>
            <a:r>
              <a:rPr lang="en-US" altLang="ko-KR" dirty="0" smtClean="0"/>
              <a:t> for reducer</a:t>
            </a:r>
          </a:p>
          <a:p>
            <a:pPr lvl="2"/>
            <a:r>
              <a:rPr lang="en-US" altLang="ko-KR" dirty="0" smtClean="0"/>
              <a:t>Key-value pairs, output by map functions, related to Pi are sent to the machine </a:t>
            </a:r>
            <a:r>
              <a:rPr lang="en-US" altLang="ko-KR" dirty="0" err="1" smtClean="0"/>
              <a:t>Mi</a:t>
            </a:r>
            <a:endParaRPr lang="en-US" altLang="ko-KR" dirty="0" smtClean="0"/>
          </a:p>
          <a:p>
            <a:r>
              <a:rPr lang="en-US" altLang="ko-KR" dirty="0" smtClean="0"/>
              <a:t>Why </a:t>
            </a:r>
            <a:r>
              <a:rPr lang="en-US" altLang="ko-KR" dirty="0" err="1" smtClean="0"/>
              <a:t>sharding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To reduce network overheads by distributed data intentionally when multiple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phase are used</a:t>
            </a:r>
          </a:p>
          <a:p>
            <a:r>
              <a:rPr lang="en-US" altLang="ko-KR" dirty="0" smtClean="0"/>
              <a:t>An Example using </a:t>
            </a:r>
            <a:r>
              <a:rPr lang="en-US" altLang="ko-KR" dirty="0" err="1" smtClean="0"/>
              <a:t>sharding</a:t>
            </a:r>
            <a:r>
              <a:rPr lang="en-US" altLang="ko-KR" dirty="0" smtClean="0"/>
              <a:t>: computing PageRank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024402"/>
      </p:ext>
    </p:extLst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799</Words>
  <Application>Microsoft Office PowerPoint</Application>
  <PresentationFormat>화면 슬라이드 쇼(4:3)</PresentationFormat>
  <Paragraphs>197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SNU IDB Lab.</vt:lpstr>
      <vt:lpstr>빅데이터 팀 세미나 2주차 #맵리듀스 프레임워크 고급</vt:lpstr>
      <vt:lpstr>Outline</vt:lpstr>
      <vt:lpstr>Forcing Key Distributions to Reducer</vt:lpstr>
      <vt:lpstr>Forcing Key Distributions to Reducer</vt:lpstr>
      <vt:lpstr>Broadcast to Map and Reduce</vt:lpstr>
      <vt:lpstr>Example : Broadcast</vt:lpstr>
      <vt:lpstr>Redefine Partitioning Scheme of Shuffling</vt:lpstr>
      <vt:lpstr>PowerPoint 프레젠테이션</vt:lpstr>
      <vt:lpstr>Sharding Data for Multiple MapReduce Phase</vt:lpstr>
      <vt:lpstr>An Example of Sharding with PageRank Computation</vt:lpstr>
      <vt:lpstr>PageRank Algorithm</vt:lpstr>
      <vt:lpstr>Random Surfer Model: Illustration</vt:lpstr>
      <vt:lpstr>Key Ideas for Map/Reduce</vt:lpstr>
      <vt:lpstr>Computing PageRank</vt:lpstr>
      <vt:lpstr>PageRank in MapReduce</vt:lpstr>
      <vt:lpstr>Pseudo Code</vt:lpstr>
      <vt:lpstr>Sharding for PageRank</vt:lpstr>
      <vt:lpstr>Sharding for PageRank</vt:lpstr>
      <vt:lpstr>PageRank without Sharding</vt:lpstr>
      <vt:lpstr>Grouping Keys</vt:lpstr>
      <vt:lpstr>No Reduce Phase</vt:lpstr>
      <vt:lpstr>고급 기능 정리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dhlim</cp:lastModifiedBy>
  <cp:revision>48</cp:revision>
  <dcterms:created xsi:type="dcterms:W3CDTF">2006-10-05T04:04:58Z</dcterms:created>
  <dcterms:modified xsi:type="dcterms:W3CDTF">2013-01-15T05:58:00Z</dcterms:modified>
</cp:coreProperties>
</file>