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sung" initials="H" lastIdx="2" clrIdx="0">
    <p:extLst>
      <p:ext uri="{19B8F6BF-5375-455C-9EA6-DF929625EA0E}">
        <p15:presenceInfo xmlns:p15="http://schemas.microsoft.com/office/powerpoint/2012/main" userId="Hye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39" autoAdjust="0"/>
  </p:normalViewPr>
  <p:slideViewPr>
    <p:cSldViewPr>
      <p:cViewPr varScale="1">
        <p:scale>
          <a:sx n="86" d="100"/>
          <a:sy n="86" d="100"/>
        </p:scale>
        <p:origin x="23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Mapper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Elapsed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Mapper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Elapsed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533136"/>
        <c:axId val="162529776"/>
      </c:barChart>
      <c:catAx>
        <c:axId val="162533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529776"/>
        <c:crosses val="autoZero"/>
        <c:auto val="1"/>
        <c:lblAlgn val="ctr"/>
        <c:lblOffset val="100"/>
        <c:noMultiLvlLbl val="0"/>
      </c:catAx>
      <c:valAx>
        <c:axId val="16252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53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5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SkewTune</a:t>
            </a:r>
            <a:r>
              <a:rPr lang="en-US" altLang="ko-KR" dirty="0"/>
              <a:t>: Mitigating Skew in </a:t>
            </a:r>
            <a:r>
              <a:rPr lang="en-US" altLang="ko-KR" dirty="0" err="1"/>
              <a:t>MapReduce</a:t>
            </a:r>
            <a:r>
              <a:rPr lang="en-US" altLang="ko-KR" dirty="0"/>
              <a:t> Applications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YongChul</a:t>
            </a:r>
            <a:r>
              <a:rPr lang="en-US" altLang="ko-KR" dirty="0" smtClean="0"/>
              <a:t> Kwon*, Magdalena </a:t>
            </a:r>
            <a:r>
              <a:rPr lang="en-US" altLang="ko-KR" dirty="0" err="1" smtClean="0"/>
              <a:t>Balazinska</a:t>
            </a:r>
            <a:r>
              <a:rPr lang="en-US" altLang="ko-KR" dirty="0" smtClean="0"/>
              <a:t>*, Bill Howe*, Jerome </a:t>
            </a:r>
            <a:r>
              <a:rPr lang="en-US" altLang="ko-KR" dirty="0" err="1" smtClean="0"/>
              <a:t>Rolia</a:t>
            </a:r>
            <a:r>
              <a:rPr lang="en-US" altLang="ko-KR" dirty="0" smtClean="0"/>
              <a:t>**</a:t>
            </a:r>
          </a:p>
          <a:p>
            <a:r>
              <a:rPr lang="en-US" altLang="ko-KR" dirty="0" smtClean="0"/>
              <a:t>*University of Washington, **HP Labs</a:t>
            </a:r>
          </a:p>
          <a:p>
            <a:r>
              <a:rPr lang="en-US" altLang="ko-KR" dirty="0" smtClean="0"/>
              <a:t>SIGMOD’12</a:t>
            </a:r>
          </a:p>
          <a:p>
            <a:r>
              <a:rPr lang="en-US" altLang="ko-KR" dirty="0" smtClean="0"/>
              <a:t>24 Sep 2014</a:t>
            </a:r>
            <a:endParaRPr lang="en-US" altLang="ko-KR" dirty="0"/>
          </a:p>
          <a:p>
            <a:pPr algn="r"/>
            <a:r>
              <a:rPr lang="en-US" altLang="ko-KR" dirty="0" smtClean="0"/>
              <a:t>SNU IDB</a:t>
            </a:r>
          </a:p>
          <a:p>
            <a:pPr algn="r"/>
            <a:r>
              <a:rPr lang="en-US" altLang="ko-KR" dirty="0" smtClean="0"/>
              <a:t>Hyesung Oh</a:t>
            </a:r>
          </a:p>
        </p:txBody>
      </p:sp>
    </p:spTree>
    <p:extLst>
      <p:ext uri="{BB962C8B-B14F-4D97-AF65-F5344CB8AC3E}">
        <p14:creationId xmlns:p14="http://schemas.microsoft.com/office/powerpoint/2010/main" val="3570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 Detection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Late Skew Detection</a:t>
                </a:r>
              </a:p>
              <a:p>
                <a:pPr lvl="1"/>
                <a:r>
                  <a:rPr lang="en-US" altLang="ko-KR" dirty="0" smtClean="0"/>
                  <a:t>Tasks in consecutive phases are decoupled</a:t>
                </a:r>
              </a:p>
              <a:p>
                <a:pPr lvl="1"/>
                <a:r>
                  <a:rPr lang="en-US" altLang="ko-KR" dirty="0" smtClean="0"/>
                  <a:t>Map tasks can process their input and produce their output as fast as possible</a:t>
                </a:r>
              </a:p>
              <a:p>
                <a:pPr lvl="1"/>
                <a:r>
                  <a:rPr lang="en-US" altLang="ko-KR" dirty="0" smtClean="0"/>
                  <a:t>Slow remaining tasks are replicated when slots become available</a:t>
                </a:r>
              </a:p>
              <a:p>
                <a:r>
                  <a:rPr lang="en-US" altLang="ko-KR" dirty="0" smtClean="0"/>
                  <a:t>Identifying Stragglers</a:t>
                </a:r>
              </a:p>
              <a:p>
                <a:pPr lvl="1"/>
                <a:r>
                  <a:rPr lang="en-US" altLang="ko-KR" dirty="0" smtClean="0"/>
                  <a:t>Flags skew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𝑟𝑒𝑚𝑎𝑖𝑛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𝑟𝑒𝑚𝑎𝑖𝑛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time remaining(seconds),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 smtClean="0"/>
                  <a:t> : repartitioning overhead(seconds)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 Mitigation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SkewTune</a:t>
            </a:r>
            <a:r>
              <a:rPr lang="en-US" altLang="ko-KR" dirty="0" smtClean="0"/>
              <a:t> uses range partitioning</a:t>
            </a:r>
          </a:p>
          <a:p>
            <a:pPr lvl="1"/>
            <a:r>
              <a:rPr lang="en-US" altLang="ko-KR" dirty="0" smtClean="0"/>
              <a:t>To preserve original output order of the UDO</a:t>
            </a:r>
          </a:p>
          <a:p>
            <a:r>
              <a:rPr lang="en-US" altLang="ko-KR" dirty="0" smtClean="0"/>
              <a:t>Stopping a straggler</a:t>
            </a:r>
          </a:p>
          <a:p>
            <a:pPr lvl="1"/>
            <a:r>
              <a:rPr lang="en-US" altLang="ko-KR" dirty="0" smtClean="0"/>
              <a:t>Straggler captures the position of its last processed input record</a:t>
            </a:r>
          </a:p>
          <a:p>
            <a:pPr lvl="2"/>
            <a:r>
              <a:rPr lang="en-US" altLang="ko-KR" dirty="0" smtClean="0"/>
              <a:t>Allowing </a:t>
            </a:r>
            <a:r>
              <a:rPr lang="en-US" altLang="ko-KR" dirty="0" err="1" smtClean="0"/>
              <a:t>mitigators</a:t>
            </a:r>
            <a:r>
              <a:rPr lang="en-US" altLang="ko-KR" dirty="0" smtClean="0"/>
              <a:t> to skip previously processed input</a:t>
            </a:r>
          </a:p>
          <a:p>
            <a:pPr lvl="1"/>
            <a:r>
              <a:rPr lang="en-US" altLang="ko-KR" dirty="0" smtClean="0"/>
              <a:t>If straggler is impossible or difficult to stop</a:t>
            </a:r>
          </a:p>
          <a:p>
            <a:pPr lvl="2"/>
            <a:r>
              <a:rPr lang="en-US" altLang="ko-KR" dirty="0" smtClean="0"/>
              <a:t>Request fails and the coordinator selects another straggler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Skew Mitigation - 2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Scanning Remaining Input Data</a:t>
                </a:r>
              </a:p>
              <a:p>
                <a:pPr lvl="1"/>
                <a:r>
                  <a:rPr lang="en-US" altLang="ko-KR" dirty="0"/>
                  <a:t>Requires inform about the content of data</a:t>
                </a:r>
              </a:p>
              <a:p>
                <a:pPr lvl="2"/>
                <a:r>
                  <a:rPr lang="en-US" altLang="ko-KR" dirty="0"/>
                  <a:t>Coordinator needs to know the key values that occur at various points in the data</a:t>
                </a:r>
              </a:p>
              <a:p>
                <a:pPr lvl="1"/>
                <a:r>
                  <a:rPr lang="en-US" altLang="ko-KR" dirty="0" err="1"/>
                  <a:t>SkewTune</a:t>
                </a:r>
                <a:r>
                  <a:rPr lang="en-US" altLang="ko-KR" dirty="0"/>
                  <a:t> collects a compressed summary of the input data</a:t>
                </a:r>
              </a:p>
              <a:p>
                <a:pPr lvl="2"/>
                <a:r>
                  <a:rPr lang="en-US" altLang="ko-KR" dirty="0"/>
                  <a:t>The form of a series of key intervals</a:t>
                </a:r>
              </a:p>
              <a:p>
                <a:pPr lvl="1"/>
                <a:r>
                  <a:rPr lang="en-US" altLang="ko-KR" dirty="0" smtClean="0"/>
                  <a:t>Choosing the Interval Size</a:t>
                </a:r>
              </a:p>
              <a:p>
                <a:pPr lvl="2"/>
                <a:r>
                  <a:rPr lang="en-US" altLang="ko-KR" dirty="0" smtClean="0"/>
                  <a:t>|S| : total number of slots in the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the number of unprocessed bytes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Lager values of k enable finer-grained data allocation to </a:t>
                </a:r>
                <a:r>
                  <a:rPr lang="en-US" altLang="ko-KR" dirty="0" err="1" smtClean="0"/>
                  <a:t>mitigators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Also increase overhead by increasing the number of intervals and size of the data summary</a:t>
                </a:r>
              </a:p>
              <a:p>
                <a:pPr lvl="1"/>
                <a:r>
                  <a:rPr lang="en-US" altLang="ko-KR" dirty="0" smtClean="0"/>
                  <a:t>Local Scan or Parallel Scan</a:t>
                </a:r>
              </a:p>
              <a:p>
                <a:pPr lvl="2"/>
                <a:r>
                  <a:rPr lang="en-US" altLang="ko-KR" dirty="0" smtClean="0"/>
                  <a:t>If the size of the remaining straggler data is small -&gt; local scan</a:t>
                </a:r>
              </a:p>
              <a:p>
                <a:pPr lvl="2"/>
                <a:r>
                  <a:rPr lang="en-US" altLang="ko-KR" dirty="0" smtClean="0"/>
                  <a:t>Else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2" t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862786"/>
            <a:ext cx="3086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Skew Mitigation -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Planning </a:t>
            </a:r>
            <a:r>
              <a:rPr lang="en-US" altLang="ko-KR" dirty="0" err="1" smtClean="0"/>
              <a:t>Mitigators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goal is to find a contiguous order-preserving assignment of intervals to </a:t>
            </a:r>
            <a:r>
              <a:rPr lang="en-US" altLang="ko-KR" dirty="0" err="1" smtClean="0"/>
              <a:t>mitigators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Two phases</a:t>
            </a:r>
          </a:p>
          <a:p>
            <a:pPr lvl="2"/>
            <a:r>
              <a:rPr lang="en-US" altLang="ko-KR" dirty="0" smtClean="0"/>
              <a:t>Computes the optimal completion time</a:t>
            </a:r>
          </a:p>
          <a:p>
            <a:pPr lvl="3"/>
            <a:r>
              <a:rPr lang="en-US" altLang="ko-KR" dirty="0" smtClean="0"/>
              <a:t>The phase stops when a slot assigned less then 2w work</a:t>
            </a:r>
          </a:p>
          <a:p>
            <a:pPr lvl="3"/>
            <a:r>
              <a:rPr lang="en-US" altLang="ko-KR" dirty="0" smtClean="0"/>
              <a:t>2w is the largest amount of work such that further repartitioning is not beneficial</a:t>
            </a:r>
          </a:p>
          <a:p>
            <a:pPr lvl="2"/>
            <a:r>
              <a:rPr lang="en-US" altLang="ko-KR" dirty="0" smtClean="0"/>
              <a:t>Sequentially packs the intervals for the earliest available </a:t>
            </a:r>
            <a:r>
              <a:rPr lang="en-US" altLang="ko-KR" dirty="0" err="1" smtClean="0"/>
              <a:t>mitigator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8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SkewTune</a:t>
            </a:r>
            <a:r>
              <a:rPr lang="en-US" altLang="ko-KR" dirty="0" smtClean="0"/>
              <a:t> For 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612354"/>
            <a:ext cx="73437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Twenty-node cluster</a:t>
            </a:r>
          </a:p>
          <a:p>
            <a:pPr lvl="1"/>
            <a:r>
              <a:rPr lang="en-US" altLang="ko-KR" dirty="0" smtClean="0"/>
              <a:t>Hadoop 0.21.1</a:t>
            </a:r>
          </a:p>
          <a:p>
            <a:pPr lvl="1"/>
            <a:r>
              <a:rPr lang="en-US" altLang="ko-KR" dirty="0" smtClean="0"/>
              <a:t>2 GHz quad-core CPUs</a:t>
            </a:r>
          </a:p>
          <a:p>
            <a:pPr lvl="1"/>
            <a:r>
              <a:rPr lang="en-US" altLang="ko-KR" dirty="0" smtClean="0"/>
              <a:t>16GB RAM</a:t>
            </a:r>
          </a:p>
          <a:p>
            <a:pPr lvl="1"/>
            <a:r>
              <a:rPr lang="en-US" altLang="ko-KR" dirty="0" smtClean="0"/>
              <a:t>750GB SATA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disk drive</a:t>
            </a:r>
          </a:p>
          <a:p>
            <a:pPr lvl="1"/>
            <a:r>
              <a:rPr lang="en-US" altLang="ko-KR" dirty="0" smtClean="0"/>
              <a:t>HDFS block size 128MB</a:t>
            </a:r>
          </a:p>
          <a:p>
            <a:r>
              <a:rPr lang="en-US" altLang="ko-KR" dirty="0" smtClean="0"/>
              <a:t>Following applications</a:t>
            </a:r>
          </a:p>
          <a:p>
            <a:pPr lvl="1"/>
            <a:r>
              <a:rPr lang="en-US" altLang="ko-KR" dirty="0" smtClean="0"/>
              <a:t>Inverted Index</a:t>
            </a:r>
          </a:p>
          <a:p>
            <a:pPr lvl="2"/>
            <a:r>
              <a:rPr lang="en-US" altLang="ko-KR" dirty="0" smtClean="0"/>
              <a:t>Full English Wikipedia archive</a:t>
            </a:r>
          </a:p>
          <a:p>
            <a:pPr lvl="1"/>
            <a:r>
              <a:rPr lang="en-US" altLang="ko-KR" dirty="0" smtClean="0"/>
              <a:t>Page Rank</a:t>
            </a:r>
          </a:p>
          <a:p>
            <a:pPr lvl="2"/>
            <a:r>
              <a:rPr lang="en-US" altLang="ko-KR" dirty="0" smtClean="0"/>
              <a:t>Cloud 9, 2.1GB</a:t>
            </a:r>
          </a:p>
          <a:p>
            <a:pPr lvl="1"/>
            <a:r>
              <a:rPr lang="en-US" altLang="ko-KR" dirty="0" err="1" smtClean="0"/>
              <a:t>CloudBurst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MapReduce</a:t>
            </a:r>
            <a:r>
              <a:rPr lang="en-US" altLang="ko-KR" dirty="0" smtClean="0"/>
              <a:t> implementation of the RMAP algorithm for short-read gene alignment</a:t>
            </a:r>
          </a:p>
          <a:p>
            <a:pPr lvl="2"/>
            <a:r>
              <a:rPr lang="en-US" altLang="ko-KR" dirty="0" smtClean="0"/>
              <a:t>1.1GB</a:t>
            </a:r>
          </a:p>
        </p:txBody>
      </p:sp>
    </p:spTree>
    <p:extLst>
      <p:ext uri="{BB962C8B-B14F-4D97-AF65-F5344CB8AC3E}">
        <p14:creationId xmlns:p14="http://schemas.microsoft.com/office/powerpoint/2010/main" val="12072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 Mitigation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Ideal case, </a:t>
            </a:r>
            <a:r>
              <a:rPr lang="en-US" altLang="ko-KR" dirty="0" err="1" smtClean="0"/>
              <a:t>SkewTune</a:t>
            </a:r>
            <a:r>
              <a:rPr lang="en-US" altLang="ko-KR" dirty="0" smtClean="0"/>
              <a:t> has overhead</a:t>
            </a:r>
          </a:p>
          <a:p>
            <a:pPr lvl="1"/>
            <a:r>
              <a:rPr lang="en-US" altLang="ko-KR" dirty="0" smtClean="0"/>
              <a:t>Extra latency compared with ideal are scheduling overheads</a:t>
            </a:r>
          </a:p>
          <a:p>
            <a:pPr lvl="1"/>
            <a:r>
              <a:rPr lang="en-US" altLang="ko-KR" dirty="0" smtClean="0"/>
              <a:t>An uneven load distribution due to inaccuracies in </a:t>
            </a:r>
            <a:r>
              <a:rPr lang="en-US" altLang="ko-KR" dirty="0" err="1" smtClean="0"/>
              <a:t>SkewTune’s</a:t>
            </a:r>
            <a:r>
              <a:rPr lang="en-US" altLang="ko-KR" dirty="0" smtClean="0"/>
              <a:t> simple runtime estimator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" y="2708920"/>
            <a:ext cx="9086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Overhead of Local Scan vs. Parallel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38325"/>
            <a:ext cx="4629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SkewTune</a:t>
            </a:r>
            <a:r>
              <a:rPr lang="en-US" altLang="ko-KR" dirty="0" smtClean="0"/>
              <a:t> requires no input from users</a:t>
            </a:r>
          </a:p>
          <a:p>
            <a:r>
              <a:rPr lang="en-US" altLang="ko-KR" dirty="0" smtClean="0"/>
              <a:t>Broadly applicable as it makes no assumptions about the cause of skew</a:t>
            </a:r>
          </a:p>
          <a:p>
            <a:r>
              <a:rPr lang="en-US" altLang="ko-KR" dirty="0" smtClean="0"/>
              <a:t>Preserving the order and partitioning properties of the output</a:t>
            </a:r>
          </a:p>
          <a:p>
            <a:r>
              <a:rPr lang="en-US" altLang="ko-KR" dirty="0" smtClean="0"/>
              <a:t>4X improvement over Hadoop</a:t>
            </a:r>
          </a:p>
          <a:p>
            <a:r>
              <a:rPr lang="en-US" altLang="ko-KR" dirty="0" smtClean="0"/>
              <a:t>Good Paper</a:t>
            </a:r>
          </a:p>
        </p:txBody>
      </p:sp>
    </p:spTree>
    <p:extLst>
      <p:ext uri="{BB962C8B-B14F-4D97-AF65-F5344CB8AC3E}">
        <p14:creationId xmlns:p14="http://schemas.microsoft.com/office/powerpoint/2010/main" val="4085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pPr lvl="1"/>
            <a:r>
              <a:rPr lang="en-US" altLang="ko-KR" dirty="0" smtClean="0"/>
              <a:t>UDOs with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Types of skew</a:t>
            </a:r>
          </a:p>
          <a:p>
            <a:pPr lvl="1"/>
            <a:r>
              <a:rPr lang="en-US" altLang="ko-KR" dirty="0" smtClean="0"/>
              <a:t>Past Solutions</a:t>
            </a:r>
          </a:p>
          <a:p>
            <a:r>
              <a:rPr lang="en-US" altLang="ko-KR" dirty="0" err="1" smtClean="0"/>
              <a:t>SkewTune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/>
              <a:t>Skew mitigation in </a:t>
            </a:r>
            <a:r>
              <a:rPr lang="en-US" altLang="ko-KR" dirty="0" err="1" smtClean="0"/>
              <a:t>SkewTune</a:t>
            </a:r>
            <a:endParaRPr lang="en-US" altLang="ko-KR" dirty="0" smtClean="0"/>
          </a:p>
          <a:p>
            <a:pPr lvl="1"/>
            <a:r>
              <a:rPr lang="en-US" altLang="ko-KR" dirty="0"/>
              <a:t>Skew </a:t>
            </a:r>
            <a:r>
              <a:rPr lang="en-US" altLang="ko-KR" dirty="0" smtClean="0"/>
              <a:t>Detection</a:t>
            </a:r>
          </a:p>
          <a:p>
            <a:pPr lvl="1"/>
            <a:r>
              <a:rPr lang="en-US" altLang="ko-KR" dirty="0"/>
              <a:t>Skew </a:t>
            </a:r>
            <a:r>
              <a:rPr lang="en-US" altLang="ko-KR" dirty="0" smtClean="0"/>
              <a:t>Mitigation</a:t>
            </a:r>
          </a:p>
          <a:p>
            <a:pPr lvl="1"/>
            <a:r>
              <a:rPr lang="en-US" altLang="ko-KR" dirty="0" err="1"/>
              <a:t>SkewTune</a:t>
            </a:r>
            <a:r>
              <a:rPr lang="en-US" altLang="ko-KR" dirty="0"/>
              <a:t> For </a:t>
            </a:r>
            <a:r>
              <a:rPr lang="en-US" altLang="ko-KR" dirty="0" smtClean="0"/>
              <a:t>Hadoop</a:t>
            </a:r>
          </a:p>
          <a:p>
            <a:r>
              <a:rPr lang="en-US" altLang="ko-KR" dirty="0" smtClean="0"/>
              <a:t>Evaluation</a:t>
            </a:r>
          </a:p>
          <a:p>
            <a:pPr lvl="1"/>
            <a:r>
              <a:rPr lang="en-US" altLang="ko-KR" dirty="0"/>
              <a:t>Skew Mitigation </a:t>
            </a:r>
            <a:r>
              <a:rPr lang="en-US" altLang="ko-KR" dirty="0" smtClean="0"/>
              <a:t>Performance</a:t>
            </a:r>
          </a:p>
          <a:p>
            <a:pPr lvl="1"/>
            <a:r>
              <a:rPr lang="en-US" altLang="ko-KR" dirty="0"/>
              <a:t>Overhead of Local Scan vs. Parallel </a:t>
            </a:r>
            <a:r>
              <a:rPr lang="en-US" altLang="ko-KR" dirty="0" smtClean="0"/>
              <a:t>Scan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User-defined operations(UDOs)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Transparent optimization in UDO Programming</a:t>
            </a:r>
            <a:r>
              <a:rPr lang="en-US" altLang="ko-KR" dirty="0" smtClean="0"/>
              <a:t> -&gt; </a:t>
            </a:r>
            <a:r>
              <a:rPr lang="en-US" altLang="ko-KR" b="1" dirty="0" smtClean="0">
                <a:solidFill>
                  <a:srgbClr val="C00000"/>
                </a:solidFill>
              </a:rPr>
              <a:t>key goal!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28" name="Picture 4" descr="http://images.forbes.com/media/lists/companies/google_2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T7FzGrcWa21gwULFeGPflfDE2gXcLhVxECDVi-Ju2yZTYsGdu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54" y="30997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QEBQUEBQUFBUUFBUVFRQVFRQVFBUXFBUYFhYWFRQYHCggGBolHRQUITEhJSkrLi4uFyAzODMsNygtLisBCgoKDg0OGxAQGiwkHyQsLCwsLCwsLCwsLCwsLCwsLCwsLCwsLCwsLCwsLCwsLCwsLCwsLCwsLCwsLCwsLCwsLP/AABEIAL4BCgMBIgACEQEDEQH/xAAbAAACAwEBAQAAAAAAAAAAAAABAgAEBQMGB//EAE4QAAEDAgMEBgQICQsDBQAAAAEAAhEDIQQSMQVBUWEGEyJxkaEyU4GxFCNCUoKSwdEVQ2JyotLT4fAHFiQzVGNzg5Oy8TRko0SzwsPj/8QAGQEBAQEBAQEAAAAAAAAAAAAAAAECBAMF/8QAIxEBAQEBAAICAwACAwAAAAAAAAERAgMhEjEEQYFCUSJx0f/aAAwDAQACEQMRAD8A8dCKKi+o4kUhFFEBFRFEBGFEUAhGEVEQIUhNCioWEYRhGECwpCaFIQdGYfMJmNbRr7dxXJdaeCJa5+aOAzAO4SB4rnC8uOrbWrAURUhejIKAIwpCAKIqKhUITQpCAISjCigCCMKQilURhSEAURhSECwjCMKQgEIwjCMIBCMIoohYRhFGECwjCMIwqhYUhNCkIBCkJoUhAIT0qRcQGgkncEsK5smgX1Q0CQcoI+Sczwzt78ozg2Xn5e/hza1xPlcXWbMAZkc6nmcPRzCd82n+IKysRh3MMOEHyPctuiaxYwBlFofhsRW6kUhBdRdFMA7mmaUiflFZm0qTmlnZDAWtOVoinLqbKhyN3EGqAe5cfg81+ef7e/k8czVKFITQpC+g5iQjCaFIQLCEJoUhAsIQnhCECwpCaEIQLCkJoQUUqiaEIQKpCaFIQKijCiCIqIoAijCMKoEKQijCAKIwjCIEKIwjCBUUYRhAq2uizg2sS4gANBvyq0z42Pgs7C4V1V2VjS48hpzPAc17XY/R1tIAvnPF4OhPA7j3c1zfkeSTn4/uvXxc7dNTwpljodDaNWn6D9ajmkEW0GVYPSpzSKeUgwXA8RDKTbjd6J8F7j4Oz5pjhNvBZW1tgsrAm4dByybSdBPDkuHxdfDuWvfv/lMfO4UhXcfs+pQdlqNI4Hce46FVIX1pZZscdmFhSEYUhVCqQmhSECwgnhCECwhCeEIRSoQmhSECwgmhSEUqCaFIQLCMIwpCgiiKMKgIowpCIEIwjCMIBCkJoUhECEYRhQBBAFv9H+jxr/GVZbT3Aek/u4N598cq/RzZgrVQXj4tp7W4Gxdln2Enl3r1tPFOfUw4a3supvrOMRl7LRSYBuMPPsbzXJ+R5/j/AMeft7ePx77q9haNOk0tpgNDNWt4xPtPMo18cymxr3EAOLGjM5rb1CABNwTy3rEbQe7C4oVakmu+sWlsuyU3fFta0GJhoEgbyV1xmzab6OHpHMW0KlEtykfiQWtLrXbGsQeC4LXRjYq41rKjKZLQ6pnLQXAOORoJyt+VzRZiWue6nIzMa0kZgTDp1bu0WdiMO2pXo1iHZqXWAG9szMptvnTkhSotGJfWGaX0mtM+jZ1gBE5uekRvTTF+o5j2HOBkMtcHARYxJGi8pt7o1kBqUJIHpU9S3m06lu+DfvWjRwRbh8VTpVDL6lR7DEZHVQHACLkA3mN8K7TxDy+hb+tpua9wmG1GgOae6z78hxXp4/JeLsZ64lfOiEIW90hwI7Nam2GvAzgAQ18kOAG4S023FYkL6nHc7mxydTLhIUhNCkLTJIUhNCkIEhRNCkIEhSE0IQilhSE0IQilUhNCkIEhFSEYUUIRhFFVAhGEYUhESEVIRhEBGEYRQCFEYVrBYfMQTEAiR/G6yz11OZta5ltyPXYPCdXQFMRmNPtkxBdUIzSTawBb7U9TaFJjpJe9xaA1jGkyGzEQJncTG4LAq7Ra+Q4uquJPZp5oAkCCQYOokczZdhXrHK3LRoC2VjnDMQASAxogTERrqeC+P11bdrvnOTG4ca5lqeHA3AuLQN0iSZn2Qnfj69ww0gJsSROg1aB9qxKeFqO9KvVdeJp0SxtuDi24mxvaNV0ZsidfhThcS6tBIB7UAVJmd/CyyuRrPx2Ik5alODpLTa2+438lH4/EScrqTgRaSW989krLOxxMBj5JtNdzS4xLsrZ0jdu1SP2P8wYkfm1YuNB2qg9vFNMjTq7RfMOoioIBBYWT7e0NPsXN2Oo5mtJNIsLS1rvROhAad4vulZNTBvZ6FauLfLpdaRvvla6+o10S/CMQ02NGtawByvImdDMAAm8a96pjcaxtRjmOgse54BEEDPDibaEPE+ZXiMRRLHFrtWkg+xaI2gxrnZg+g8n5U5A65JAnLeCTpruXDaBL3ZzEkAmCSCTrBIEn9y6/xfJly/t4ebjZqjCkJoUhfQchFITEIQgWEITkIQgWEITwhCBYQhPCEIFhSE0KQg5oqIqNIpCKMKoCKMIoBCMIowiBCMIwjCDnUeGiXaBWMJQdW9KQ2ARSBALhNnVHHRtjraAbGJVOthzUq0WASHPj22ieX3L22FwQpMfoSaALrC7g1wJJ10yiPyV8/wDK7vy+Ls8HMnOqTKLaLaEyG1qlOm1tAgNGcSHF/pOERobjcrdR/U42jSaGCm9lR9Q5RmcRmIObllC51aWenggIPV1KbnfkhlOASFcqYMvxVOrlJY2m9nAknMCRO7teS5Xsq1qzm7UpAOcGCgSWAnIey8ns6TZvgmxbZ2nRMfizB4A9Zv3blddgycR13ZENazK5wuLtJ8Cu1TDTWFWWggAAyS3fu+kU1BxlMudRqCPTYCCJtmBkRoVldKW56uFMejVd4hzBPLeteu6S0l7bOEAFzW62ls3sPJJjMMahYS5vZJMNlouQbzM6JKM3pVXc1+HyOc34+HZSRm0sY1EE2NlNvQK+HZkpubVqObUDmzYREcPSlXdqYQ1sp7ALHZ7Okk24jkuW1cK6pUo1A09irnMwTBy+jG+29FZuNwQdW6kFx+J6zK8NdTLcxbl+cD3QF53F4V9Ik0wRDjNNxDmugkksdxmZB38gvXtb/TQ8eiaDmkm0HPmAIOhuVxoYJtWkGuAg4iq42vPWudI4HS6bg8jhq4qCR7RvC6wq5wbqOKe0/Nk8Lu7J9oE+KtQvq+Hq9cS1w+Xmc9ZCQpCeEIXq8yQpCeEIQIhCchCECwgmhSECQomhBAkKAIqKNJCMIqIgwpCgTBVEhEBQIhBAEYRXOviG0xL/AGAak8As9dTmbV5ltyNXY1A9Y2oQIYZk2EwRr7Tor1fbtJrsoc+s+IyUxOm7s/aeKwYL258ZU6qlupNOUnf2iLk8hJ7k20ek7cExgw1Foa9uZrrtDhxgdojmT7F8vy93vra7uOPjMegpYnFvjq6NOg2IBqugwPyG3/gro7AVyPj8ZlHBjGsA7nPvxuvG9LNq4pnUhlRzBWotqxT7MB+6W33cVNq7Jq18Fg3DM+q8VXPkyYY6BcnhHkvN6Y9UcFhcpdUxdR4E5icRbnOQn5x8eQitTqbKc8NDmvcdO3VJJ11jWwPe0cAsPo3sInC46m6M5FFreLHOc6ZjTcuPR7o/1ePotc5pcx7XECe+JiJi8KDdxTcAXRQa0uo53VKY6yHNNNzchJER2jpMcpv3qt2W1oe4hgd6Jz1QZ13DiAZ4gb4WbV2DUp4qrWFmVatdoJByg5amSfOwmx3Ln0v2PkwuDa9wzNFXM68EktM+aqtrD4bB1B8Riqgj1eINvY6IXdmz6sTQxrnfnNZU4/Kb3+Q9vmtldGnUcHjXVMpDqE0yDOXLmJM8xlWV0V2DU+GUc7XCm5xaXafi3OEH2DzUR7epWxrLPp0q44McQ76r55eBXGl0gphwbUD8O4Gcr2w2Y1AMjed40Xj8PtnFsxnU9a8tNfqgHQ5vp5GiHAwNNFt4npH/AEl+FxFEPLX5JEGTxDCPcVcMX9q0y8ioIPZa0ubcHKSAeWv/ACs6Fydhw3M7BVBb06BMt7oN2nd9qXCY0VZEZXCzmHUfeu78fy/41yebx/5R2QToLrc5YQTQgqFhBMhCBUEykIFUTQgg4oqIhRoQjCgTBqiBCMJgwqQrpgAJoUATZUEAWZlLsWJBMGm1g3Z6phvdfevT7B2Z8Ie4GwaAT7TEL0NHoxSY8PEZhlgmT6DszfNcf5PlmfH9ujw85fk+b7Tovfga76hzVKeM6ltoAa1rSQBuuStDamzG1HbMpPBj4KwGOTJPmF6TFbCljqeWWPxL6p9OZIPaJg2OUW56pq2zXGrRdlvSogNIzZQIy5XCLmOa4ddTlWww+HMYQCG4FguP7zL7lo4el2aQ4Mr+dRqvM2SDUFVzhnNNtM2MQDm0niSlxOEdTLAwtIDXjR28tO72rJrC6MUcpxnPEN/9xyp4VkbWH53/ANJ+5bGy8I9nWwIz1A85sxkhxjLAFreafB7Fmu+uTle09g3LTLCNNYutSlVNpj+kN/zPdUVfp834uh+c8f7VoYnAvdVDiJIBuJy9oumxE2ze5NtnZjsT1Lag7IfqyRlB1Lsw5eassliDiqQ+A1h/2zh4U1X2DSy0cNyye4tWni8I8U30wWuaaZZPazQW5TBuJVTZ+He2nTAAAaRGbNPZcYmAsNb9sXa+Aax1JzWjN8NpuLoveqSb+wKltXZoZtmlU9ZVDja1g0X8V7F2yOuaOscGkVM8AHVry4a7km0tlHrGVgQ54cBAkNgkGTqdWt81ZU2PnlLCZMRtV4lrqHW1GH6b3eEAWVfFU3trUXOEVD1eeBALagkH9F3gvbVtiEvxVv8AqadRr4JiHi+Ts2de0yu9DYLa5Y6pDC2m3Kb5rAiHSBx8VvjrOonU2POQgvWP6LMgxUkxYW1XmcRSyPc06tJB7wYX0/H5ue/pwdeO8/bgomQherBUITQggVCE8IQgWEIToIOARAQCYKNi1s6XXs9g02U6DQ8NzGSZsRJsDb+JXi3AwYJaSCA4GCJEWK9XsjYeaix1Sq4OLQSAaxiWi057wJHcVxfl9XJP09/BJ9tfEik9haCwTaZ53WeNmMv8c2/M281Y/m+PXP8AGtv/AMzgAO5N/N/++f41t+v4zlC4p1Y6PSsNmst8c3n2tfNapq0B6r6zVUOwP+4f9arv1/Gd3guVXYB/tDvGrxn1nd4KXrSSMbAbbqPr1KdOmMwJFi4ZskyGhjXW3g8OK1evxXqj/wCbh/h8b+yOa5bIotwVSrmfnNRwOaZcYZvmSNXalXMN0spVH1GNLppkXMAEHePdfei1x+EYr1bvGp+y36o/CcV6t/jU3C/4rfuXGr0/w7XOaetlpIkBsHmJKjP5QMOSAOtuQPRZF7Xuonv/AE7/AAvFerf4u8vie7zU+GYr1T/E+3Wjv3dysYzpXRpZJc453NaIDbZtCbWHnyS7R6YUaGXO55zfNDD46Ifxx+G4r1b/AB8YmigMdivVv8f/AMeFu9ch/KBhuNX6tP71ewXSyjVZma9wEx2gwHwQ/it8OxXq3/WH7Hh5qfDsV6t/tc32T8T4+S5N/lCw3zqo+jT+9dcN07w9R4Y11STNy2nAgE3vyQ/iHH4r1b/rN9k/E+PlKnw/E+rf9Zns/E8fLnZdcd0yoUSA975ImzWGO9V/5/4YfLq/Up/ei/w/4RxPq3/WZ+y4+XOyB2jifVP+uz9lx8udldb0roml1ud2XKXXDJsJiOKh6VUeq63O7LlDtGTcTEceSJ/FL8JYn1T/AK7P2XHy52QG0sT6p316ft/FcdOXA2U/n7hvn1PqM+9WMD0woViQx77CbtYB3TOqH8VztPE+qd9dn7LSfLnZUtg7VGJrva6mMrRLnOLTJNpa4AankbAmy2qXSqi6o9ge6WRJhkGRNjvWDhtlF+Jqvo1eqY9rXNyuDW2AFhB33g8Tusrq43sfgab2QzK0yDMgcdfFUDscW7TOfabf9FdRsR/9pP8AqD2atvqe/fMCD+A3/wBpP+oDppq29j7dTe61O7GfjHGjskBwLiwjMDGYab9y0vgtD5rfFqp/gJ4/9Qf9Qbvo8Leet0v4Cf8A2k/6g4R8zh9+t1L3aZGL0hw7WVuxAa5oIgzfQ+fvWWtDbmFrUqrWmqXsLST2g4OOmmUZTv5bokqgQvp/j9W8TXH5ZJ16KgmhRe7zc8PQzmAQO+fcASrp2SR8oRHzKv6q1cFsIgkOlocIJaSHQDMAh1tF2qbOqk1iCe2YGoMTuhwymANFwd/k3fTr58Mz280+jl3g8YPDkbr1+Hw1cZGBxDCWib2YLxM6wIlZ383zVe0Vs2UUx2gTmzA/OmZ5r2EgED+LW+1eXl8t8kmt88/D6ZNGjXNRoc7szexBytk2PH0R4q+8UmmHPIPAvdPvVsOuO4/YsvGYIvqOOXUiJZNoH714yLas4vDkMzUS4mRYkuBE3gLP6vE5S7eCGhsGYykk98kX4Bb1EQ0DlzCduntPvUsWdYxNmYUvDnVgC4vduggNblg89V5DoHhc2Kxb3iRldE/nmPKfFfQTYexx815bohh8tKvU3uBHgJ/+ST6Xft88bgSZc+xJkpvgHzTfkV9C2Ts1vUyWhxc8HTQNO7wK0qGz2TemNDqAeH3Js9tbXlP5QMFJwoYI+LJNvldiD71P5RcFOIpBtgKUnvJj7F6ja+FFTEUQdG0yfDd7k+0MIKmLaXAENpTBuDeNPaiS/T5W3Z/Ner6MYDLgcbOuUlvI5D+5b1PZDZE0xFuHHSJ0WniMM1lCsGtDZZeABOvBW5vo24+RfgziVa2Vs4jEUSPW057s4le/xmx4yhjASGgOPZBJ58d6t4HZjG0+0xuYGZgTMzqlszTbuPGdOtn/ANNdlsMjI8F587O5r6rtXZwqOquLQ50NDZixAm06a+So7O2T2/jKbYykCzTe24dyespLfTAwuBJ2JV+cKgA7usb9hKb4Hm2IyfSFSPYKhjyhexZgGilUpwMpqNdEW+SSI9iXD4JoommQC0VZiBF+0BHtWdP/AF8l/B3NbXQjBluPYHei4On6pI9y9G/ZJz/1bcmb8jSe9aowDWVqL2Na2HQYAE5mu4d3mrclNtleY6N4ONsYljvR+NI9j2x5FehfQqUXkUGtgta7S85S2/LsjzXX4IGbQZUAALxUa7mbEE89fALboDTuPkVL7NxkvdiGvLRlcLQTHygNY5yPYtV2HjWq/wD8X6isjX2D7Vl9IcL1rGjK0kOmHZY0OknmFZGLXatQdlJp1HOcASAergncDDJWY2viXNceyIAcLWNxIPKJPGyv7BodXTLSGjtEw2IuBwKujS/BLCV4rpB1jur60CS4tbEAejmOYnT0Qs0YIx6TPrA+YkL2PSHDdYKJAnLVBiJs5rgSbG2iw2YTECjlDqkipmnNlJEG0hoGXlC6PH5+uOfjGOvHOrrFrUC3gbxIIP8Ax7VyXo9o7IL4dJcSS6L9iQBlGpy66ql+BX/Nd5/qrq4/Ilnt49eGy+mn+CKg/Hjwp/qcvNEbKq+uHgzn/d8/JXcZh32NIkWMgnNfd6RQq16NGG1HvzAC+apfnYxuXzXZqvR2bVDmzWBGYSOxJEiR6HAeZ5RvRcdx+xUOoeKrC0nJq4Eyd/Ezw8FoDX2D7VYzTAgHhYe8rkNpU5jP9KDlnhm0nkpim5musDYCDpOo96yKdGXBvV08pdE9a/NlmJy5dY3SntPX7eiBQb9p9644CmGsbAAntGOJ5rs02HcgqVjDCeFMrE6PiMHU7ne79y2MYYpP5Uj7isnZFsC/ud7yk/Sr2xWfEt+l/uK0HC3sWM0H4MwNcW5jEjWJJMeCsbMYWNcM7niJGYlxEg7zJOgWbz91d/Q4kf0lvKkV1InEu/wh71zr/wDU/wCUfeF1H/Uu/wAMe9aqLoaquPHxdT8z7Ss7DMd1jX53klwkScsE6Bug111tqtHH/wBXU/MH2qfHKbq01qSu3snuK8p072hUpdU1jy0OzE5TB7Mb/atjYGKdVwbHvMuLTJ4wSPsUz1qtJo7Tu8f7Quhaq+IJAqQYMCDw7OqpbOEPs55BFw45r8Rw7hZLz91NX49Lvb70tMel+e3/AGhMflfR95QpfL/Ob9iK7ZVTxjYLD+W33/vVbF0XF5dncCD2QD2RG4t36b+NoVnGnsNP5TP9wTMwl1xxgjEUj/eEeNNy0aOv1ves/aVqtI/3rfNjgtCmYcfzj7pQrv8Ad7v+VKlUNEuIA4myn7/sWXtim2M5aXECYFR7LtIA9E/lHduVYxfoYtlT0HB0cDfwRn3n3rB2cW1H5ix4IIEmvVfMnTtO7vFbo39/8e9X/tcipjqTnUopkNda5mOehCyvgeJ9ZT8an7RblVpLSBrOv0lSqYmk1+V1aHSBlJYDJ0tl5osrO+BYmP61ni/9f+LqHA4n1rPF/wCurbadXrIJBZPpQM0RPju0VsgcX/o/qqLoSfMe8LPxuyBVqZ3OO6wNrexdn44RIB7jAFgqtHaZO+9rZWxf2z5q7hmr1Ou7rnhwhjWMIdxcSZ57vIcVcp1m3M8AscbUaHOLmm8QBwyNdx/LXQbXp/Nf/H0kTGxTeDmIO/7AvNbOqOOIa3MYF4+jPvV5u06cmWvvwMbgNzk9LFUAcwY4HiNfGVZ1iXle2jinUwzIJLqjGnk0m58onmu/WANuRpbwWVitoMmkIfepeeTHnjxAXY4xhHZDgd28DhaVm1ZHXE0nPY9ogZmluhMWO8Klh8C+nhTTJE5XE2JjUxKs0aby0TUdMX9H7k7qLiCC90QR8nQ/RTRgv2o0YanGbQHQcDz5q10dxoqsIEyRvEC07td6OM2VTZRdqQxrnAT81pI3K1gdmtp3pktJG4j3Qrvpf27vwzzVz29At0NjIOniudar1VbM/wCWy0DTKRMz+cFZ6p/z3fo/qrjicDngvc4xMXAiYnRvIKWkZeFxzZYZfq20N5LQw9d2Ip1CBlBLmDMHXDTr5xPJcvwOzW/j+5ddnU3ZCA9wAfUaPR3PI3tS0xi9KMVTfUohzM05x2gZENJtB4tHgr/RrGNfhabWtylzdADlBMkgXniu1bYzHmXSTxMb9d3NPhdmtpx1ZLcugEQN2kLLXrFjGVsjXF9swgQDuHArB2LthrqpEkxMQ3deO+YW5iMKagh7iRw7I9zVmUNjU21nhsj4umbQNXVAd35IWt9VnGxSql4JZobXBmWm+mi6BjrwNSDcO3Qq+Hw5YIa4gTPyTr3tXUMf88/ofqqDzm0ttZMRkBIBIB7MxNjH8b1o19pNf1VNs/GOAkgwC2HAeRUxGw6b3FzhLiZJMfcg/Ahr6UE+nAuLQxzhu/JVtlwzNXsZh3vcw2s9rtHbplWmkgy6ImZuN0b1wLX/ADz+h+qudd72FkuJBdBENNspPAcFBpdYLGRw1VPbeKNOgXtGaCBxgExNvYOUzuTNrt5+DVX2hiG9U+c0Rp2YN96srOKfR6sXQDFmubpwIjfwW3nAJBI148gqNKnSYew0t7soRZXbf0jffl4AfYrbtJFs1BcSNfff7Vj43ZXWVc4JGnDd7Vd69vA+Sz6+2YMCR9AOmDF+2I0TcXF7AVnvaS9uVwLmwd+Vzh9kTvid6tt0WVsXG9b1nJ55ahrtPpFaqF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471" y="1124744"/>
            <a:ext cx="2533650" cy="1809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3645024"/>
            <a:ext cx="2581275" cy="17716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2026379">
            <a:off x="4533999" y="3563490"/>
            <a:ext cx="135282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2073100">
            <a:off x="5059916" y="342366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accumulate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8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UDOs with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provides a simple API for writing UDOs</a:t>
            </a:r>
          </a:p>
          <a:p>
            <a:pPr lvl="1"/>
            <a:r>
              <a:rPr lang="en-US" altLang="ko-KR" dirty="0" smtClean="0"/>
              <a:t>Simple map and reduce function</a:t>
            </a:r>
          </a:p>
          <a:p>
            <a:pPr lvl="1"/>
            <a:r>
              <a:rPr lang="en-US" altLang="ko-KR" dirty="0" smtClean="0"/>
              <a:t>Shared-nothing cluster</a:t>
            </a:r>
          </a:p>
          <a:p>
            <a:r>
              <a:rPr lang="en-US" altLang="ko-KR" dirty="0" smtClean="0"/>
              <a:t>Limitations of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Skew causes slowing down entire computation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3153494"/>
            <a:ext cx="2880320" cy="2824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94928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timing chart of a </a:t>
            </a:r>
            <a:r>
              <a:rPr lang="en-US" altLang="ko-KR" sz="1600" dirty="0" err="1"/>
              <a:t>MapReduce</a:t>
            </a:r>
            <a:r>
              <a:rPr lang="en-US" altLang="ko-KR" sz="1600" dirty="0"/>
              <a:t> job running</a:t>
            </a:r>
          </a:p>
          <a:p>
            <a:r>
              <a:rPr lang="en-US" altLang="ko-KR" sz="1600" dirty="0"/>
              <a:t>the PageRank algorithm from Cloud </a:t>
            </a:r>
            <a:r>
              <a:rPr lang="en-US" altLang="ko-KR" sz="1600" dirty="0" smtClean="0"/>
              <a:t>9 – case of map-skew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3873822"/>
            <a:ext cx="5641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Load imbalance can occur map or reduce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Map-skew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Reduce-skew</a:t>
            </a:r>
          </a:p>
        </p:txBody>
      </p:sp>
    </p:spTree>
    <p:extLst>
      <p:ext uri="{BB962C8B-B14F-4D97-AF65-F5344CB8AC3E}">
        <p14:creationId xmlns:p14="http://schemas.microsoft.com/office/powerpoint/2010/main" val="603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type : uneven distribution of input data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Second type : some portions of the input data taking longer process time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Input data 1</a:t>
            </a:r>
          </a:p>
          <a:p>
            <a:pPr algn="ctr"/>
            <a:r>
              <a:rPr lang="en-US" altLang="ko-KR" sz="1600" dirty="0" smtClean="0"/>
              <a:t>(large)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07493"/>
            <a:ext cx="1368152" cy="277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Input data 2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2267744" y="213285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267744" y="298972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7864" y="191683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 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7864" y="2791469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 2</a:t>
            </a:r>
            <a:endParaRPr lang="ko-KR" altLang="en-US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388162072"/>
              </p:ext>
            </p:extLst>
          </p:nvPr>
        </p:nvGraphicFramePr>
        <p:xfrm>
          <a:off x="3491880" y="4365104"/>
          <a:ext cx="434414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1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Past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Special skew-resistant operators</a:t>
            </a:r>
          </a:p>
          <a:p>
            <a:pPr lvl="1"/>
            <a:r>
              <a:rPr lang="en-US" altLang="ko-KR" dirty="0" smtClean="0"/>
              <a:t>Extra burden to UDOs</a:t>
            </a:r>
          </a:p>
          <a:p>
            <a:pPr lvl="1"/>
            <a:r>
              <a:rPr lang="en-US" altLang="ko-KR" dirty="0" smtClean="0"/>
              <a:t>Only applies to operations that satisfy properties</a:t>
            </a:r>
          </a:p>
          <a:p>
            <a:r>
              <a:rPr lang="en-US" altLang="ko-KR" dirty="0" smtClean="0"/>
              <a:t>Extremely fine-grained partitions and re-allocating</a:t>
            </a:r>
          </a:p>
          <a:p>
            <a:pPr lvl="1"/>
            <a:r>
              <a:rPr lang="en-US" altLang="ko-KR" dirty="0" smtClean="0"/>
              <a:t>Significant overhead 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tate migration</a:t>
            </a:r>
          </a:p>
          <a:p>
            <a:pPr lvl="2"/>
            <a:r>
              <a:rPr lang="en-US" altLang="ko-KR" dirty="0" smtClean="0"/>
              <a:t>Extra task scheduling</a:t>
            </a:r>
          </a:p>
          <a:p>
            <a:r>
              <a:rPr lang="en-US" altLang="ko-KR" dirty="0" smtClean="0"/>
              <a:t>Materializing the output of an operator</a:t>
            </a:r>
          </a:p>
          <a:p>
            <a:pPr lvl="1"/>
            <a:r>
              <a:rPr lang="en-US" altLang="ko-KR" dirty="0" smtClean="0"/>
              <a:t>Sampling output and Plan how to repartition it</a:t>
            </a:r>
          </a:p>
          <a:p>
            <a:pPr lvl="1"/>
            <a:r>
              <a:rPr lang="en-US" altLang="ko-KR" dirty="0" smtClean="0"/>
              <a:t>Requires a synchronization barrier between operators</a:t>
            </a:r>
          </a:p>
          <a:p>
            <a:pPr lvl="2"/>
            <a:r>
              <a:rPr lang="en-US" altLang="ko-KR" dirty="0" smtClean="0"/>
              <a:t>Preventing pipelining and online query processing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SkewTune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technique for handling skew in parallel UDOs</a:t>
            </a:r>
          </a:p>
          <a:p>
            <a:r>
              <a:rPr lang="en-US" altLang="ko-KR" dirty="0" smtClean="0"/>
              <a:t>Implemented by extending Hadoop system</a:t>
            </a:r>
          </a:p>
          <a:p>
            <a:r>
              <a:rPr lang="en-US" altLang="ko-KR" dirty="0" smtClean="0"/>
              <a:t>Key features</a:t>
            </a:r>
          </a:p>
          <a:p>
            <a:pPr lvl="1"/>
            <a:r>
              <a:rPr lang="en-US" altLang="ko-KR" dirty="0" smtClean="0"/>
              <a:t>Mitigates two types of skew</a:t>
            </a:r>
          </a:p>
          <a:p>
            <a:pPr lvl="2"/>
            <a:r>
              <a:rPr lang="en-US" altLang="ko-KR" dirty="0" smtClean="0"/>
              <a:t>Uneven distribution of data</a:t>
            </a:r>
          </a:p>
          <a:p>
            <a:pPr lvl="2"/>
            <a:r>
              <a:rPr lang="en-US" altLang="ko-KR" dirty="0" smtClean="0"/>
              <a:t>Taking longer to process</a:t>
            </a:r>
          </a:p>
          <a:p>
            <a:pPr lvl="1"/>
            <a:r>
              <a:rPr lang="en-US" altLang="ko-KR" dirty="0" smtClean="0"/>
              <a:t>Optimize unmodified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programs</a:t>
            </a:r>
          </a:p>
          <a:p>
            <a:pPr lvl="1"/>
            <a:r>
              <a:rPr lang="en-US" altLang="ko-KR" dirty="0" smtClean="0"/>
              <a:t>Preserves interoperability with other UDOs</a:t>
            </a:r>
          </a:p>
          <a:p>
            <a:pPr lvl="1"/>
            <a:r>
              <a:rPr lang="en-US" altLang="ko-KR" dirty="0" smtClean="0"/>
              <a:t>Compatible with pipelining optimizations</a:t>
            </a:r>
          </a:p>
          <a:p>
            <a:pPr lvl="2"/>
            <a:r>
              <a:rPr lang="en-US" altLang="ko-KR" dirty="0" smtClean="0"/>
              <a:t>Does not require any synchronization barrier</a:t>
            </a:r>
          </a:p>
        </p:txBody>
      </p:sp>
    </p:spTree>
    <p:extLst>
      <p:ext uri="{BB962C8B-B14F-4D97-AF65-F5344CB8AC3E}">
        <p14:creationId xmlns:p14="http://schemas.microsoft.com/office/powerpoint/2010/main" val="35818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Coordinator-worker architecture</a:t>
            </a:r>
          </a:p>
          <a:p>
            <a:pPr lvl="1"/>
            <a:r>
              <a:rPr lang="en-US" altLang="ko-KR" dirty="0" smtClean="0"/>
              <a:t>On completion of a task, the worker node requests a new task from the coordinator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De-coupled execution</a:t>
            </a:r>
          </a:p>
          <a:p>
            <a:pPr lvl="1"/>
            <a:r>
              <a:rPr lang="en-US" altLang="ko-KR" dirty="0" smtClean="0"/>
              <a:t>Operators execute independently of each other</a:t>
            </a:r>
          </a:p>
          <a:p>
            <a:r>
              <a:rPr lang="en-US" altLang="ko-KR" dirty="0" smtClean="0"/>
              <a:t>Independent record processing</a:t>
            </a:r>
          </a:p>
          <a:p>
            <a:r>
              <a:rPr lang="en-US" altLang="ko-KR" dirty="0" smtClean="0"/>
              <a:t>Per-task progress estimation</a:t>
            </a:r>
          </a:p>
          <a:p>
            <a:pPr lvl="1"/>
            <a:r>
              <a:rPr lang="en-US" altLang="ko-KR" dirty="0" smtClean="0"/>
              <a:t>Remaining time</a:t>
            </a:r>
          </a:p>
          <a:p>
            <a:r>
              <a:rPr lang="en-US" altLang="ko-KR" dirty="0" smtClean="0"/>
              <a:t>Per-task statistics</a:t>
            </a:r>
          </a:p>
          <a:p>
            <a:pPr lvl="1"/>
            <a:r>
              <a:rPr lang="en-US" altLang="ko-KR" dirty="0" smtClean="0"/>
              <a:t>Such as total number of (un)processed bytes and records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194323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Coordinator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47864" y="2194323"/>
            <a:ext cx="144016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 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2996952"/>
            <a:ext cx="1440160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 2</a:t>
            </a:r>
            <a:endParaRPr lang="ko-KR" altLang="en-US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2555776" y="2554363"/>
            <a:ext cx="563541" cy="240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 rot="2275433">
            <a:off x="2571789" y="3099995"/>
            <a:ext cx="563541" cy="240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 mitigation in </a:t>
            </a:r>
            <a:r>
              <a:rPr lang="en-US" altLang="ko-KR" dirty="0" err="1" smtClean="0"/>
              <a:t>SkewTune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Conceptual skew mitigation in </a:t>
            </a:r>
            <a:r>
              <a:rPr lang="en-US" altLang="ko-KR" dirty="0" err="1" smtClean="0"/>
              <a:t>SkewTune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97707"/>
            <a:ext cx="4352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11772</TotalTime>
  <Words>680</Words>
  <Application>Microsoft Office PowerPoint</Application>
  <PresentationFormat>화면 슬라이드 쇼(4:3)</PresentationFormat>
  <Paragraphs>169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Wingdings</vt:lpstr>
      <vt:lpstr>SNU IDB Lab.</vt:lpstr>
      <vt:lpstr>SkewTune: Mitigating Skew in MapReduce Applications</vt:lpstr>
      <vt:lpstr>Outline</vt:lpstr>
      <vt:lpstr>Introduction</vt:lpstr>
      <vt:lpstr>UDOs with MapReduce</vt:lpstr>
      <vt:lpstr>Types of skew</vt:lpstr>
      <vt:lpstr>Past solutions</vt:lpstr>
      <vt:lpstr>SkewTune</vt:lpstr>
      <vt:lpstr>Overview</vt:lpstr>
      <vt:lpstr>Skew mitigation in SkewTune</vt:lpstr>
      <vt:lpstr>Skew Detection</vt:lpstr>
      <vt:lpstr>Skew Mitigation - 1</vt:lpstr>
      <vt:lpstr>Skew Mitigation - 2</vt:lpstr>
      <vt:lpstr>Skew Mitigation - 3</vt:lpstr>
      <vt:lpstr>SkewTune For Hadoop</vt:lpstr>
      <vt:lpstr>Evaluation</vt:lpstr>
      <vt:lpstr>Skew Mitigation Performance</vt:lpstr>
      <vt:lpstr>Overhead of Local Scan vs. Parallel Scan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Hyesung</cp:lastModifiedBy>
  <cp:revision>306</cp:revision>
  <cp:lastPrinted>2012-10-31T07:54:07Z</cp:lastPrinted>
  <dcterms:created xsi:type="dcterms:W3CDTF">2006-10-05T04:04:58Z</dcterms:created>
  <dcterms:modified xsi:type="dcterms:W3CDTF">2014-09-24T03:42:45Z</dcterms:modified>
</cp:coreProperties>
</file>