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82" r:id="rId23"/>
    <p:sldId id="278" r:id="rId24"/>
    <p:sldId id="279" r:id="rId25"/>
    <p:sldId id="280" r:id="rId26"/>
    <p:sldId id="281" r:id="rId27"/>
    <p:sldId id="277" r:id="rId28"/>
    <p:sldId id="276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66"/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6C3F-056A-469F-B1F6-E18F9DD68432}" type="datetimeFigureOut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83CC2-BC2B-4B96-A8E8-F09B2D193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85786" y="571480"/>
            <a:ext cx="7858159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243145" y="2214554"/>
            <a:ext cx="6400800" cy="1752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Subtitle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326D-95D6-4641-A4CF-BFB39A3C6483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85765" y="2071678"/>
            <a:ext cx="785818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86425" y="5214950"/>
            <a:ext cx="2857520" cy="1588"/>
          </a:xfrm>
          <a:prstGeom prst="line">
            <a:avLst/>
          </a:prstGeom>
          <a:ln w="25400">
            <a:solidFill>
              <a:srgbClr val="99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86446" y="4286256"/>
            <a:ext cx="2857499" cy="857256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003366"/>
                </a:solidFill>
                <a:latin typeface="+mj-lt"/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altLang="ko-KR" dirty="0" smtClean="0"/>
              <a:t>Part</a:t>
            </a:r>
            <a:br>
              <a:rPr lang="en-US" altLang="ko-KR" dirty="0" smtClean="0"/>
            </a:br>
            <a:r>
              <a:rPr lang="en-US" altLang="ko-KR" dirty="0" smtClean="0"/>
              <a:t>Name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86447" y="5357826"/>
            <a:ext cx="2857498" cy="50007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240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altLang="ko-KR" dirty="0" smtClean="0"/>
              <a:t>Date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2C7F-1A30-4CEC-B4CE-466E5393D673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731E-F949-42BE-8966-AFF4802BA898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ng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rgbClr val="0066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054-C297-455E-BE3C-4F683C4476AD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6755-E4F2-4DD3-949A-DF87300C884F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3B64-6F24-4BD2-AEF9-0C0A9B9A7437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01281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59F2-B5A6-41FA-A657-3EA6575471DE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457200" y="1285860"/>
            <a:ext cx="300039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57226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smtClean="0"/>
              <a:t>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500702"/>
            <a:ext cx="5486400" cy="67149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smtClean="0"/>
              <a:t>Text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9BA3-FAC5-4424-9462-DA646CFF41C8}" type="datetime1">
              <a:rPr lang="ko-KR" altLang="en-US" smtClean="0"/>
              <a:pPr/>
              <a:t>2008-04-01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1792288" y="5357826"/>
            <a:ext cx="5500726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Lv.1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Lv.2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Lv.3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Lv.4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Lv.5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928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6A12-FD26-49B2-A601-F517DD8C49B7}" type="datetime1">
              <a:rPr lang="ko-KR" altLang="en-US" smtClean="0"/>
              <a:pPr/>
              <a:t>2008-04-01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446720" y="6356350"/>
            <a:ext cx="4250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356350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143514F-C14F-40B9-BE47-4F1FF0EF5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315" y="1285860"/>
            <a:ext cx="8215370" cy="108000"/>
          </a:xfrm>
          <a:prstGeom prst="rect">
            <a:avLst/>
          </a:prstGeom>
          <a:gradFill flip="none" rotWithShape="1">
            <a:gsLst>
              <a:gs pos="0">
                <a:srgbClr val="006699"/>
              </a:gs>
              <a:gs pos="100000">
                <a:schemeClr val="bg1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072206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rgbClr val="006699"/>
          </a:solidFill>
          <a:latin typeface="+mj-lt"/>
          <a:ea typeface="+mj-ea"/>
          <a:cs typeface="+mj-cs"/>
        </a:defRPr>
      </a:lvl1pPr>
    </p:titleStyle>
    <p:bodyStyle>
      <a:lvl1pPr marL="288000" indent="-252000" algn="l" defTabSz="914400" rtl="0" eaLnBrk="1" latinLnBrk="1" hangingPunct="1">
        <a:spcBef>
          <a:spcPts val="24"/>
        </a:spcBef>
        <a:buClr>
          <a:srgbClr val="990000"/>
        </a:buClr>
        <a:buFont typeface="Wingdings" pitchFamily="2" charset="2"/>
        <a:buChar char="§"/>
        <a:defRPr sz="2800" kern="1200" baseline="0">
          <a:solidFill>
            <a:srgbClr val="003366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400" kern="1200" baseline="0">
          <a:solidFill>
            <a:srgbClr val="003366"/>
          </a:solidFill>
          <a:latin typeface="+mn-lt"/>
          <a:ea typeface="+mn-ea"/>
          <a:cs typeface="+mn-cs"/>
        </a:defRPr>
      </a:lvl2pPr>
      <a:lvl3pPr marL="792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4pPr>
      <a:lvl5pPr marL="1296000" indent="-180000" algn="l" defTabSz="914400" rtl="0" eaLnBrk="1" latinLnBrk="1" hangingPunct="1">
        <a:spcBef>
          <a:spcPct val="20000"/>
        </a:spcBef>
        <a:buClr>
          <a:srgbClr val="990000"/>
        </a:buClr>
        <a:buFont typeface="Wingdings" pitchFamily="2" charset="2"/>
        <a:buChar char="§"/>
        <a:defRPr sz="2000" kern="1200">
          <a:solidFill>
            <a:srgbClr val="0033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Lazy Maintenance of Materialized Views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17526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000" dirty="0" err="1" smtClean="0"/>
              <a:t>Jingren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Zhou, </a:t>
            </a:r>
            <a:r>
              <a:rPr lang="en-US" altLang="ko-KR" sz="2000" dirty="0" err="1" smtClean="0"/>
              <a:t>PerAke</a:t>
            </a:r>
            <a:r>
              <a:rPr lang="en-US" altLang="ko-KR" sz="2000" dirty="0" smtClean="0"/>
              <a:t> Larson, </a:t>
            </a:r>
            <a:r>
              <a:rPr lang="en-US" altLang="ko-KR" sz="2000" dirty="0" err="1" smtClean="0"/>
              <a:t>Hicham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G. </a:t>
            </a:r>
            <a:r>
              <a:rPr lang="en-US" altLang="ko-KR" sz="2000" dirty="0" err="1" smtClean="0"/>
              <a:t>Elmongui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VLDB 2007</a:t>
            </a:r>
          </a:p>
          <a:p>
            <a:pPr algn="ctr"/>
            <a:r>
              <a:rPr lang="en-US" altLang="ko-KR" sz="2000" dirty="0" smtClean="0"/>
              <a:t>Research Session 6: Relational Models and Views</a:t>
            </a: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Junseok</a:t>
            </a:r>
            <a:r>
              <a:rPr lang="en-US" altLang="ko-KR" dirty="0" smtClean="0"/>
              <a:t> Yang</a:t>
            </a:r>
          </a:p>
          <a:p>
            <a:r>
              <a:rPr lang="en-US" altLang="ko-KR" dirty="0" smtClean="0"/>
              <a:t>IDB Lab., SNU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2008-04-04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Solution Overview </a:t>
            </a:r>
            <a:r>
              <a:rPr lang="en-US" altLang="ko-KR" sz="2000" dirty="0" smtClean="0"/>
              <a:t>[5/5]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Effect on Response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 descr="response_time_benefit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1612"/>
            <a:ext cx="731520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altLang="ko-KR" dirty="0" smtClean="0"/>
              <a:t>Maintenance </a:t>
            </a:r>
            <a:r>
              <a:rPr lang="en-US" altLang="ko-KR" dirty="0" smtClean="0"/>
              <a:t>algorithms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Condensing delta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streams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Maintenance Algorithms </a:t>
            </a:r>
            <a:r>
              <a:rPr lang="en-US" altLang="ko-KR" sz="2000" dirty="0" smtClean="0"/>
              <a:t>[1/1]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Normalized Delta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V = R    S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Update transaction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/>
              <a:t>: initial state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 smtClean="0"/>
              <a:t>, final state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r>
              <a:rPr lang="en-US" altLang="ko-KR" dirty="0" smtClean="0"/>
              <a:t>Delta stream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∆S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∆S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 smtClean="0">
                <a:solidFill>
                  <a:srgbClr val="990000"/>
                </a:solidFill>
              </a:rPr>
              <a:t>normalized</a:t>
            </a:r>
            <a:r>
              <a:rPr lang="en-US" altLang="ko-KR" dirty="0" smtClean="0"/>
              <a:t> delta stream</a:t>
            </a:r>
          </a:p>
          <a:p>
            <a:pPr lvl="2">
              <a:buNone/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R = ∆R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+ ∆R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+ ∆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∆S</a:t>
            </a:r>
            <a:r>
              <a:rPr lang="en-US" altLang="ko-KR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+ ∆</a:t>
            </a:r>
            <a:r>
              <a:rPr lang="en-US" altLang="ko-KR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i="1" dirty="0" smtClean="0"/>
          </a:p>
          <a:p>
            <a:pPr lvl="2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“+”</a:t>
            </a:r>
            <a:r>
              <a:rPr lang="en-US" altLang="ko-KR" dirty="0" smtClean="0"/>
              <a:t> means </a:t>
            </a:r>
            <a:r>
              <a:rPr lang="en-US" altLang="ko-KR" i="1" dirty="0" smtClean="0"/>
              <a:t>concatenation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ordering is important: done by sorting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∆S</a:t>
            </a:r>
            <a:r>
              <a:rPr lang="en-US" altLang="ko-KR" dirty="0" smtClean="0"/>
              <a:t> in ascending order on TXSN and STMTSN</a:t>
            </a:r>
          </a:p>
          <a:p>
            <a:pPr lvl="2"/>
            <a:r>
              <a:rPr lang="en-US" altLang="ko-KR" dirty="0" smtClean="0"/>
              <a:t>One delta stream for each affected table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Equivalent to the original delta stream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순서도: 대조 4"/>
          <p:cNvSpPr/>
          <p:nvPr/>
        </p:nvSpPr>
        <p:spPr>
          <a:xfrm rot="5400000">
            <a:off x="3077741" y="1747050"/>
            <a:ext cx="235973" cy="228600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Maintenance Algorithms </a:t>
            </a:r>
            <a:r>
              <a:rPr lang="en-US" altLang="ko-KR" sz="2000" dirty="0" smtClean="0"/>
              <a:t>[2/2]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Computing View Delta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V = R    S</a:t>
            </a:r>
            <a:endParaRPr lang="en-US" altLang="ko-KR" sz="1800" i="1" dirty="0" smtClean="0"/>
          </a:p>
          <a:p>
            <a:r>
              <a:rPr lang="en-US" altLang="ko-KR" sz="1800" dirty="0" smtClean="0"/>
              <a:t>Update on table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 smtClean="0"/>
              <a:t>:</a:t>
            </a:r>
          </a:p>
          <a:p>
            <a:pPr lvl="1"/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sz="1600" dirty="0" smtClean="0"/>
              <a:t> can be retrieved by scanning the delta table with predicate</a:t>
            </a:r>
          </a:p>
          <a:p>
            <a:pPr lvl="1">
              <a:buNone/>
            </a:pPr>
            <a:r>
              <a:rPr lang="en-US" altLang="ko-KR" sz="1600" dirty="0" smtClean="0"/>
              <a:t>	(</a:t>
            </a:r>
            <a:r>
              <a:rPr lang="en-US" altLang="ko-KR" sz="1600" dirty="0" err="1" smtClean="0"/>
              <a:t>delta.TXSN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task.TXSN</a:t>
            </a:r>
            <a:r>
              <a:rPr lang="en-US" altLang="ko-KR" sz="1600" dirty="0" smtClean="0"/>
              <a:t> and </a:t>
            </a:r>
            <a:r>
              <a:rPr lang="en-US" altLang="ko-KR" sz="1600" dirty="0" err="1" smtClean="0"/>
              <a:t>delta.STMTSN</a:t>
            </a:r>
            <a:r>
              <a:rPr lang="en-US" altLang="ko-KR" sz="1600" dirty="0" smtClean="0"/>
              <a:t> &gt;= </a:t>
            </a:r>
            <a:r>
              <a:rPr lang="en-US" altLang="ko-KR" sz="1600" dirty="0" err="1" smtClean="0"/>
              <a:t>task.STMTSN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∆V</a:t>
            </a:r>
            <a:r>
              <a:rPr lang="en-US" altLang="ko-KR" sz="1400" i="1" dirty="0" smtClean="0"/>
              <a:t> =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sz="1400" i="1" dirty="0" smtClean="0"/>
              <a:t>   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en-US" altLang="ko-KR" sz="1800" dirty="0" smtClean="0"/>
              <a:t>Update tables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 smtClean="0"/>
              <a:t> and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 smtClean="0"/>
              <a:t> (normalized delta streams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∆R</a:t>
            </a:r>
            <a:r>
              <a:rPr lang="en-US" altLang="ko-KR" sz="1800" dirty="0" smtClean="0"/>
              <a:t> and 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∆S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 smtClean="0"/>
              <a:t> denote before version and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R’</a:t>
            </a:r>
            <a:r>
              <a:rPr lang="en-US" altLang="ko-KR" sz="1600" dirty="0" smtClean="0"/>
              <a:t>,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S’</a:t>
            </a:r>
            <a:r>
              <a:rPr lang="en-US" altLang="ko-KR" sz="1600" dirty="0" smtClean="0"/>
              <a:t> denote after version (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R’ = R + R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Apply streams in sequence: first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 smtClean="0"/>
              <a:t>, then </a:t>
            </a:r>
            <a:r>
              <a:rPr lang="en-US" altLang="ko-KR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2"/>
            <a:r>
              <a:rPr lang="en-US" altLang="ko-KR" sz="1400" dirty="0" smtClean="0"/>
              <a:t>Step 1: update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400" dirty="0" smtClean="0"/>
              <a:t>     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3">
              <a:buNone/>
            </a:pP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= ∆R     S</a:t>
            </a:r>
            <a:endParaRPr lang="en-US" altLang="ko-K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ko-KR" sz="1400" dirty="0" smtClean="0"/>
              <a:t>Step 2: update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400" dirty="0" smtClean="0"/>
              <a:t>      </a:t>
            </a:r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3">
              <a:buNone/>
            </a:pP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= R’     ∆S</a:t>
            </a:r>
          </a:p>
          <a:p>
            <a:pPr lvl="2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V = ∆V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   {1} + ∆V</a:t>
            </a:r>
            <a:r>
              <a:rPr lang="en-US" altLang="ko-K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   {2}</a:t>
            </a:r>
            <a:r>
              <a:rPr lang="en-US" altLang="ko-KR" sz="1400" dirty="0" smtClean="0">
                <a:cs typeface="Times New Roman" pitchFamily="18" charset="0"/>
              </a:rPr>
              <a:t>	-- </a:t>
            </a:r>
            <a:r>
              <a:rPr lang="en-US" altLang="ko-KR" sz="1400" dirty="0" err="1" smtClean="0">
                <a:cs typeface="Times New Roman" pitchFamily="18" charset="0"/>
              </a:rPr>
              <a:t>Setp</a:t>
            </a:r>
            <a:r>
              <a:rPr lang="en-US" altLang="ko-KR" sz="1400" dirty="0" smtClean="0">
                <a:cs typeface="Times New Roman" pitchFamily="18" charset="0"/>
              </a:rPr>
              <a:t> sequence number (SSN)</a:t>
            </a:r>
          </a:p>
          <a:p>
            <a:pPr lvl="3">
              <a:buNone/>
            </a:pP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 = ∆R     S     {1} + R’     ∆S     {2}</a:t>
            </a:r>
            <a:endParaRPr lang="en-US" altLang="ko-KR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1600" dirty="0" smtClean="0"/>
              <a:t>Update ordering: (SSN, TXSN, STMTSN)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순서도: 대조 4"/>
          <p:cNvSpPr/>
          <p:nvPr/>
        </p:nvSpPr>
        <p:spPr>
          <a:xfrm rot="5400000">
            <a:off x="1150297" y="171679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대조 5"/>
          <p:cNvSpPr/>
          <p:nvPr/>
        </p:nvSpPr>
        <p:spPr>
          <a:xfrm rot="5400000">
            <a:off x="2008102" y="2874438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29173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대조 10"/>
          <p:cNvSpPr/>
          <p:nvPr/>
        </p:nvSpPr>
        <p:spPr>
          <a:xfrm rot="5400000">
            <a:off x="2046602" y="4235823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순서도: 대조 11"/>
          <p:cNvSpPr/>
          <p:nvPr/>
        </p:nvSpPr>
        <p:spPr>
          <a:xfrm rot="5400000">
            <a:off x="1983290" y="4755139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대조 12"/>
          <p:cNvSpPr/>
          <p:nvPr/>
        </p:nvSpPr>
        <p:spPr>
          <a:xfrm rot="5400000">
            <a:off x="1957413" y="5002391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대조 13"/>
          <p:cNvSpPr/>
          <p:nvPr/>
        </p:nvSpPr>
        <p:spPr>
          <a:xfrm rot="5400000">
            <a:off x="2854668" y="5007953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순서도: 대조 14"/>
          <p:cNvSpPr/>
          <p:nvPr/>
        </p:nvSpPr>
        <p:spPr>
          <a:xfrm rot="5400000">
            <a:off x="1918913" y="5274455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대조 15"/>
          <p:cNvSpPr/>
          <p:nvPr/>
        </p:nvSpPr>
        <p:spPr>
          <a:xfrm rot="5400000">
            <a:off x="2248331" y="5274455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대조 16"/>
          <p:cNvSpPr/>
          <p:nvPr/>
        </p:nvSpPr>
        <p:spPr>
          <a:xfrm rot="5400000">
            <a:off x="3483922" y="5274455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순서도: 대조 17"/>
          <p:cNvSpPr/>
          <p:nvPr/>
        </p:nvSpPr>
        <p:spPr>
          <a:xfrm rot="5400000">
            <a:off x="3057858" y="5274455"/>
            <a:ext cx="112345" cy="108835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09923" y="451425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Maintenance Algorithms </a:t>
            </a:r>
            <a:r>
              <a:rPr lang="en-US" altLang="ko-KR" sz="2000" dirty="0" smtClean="0"/>
              <a:t>[3/3]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Combining Maintenance Tasks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Benefits of combining maintenance tasks</a:t>
            </a:r>
          </a:p>
          <a:p>
            <a:pPr lvl="1"/>
            <a:r>
              <a:rPr lang="en-US" altLang="ko-KR" sz="2000" dirty="0" smtClean="0"/>
              <a:t>Fewer, larger jobs – less overhead</a:t>
            </a:r>
          </a:p>
          <a:p>
            <a:pPr lvl="1"/>
            <a:r>
              <a:rPr lang="en-US" altLang="ko-KR" sz="2000" dirty="0" smtClean="0"/>
              <a:t>Able to eliminate redundant (intermediate) updates</a:t>
            </a:r>
          </a:p>
          <a:p>
            <a:r>
              <a:rPr lang="en-US" altLang="ko-KR" sz="2400" dirty="0" smtClean="0"/>
              <a:t>Example: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400" dirty="0" smtClean="0"/>
              <a:t> has a queue of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400" dirty="0" smtClean="0"/>
              <a:t> pending tasks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400" dirty="0" smtClean="0"/>
              <a:t>, …, </a:t>
            </a:r>
            <a:r>
              <a:rPr lang="en-US" altLang="ko-KR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400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400" dirty="0" smtClean="0"/>
          </a:p>
          <a:p>
            <a:pPr lvl="1"/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ko-KR" sz="2000" dirty="0" smtClean="0"/>
              <a:t> begins the </a:t>
            </a:r>
            <a:r>
              <a:rPr lang="en-US" altLang="ko-KR" sz="2000" dirty="0" err="1" smtClean="0"/>
              <a:t>earliset</a:t>
            </a:r>
            <a:r>
              <a:rPr lang="en-US" altLang="ko-KR" sz="2000" dirty="0" smtClean="0"/>
              <a:t> (has the smallest TXSN)</a:t>
            </a:r>
          </a:p>
          <a:p>
            <a:pPr lvl="1"/>
            <a:r>
              <a:rPr lang="en-US" altLang="ko-KR" sz="2000" dirty="0" smtClean="0"/>
              <a:t>Combined into a single large trans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T0</a:t>
            </a:r>
            <a:r>
              <a:rPr lang="en-US" altLang="ko-KR" sz="2000" dirty="0" smtClean="0"/>
              <a:t>: starts at 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ko-KR" sz="2000" dirty="0" err="1" smtClean="0"/>
              <a:t>.TXSN</a:t>
            </a:r>
            <a:r>
              <a:rPr lang="en-US" altLang="ko-KR" sz="2000" dirty="0" smtClean="0"/>
              <a:t>, ends at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Tl</a:t>
            </a:r>
            <a:r>
              <a:rPr lang="en-US" altLang="ko-KR" sz="2000" dirty="0" smtClean="0"/>
              <a:t>.CSN, and updates 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 smtClean="0"/>
              <a:t> ∪ … ∪ </a:t>
            </a:r>
            <a:r>
              <a:rPr lang="en-US" altLang="ko-KR" sz="20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ko-KR" sz="20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000" dirty="0" smtClean="0"/>
              <a:t>Before version: before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/>
              <a:t>; after version: after all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smtClean="0"/>
              <a:t> transactions</a:t>
            </a:r>
          </a:p>
          <a:p>
            <a:pPr lvl="2">
              <a:buNone/>
            </a:pP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∆V = ∆R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…   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{1} +</a:t>
            </a:r>
          </a:p>
          <a:p>
            <a:pPr lvl="2">
              <a:buNone/>
            </a:pP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	     R’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∆R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R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…   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{2} +</a:t>
            </a:r>
          </a:p>
          <a:p>
            <a:pPr lvl="2">
              <a:buNone/>
            </a:pP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		     … +</a:t>
            </a:r>
          </a:p>
          <a:p>
            <a:pPr lvl="2">
              <a:buNone/>
            </a:pP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	     R’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…     R’</a:t>
            </a:r>
            <a:r>
              <a:rPr lang="en-US" altLang="ko-KR" sz="1800" i="1" baseline="-25000" dirty="0" smtClean="0"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 ∆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…     </a:t>
            </a:r>
            <a:r>
              <a:rPr lang="en-US" altLang="ko-KR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i="1" dirty="0" smtClean="0">
                <a:latin typeface="Times New Roman" pitchFamily="18" charset="0"/>
                <a:cs typeface="Times New Roman" pitchFamily="18" charset="0"/>
              </a:rPr>
              <a:t>     {m}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순서도: 대조 4"/>
          <p:cNvSpPr/>
          <p:nvPr/>
        </p:nvSpPr>
        <p:spPr>
          <a:xfrm rot="5400000">
            <a:off x="2092679" y="4626500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대조 5"/>
          <p:cNvSpPr/>
          <p:nvPr/>
        </p:nvSpPr>
        <p:spPr>
          <a:xfrm rot="5400000">
            <a:off x="2536494" y="4626500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대조 6"/>
          <p:cNvSpPr/>
          <p:nvPr/>
        </p:nvSpPr>
        <p:spPr>
          <a:xfrm rot="5400000">
            <a:off x="2945872" y="4636125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대조 7"/>
          <p:cNvSpPr/>
          <p:nvPr/>
        </p:nvSpPr>
        <p:spPr>
          <a:xfrm rot="5400000">
            <a:off x="3440376" y="4636125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순서도: 대조 8"/>
          <p:cNvSpPr/>
          <p:nvPr/>
        </p:nvSpPr>
        <p:spPr>
          <a:xfrm rot="5400000">
            <a:off x="2098241" y="495075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순서도: 대조 9"/>
          <p:cNvSpPr/>
          <p:nvPr/>
        </p:nvSpPr>
        <p:spPr>
          <a:xfrm rot="5400000">
            <a:off x="2741183" y="495075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순서도: 대조 10"/>
          <p:cNvSpPr/>
          <p:nvPr/>
        </p:nvSpPr>
        <p:spPr>
          <a:xfrm rot="5400000">
            <a:off x="3235687" y="4960377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순서도: 대조 11"/>
          <p:cNvSpPr/>
          <p:nvPr/>
        </p:nvSpPr>
        <p:spPr>
          <a:xfrm rot="5400000">
            <a:off x="3641002" y="4960377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대조 12"/>
          <p:cNvSpPr/>
          <p:nvPr/>
        </p:nvSpPr>
        <p:spPr>
          <a:xfrm rot="5400000">
            <a:off x="4131443" y="4960377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순서도: 대조 13"/>
          <p:cNvSpPr/>
          <p:nvPr/>
        </p:nvSpPr>
        <p:spPr>
          <a:xfrm rot="5400000">
            <a:off x="2107866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순서도: 대조 14"/>
          <p:cNvSpPr/>
          <p:nvPr/>
        </p:nvSpPr>
        <p:spPr>
          <a:xfrm rot="5400000">
            <a:off x="2588682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대조 15"/>
          <p:cNvSpPr/>
          <p:nvPr/>
        </p:nvSpPr>
        <p:spPr>
          <a:xfrm rot="5400000">
            <a:off x="3355250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대조 16"/>
          <p:cNvSpPr/>
          <p:nvPr/>
        </p:nvSpPr>
        <p:spPr>
          <a:xfrm rot="5400000">
            <a:off x="4069630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순서도: 대조 17"/>
          <p:cNvSpPr/>
          <p:nvPr/>
        </p:nvSpPr>
        <p:spPr>
          <a:xfrm rot="5400000">
            <a:off x="4550446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대조 18"/>
          <p:cNvSpPr/>
          <p:nvPr/>
        </p:nvSpPr>
        <p:spPr>
          <a:xfrm rot="5400000">
            <a:off x="5069762" y="5626632"/>
            <a:ext cx="147484" cy="142876"/>
          </a:xfrm>
          <a:prstGeom prst="flowChartCollate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Maintenance Algorithms </a:t>
            </a:r>
            <a:r>
              <a:rPr lang="en-US" altLang="ko-KR" sz="2000" dirty="0" smtClean="0"/>
              <a:t>[4/4]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Schedule Maintenance Tasks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General rule:</a:t>
            </a:r>
          </a:p>
          <a:p>
            <a:pPr lvl="1"/>
            <a:r>
              <a:rPr lang="en-US" altLang="ko-KR" sz="1600" dirty="0" smtClean="0"/>
              <a:t>Tasks for the same view are executed strictly in the original commit order</a:t>
            </a:r>
          </a:p>
          <a:p>
            <a:pPr lvl="1"/>
            <a:r>
              <a:rPr lang="en-US" altLang="ko-KR" sz="1600" dirty="0" smtClean="0"/>
              <a:t>Tasks for different views can be scheduled independently</a:t>
            </a:r>
          </a:p>
          <a:p>
            <a:r>
              <a:rPr lang="en-US" altLang="ko-KR" sz="1800" dirty="0" smtClean="0"/>
              <a:t>Background scheduling</a:t>
            </a:r>
          </a:p>
          <a:p>
            <a:pPr lvl="1"/>
            <a:r>
              <a:rPr lang="en-US" altLang="ko-KR" sz="1600" dirty="0" smtClean="0"/>
              <a:t>Triggered when the system has free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cycles</a:t>
            </a:r>
          </a:p>
          <a:p>
            <a:pPr lvl="1"/>
            <a:r>
              <a:rPr lang="en-US" altLang="ko-KR" sz="1600" dirty="0" smtClean="0"/>
              <a:t>Assign priorities based on how soon view are expected to be referenced by </a:t>
            </a:r>
            <a:r>
              <a:rPr lang="en-US" altLang="ko-KR" sz="1600" dirty="0" err="1" smtClean="0"/>
              <a:t>querys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Combine tasks for efficiency, but too large maintenance results in a long-running maintenance transaction</a:t>
            </a:r>
          </a:p>
          <a:p>
            <a:pPr lvl="2"/>
            <a:r>
              <a:rPr lang="en-US" altLang="ko-KR" sz="1200" dirty="0" smtClean="0"/>
              <a:t>Need to consider the size of combined delta stream, the maintenance cost, and the system workload</a:t>
            </a:r>
          </a:p>
          <a:p>
            <a:pPr lvl="1"/>
            <a:r>
              <a:rPr lang="en-US" altLang="ko-KR" sz="1600" dirty="0" smtClean="0"/>
              <a:t>Give a higher priority for older maintenance tasks (implemented)</a:t>
            </a:r>
          </a:p>
          <a:p>
            <a:r>
              <a:rPr lang="en-US" altLang="ko-KR" sz="1800" dirty="0" smtClean="0"/>
              <a:t>On-demand scheduling</a:t>
            </a:r>
          </a:p>
          <a:p>
            <a:pPr lvl="1"/>
            <a:r>
              <a:rPr lang="en-US" altLang="ko-KR" sz="1600" dirty="0" smtClean="0"/>
              <a:t>The maintenance job(s) inherit the same priority as query</a:t>
            </a:r>
          </a:p>
          <a:p>
            <a:pPr lvl="1"/>
            <a:r>
              <a:rPr lang="en-US" altLang="ko-KR" sz="1600" dirty="0" smtClean="0"/>
              <a:t>Avoid maintenance if the pending updates do not affect the par of the view accessed by the query</a:t>
            </a:r>
          </a:p>
          <a:p>
            <a:pPr lvl="2"/>
            <a:r>
              <a:rPr lang="en-US" altLang="ko-KR" sz="1200" dirty="0" smtClean="0"/>
              <a:t>For example, project the query on delta tables to check if updates are relevant, etc.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Maintenance algorithms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/>
              <a:t>Condensing delta streams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Condensing delta </a:t>
            </a:r>
            <a:r>
              <a:rPr lang="en-US" altLang="ko-KR" sz="2800" dirty="0" smtClean="0"/>
              <a:t>streams </a:t>
            </a:r>
            <a:r>
              <a:rPr lang="en-US" altLang="ko-KR" sz="2000" dirty="0" smtClean="0"/>
              <a:t>[1/4]</a:t>
            </a:r>
            <a:br>
              <a:rPr lang="en-US" altLang="ko-KR" sz="2000" dirty="0" smtClean="0"/>
            </a:br>
            <a:r>
              <a:rPr lang="en-US" altLang="ko-KR" dirty="0" smtClean="0"/>
              <a:t>Applying View Delta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Under lazy maintenance, maintenance task may include delta streams from multiple statements</a:t>
            </a:r>
          </a:p>
          <a:p>
            <a:pPr lvl="1"/>
            <a:r>
              <a:rPr lang="en-US" altLang="ko-KR" dirty="0" smtClean="0"/>
              <a:t>There can be more than two delta rows with the same keys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643050"/>
          <a:ext cx="2000264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2941"/>
                <a:gridCol w="357190"/>
                <a:gridCol w="10001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868" y="1643050"/>
          <a:ext cx="2000263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2942"/>
                <a:gridCol w="357190"/>
                <a:gridCol w="10001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643702" y="1643050"/>
          <a:ext cx="2000263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2942"/>
                <a:gridCol w="357190"/>
                <a:gridCol w="10001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2571736" y="2285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00298" y="2928934"/>
            <a:ext cx="107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Sort</a:t>
            </a:r>
          </a:p>
          <a:p>
            <a:pPr algn="ctr"/>
            <a:r>
              <a:rPr lang="en-US" altLang="ko-KR" sz="1400" dirty="0" smtClean="0"/>
              <a:t>(key, Action)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643570" y="2285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8" y="2928934"/>
            <a:ext cx="81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Collapse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28662" y="4000504"/>
            <a:ext cx="12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Delta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3306" y="4000504"/>
            <a:ext cx="18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Sorted view delta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3702" y="4000504"/>
            <a:ext cx="21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Collapsed view delta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Condensing delta streams </a:t>
            </a:r>
            <a:r>
              <a:rPr lang="en-US" altLang="ko-KR" sz="2000" dirty="0" smtClean="0"/>
              <a:t>[2/4]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“Condense”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643050"/>
          <a:ext cx="3976694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47670"/>
                <a:gridCol w="357190"/>
                <a:gridCol w="571504"/>
                <a:gridCol w="785818"/>
                <a:gridCol w="1000132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STMTSN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43438" y="1643050"/>
          <a:ext cx="3976694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47670"/>
                <a:gridCol w="357190"/>
                <a:gridCol w="571504"/>
                <a:gridCol w="785818"/>
                <a:gridCol w="1000132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STMTSN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43438" y="5500702"/>
          <a:ext cx="3976694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47670"/>
                <a:gridCol w="357190"/>
                <a:gridCol w="571504"/>
                <a:gridCol w="785818"/>
                <a:gridCol w="1000132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TXSN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STMTSN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357950" y="4643446"/>
            <a:ext cx="484632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29454" y="4929198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Condense</a:t>
            </a:r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4143372" y="46434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00232" y="4643446"/>
            <a:ext cx="2106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Sort</a:t>
            </a:r>
          </a:p>
          <a:p>
            <a:pPr algn="ctr"/>
            <a:r>
              <a:rPr lang="en-US" altLang="ko-KR" sz="1400" dirty="0" smtClean="0"/>
              <a:t>(key, Update order, Action)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Condensing delta streams </a:t>
            </a:r>
            <a:r>
              <a:rPr lang="en-US" altLang="ko-KR" sz="2000" dirty="0" smtClean="0"/>
              <a:t>[3/4]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“Condense”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64513" y="2326640"/>
          <a:ext cx="5214974" cy="220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531"/>
                <a:gridCol w="706827"/>
                <a:gridCol w="881404"/>
                <a:gridCol w="2644212"/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First delta rows</a:t>
                      </a:r>
                      <a:r>
                        <a:rPr lang="en-US" altLang="ko-KR" sz="1400" baseline="0" dirty="0" smtClean="0"/>
                        <a:t> in the group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Last delta row in the group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Insert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 last delta row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Full condense:</a:t>
                      </a:r>
                    </a:p>
                    <a:p>
                      <a:pPr algn="just" latinLnBrk="1"/>
                      <a:r>
                        <a:rPr lang="en-US" altLang="ko-KR" sz="1400" dirty="0" smtClean="0"/>
                        <a:t>    output an update delta row</a:t>
                      </a:r>
                    </a:p>
                    <a:p>
                      <a:pPr algn="just" latinLnBrk="1"/>
                      <a:r>
                        <a:rPr lang="en-US" altLang="ko-KR" sz="1400" dirty="0" smtClean="0"/>
                        <a:t>Partial condense:</a:t>
                      </a:r>
                    </a:p>
                    <a:p>
                      <a:pPr algn="just" latinLnBrk="1"/>
                      <a:r>
                        <a:rPr lang="en-US" altLang="ko-KR" sz="1400" dirty="0" smtClean="0"/>
                        <a:t>    output first and</a:t>
                      </a:r>
                      <a:r>
                        <a:rPr lang="en-US" altLang="ko-KR" sz="1400" baseline="0" dirty="0" smtClean="0"/>
                        <a:t> last delta rows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Delete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 nothing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Output last delta row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Solution overview</a:t>
            </a:r>
          </a:p>
          <a:p>
            <a:r>
              <a:rPr lang="en-US" altLang="ko-KR" dirty="0" smtClean="0"/>
              <a:t>Maintenance algorithms</a:t>
            </a:r>
          </a:p>
          <a:p>
            <a:r>
              <a:rPr lang="en-US" altLang="ko-KR" dirty="0" smtClean="0"/>
              <a:t>Condensing delta </a:t>
            </a:r>
            <a:r>
              <a:rPr lang="en-US" altLang="ko-KR" dirty="0" smtClean="0"/>
              <a:t>streams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Condensing delta streams </a:t>
            </a:r>
            <a:r>
              <a:rPr lang="en-US" altLang="ko-KR" sz="2000" dirty="0" smtClean="0"/>
              <a:t>[4/4]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Partial Condense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 descr="partial_condens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804987"/>
            <a:ext cx="389572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Maintenance algorithms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Condensing delta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streams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Experiments </a:t>
            </a:r>
            <a:r>
              <a:rPr lang="en-US" altLang="ko-KR" sz="2000" dirty="0" smtClean="0"/>
              <a:t>[1/5]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Experimental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Materialized views</a:t>
            </a:r>
          </a:p>
          <a:p>
            <a:pPr>
              <a:buNone/>
            </a:pPr>
            <a:r>
              <a:rPr lang="en-US" altLang="ko-KR" sz="1800" dirty="0" smtClean="0"/>
              <a:t>	V1:    SELECT </a:t>
            </a:r>
            <a:r>
              <a:rPr lang="en-US" altLang="ko-KR" sz="1800" dirty="0" err="1" smtClean="0"/>
              <a:t>n_name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c_mktsegment</a:t>
            </a:r>
            <a:r>
              <a:rPr lang="en-US" altLang="ko-KR" sz="1800" dirty="0" smtClean="0"/>
              <a:t>, count(*) as </a:t>
            </a:r>
            <a:r>
              <a:rPr lang="en-US" altLang="ko-KR" sz="1800" dirty="0" err="1" smtClean="0"/>
              <a:t>totalcnt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sum(</a:t>
            </a:r>
            <a:r>
              <a:rPr lang="en-US" altLang="ko-KR" sz="1800" dirty="0" err="1" smtClean="0"/>
              <a:t>l_extendedprice</a:t>
            </a:r>
            <a:r>
              <a:rPr lang="en-US" altLang="ko-KR" sz="1800" dirty="0" smtClean="0"/>
              <a:t>) as </a:t>
            </a:r>
            <a:r>
              <a:rPr lang="en-US" altLang="ko-KR" sz="1800" dirty="0" err="1" smtClean="0"/>
              <a:t>totalprice</a:t>
            </a:r>
            <a:r>
              <a:rPr lang="en-US" altLang="ko-KR" sz="1800" dirty="0" smtClean="0"/>
              <a:t>, sum(</a:t>
            </a:r>
            <a:r>
              <a:rPr lang="en-US" altLang="ko-KR" sz="1800" dirty="0" err="1" smtClean="0"/>
              <a:t>l_quantity</a:t>
            </a:r>
            <a:r>
              <a:rPr lang="en-US" altLang="ko-KR" sz="1800" dirty="0" smtClean="0"/>
              <a:t>) as </a:t>
            </a:r>
            <a:r>
              <a:rPr lang="en-US" altLang="ko-KR" sz="1800" dirty="0" err="1" smtClean="0"/>
              <a:t>totalquan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FROM </a:t>
            </a:r>
            <a:r>
              <a:rPr lang="en-US" altLang="ko-KR" sz="1800" dirty="0" smtClean="0"/>
              <a:t>Customer, Orders, </a:t>
            </a:r>
            <a:r>
              <a:rPr lang="en-US" altLang="ko-KR" sz="1800" dirty="0" err="1" smtClean="0"/>
              <a:t>Lineitem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Nation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WHERE </a:t>
            </a:r>
            <a:r>
              <a:rPr lang="en-US" altLang="ko-KR" sz="1800" dirty="0" err="1" smtClean="0"/>
              <a:t>c_custkey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o_custkeyAND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o_orderkey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l_orderkey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AND </a:t>
            </a:r>
            <a:r>
              <a:rPr lang="en-US" altLang="ko-KR" sz="1800" dirty="0" err="1" smtClean="0"/>
              <a:t>n_nationkey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c_nationkey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GROUP </a:t>
            </a:r>
            <a:r>
              <a:rPr lang="en-US" altLang="ko-KR" sz="1800" dirty="0" smtClean="0"/>
              <a:t>BY </a:t>
            </a:r>
            <a:r>
              <a:rPr lang="en-US" altLang="ko-KR" sz="1800" dirty="0" err="1" smtClean="0"/>
              <a:t>n_name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c_mktsegment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V2:    SELECT </a:t>
            </a:r>
            <a:r>
              <a:rPr lang="en-US" altLang="ko-KR" sz="1800" dirty="0" err="1" smtClean="0"/>
              <a:t>s_name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c_name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c_mktsegment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ps_comment</a:t>
            </a:r>
            <a:r>
              <a:rPr lang="en-US" altLang="ko-KR" sz="1800" dirty="0" smtClean="0"/>
              <a:t>, </a:t>
            </a:r>
            <a:r>
              <a:rPr lang="en-US" altLang="ko-KR" sz="1800" dirty="0" smtClean="0"/>
              <a:t>…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FROM </a:t>
            </a:r>
            <a:r>
              <a:rPr lang="en-US" altLang="ko-KR" sz="1800" dirty="0" smtClean="0"/>
              <a:t>Customer, Orders, </a:t>
            </a:r>
            <a:r>
              <a:rPr lang="en-US" altLang="ko-KR" sz="1800" dirty="0" err="1" smtClean="0"/>
              <a:t>Lineitem</a:t>
            </a:r>
            <a:r>
              <a:rPr lang="en-US" altLang="ko-KR" sz="1800" dirty="0" smtClean="0"/>
              <a:t>, Supplier, </a:t>
            </a:r>
            <a:r>
              <a:rPr lang="en-US" altLang="ko-KR" sz="1800" dirty="0" err="1" smtClean="0"/>
              <a:t>Partsupp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WHERE </a:t>
            </a:r>
            <a:r>
              <a:rPr lang="en-US" altLang="ko-KR" sz="1800" dirty="0" err="1" smtClean="0"/>
              <a:t>c_custkey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o_custkeyAND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o_orderkey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l_orderkey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AND …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	AND </a:t>
            </a:r>
            <a:r>
              <a:rPr lang="en-US" altLang="ko-KR" sz="1800" dirty="0" err="1" smtClean="0"/>
              <a:t>s_nationekey</a:t>
            </a:r>
            <a:r>
              <a:rPr lang="en-US" altLang="ko-KR" sz="1800" dirty="0" smtClean="0"/>
              <a:t>&lt;&gt; </a:t>
            </a:r>
            <a:r>
              <a:rPr lang="en-US" altLang="ko-KR" sz="1800" dirty="0" err="1" smtClean="0"/>
              <a:t>c_nationkey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Experiments </a:t>
            </a:r>
            <a:r>
              <a:rPr lang="en-US" altLang="ko-KR" sz="2000" dirty="0" smtClean="0"/>
              <a:t>[2/5]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Update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 descr="e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8572528" cy="34027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Experiments </a:t>
            </a:r>
            <a:r>
              <a:rPr lang="en-US" altLang="ko-KR" sz="2000" dirty="0" smtClean="0"/>
              <a:t>[3/5]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Maintenance Cost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 descr="e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571612"/>
            <a:ext cx="8572528" cy="34438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Experiments </a:t>
            </a:r>
            <a:r>
              <a:rPr lang="en-US" altLang="ko-KR" sz="2000" dirty="0" smtClean="0"/>
              <a:t>[4/5]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Multiple Updates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 descr="e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71612"/>
            <a:ext cx="5743575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Experiments </a:t>
            </a:r>
            <a:r>
              <a:rPr lang="en-US" altLang="ko-KR" sz="2000" dirty="0" smtClean="0"/>
              <a:t>[5/5]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Lazy Maintenance Overhead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 descr="e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71612"/>
            <a:ext cx="5743575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Solution overview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Maintenance algorithms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Condensing delta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streams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/>
              <a:t>Conclusion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Lazy maintenance separates maintenance from update transactions</a:t>
            </a:r>
          </a:p>
          <a:p>
            <a:pPr lvl="1"/>
            <a:r>
              <a:rPr lang="en-US" altLang="ko-KR" sz="2000" dirty="0" smtClean="0"/>
              <a:t>Greatly improves update response time without sacrificing view usability</a:t>
            </a:r>
          </a:p>
          <a:p>
            <a:pPr lvl="1"/>
            <a:r>
              <a:rPr lang="en-US" altLang="ko-KR" sz="2000" dirty="0" smtClean="0"/>
              <a:t>More efficient maintenance by combining and condensing updates</a:t>
            </a:r>
          </a:p>
          <a:p>
            <a:pPr lvl="1"/>
            <a:r>
              <a:rPr lang="en-US" altLang="ko-KR" sz="2000" dirty="0" smtClean="0"/>
              <a:t>Totally transparent to applications</a:t>
            </a:r>
          </a:p>
          <a:p>
            <a:r>
              <a:rPr lang="en-US" altLang="ko-KR" sz="2400" dirty="0" smtClean="0"/>
              <a:t>The choice of maintenance strategy (eager </a:t>
            </a:r>
            <a:r>
              <a:rPr lang="en-US" altLang="ko-KR" sz="2400" dirty="0" err="1" smtClean="0"/>
              <a:t>v.s</a:t>
            </a:r>
            <a:r>
              <a:rPr lang="en-US" altLang="ko-KR" sz="2400" dirty="0" smtClean="0"/>
              <a:t>. lazy) depends on</a:t>
            </a:r>
          </a:p>
          <a:p>
            <a:pPr lvl="1"/>
            <a:r>
              <a:rPr lang="en-US" altLang="ko-KR" sz="2000" dirty="0" smtClean="0"/>
              <a:t>The ratio of updates to queries and how soon queries follow after updates</a:t>
            </a:r>
          </a:p>
          <a:p>
            <a:pPr lvl="1"/>
            <a:r>
              <a:rPr lang="en-US" altLang="ko-KR" sz="2000" dirty="0" smtClean="0"/>
              <a:t>The size of updates, relative to the maintenance cost</a:t>
            </a:r>
          </a:p>
          <a:p>
            <a:r>
              <a:rPr lang="en-US" altLang="ko-KR" sz="2400" dirty="0" smtClean="0"/>
              <a:t>Lazy maintenance can be applied to other auxiliary data structures, such as indexes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800" dirty="0" smtClean="0"/>
              <a:t>[1/2]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Materialized </a:t>
            </a:r>
            <a:r>
              <a:rPr lang="en-US" altLang="ko-KR" dirty="0" smtClean="0"/>
              <a:t>views</a:t>
            </a:r>
          </a:p>
          <a:p>
            <a:pPr lvl="1"/>
            <a:r>
              <a:rPr lang="en-US" altLang="ko-KR" dirty="0" smtClean="0"/>
              <a:t>Reduce </a:t>
            </a:r>
            <a:r>
              <a:rPr lang="en-US" altLang="ko-KR" dirty="0" smtClean="0"/>
              <a:t>query execution </a:t>
            </a:r>
            <a:r>
              <a:rPr lang="en-US" altLang="ko-KR" dirty="0" smtClean="0"/>
              <a:t>time</a:t>
            </a:r>
          </a:p>
          <a:p>
            <a:pPr lvl="1"/>
            <a:r>
              <a:rPr lang="en-US" altLang="ko-KR" dirty="0" smtClean="0"/>
              <a:t>Have to be </a:t>
            </a:r>
            <a:r>
              <a:rPr lang="en-US" altLang="ko-KR" dirty="0" smtClean="0">
                <a:solidFill>
                  <a:srgbClr val="990000"/>
                </a:solidFill>
              </a:rPr>
              <a:t>up to date</a:t>
            </a:r>
            <a:r>
              <a:rPr lang="en-US" altLang="ko-KR" dirty="0" smtClean="0"/>
              <a:t> whenever it is accessed by a </a:t>
            </a:r>
            <a:r>
              <a:rPr lang="en-US" altLang="ko-KR" dirty="0" smtClean="0"/>
              <a:t>query</a:t>
            </a:r>
          </a:p>
          <a:p>
            <a:r>
              <a:rPr lang="en-US" altLang="ko-KR" dirty="0" smtClean="0"/>
              <a:t>Traditional solutions</a:t>
            </a:r>
          </a:p>
          <a:p>
            <a:pPr lvl="1"/>
            <a:r>
              <a:rPr lang="en-US" altLang="ko-KR" dirty="0" smtClean="0"/>
              <a:t>Eager maintenance</a:t>
            </a:r>
          </a:p>
          <a:p>
            <a:pPr lvl="2"/>
            <a:r>
              <a:rPr lang="en-US" altLang="ko-KR" dirty="0" smtClean="0"/>
              <a:t>Maintain views as part of the base table update statement (transaction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olidFill>
                  <a:srgbClr val="990000"/>
                </a:solidFill>
              </a:rPr>
              <a:t>Poor response times for updates</a:t>
            </a:r>
            <a:r>
              <a:rPr lang="en-US" altLang="ko-KR" dirty="0" smtClean="0"/>
              <a:t>, especially when multiple views are affected</a:t>
            </a:r>
          </a:p>
          <a:p>
            <a:pPr lvl="1"/>
            <a:r>
              <a:rPr lang="en-US" altLang="ko-KR" dirty="0" smtClean="0"/>
              <a:t>Deferred maintenance</a:t>
            </a:r>
          </a:p>
          <a:p>
            <a:pPr lvl="2"/>
            <a:r>
              <a:rPr lang="en-US" altLang="ko-KR" dirty="0" smtClean="0"/>
              <a:t>Maintenance of a view takes place when explicitly triggered by a user</a:t>
            </a:r>
          </a:p>
          <a:p>
            <a:pPr lvl="2"/>
            <a:r>
              <a:rPr lang="en-US" altLang="ko-KR" dirty="0" smtClean="0"/>
              <a:t>Query may see an </a:t>
            </a:r>
            <a:r>
              <a:rPr lang="en-US" altLang="ko-KR" dirty="0" smtClean="0">
                <a:solidFill>
                  <a:srgbClr val="990000"/>
                </a:solidFill>
              </a:rPr>
              <a:t>out-of-date view</a:t>
            </a:r>
            <a:r>
              <a:rPr lang="en-US" altLang="ko-KR" dirty="0" smtClean="0"/>
              <a:t> and produce an incorrect 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Introduction </a:t>
            </a:r>
            <a:r>
              <a:rPr lang="en-US" altLang="ko-KR" sz="2000" dirty="0" smtClean="0"/>
              <a:t>[2/2]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Lazy View Maintenance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Delay maintenance of a view </a:t>
            </a:r>
            <a:r>
              <a:rPr lang="en-US" altLang="ko-KR" sz="2400" dirty="0" smtClean="0"/>
              <a:t>until</a:t>
            </a:r>
          </a:p>
          <a:p>
            <a:pPr lvl="1"/>
            <a:r>
              <a:rPr lang="en-US" altLang="ko-KR" sz="2000" dirty="0" smtClean="0"/>
              <a:t>The system has free cycles, or</a:t>
            </a:r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 smtClean="0"/>
              <a:t>view is needed by a query</a:t>
            </a:r>
            <a:endParaRPr lang="en-US" altLang="ko-KR" sz="2000" dirty="0" smtClean="0"/>
          </a:p>
          <a:p>
            <a:r>
              <a:rPr lang="en-US" altLang="ko-KR" sz="2400" dirty="0" smtClean="0"/>
              <a:t>Store away enough information so that views can be maintained later</a:t>
            </a:r>
          </a:p>
          <a:p>
            <a:pPr lvl="1"/>
            <a:r>
              <a:rPr lang="en-US" altLang="ko-KR" sz="2000" dirty="0" smtClean="0"/>
              <a:t>Version store and delta tables</a:t>
            </a:r>
          </a:p>
          <a:p>
            <a:r>
              <a:rPr lang="en-US" altLang="ko-KR" sz="2400" dirty="0" smtClean="0"/>
              <a:t>Transparent </a:t>
            </a:r>
            <a:r>
              <a:rPr lang="en-US" altLang="ko-KR" sz="2400" dirty="0" smtClean="0"/>
              <a:t>to queries: views are always </a:t>
            </a:r>
            <a:r>
              <a:rPr lang="en-US" altLang="ko-KR" sz="2400" dirty="0" smtClean="0"/>
              <a:t>up-to-date</a:t>
            </a:r>
          </a:p>
          <a:p>
            <a:r>
              <a:rPr lang="en-US" altLang="ko-KR" sz="2400" dirty="0" smtClean="0"/>
              <a:t>Benefits</a:t>
            </a:r>
          </a:p>
          <a:p>
            <a:pPr lvl="1"/>
            <a:r>
              <a:rPr lang="en-US" altLang="ko-KR" sz="2000" dirty="0" smtClean="0"/>
              <a:t>View </a:t>
            </a:r>
            <a:r>
              <a:rPr lang="en-US" altLang="ko-KR" sz="2000" dirty="0" smtClean="0"/>
              <a:t>maintenance cost can be hidden from </a:t>
            </a:r>
            <a:r>
              <a:rPr lang="en-US" altLang="ko-KR" sz="2000" dirty="0" smtClean="0"/>
              <a:t>queries</a:t>
            </a:r>
          </a:p>
          <a:p>
            <a:pPr lvl="1"/>
            <a:r>
              <a:rPr lang="en-US" altLang="ko-KR" sz="2000" dirty="0" smtClean="0"/>
              <a:t>More efficient maintenance when combining multiple (small) update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Solution overview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Maintenance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Condensing delta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streams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Solution Overview </a:t>
            </a:r>
            <a:r>
              <a:rPr lang="en-US" altLang="ko-KR" sz="2000" dirty="0" smtClean="0"/>
              <a:t>[1/5]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System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Under Snapshot isolation</a:t>
            </a:r>
          </a:p>
          <a:p>
            <a:pPr lvl="1"/>
            <a:r>
              <a:rPr lang="en-US" altLang="ko-KR" sz="1800" dirty="0" smtClean="0"/>
              <a:t>All reads within a transaction 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will see a consistent snapshot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of the database</a:t>
            </a:r>
          </a:p>
          <a:p>
            <a:r>
              <a:rPr lang="en-US" altLang="ko-KR" sz="2000" dirty="0" smtClean="0"/>
              <a:t>Version store</a:t>
            </a:r>
          </a:p>
          <a:p>
            <a:pPr lvl="1"/>
            <a:r>
              <a:rPr lang="en-US" altLang="ko-KR" sz="1800" dirty="0" smtClean="0"/>
              <a:t>Keeps track of all active database</a:t>
            </a:r>
          </a:p>
          <a:p>
            <a:pPr lvl="1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versions</a:t>
            </a:r>
          </a:p>
          <a:p>
            <a:r>
              <a:rPr lang="en-US" altLang="ko-KR" sz="2000" dirty="0" smtClean="0"/>
              <a:t>Delta tables</a:t>
            </a:r>
          </a:p>
          <a:p>
            <a:pPr lvl="1"/>
            <a:r>
              <a:rPr lang="en-US" altLang="ko-KR" sz="1800" dirty="0" smtClean="0"/>
              <a:t>Store delta rows; one per base table</a:t>
            </a:r>
          </a:p>
          <a:p>
            <a:r>
              <a:rPr lang="en-US" altLang="ko-KR" sz="2000" dirty="0" smtClean="0"/>
              <a:t>Task queue</a:t>
            </a:r>
          </a:p>
          <a:p>
            <a:pPr lvl="1"/>
            <a:r>
              <a:rPr lang="en-US" altLang="ko-KR" sz="1800" dirty="0" smtClean="0"/>
              <a:t>store pending maintenance tasks</a:t>
            </a:r>
          </a:p>
          <a:p>
            <a:r>
              <a:rPr lang="en-US" altLang="ko-KR" sz="2000" dirty="0" smtClean="0"/>
              <a:t>Maintenance manager (low priority, in memory)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 descr="system_overview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1643050"/>
            <a:ext cx="4470684" cy="2410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Solution Overview </a:t>
            </a:r>
            <a:r>
              <a:rPr lang="en-US" altLang="ko-KR" sz="2000" dirty="0" smtClean="0"/>
              <a:t>[2/5]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Step 1: Update Transactions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 each update statement</a:t>
            </a:r>
          </a:p>
          <a:p>
            <a:pPr lvl="1"/>
            <a:r>
              <a:rPr lang="en-US" altLang="ko-KR" sz="1800" dirty="0" smtClean="0"/>
              <a:t>Skip view maintenance</a:t>
            </a:r>
          </a:p>
          <a:p>
            <a:pPr lvl="1"/>
            <a:r>
              <a:rPr lang="en-US" altLang="ko-KR" sz="1800" dirty="0" smtClean="0"/>
              <a:t>Store into the corresponding delta table</a:t>
            </a:r>
          </a:p>
          <a:p>
            <a:pPr lvl="2"/>
            <a:r>
              <a:rPr lang="en-US" altLang="ko-KR" sz="1600" dirty="0" smtClean="0"/>
              <a:t>The </a:t>
            </a:r>
            <a:r>
              <a:rPr lang="en-US" altLang="ko-KR" sz="1600" i="1" dirty="0" smtClean="0"/>
              <a:t>delta stream</a:t>
            </a:r>
            <a:r>
              <a:rPr lang="en-US" altLang="ko-KR" sz="1600" dirty="0" smtClean="0"/>
              <a:t> (transform </a:t>
            </a:r>
            <a:r>
              <a:rPr lang="en-US" altLang="ko-KR" sz="1600" i="1" dirty="0" smtClean="0"/>
              <a:t>delta stream</a:t>
            </a:r>
            <a:r>
              <a:rPr lang="en-US" altLang="ko-KR" sz="1600" dirty="0" smtClean="0"/>
              <a:t> to </a:t>
            </a:r>
            <a:r>
              <a:rPr lang="en-US" altLang="ko-KR" sz="1600" i="1" dirty="0" smtClean="0"/>
              <a:t>split delta stream</a:t>
            </a:r>
            <a:r>
              <a:rPr lang="en-US" altLang="ko-KR" sz="1600" dirty="0" smtClean="0"/>
              <a:t> with an additional </a:t>
            </a:r>
            <a:r>
              <a:rPr lang="en-US" altLang="ko-KR" sz="1600" i="1" dirty="0" smtClean="0"/>
              <a:t>action</a:t>
            </a:r>
            <a:r>
              <a:rPr lang="en-US" altLang="ko-KR" sz="1600" dirty="0" smtClean="0"/>
              <a:t> column)</a:t>
            </a:r>
          </a:p>
          <a:p>
            <a:pPr lvl="2"/>
            <a:r>
              <a:rPr lang="en-US" altLang="ko-KR" sz="1600" dirty="0" smtClean="0"/>
              <a:t>Action column, transaction sequence number(TXSN), statement number(STMTSN)</a:t>
            </a:r>
          </a:p>
          <a:p>
            <a:r>
              <a:rPr lang="en-US" altLang="ko-KR" sz="2000" dirty="0" smtClean="0"/>
              <a:t>When the update transaction commits</a:t>
            </a:r>
          </a:p>
          <a:p>
            <a:pPr lvl="1"/>
            <a:r>
              <a:rPr lang="en-US" altLang="ko-KR" sz="1800" dirty="0" smtClean="0"/>
              <a:t>Construct a lazy maintenance task per affected view</a:t>
            </a:r>
          </a:p>
          <a:p>
            <a:pPr lvl="1"/>
            <a:r>
              <a:rPr lang="en-US" altLang="ko-KR" sz="1800" dirty="0" smtClean="0"/>
              <a:t>Report tasks to the maintenance manager</a:t>
            </a:r>
          </a:p>
          <a:p>
            <a:pPr lvl="1"/>
            <a:r>
              <a:rPr lang="en-US" altLang="ko-KR" sz="1800" dirty="0" smtClean="0"/>
              <a:t>Write tasks to the persistent task table</a:t>
            </a:r>
          </a:p>
          <a:p>
            <a:r>
              <a:rPr lang="en-US" altLang="ko-KR" sz="2000" dirty="0" smtClean="0"/>
              <a:t>What if the transaction fails?</a:t>
            </a:r>
          </a:p>
          <a:p>
            <a:pPr lvl="1"/>
            <a:r>
              <a:rPr lang="en-US" altLang="ko-KR" sz="1800" dirty="0" smtClean="0"/>
              <a:t>No information is stored in the manager</a:t>
            </a:r>
          </a:p>
          <a:p>
            <a:pPr lvl="1"/>
            <a:r>
              <a:rPr lang="en-US" altLang="ko-KR" sz="1800" dirty="0" smtClean="0"/>
              <a:t>No task is constructed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 descr="system_overview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4429132"/>
            <a:ext cx="3176585" cy="1712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Solution Overview </a:t>
            </a:r>
            <a:r>
              <a:rPr lang="en-US" altLang="ko-KR" sz="2000" dirty="0" smtClean="0"/>
              <a:t>[3/5]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Step </a:t>
            </a:r>
            <a:r>
              <a:rPr lang="en-US" altLang="ko-KR" dirty="0" smtClean="0"/>
              <a:t>2: Lazy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manager wakes up every few seconds</a:t>
            </a:r>
          </a:p>
          <a:p>
            <a:pPr lvl="1"/>
            <a:r>
              <a:rPr lang="en-US" altLang="ko-KR" sz="1800" dirty="0" smtClean="0"/>
              <a:t>Goes back to sleep if the system is busy or there are no pending maintenance tasks</a:t>
            </a:r>
          </a:p>
          <a:p>
            <a:pPr lvl="1"/>
            <a:r>
              <a:rPr lang="en-US" altLang="ko-KR" sz="1800" dirty="0" smtClean="0"/>
              <a:t>Constructs a low-priority background maintenance job and schedules it</a:t>
            </a:r>
          </a:p>
          <a:p>
            <a:r>
              <a:rPr lang="en-US" altLang="ko-KR" sz="2000" dirty="0" smtClean="0"/>
              <a:t>Maintenance jobs</a:t>
            </a:r>
          </a:p>
          <a:p>
            <a:pPr lvl="1"/>
            <a:r>
              <a:rPr lang="en-US" altLang="ko-KR" sz="1800" dirty="0" smtClean="0"/>
              <a:t>Jobs for the same view are always executed in the commit order of the originating transactions</a:t>
            </a:r>
          </a:p>
          <a:p>
            <a:pPr lvl="1"/>
            <a:r>
              <a:rPr lang="en-US" altLang="ko-KR" sz="1800" dirty="0" smtClean="0"/>
              <a:t>Completion: report to the manager and delete the task(s) from the persistent task table</a:t>
            </a:r>
          </a:p>
          <a:p>
            <a:r>
              <a:rPr lang="en-US" altLang="ko-KR" sz="2000" dirty="0" smtClean="0"/>
              <a:t>Garbage collection in the manager</a:t>
            </a:r>
          </a:p>
          <a:p>
            <a:pPr lvl="1"/>
            <a:r>
              <a:rPr lang="en-US" altLang="ko-KR" sz="1800" dirty="0" smtClean="0"/>
              <a:t>Reclaims versions that are no longer used</a:t>
            </a:r>
          </a:p>
          <a:p>
            <a:pPr lvl="1"/>
            <a:r>
              <a:rPr lang="en-US" altLang="ko-KR" sz="1800" dirty="0" smtClean="0"/>
              <a:t>Cleans up delta tables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 descr="system_overview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4429132"/>
            <a:ext cx="3176585" cy="1712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Solution Overview </a:t>
            </a:r>
            <a:r>
              <a:rPr lang="en-US" altLang="ko-KR" sz="2000" dirty="0" smtClean="0"/>
              <a:t>[4/5]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Step </a:t>
            </a:r>
            <a:r>
              <a:rPr lang="en-US" altLang="ko-KR" dirty="0" smtClean="0"/>
              <a:t>3: Query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If the view is up-to-date</a:t>
            </a:r>
          </a:p>
          <a:p>
            <a:pPr lvl="1"/>
            <a:r>
              <a:rPr lang="en-US" altLang="ko-KR" sz="1800" dirty="0" smtClean="0"/>
              <a:t>Virtually no delay in query execution</a:t>
            </a:r>
          </a:p>
          <a:p>
            <a:r>
              <a:rPr lang="en-US" altLang="ko-KR" sz="2000" dirty="0" smtClean="0"/>
              <a:t>If the view has pending maintenance tasks,</a:t>
            </a:r>
          </a:p>
          <a:p>
            <a:pPr lvl="1"/>
            <a:r>
              <a:rPr lang="en-US" altLang="ko-KR" sz="1800" dirty="0" smtClean="0"/>
              <a:t>Ask the maintenance manager to schedule them immediately (On-demand Maintenance)</a:t>
            </a:r>
          </a:p>
          <a:p>
            <a:pPr lvl="2"/>
            <a:r>
              <a:rPr lang="en-US" altLang="ko-KR" sz="1600" dirty="0" smtClean="0"/>
              <a:t>Maintenance jobs are executed in separate transactions and commits</a:t>
            </a:r>
          </a:p>
          <a:p>
            <a:pPr lvl="2"/>
            <a:r>
              <a:rPr lang="en-US" altLang="ko-KR" sz="1600" dirty="0" smtClean="0"/>
              <a:t>If query aborts, committed jobs will not roll back</a:t>
            </a:r>
          </a:p>
          <a:p>
            <a:pPr lvl="1"/>
            <a:r>
              <a:rPr lang="en-US" altLang="ko-KR" sz="1800" dirty="0" smtClean="0"/>
              <a:t>Query resumes execution when all the tasks have completed</a:t>
            </a:r>
          </a:p>
          <a:p>
            <a:r>
              <a:rPr lang="en-US" altLang="ko-KR" sz="2000" dirty="0" smtClean="0"/>
              <a:t>Complex scenario: query uses a view that is affected by earlier updates within the same transaction</a:t>
            </a:r>
          </a:p>
          <a:p>
            <a:pPr lvl="1"/>
            <a:r>
              <a:rPr lang="en-US" altLang="ko-KR" sz="1800" dirty="0" smtClean="0"/>
              <a:t>Split maintenance into two parts</a:t>
            </a:r>
          </a:p>
          <a:p>
            <a:pPr lvl="2"/>
            <a:r>
              <a:rPr lang="en-US" altLang="ko-KR" sz="1600" dirty="0" smtClean="0"/>
              <a:t>Bring view up-to-date as of before the trans</a:t>
            </a:r>
          </a:p>
          <a:p>
            <a:pPr lvl="2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/>
              <a:t>in a separate trans</a:t>
            </a:r>
          </a:p>
          <a:p>
            <a:pPr lvl="2"/>
            <a:r>
              <a:rPr lang="en-US" altLang="ko-KR" sz="1600" dirty="0" smtClean="0"/>
              <a:t>Maintain pending updates within the current trans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514F-C14F-40B9-BE47-4F1FF0EF5F3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 descr="system_overview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4429132"/>
            <a:ext cx="3176585" cy="1712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NU IDB Lab.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NU IDB Lab.">
      <a:majorFont>
        <a:latin typeface="Gill Sans MT"/>
        <a:ea typeface="굴림"/>
        <a:cs typeface=""/>
      </a:majorFont>
      <a:minorFont>
        <a:latin typeface="Gill Sans MT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 Format</Template>
  <TotalTime>4359</TotalTime>
  <Words>1295</Words>
  <Application>Microsoft Office PowerPoint</Application>
  <PresentationFormat>화면 슬라이드 쇼(4:3)</PresentationFormat>
  <Paragraphs>443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 Format</vt:lpstr>
      <vt:lpstr>Lazy Maintenance of Materialized Views</vt:lpstr>
      <vt:lpstr>Contents</vt:lpstr>
      <vt:lpstr>Introduction [1/2]</vt:lpstr>
      <vt:lpstr>Introduction [2/2] Lazy View Maintenance</vt:lpstr>
      <vt:lpstr>Contents</vt:lpstr>
      <vt:lpstr>Solution Overview [1/5] System Overview</vt:lpstr>
      <vt:lpstr>Solution Overview [2/5] Step 1: Update Transactions</vt:lpstr>
      <vt:lpstr>Solution Overview [3/5] Step 2: Lazy Maintenance</vt:lpstr>
      <vt:lpstr>Solution Overview [4/5] Step 3: Query Execution</vt:lpstr>
      <vt:lpstr>Solution Overview [5/5] Effect on Response Time</vt:lpstr>
      <vt:lpstr>Contents</vt:lpstr>
      <vt:lpstr>Maintenance Algorithms [1/1] Normalized Delta Streams</vt:lpstr>
      <vt:lpstr>Maintenance Algorithms [2/2] Computing View Delta Streams</vt:lpstr>
      <vt:lpstr>Maintenance Algorithms [3/3] Combining Maintenance Tasks</vt:lpstr>
      <vt:lpstr>Maintenance Algorithms [4/4] Schedule Maintenance Tasks</vt:lpstr>
      <vt:lpstr>Contents</vt:lpstr>
      <vt:lpstr>Condensing delta streams [1/4] Applying View Delta</vt:lpstr>
      <vt:lpstr>Condensing delta streams [2/4] “Condense” Operator</vt:lpstr>
      <vt:lpstr>Condensing delta streams [3/4] “Condense” Operator</vt:lpstr>
      <vt:lpstr>Condensing delta streams [4/4] Partial Condense</vt:lpstr>
      <vt:lpstr>Contents</vt:lpstr>
      <vt:lpstr>Experiments [1/5] Experimental Setup</vt:lpstr>
      <vt:lpstr>Experiments [2/5] Update Response Time</vt:lpstr>
      <vt:lpstr>Experiments [3/5] Maintenance Cost</vt:lpstr>
      <vt:lpstr>Experiments [4/5] Multiple Updates</vt:lpstr>
      <vt:lpstr>Experiments [5/5] Lazy Maintenance Overhead</vt:lpstr>
      <vt:lpstr>Contents</vt:lpstr>
      <vt:lpstr>Conclusion</vt:lpstr>
    </vt:vector>
  </TitlesOfParts>
  <Company>idblab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Junseok Yang</dc:creator>
  <cp:lastModifiedBy>Junseok Yang</cp:lastModifiedBy>
  <cp:revision>166</cp:revision>
  <dcterms:created xsi:type="dcterms:W3CDTF">2008-04-01T04:14:47Z</dcterms:created>
  <dcterms:modified xsi:type="dcterms:W3CDTF">2008-04-04T05:47:18Z</dcterms:modified>
</cp:coreProperties>
</file>