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1" r:id="rId10"/>
    <p:sldId id="266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1955" autoAdjust="0"/>
  </p:normalViewPr>
  <p:slideViewPr>
    <p:cSldViewPr>
      <p:cViewPr>
        <p:scale>
          <a:sx n="100" d="100"/>
          <a:sy n="100" d="100"/>
        </p:scale>
        <p:origin x="-194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 smtClean="0"/>
              <a:t>1. </a:t>
            </a:r>
            <a:r>
              <a:rPr lang="en-US" altLang="ko-KR" dirty="0" smtClean="0"/>
              <a:t>Introduction</a:t>
            </a:r>
          </a:p>
          <a:p>
            <a:pPr algn="r"/>
            <a:r>
              <a:rPr lang="en-US" altLang="ko-KR" dirty="0" smtClean="0"/>
              <a:t>June 24, 2010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Basic Concepts</a:t>
            </a:r>
          </a:p>
          <a:p>
            <a:r>
              <a:rPr lang="en-US" altLang="ko-KR" dirty="0" smtClean="0"/>
              <a:t>The Retrieval Process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retrieval</a:t>
            </a:r>
          </a:p>
          <a:p>
            <a:pPr lvl="1"/>
            <a:r>
              <a:rPr lang="en-US" altLang="ko-KR" dirty="0" smtClean="0"/>
              <a:t>Representation, storage, organization of, and access to information items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Goal of information retrieval system</a:t>
            </a:r>
          </a:p>
          <a:p>
            <a:pPr lvl="1"/>
            <a:r>
              <a:rPr lang="en-US" altLang="ko-KR" dirty="0" smtClean="0"/>
              <a:t>To retrieve information which might be </a:t>
            </a:r>
            <a:r>
              <a:rPr lang="en-US" altLang="ko-KR" b="1" dirty="0" smtClean="0"/>
              <a:t>useful or relevant</a:t>
            </a:r>
            <a:r>
              <a:rPr lang="en-US" altLang="ko-KR" dirty="0" smtClean="0"/>
              <a:t> to the user</a:t>
            </a:r>
          </a:p>
          <a:p>
            <a:pPr lvl="1"/>
            <a:r>
              <a:rPr lang="en-US" altLang="ko-KR" dirty="0" smtClean="0"/>
              <a:t>To retrieve as few non-relevant documents as possible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Query</a:t>
            </a:r>
          </a:p>
          <a:p>
            <a:pPr lvl="1"/>
            <a:r>
              <a:rPr lang="en-US" altLang="ko-KR" dirty="0" smtClean="0"/>
              <a:t>A set of </a:t>
            </a:r>
            <a:r>
              <a:rPr lang="en-US" altLang="ko-KR" b="1" dirty="0" smtClean="0"/>
              <a:t>keywords</a:t>
            </a:r>
            <a:r>
              <a:rPr lang="en-US" altLang="ko-KR" dirty="0" smtClean="0"/>
              <a:t> or index terms</a:t>
            </a:r>
          </a:p>
          <a:p>
            <a:pPr lvl="1"/>
            <a:r>
              <a:rPr lang="en-US" altLang="ko-KR" dirty="0" smtClean="0"/>
              <a:t>Processed by search engine or information retrieval system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versus data retrieval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b="1" dirty="0" smtClean="0"/>
              <a:t>retrieval of information</a:t>
            </a:r>
            <a:r>
              <a:rPr lang="en-US" altLang="ko-KR" dirty="0" smtClean="0"/>
              <a:t> as opposed to the retrieval of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retrieval</a:t>
            </a:r>
          </a:p>
          <a:p>
            <a:pPr lvl="1"/>
            <a:r>
              <a:rPr lang="en-US" altLang="ko-KR" dirty="0" smtClean="0"/>
              <a:t>Determining which documents of a collection contain the keywords in the user query</a:t>
            </a:r>
          </a:p>
          <a:p>
            <a:pPr lvl="1"/>
            <a:r>
              <a:rPr lang="en-US" altLang="ko-KR" dirty="0" smtClean="0"/>
              <a:t>Not enough to satisfy the </a:t>
            </a:r>
            <a:r>
              <a:rPr lang="en-US" altLang="ko-KR" b="1" dirty="0" smtClean="0"/>
              <a:t>user information need</a:t>
            </a:r>
          </a:p>
          <a:p>
            <a:pPr lvl="1"/>
            <a:r>
              <a:rPr lang="en-US" altLang="ko-KR" dirty="0" smtClean="0"/>
              <a:t>Well defined semantics</a:t>
            </a:r>
          </a:p>
          <a:p>
            <a:pPr lvl="1"/>
            <a:r>
              <a:rPr lang="en-US" altLang="ko-KR" dirty="0" smtClean="0"/>
              <a:t>E.g. regular expression or relational algebra expression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Information retrieval </a:t>
            </a:r>
          </a:p>
          <a:p>
            <a:pPr lvl="1"/>
            <a:r>
              <a:rPr lang="en-US" altLang="ko-KR" dirty="0" smtClean="0"/>
              <a:t>Dealing with natural language text which is not well structured</a:t>
            </a:r>
          </a:p>
          <a:p>
            <a:pPr lvl="1"/>
            <a:r>
              <a:rPr lang="en-US" altLang="ko-KR" dirty="0" smtClean="0"/>
              <a:t>Information about a subject topic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Difficulty of information retrieval systems</a:t>
            </a:r>
          </a:p>
          <a:p>
            <a:pPr lvl="1"/>
            <a:r>
              <a:rPr lang="en-US" altLang="ko-KR" dirty="0" smtClean="0"/>
              <a:t>Knowing how to extract information from the document text</a:t>
            </a:r>
          </a:p>
          <a:p>
            <a:pPr lvl="1"/>
            <a:r>
              <a:rPr lang="en-US" altLang="ko-KR" dirty="0" smtClean="0"/>
              <a:t>Knowing how to use it to decide </a:t>
            </a:r>
            <a:r>
              <a:rPr lang="en-US" altLang="ko-KR" b="1" dirty="0" smtClean="0"/>
              <a:t>relevance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r>
              <a:rPr lang="en-US" altLang="ko-KR" dirty="0" smtClean="0"/>
              <a:t>Research in information retrieval</a:t>
            </a:r>
          </a:p>
          <a:p>
            <a:pPr lvl="1"/>
            <a:r>
              <a:rPr lang="en-US" altLang="ko-KR" dirty="0" smtClean="0"/>
              <a:t>Modeling, document classification and categorization, system architecture, user interfaces, data visualization, filtering, language, etc.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Objectives of information retrieval systems</a:t>
            </a:r>
          </a:p>
          <a:p>
            <a:pPr lvl="1"/>
            <a:r>
              <a:rPr lang="en-US" altLang="ko-KR" dirty="0" smtClean="0"/>
              <a:t>Minimize search overhead</a:t>
            </a:r>
          </a:p>
          <a:p>
            <a:pPr lvl="1"/>
            <a:r>
              <a:rPr lang="en-US" altLang="ko-KR" dirty="0" smtClean="0"/>
              <a:t>Good search tools</a:t>
            </a:r>
          </a:p>
          <a:p>
            <a:pPr lvl="1"/>
            <a:r>
              <a:rPr lang="en-US" altLang="ko-KR" dirty="0" smtClean="0"/>
              <a:t>Helpful presentation of results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Effective retrieval of relevant information</a:t>
            </a:r>
          </a:p>
          <a:p>
            <a:pPr lvl="1"/>
            <a:r>
              <a:rPr lang="en-US" altLang="ko-KR" dirty="0" smtClean="0"/>
              <a:t>User task</a:t>
            </a:r>
          </a:p>
          <a:p>
            <a:pPr lvl="1"/>
            <a:r>
              <a:rPr lang="en-US" altLang="ko-KR" dirty="0" smtClean="0"/>
              <a:t>Logical view of the documents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User task</a:t>
            </a:r>
          </a:p>
          <a:p>
            <a:pPr lvl="1"/>
            <a:r>
              <a:rPr lang="en-US" altLang="ko-KR" dirty="0" smtClean="0"/>
              <a:t>Translating her information need into 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query</a:t>
            </a:r>
          </a:p>
          <a:p>
            <a:pPr lvl="1"/>
            <a:r>
              <a:rPr lang="en-US" altLang="ko-KR" dirty="0" smtClean="0"/>
              <a:t>Specifying </a:t>
            </a:r>
            <a:r>
              <a:rPr lang="en-US" altLang="ko-KR" b="1" dirty="0" smtClean="0"/>
              <a:t>a set of words</a:t>
            </a:r>
            <a:r>
              <a:rPr lang="en-US" altLang="ko-KR" dirty="0" smtClean="0"/>
              <a:t> which convey the semantics of the information need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Browsing </a:t>
            </a:r>
          </a:p>
          <a:p>
            <a:pPr lvl="1"/>
            <a:r>
              <a:rPr lang="en-US" altLang="ko-KR" dirty="0" smtClean="0"/>
              <a:t>A process of retrieving information</a:t>
            </a:r>
          </a:p>
          <a:p>
            <a:pPr lvl="1"/>
            <a:r>
              <a:rPr lang="en-US" altLang="ko-KR" dirty="0" smtClean="0"/>
              <a:t>Main objectives are not clearly defined in the beginning and whose purpose might change during the interaction with system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Concepts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204864"/>
            <a:ext cx="2221469" cy="3192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2160240" cy="3128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237553" y="4797152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</a:t>
            </a:r>
            <a:endParaRPr lang="ko-KR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280" y="49411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4067944" y="2276872"/>
            <a:ext cx="1368152" cy="792088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Retrieval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4067944" y="4509120"/>
            <a:ext cx="1368152" cy="792088"/>
          </a:xfrm>
          <a:prstGeom prst="round2Diag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Browsing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rot="5400000">
            <a:off x="4031940" y="3789040"/>
            <a:ext cx="144016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0178" idx="1"/>
            <a:endCxn id="10" idx="0"/>
          </p:cNvCxnSpPr>
          <p:nvPr/>
        </p:nvCxnSpPr>
        <p:spPr>
          <a:xfrm rot="10800000" flipV="1">
            <a:off x="5436096" y="3800942"/>
            <a:ext cx="936104" cy="11042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0178" idx="1"/>
            <a:endCxn id="9" idx="0"/>
          </p:cNvCxnSpPr>
          <p:nvPr/>
        </p:nvCxnSpPr>
        <p:spPr>
          <a:xfrm rot="10800000">
            <a:off x="5436096" y="2672916"/>
            <a:ext cx="936104" cy="1128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0179" idx="3"/>
            <a:endCxn id="9" idx="2"/>
          </p:cNvCxnSpPr>
          <p:nvPr/>
        </p:nvCxnSpPr>
        <p:spPr>
          <a:xfrm flipV="1">
            <a:off x="2987824" y="2672916"/>
            <a:ext cx="1080120" cy="1168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0179" idx="3"/>
            <a:endCxn id="10" idx="2"/>
          </p:cNvCxnSpPr>
          <p:nvPr/>
        </p:nvCxnSpPr>
        <p:spPr>
          <a:xfrm>
            <a:off x="2987824" y="3841289"/>
            <a:ext cx="1080120" cy="1063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/>
          <p:cNvSpPr/>
          <p:nvPr/>
        </p:nvSpPr>
        <p:spPr>
          <a:xfrm>
            <a:off x="4427984" y="1988840"/>
            <a:ext cx="720080" cy="648072"/>
          </a:xfrm>
          <a:prstGeom prst="arc">
            <a:avLst>
              <a:gd name="adj1" fmla="val 11255172"/>
              <a:gd name="adj2" fmla="val 2141059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/>
        </p:nvSpPr>
        <p:spPr>
          <a:xfrm rot="10800000">
            <a:off x="4427985" y="4941168"/>
            <a:ext cx="720080" cy="648072"/>
          </a:xfrm>
          <a:prstGeom prst="arc">
            <a:avLst>
              <a:gd name="adj1" fmla="val 11255172"/>
              <a:gd name="adj2" fmla="val 2141059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12747" y="1331476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Interaction of the user with the retrieval system through distinct tasks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Logical view of the documents</a:t>
            </a:r>
          </a:p>
          <a:p>
            <a:pPr lvl="1"/>
            <a:r>
              <a:rPr lang="en-US" altLang="ko-KR" dirty="0" smtClean="0"/>
              <a:t>Represented through </a:t>
            </a:r>
            <a:r>
              <a:rPr lang="en-US" altLang="ko-KR" b="1" dirty="0" smtClean="0"/>
              <a:t>a set of index terms or keywords</a:t>
            </a:r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Full text</a:t>
            </a:r>
            <a:r>
              <a:rPr lang="en-US" altLang="ko-KR" dirty="0" smtClean="0"/>
              <a:t> logical view of the documents</a:t>
            </a:r>
          </a:p>
          <a:p>
            <a:pPr lvl="1"/>
            <a:r>
              <a:rPr lang="en-US" altLang="ko-KR" dirty="0" smtClean="0"/>
              <a:t>To represent a document by its full set of words</a:t>
            </a:r>
          </a:p>
          <a:p>
            <a:pPr lvl="1"/>
            <a:r>
              <a:rPr lang="en-US" altLang="ko-KR" dirty="0" smtClean="0"/>
              <a:t>Higher computational costs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Text operations or transformations</a:t>
            </a:r>
          </a:p>
          <a:p>
            <a:pPr lvl="1"/>
            <a:r>
              <a:rPr lang="en-US" altLang="ko-KR" dirty="0" smtClean="0"/>
              <a:t>From </a:t>
            </a:r>
            <a:r>
              <a:rPr lang="en-US" altLang="ko-KR" b="1" dirty="0" smtClean="0"/>
              <a:t>a full text</a:t>
            </a:r>
            <a:r>
              <a:rPr lang="en-US" altLang="ko-KR" dirty="0" smtClean="0"/>
              <a:t> to </a:t>
            </a:r>
            <a:r>
              <a:rPr lang="en-US" altLang="ko-KR" b="1" dirty="0" smtClean="0"/>
              <a:t>a set of index terms</a:t>
            </a:r>
          </a:p>
          <a:p>
            <a:pPr lvl="1"/>
            <a:r>
              <a:rPr lang="en-US" altLang="ko-KR" dirty="0" smtClean="0"/>
              <a:t>Elimination of </a:t>
            </a:r>
            <a:r>
              <a:rPr lang="en-US" altLang="ko-KR" b="1" dirty="0" err="1" smtClean="0"/>
              <a:t>stopwords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Use of </a:t>
            </a:r>
            <a:r>
              <a:rPr lang="en-US" altLang="ko-KR" b="1" dirty="0" smtClean="0"/>
              <a:t>stemming</a:t>
            </a:r>
          </a:p>
          <a:p>
            <a:pPr lvl="1"/>
            <a:r>
              <a:rPr lang="en-US" altLang="ko-KR" dirty="0" smtClean="0"/>
              <a:t>Identification of noun groups</a:t>
            </a:r>
          </a:p>
          <a:p>
            <a:pPr lvl="1"/>
            <a:r>
              <a:rPr lang="en-US" altLang="ko-KR" dirty="0" smtClean="0"/>
              <a:t>Compression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Retrieval Process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068960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4293096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5517232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Ranking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904" y="3068960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Indexing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4293096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068960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 Manager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6012160" y="4293096"/>
            <a:ext cx="1728192" cy="10801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9632" y="1124744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2204864"/>
            <a:ext cx="37444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Operations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>
            <a:stCxn id="10" idx="1"/>
            <a:endCxn id="8" idx="3"/>
          </p:cNvCxnSpPr>
          <p:nvPr/>
        </p:nvCxnSpPr>
        <p:spPr>
          <a:xfrm rot="10800000">
            <a:off x="5004048" y="3429000"/>
            <a:ext cx="11521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11" idx="1"/>
          </p:cNvCxnSpPr>
          <p:nvPr/>
        </p:nvCxnSpPr>
        <p:spPr>
          <a:xfrm rot="5400000">
            <a:off x="6624228" y="4041068"/>
            <a:ext cx="504056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3848" y="5733256"/>
            <a:ext cx="546810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The Process of Retrieving Information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화살표 연결선 22"/>
          <p:cNvCxnSpPr>
            <a:stCxn id="9" idx="1"/>
            <a:endCxn id="6" idx="3"/>
          </p:cNvCxnSpPr>
          <p:nvPr/>
        </p:nvCxnSpPr>
        <p:spPr>
          <a:xfrm rot="10800000">
            <a:off x="2555776" y="4653136"/>
            <a:ext cx="11521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2"/>
            <a:endCxn id="7" idx="0"/>
          </p:cNvCxnSpPr>
          <p:nvPr/>
        </p:nvCxnSpPr>
        <p:spPr>
          <a:xfrm rot="5400000">
            <a:off x="1655676" y="5265204"/>
            <a:ext cx="5040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2"/>
          </p:cNvCxnSpPr>
          <p:nvPr/>
        </p:nvCxnSpPr>
        <p:spPr>
          <a:xfrm rot="5400000">
            <a:off x="1727684" y="2024844"/>
            <a:ext cx="36004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2" idx="1"/>
            <a:endCxn id="5" idx="1"/>
          </p:cNvCxnSpPr>
          <p:nvPr/>
        </p:nvCxnSpPr>
        <p:spPr>
          <a:xfrm rot="10800000" flipV="1">
            <a:off x="1259632" y="1484784"/>
            <a:ext cx="1588" cy="1944216"/>
          </a:xfrm>
          <a:prstGeom prst="bentConnector3">
            <a:avLst>
              <a:gd name="adj1" fmla="val 368221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1"/>
          </p:cNvCxnSpPr>
          <p:nvPr/>
        </p:nvCxnSpPr>
        <p:spPr>
          <a:xfrm rot="10800000">
            <a:off x="1259632" y="1268760"/>
            <a:ext cx="1588" cy="4608512"/>
          </a:xfrm>
          <a:prstGeom prst="bentConnector4">
            <a:avLst>
              <a:gd name="adj1" fmla="val 66219164"/>
              <a:gd name="adj2" fmla="val 9985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5" idx="2"/>
            <a:endCxn id="6" idx="0"/>
          </p:cNvCxnSpPr>
          <p:nvPr/>
        </p:nvCxnSpPr>
        <p:spPr>
          <a:xfrm rot="5400000">
            <a:off x="1655676" y="4041068"/>
            <a:ext cx="5040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5" idx="0"/>
          </p:cNvCxnSpPr>
          <p:nvPr/>
        </p:nvCxnSpPr>
        <p:spPr>
          <a:xfrm rot="5400000">
            <a:off x="1691680" y="2852936"/>
            <a:ext cx="4320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0" idx="0"/>
            <a:endCxn id="12" idx="3"/>
          </p:cNvCxnSpPr>
          <p:nvPr/>
        </p:nvCxnSpPr>
        <p:spPr>
          <a:xfrm rot="16200000" flipV="1">
            <a:off x="3923928" y="116632"/>
            <a:ext cx="1584176" cy="432048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endCxn id="13" idx="3"/>
          </p:cNvCxnSpPr>
          <p:nvPr/>
        </p:nvCxnSpPr>
        <p:spPr>
          <a:xfrm rot="10800000">
            <a:off x="5004048" y="2420888"/>
            <a:ext cx="1440160" cy="648072"/>
          </a:xfrm>
          <a:prstGeom prst="bentConnector3">
            <a:avLst>
              <a:gd name="adj1" fmla="val 54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8" idx="2"/>
            <a:endCxn id="9" idx="0"/>
          </p:cNvCxnSpPr>
          <p:nvPr/>
        </p:nvCxnSpPr>
        <p:spPr>
          <a:xfrm rot="5400000">
            <a:off x="4103948" y="4041068"/>
            <a:ext cx="5040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96136" y="1177007"/>
            <a:ext cx="50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6136" y="2132856"/>
            <a:ext cx="50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55976" y="3861048"/>
            <a:ext cx="115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inverted file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2857" y="268917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logical 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endCxn id="8" idx="0"/>
          </p:cNvCxnSpPr>
          <p:nvPr/>
        </p:nvCxnSpPr>
        <p:spPr>
          <a:xfrm rot="5400000">
            <a:off x="4139952" y="2852936"/>
            <a:ext cx="4320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07704" y="268917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logical 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07704" y="3861048"/>
            <a:ext cx="65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07704" y="5085184"/>
            <a:ext cx="1341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retrieved docs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504" y="5877272"/>
            <a:ext cx="117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ranked docs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50837" y="1868212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user need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7431" y="1916832"/>
            <a:ext cx="132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user feedback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슬라이드 번호 개체 틀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417</Words>
  <Application>Microsoft Office PowerPoint</Application>
  <PresentationFormat>화면 슬라이드 쇼(4:3)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SNU IDB Lab.</vt:lpstr>
      <vt:lpstr>Modern Information Retrieval </vt:lpstr>
      <vt:lpstr>Contents</vt:lpstr>
      <vt:lpstr>Motivation</vt:lpstr>
      <vt:lpstr>Motivation</vt:lpstr>
      <vt:lpstr>Motivation</vt:lpstr>
      <vt:lpstr>Basic Concepts</vt:lpstr>
      <vt:lpstr>Basic Concepts</vt:lpstr>
      <vt:lpstr>Basic Concepts</vt:lpstr>
      <vt:lpstr>The Retrieval Process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341</cp:revision>
  <dcterms:created xsi:type="dcterms:W3CDTF">2006-10-05T04:04:58Z</dcterms:created>
  <dcterms:modified xsi:type="dcterms:W3CDTF">2010-07-20T11:36:11Z</dcterms:modified>
</cp:coreProperties>
</file>