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54" r:id="rId4"/>
    <p:sldId id="340" r:id="rId5"/>
    <p:sldId id="339" r:id="rId6"/>
    <p:sldId id="352" r:id="rId7"/>
    <p:sldId id="351" r:id="rId8"/>
    <p:sldId id="331" r:id="rId9"/>
    <p:sldId id="342" r:id="rId10"/>
    <p:sldId id="355" r:id="rId11"/>
    <p:sldId id="343" r:id="rId12"/>
    <p:sldId id="358" r:id="rId13"/>
    <p:sldId id="357" r:id="rId14"/>
    <p:sldId id="330" r:id="rId15"/>
    <p:sldId id="359" r:id="rId16"/>
    <p:sldId id="360" r:id="rId17"/>
    <p:sldId id="329" r:id="rId18"/>
    <p:sldId id="328" r:id="rId19"/>
    <p:sldId id="362" r:id="rId20"/>
    <p:sldId id="363" r:id="rId21"/>
    <p:sldId id="324" r:id="rId22"/>
    <p:sldId id="284" r:id="rId23"/>
    <p:sldId id="325" r:id="rId24"/>
    <p:sldId id="283" r:id="rId25"/>
    <p:sldId id="323" r:id="rId2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8298" autoAdjust="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논문에서는 </a:t>
            </a:r>
            <a:r>
              <a:rPr lang="en-US" altLang="ko-KR" dirty="0" smtClean="0"/>
              <a:t>LUBM</a:t>
            </a:r>
            <a:r>
              <a:rPr lang="en-US" altLang="ko-KR" baseline="0" dirty="0" smtClean="0"/>
              <a:t> dataset </a:t>
            </a:r>
            <a:r>
              <a:rPr lang="ko-KR" altLang="en-US" baseline="0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5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논문에서는 </a:t>
            </a:r>
            <a:r>
              <a:rPr lang="en-US" altLang="ko-KR" dirty="0" smtClean="0"/>
              <a:t>LUBM</a:t>
            </a:r>
            <a:r>
              <a:rPr lang="en-US" altLang="ko-KR" baseline="0" dirty="0" smtClean="0"/>
              <a:t> dataset </a:t>
            </a:r>
            <a:r>
              <a:rPr lang="ko-KR" altLang="en-US" baseline="0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5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LUBM Query</a:t>
            </a:r>
            <a:r>
              <a:rPr lang="en-US" altLang="ko-KR" baseline="0" dirty="0" smtClean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7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9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Data Intensive Query Processing for Large RDF Graphs Using Cloud Computing Tools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Mohammad </a:t>
            </a:r>
            <a:r>
              <a:rPr lang="en-US" altLang="ko-KR" dirty="0" err="1" smtClean="0"/>
              <a:t>Farhan</a:t>
            </a:r>
            <a:r>
              <a:rPr lang="en-US" altLang="ko-KR" dirty="0" smtClean="0"/>
              <a:t> Husain et al.</a:t>
            </a:r>
          </a:p>
          <a:p>
            <a:r>
              <a:rPr lang="en-US" altLang="ko-KR" dirty="0" smtClean="0"/>
              <a:t>University of Texas at Dallas</a:t>
            </a:r>
          </a:p>
          <a:p>
            <a:r>
              <a:rPr lang="en-US" altLang="ko-KR" smtClean="0"/>
              <a:t>Cloud Computing </a:t>
            </a:r>
            <a:r>
              <a:rPr lang="en-US" altLang="ko-KR" dirty="0" smtClean="0"/>
              <a:t>2011   </a:t>
            </a:r>
            <a:endParaRPr lang="en-US" altLang="ko-KR" dirty="0"/>
          </a:p>
          <a:p>
            <a:pPr algn="r"/>
            <a:r>
              <a:rPr lang="en-US" altLang="ko-KR" dirty="0" smtClean="0"/>
              <a:t>29 March 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N-Triples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10036"/>
              </p:ext>
            </p:extLst>
          </p:nvPr>
        </p:nvGraphicFramePr>
        <p:xfrm>
          <a:off x="179512" y="1556793"/>
          <a:ext cx="396044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069282"/>
                <a:gridCol w="1027062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Predicate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Object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belongTo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3851920" y="1567333"/>
            <a:ext cx="5184576" cy="41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lvl="1"/>
            <a:r>
              <a:rPr lang="en-US" altLang="ko-KR" dirty="0" smtClean="0"/>
              <a:t>Do not store the data in a single file</a:t>
            </a:r>
          </a:p>
          <a:p>
            <a:pPr lvl="2"/>
            <a:r>
              <a:rPr lang="en-US" altLang="ko-KR" dirty="0" smtClean="0"/>
              <a:t>A file is the smallest unit of input to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splitting is done in two steps</a:t>
            </a:r>
          </a:p>
          <a:p>
            <a:pPr lvl="2"/>
            <a:r>
              <a:rPr lang="en-US" altLang="ko-KR" dirty="0" smtClean="0"/>
              <a:t>Predicate Split, Predicate Object Split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5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Predicate Split (PS)</a:t>
            </a:r>
          </a:p>
          <a:p>
            <a:pPr lvl="1"/>
            <a:r>
              <a:rPr lang="en-US" altLang="ko-KR" dirty="0" smtClean="0"/>
              <a:t>Divide the data according to the predicates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38942"/>
              </p:ext>
            </p:extLst>
          </p:nvPr>
        </p:nvGraphicFramePr>
        <p:xfrm>
          <a:off x="6444208" y="980728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worksFor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6203"/>
              </p:ext>
            </p:extLst>
          </p:nvPr>
        </p:nvGraphicFramePr>
        <p:xfrm>
          <a:off x="323528" y="1864568"/>
          <a:ext cx="338437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03"/>
                <a:gridCol w="1767469"/>
                <a:gridCol w="936104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belongTo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23785"/>
              </p:ext>
            </p:extLst>
          </p:nvPr>
        </p:nvGraphicFramePr>
        <p:xfrm>
          <a:off x="6300192" y="2675384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subOrganizationOf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66767"/>
              </p:ext>
            </p:extLst>
          </p:nvPr>
        </p:nvGraphicFramePr>
        <p:xfrm>
          <a:off x="6300192" y="3501008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belongTo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6132"/>
              </p:ext>
            </p:extLst>
          </p:nvPr>
        </p:nvGraphicFramePr>
        <p:xfrm>
          <a:off x="6516216" y="4230960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Stuent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355976" y="3212976"/>
            <a:ext cx="1440160" cy="10801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9952" y="2852936"/>
            <a:ext cx="158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into four 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6120680" cy="5462067"/>
          </a:xfrm>
        </p:spPr>
        <p:txBody>
          <a:bodyPr/>
          <a:lstStyle/>
          <a:p>
            <a:r>
              <a:rPr lang="en-US" altLang="ko-KR" dirty="0" smtClean="0"/>
              <a:t>Predicate Object Split (POS)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134"/>
              </p:ext>
            </p:extLst>
          </p:nvPr>
        </p:nvGraphicFramePr>
        <p:xfrm>
          <a:off x="251520" y="1278632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p1-worksFor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00593"/>
              </p:ext>
            </p:extLst>
          </p:nvPr>
        </p:nvGraphicFramePr>
        <p:xfrm>
          <a:off x="107504" y="2934816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p2-subOrganizationOf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56432"/>
              </p:ext>
            </p:extLst>
          </p:nvPr>
        </p:nvGraphicFramePr>
        <p:xfrm>
          <a:off x="107504" y="3654896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p3-belongTo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97183"/>
              </p:ext>
            </p:extLst>
          </p:nvPr>
        </p:nvGraphicFramePr>
        <p:xfrm>
          <a:off x="323528" y="4374976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p4-type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Stuent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78775"/>
              </p:ext>
            </p:extLst>
          </p:nvPr>
        </p:nvGraphicFramePr>
        <p:xfrm>
          <a:off x="3923928" y="2204864"/>
          <a:ext cx="1512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8623"/>
              </p:ext>
            </p:extLst>
          </p:nvPr>
        </p:nvGraphicFramePr>
        <p:xfrm>
          <a:off x="3923928" y="3356992"/>
          <a:ext cx="15121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type_Lab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0560"/>
              </p:ext>
            </p:extLst>
          </p:nvPr>
        </p:nvGraphicFramePr>
        <p:xfrm>
          <a:off x="3923928" y="4149080"/>
          <a:ext cx="15121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type_Univ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09524"/>
              </p:ext>
            </p:extLst>
          </p:nvPr>
        </p:nvGraphicFramePr>
        <p:xfrm>
          <a:off x="3923928" y="4907632"/>
          <a:ext cx="15121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type_Dept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5472"/>
              </p:ext>
            </p:extLst>
          </p:nvPr>
        </p:nvGraphicFramePr>
        <p:xfrm>
          <a:off x="3923928" y="5610944"/>
          <a:ext cx="1512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영희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2195736" y="2852936"/>
            <a:ext cx="1584176" cy="216024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95736" y="3789040"/>
            <a:ext cx="1584176" cy="137653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95736" y="4629708"/>
            <a:ext cx="1584176" cy="68826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195736" y="5373216"/>
            <a:ext cx="1584176" cy="971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195736" y="5614392"/>
            <a:ext cx="1584176" cy="55091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내용 개체 틀 2"/>
          <p:cNvSpPr txBox="1">
            <a:spLocks/>
          </p:cNvSpPr>
          <p:nvPr/>
        </p:nvSpPr>
        <p:spPr>
          <a:xfrm>
            <a:off x="5292080" y="1783357"/>
            <a:ext cx="3744416" cy="474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Divided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into as the number of distinct objects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Easily retrieved from the file name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2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91269"/>
            <a:ext cx="8784976" cy="5462067"/>
          </a:xfrm>
        </p:spPr>
        <p:txBody>
          <a:bodyPr/>
          <a:lstStyle/>
          <a:p>
            <a:r>
              <a:rPr lang="en-US" altLang="ko-KR" dirty="0"/>
              <a:t>Reduce the execution </a:t>
            </a:r>
            <a:r>
              <a:rPr lang="en-US" altLang="ko-KR" dirty="0" smtClean="0"/>
              <a:t>time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Reduce </a:t>
            </a:r>
            <a:r>
              <a:rPr lang="en-US" altLang="ko-KR" dirty="0"/>
              <a:t>the amount of </a:t>
            </a:r>
            <a:r>
              <a:rPr lang="en-US" altLang="ko-KR" dirty="0" smtClean="0"/>
              <a:t>space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70.42</a:t>
            </a:r>
            <a:r>
              <a:rPr lang="en-US" altLang="ko-KR" dirty="0"/>
              <a:t>% space gain after PS </a:t>
            </a:r>
            <a:r>
              <a:rPr lang="en-US" altLang="ko-KR" dirty="0" smtClean="0"/>
              <a:t>step</a:t>
            </a:r>
          </a:p>
          <a:p>
            <a:pPr lvl="1"/>
            <a:r>
              <a:rPr lang="en-US" altLang="ko-KR" dirty="0" smtClean="0"/>
              <a:t>According to predicate size</a:t>
            </a:r>
          </a:p>
          <a:p>
            <a:pPr lvl="1"/>
            <a:r>
              <a:rPr lang="en-US" altLang="ko-KR" dirty="0" smtClean="0"/>
              <a:t>24GB </a:t>
            </a:r>
            <a:r>
              <a:rPr lang="en-US" altLang="ko-KR" dirty="0" smtClean="0">
                <a:sym typeface="Wingdings" pitchFamily="2" charset="2"/>
              </a:rPr>
              <a:t> 7.1GB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7.04% space gain after POS step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According to the type of the object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074" name="Picture 2" descr="C:\Users\Min Sup\Desktop\2013년 1학기\세미나\랩세미나 2013-03-29\이미지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00" y="1196752"/>
            <a:ext cx="429618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b="1" u="sng" dirty="0" err="1" smtClean="0"/>
              <a:t>MapReduce</a:t>
            </a:r>
            <a:r>
              <a:rPr lang="en-US" altLang="ko-KR" b="1" u="sng" dirty="0" smtClean="0"/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MapReduce</a:t>
            </a:r>
            <a:r>
              <a:rPr lang="en-US" altLang="ko-KR" sz="2000" dirty="0" smtClean="0"/>
              <a:t> 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Input Files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the files</a:t>
            </a:r>
          </a:p>
          <a:p>
            <a:pPr lvl="1"/>
            <a:r>
              <a:rPr lang="en-US" altLang="ko-KR" dirty="0" smtClean="0"/>
              <a:t>Before determining the jobs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 descr="C:\Users\Min Sup\Desktop\2013년 1학기\세미나\랩세미나 2013-03-29\이미지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54274"/>
            <a:ext cx="3972322" cy="18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732344" y="1476620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739040" y="1700808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739040" y="1916832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74101"/>
              </p:ext>
            </p:extLst>
          </p:nvPr>
        </p:nvGraphicFramePr>
        <p:xfrm>
          <a:off x="5874085" y="2996952"/>
          <a:ext cx="208823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type_GraduateStudent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춘삼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영철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46852"/>
              </p:ext>
            </p:extLst>
          </p:nvPr>
        </p:nvGraphicFramePr>
        <p:xfrm>
          <a:off x="5874085" y="4653136"/>
          <a:ext cx="20882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type_University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MIT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79216"/>
              </p:ext>
            </p:extLst>
          </p:nvPr>
        </p:nvGraphicFramePr>
        <p:xfrm>
          <a:off x="5874085" y="5733256"/>
          <a:ext cx="20882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type_Department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36"/>
              </p:ext>
            </p:extLst>
          </p:nvPr>
        </p:nvGraphicFramePr>
        <p:xfrm>
          <a:off x="3419872" y="3645024"/>
          <a:ext cx="172819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memberOf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춘삼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4008"/>
              </p:ext>
            </p:extLst>
          </p:nvPr>
        </p:nvGraphicFramePr>
        <p:xfrm>
          <a:off x="555880" y="2536304"/>
          <a:ext cx="18558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84"/>
                <a:gridCol w="10825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00830"/>
              </p:ext>
            </p:extLst>
          </p:nvPr>
        </p:nvGraphicFramePr>
        <p:xfrm>
          <a:off x="179512" y="4437112"/>
          <a:ext cx="273630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6"/>
                <a:gridCol w="1596178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undergraduateDegreeFrom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꺽정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춘삼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오른쪽 화살표 51"/>
          <p:cNvSpPr/>
          <p:nvPr/>
        </p:nvSpPr>
        <p:spPr>
          <a:xfrm>
            <a:off x="4732344" y="2110696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4739040" y="2334884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4739040" y="2550908"/>
            <a:ext cx="216024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52" grpId="0" animBg="1"/>
      <p:bldP spid="53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482134" y="1772816"/>
            <a:ext cx="2016224" cy="4824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/>
              <a:t>MapReduce</a:t>
            </a:r>
            <a:r>
              <a:rPr lang="en-US" altLang="ko-KR" sz="2000" dirty="0"/>
              <a:t> Framework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1076543"/>
            <a:ext cx="2664296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ub:Lab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ub:worksFor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ub:belongTo</a:t>
            </a:r>
            <a:r>
              <a:rPr lang="en-US" altLang="ko-KR" dirty="0" smtClean="0"/>
              <a:t>  C.S.}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0302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88876"/>
              </p:ext>
            </p:extLst>
          </p:nvPr>
        </p:nvGraphicFramePr>
        <p:xfrm>
          <a:off x="7398774" y="3974192"/>
          <a:ext cx="557602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0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춘삼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영철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67485"/>
              </p:ext>
            </p:extLst>
          </p:nvPr>
        </p:nvGraphicFramePr>
        <p:xfrm>
          <a:off x="792500" y="1556792"/>
          <a:ext cx="113366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9140"/>
                <a:gridCol w="594526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p-</a:t>
                      </a:r>
                      <a:r>
                        <a:rPr lang="en-US" altLang="ko-KR" sz="1200" b="1" dirty="0" err="1" smtClean="0"/>
                        <a:t>worksFor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춘삼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42310"/>
              </p:ext>
            </p:extLst>
          </p:nvPr>
        </p:nvGraphicFramePr>
        <p:xfrm>
          <a:off x="774038" y="2996952"/>
          <a:ext cx="113366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66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type_Student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춘삼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영철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78962"/>
              </p:ext>
            </p:extLst>
          </p:nvPr>
        </p:nvGraphicFramePr>
        <p:xfrm>
          <a:off x="792892" y="5644088"/>
          <a:ext cx="108012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576064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p-</a:t>
                      </a:r>
                      <a:r>
                        <a:rPr lang="en-US" altLang="ko-KR" sz="1200" b="1" dirty="0" err="1" smtClean="0"/>
                        <a:t>belongTo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03874"/>
              </p:ext>
            </p:extLst>
          </p:nvPr>
        </p:nvGraphicFramePr>
        <p:xfrm>
          <a:off x="774038" y="4437112"/>
          <a:ext cx="106165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16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type-Lab.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950502" y="2708920"/>
            <a:ext cx="1728192" cy="38884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10542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73603"/>
              </p:ext>
            </p:extLst>
          </p:nvPr>
        </p:nvGraphicFramePr>
        <p:xfrm>
          <a:off x="5238534" y="6137488"/>
          <a:ext cx="954535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594"/>
                <a:gridCol w="46894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2195"/>
              </p:ext>
            </p:extLst>
          </p:nvPr>
        </p:nvGraphicFramePr>
        <p:xfrm>
          <a:off x="5261558" y="3401184"/>
          <a:ext cx="917642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64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21655"/>
              </p:ext>
            </p:extLst>
          </p:nvPr>
        </p:nvGraphicFramePr>
        <p:xfrm>
          <a:off x="5244791" y="5849456"/>
          <a:ext cx="94827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827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573"/>
              </p:ext>
            </p:extLst>
          </p:nvPr>
        </p:nvGraphicFramePr>
        <p:xfrm>
          <a:off x="5238534" y="4841344"/>
          <a:ext cx="93865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86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79549"/>
              </p:ext>
            </p:extLst>
          </p:nvPr>
        </p:nvGraphicFramePr>
        <p:xfrm>
          <a:off x="5256965" y="3689216"/>
          <a:ext cx="936104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848"/>
                <a:gridCol w="5152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81507"/>
              </p:ext>
            </p:extLst>
          </p:nvPr>
        </p:nvGraphicFramePr>
        <p:xfrm>
          <a:off x="5256965" y="5561424"/>
          <a:ext cx="936104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7163"/>
                <a:gridCol w="46894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영철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804"/>
              </p:ext>
            </p:extLst>
          </p:nvPr>
        </p:nvGraphicFramePr>
        <p:xfrm>
          <a:off x="5260653" y="2855487"/>
          <a:ext cx="932415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233"/>
                <a:gridCol w="46418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꺽정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춘삼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오른쪽 화살표 39"/>
          <p:cNvSpPr/>
          <p:nvPr/>
        </p:nvSpPr>
        <p:spPr>
          <a:xfrm>
            <a:off x="2311471" y="2276872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286206" y="3573016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2286206" y="4797152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286206" y="5949280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53" idx="3"/>
          </p:cNvCxnSpPr>
          <p:nvPr/>
        </p:nvCxnSpPr>
        <p:spPr>
          <a:xfrm>
            <a:off x="3923928" y="2526432"/>
            <a:ext cx="1314606" cy="5425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23928" y="2797696"/>
            <a:ext cx="1314606" cy="4872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4" idx="1"/>
          </p:cNvCxnSpPr>
          <p:nvPr/>
        </p:nvCxnSpPr>
        <p:spPr>
          <a:xfrm flipV="1">
            <a:off x="3870382" y="3523104"/>
            <a:ext cx="1391176" cy="119232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7" idx="1"/>
          </p:cNvCxnSpPr>
          <p:nvPr/>
        </p:nvCxnSpPr>
        <p:spPr>
          <a:xfrm flipV="1">
            <a:off x="3870382" y="3811136"/>
            <a:ext cx="1386583" cy="206613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6" idx="1"/>
          </p:cNvCxnSpPr>
          <p:nvPr/>
        </p:nvCxnSpPr>
        <p:spPr>
          <a:xfrm flipV="1">
            <a:off x="3870382" y="4963264"/>
            <a:ext cx="1368152" cy="2795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5" idx="1"/>
          </p:cNvCxnSpPr>
          <p:nvPr/>
        </p:nvCxnSpPr>
        <p:spPr>
          <a:xfrm>
            <a:off x="3870382" y="5013176"/>
            <a:ext cx="1374409" cy="9582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1"/>
          </p:cNvCxnSpPr>
          <p:nvPr/>
        </p:nvCxnSpPr>
        <p:spPr>
          <a:xfrm>
            <a:off x="3870382" y="6150864"/>
            <a:ext cx="1368152" cy="10854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8" idx="1"/>
          </p:cNvCxnSpPr>
          <p:nvPr/>
        </p:nvCxnSpPr>
        <p:spPr>
          <a:xfrm>
            <a:off x="3923928" y="3068960"/>
            <a:ext cx="1333037" cy="26143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43689"/>
              </p:ext>
            </p:extLst>
          </p:nvPr>
        </p:nvGraphicFramePr>
        <p:xfrm>
          <a:off x="5244791" y="4553082"/>
          <a:ext cx="932401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238"/>
                <a:gridCol w="53816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길동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직선 화살표 연결선 76"/>
          <p:cNvCxnSpPr>
            <a:endCxn id="71" idx="1"/>
          </p:cNvCxnSpPr>
          <p:nvPr/>
        </p:nvCxnSpPr>
        <p:spPr>
          <a:xfrm>
            <a:off x="3923928" y="2276872"/>
            <a:ext cx="1320863" cy="239813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56176" y="2996952"/>
            <a:ext cx="1203120" cy="11336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23" idx="1"/>
          </p:cNvCxnSpPr>
          <p:nvPr/>
        </p:nvCxnSpPr>
        <p:spPr>
          <a:xfrm>
            <a:off x="6177192" y="3303420"/>
            <a:ext cx="1221582" cy="10822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8" idx="3"/>
          </p:cNvCxnSpPr>
          <p:nvPr/>
        </p:nvCxnSpPr>
        <p:spPr>
          <a:xfrm flipV="1">
            <a:off x="6193069" y="4802350"/>
            <a:ext cx="1166227" cy="8809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6228184" y="4564130"/>
            <a:ext cx="306494" cy="52105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곱셈 기호 89"/>
          <p:cNvSpPr/>
          <p:nvPr/>
        </p:nvSpPr>
        <p:spPr>
          <a:xfrm>
            <a:off x="3898369" y="6189796"/>
            <a:ext cx="153247" cy="37703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곱셈 기호 90"/>
          <p:cNvSpPr/>
          <p:nvPr/>
        </p:nvSpPr>
        <p:spPr>
          <a:xfrm>
            <a:off x="3059832" y="3068960"/>
            <a:ext cx="733709" cy="140381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22021"/>
              </p:ext>
            </p:extLst>
          </p:nvPr>
        </p:nvGraphicFramePr>
        <p:xfrm>
          <a:off x="2848641" y="1916832"/>
          <a:ext cx="1075287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1377"/>
                <a:gridCol w="563910"/>
              </a:tblGrid>
              <a:tr h="2016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p-</a:t>
                      </a:r>
                      <a:r>
                        <a:rPr lang="en-US" altLang="ko-KR" sz="1000" b="1" dirty="0" err="1" smtClean="0"/>
                        <a:t>worksFor</a:t>
                      </a:r>
                      <a:endParaRPr lang="ko-KR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길동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OS</a:t>
                      </a:r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꺽정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춘삼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9380"/>
              </p:ext>
            </p:extLst>
          </p:nvPr>
        </p:nvGraphicFramePr>
        <p:xfrm>
          <a:off x="2856142" y="5517232"/>
          <a:ext cx="1026966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251"/>
                <a:gridCol w="547715"/>
              </a:tblGrid>
              <a:tr h="1843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p-</a:t>
                      </a:r>
                      <a:r>
                        <a:rPr lang="en-US" altLang="ko-KR" sz="1000" b="1" dirty="0" err="1" smtClean="0"/>
                        <a:t>belongTo</a:t>
                      </a:r>
                      <a:endParaRPr lang="ko-KR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18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C.S.</a:t>
                      </a:r>
                    </a:p>
                  </a:txBody>
                  <a:tcPr/>
                </a:tc>
              </a:tr>
              <a:tr h="18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C.S.</a:t>
                      </a:r>
                    </a:p>
                  </a:txBody>
                  <a:tcPr/>
                </a:tc>
              </a:tr>
              <a:tr h="18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E.E.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16733"/>
              </p:ext>
            </p:extLst>
          </p:nvPr>
        </p:nvGraphicFramePr>
        <p:xfrm>
          <a:off x="2843808" y="4365104"/>
          <a:ext cx="100811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type-Lab.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IDB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IDS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726638" y="1700808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[Machine1]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726638" y="4149080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[Machine2]</a:t>
            </a:r>
            <a:endParaRPr lang="ko-KR" alt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726638" y="5301208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[Machine3]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246918" y="5327630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[Machine3]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246918" y="4319518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[Machine2]</a:t>
            </a:r>
            <a:endParaRPr lang="ko-KR" alt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246918" y="2636912"/>
            <a:ext cx="9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[Machine1]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878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89" grpId="0" animBg="1"/>
      <p:bldP spid="90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b="1" u="sng" dirty="0" smtClean="0"/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Tested on cluster of 10 nodes with POS schema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Pentium 4  2.8GHz processor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4GB main memory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640GB disk space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Time to answer a query does not grow proportionately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122" name="Picture 2" descr="C:\Users\Min Sup\Desktop\2013년 1학기\세미나\랩세미나 2013-03-29\이미지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76864" cy="288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932248" y="1556792"/>
            <a:ext cx="543408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32248" y="3564852"/>
            <a:ext cx="543408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63688" y="1789144"/>
            <a:ext cx="65527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63688" y="3789040"/>
            <a:ext cx="65527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As the size of the dataset grew Jena In-Memory model ran out of memory</a:t>
            </a:r>
          </a:p>
          <a:p>
            <a:pPr lvl="3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Our framework does not have any indexing or tripe cache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Whereas </a:t>
            </a:r>
            <a:r>
              <a:rPr lang="en-US" altLang="ko-KR" dirty="0" err="1" smtClean="0">
                <a:sym typeface="Wingdings" pitchFamily="2" charset="2"/>
              </a:rPr>
              <a:t>BigOWLIM</a:t>
            </a:r>
            <a:r>
              <a:rPr lang="en-US" altLang="ko-KR" dirty="0" smtClean="0">
                <a:sym typeface="Wingdings" pitchFamily="2" charset="2"/>
              </a:rPr>
              <a:t> exploits indexing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6146" name="Picture 2" descr="C:\Users\Min Sup\Desktop\2013년 1학기\세미나\랩세미나 2013-03-29\이미지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60241"/>
            <a:ext cx="5544616" cy="34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Jena-SDB model could not finish answering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Jena In-Memory Model became slower than </a:t>
            </a:r>
            <a:r>
              <a:rPr lang="en-US" altLang="ko-KR" dirty="0" err="1" smtClean="0">
                <a:sym typeface="Wingdings" pitchFamily="2" charset="2"/>
              </a:rPr>
              <a:t>Hadoop</a:t>
            </a:r>
            <a:r>
              <a:rPr lang="en-US" altLang="ko-KR" dirty="0" smtClean="0">
                <a:sym typeface="Wingdings" pitchFamily="2" charset="2"/>
              </a:rPr>
              <a:t> implementation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7170" name="Picture 2" descr="C:\Users\Min Sup\Desktop\2013년 1학기\세미나\랩세미나 2013-03-29\이미지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87" y="1052736"/>
            <a:ext cx="545710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Devised efficient file organization</a:t>
            </a:r>
          </a:p>
          <a:p>
            <a:pPr lvl="1"/>
            <a:r>
              <a:rPr lang="en-US" altLang="ko-KR" dirty="0" smtClean="0"/>
              <a:t>Reduced the amount of space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Possible to make synergy between semantic web and cloud computing (Big data)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signficant</a:t>
            </a:r>
            <a:r>
              <a:rPr lang="en-US" altLang="ko-KR" dirty="0" smtClean="0"/>
              <a:t> approach </a:t>
            </a:r>
            <a:r>
              <a:rPr lang="en-US" altLang="ko-KR" dirty="0"/>
              <a:t>for Large RDF </a:t>
            </a:r>
            <a:r>
              <a:rPr lang="en-US" altLang="ko-KR" dirty="0" smtClean="0"/>
              <a:t>graph at using the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Incomplete description of Query plan generation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 Web</a:t>
            </a:r>
          </a:p>
          <a:p>
            <a:pPr lvl="1"/>
            <a:r>
              <a:rPr lang="en-US" altLang="ko-KR" dirty="0" smtClean="0"/>
              <a:t>Enabling users to find, share, and combine information more easily</a:t>
            </a:r>
          </a:p>
          <a:p>
            <a:pPr lvl="1"/>
            <a:r>
              <a:rPr lang="en-US" altLang="ko-KR" dirty="0" smtClean="0"/>
              <a:t>The inclusion of semantic content in web pages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RDF (Resource Description Framework)</a:t>
            </a:r>
          </a:p>
          <a:p>
            <a:pPr lvl="1"/>
            <a:r>
              <a:rPr lang="en-US" altLang="ko-KR" dirty="0" smtClean="0"/>
              <a:t>The most prominent standards</a:t>
            </a:r>
          </a:p>
          <a:p>
            <a:pPr lvl="1"/>
            <a:r>
              <a:rPr lang="en-US" altLang="ko-KR" dirty="0" smtClean="0"/>
              <a:t>Storing and representing data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SPARQL</a:t>
            </a:r>
          </a:p>
          <a:p>
            <a:pPr lvl="1"/>
            <a:r>
              <a:rPr lang="en-US" altLang="ko-KR" dirty="0" smtClean="0"/>
              <a:t>Query language to retrieve data from an RDF store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9" name="Picture 5" descr="C:\Users\Min Sup\Desktop\2013년 1학기\세미나\랩세미나 2013-03-29\이미지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09" y="5013176"/>
            <a:ext cx="701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n Sup\Desktop\2013년 1학기\세미나\랩세미나 2013-03-29\이미지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32" y="3356992"/>
            <a:ext cx="6640140" cy="15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964" y="5003884"/>
            <a:ext cx="15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&lt;N-triples&gt;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077072"/>
            <a:ext cx="15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&lt;RDF/XML&gt;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12122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The Postal abbreviation for New York]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537321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York                  has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the postal abbreviation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NY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Query Processing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: type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Student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subOrganizationOf</a:t>
            </a:r>
            <a:r>
              <a:rPr lang="en-US" altLang="ko-KR" dirty="0" smtClean="0"/>
              <a:t> SNU }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863"/>
              </p:ext>
            </p:extLst>
          </p:nvPr>
        </p:nvGraphicFramePr>
        <p:xfrm>
          <a:off x="4644008" y="1124744"/>
          <a:ext cx="388843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77"/>
                <a:gridCol w="1966389"/>
                <a:gridCol w="1040566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민섭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Student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혜성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Student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Student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민섭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혜성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OS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subOrganizationOf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SNU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subOrganizationOf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MIT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Lab.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Lab.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SNU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Univ.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Univ.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왼쪽 화살표 18"/>
          <p:cNvSpPr/>
          <p:nvPr/>
        </p:nvSpPr>
        <p:spPr>
          <a:xfrm>
            <a:off x="3419872" y="1892732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19872" y="2180764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3995936" y="2420888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44008" y="1484784"/>
            <a:ext cx="3888432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44008" y="3465004"/>
            <a:ext cx="3888432" cy="3240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44008" y="2492896"/>
            <a:ext cx="3888432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65068"/>
              </p:ext>
            </p:extLst>
          </p:nvPr>
        </p:nvGraphicFramePr>
        <p:xfrm>
          <a:off x="261864" y="3315072"/>
          <a:ext cx="3888432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  <a:gridCol w="1966389"/>
                <a:gridCol w="1040566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민섭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혜성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worksFor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OS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94558"/>
              </p:ext>
            </p:extLst>
          </p:nvPr>
        </p:nvGraphicFramePr>
        <p:xfrm>
          <a:off x="251520" y="4533880"/>
          <a:ext cx="3888432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  <a:gridCol w="2081195"/>
                <a:gridCol w="9257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subOrganizationOf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SNU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15432"/>
              </p:ext>
            </p:extLst>
          </p:nvPr>
        </p:nvGraphicFramePr>
        <p:xfrm>
          <a:off x="1763688" y="5566752"/>
          <a:ext cx="881477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민섭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혜성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051720" y="5013176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31840" y="3356992"/>
            <a:ext cx="102003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4509120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Suitable </a:t>
            </a:r>
            <a:r>
              <a:rPr lang="en-US" altLang="ko-KR" dirty="0">
                <a:sym typeface="Wingdings" pitchFamily="2" charset="2"/>
              </a:rPr>
              <a:t>for processing large amount of data in </a:t>
            </a:r>
            <a:r>
              <a:rPr lang="en-US" altLang="ko-KR" dirty="0" smtClean="0">
                <a:sym typeface="Wingdings" pitchFamily="2" charset="2"/>
              </a:rPr>
              <a:t>parallel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Many Join operations are performed in a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job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High fault tolerance and reliability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Provide an implementation of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programming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3" y="5449376"/>
            <a:ext cx="2118863" cy="4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4554219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939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220072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68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4860"/>
              </p:ext>
            </p:extLst>
          </p:nvPr>
        </p:nvGraphicFramePr>
        <p:xfrm>
          <a:off x="72008" y="1844824"/>
          <a:ext cx="22677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/>
                <a:gridCol w="864096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Subject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Predicate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Object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춘삼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춘삼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36096" y="1065510"/>
            <a:ext cx="2664296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ub:worksFor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ub:belongTo</a:t>
            </a:r>
            <a:r>
              <a:rPr lang="en-US" altLang="ko-KR" dirty="0" smtClean="0"/>
              <a:t>  C.S.}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10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30695"/>
              </p:ext>
            </p:extLst>
          </p:nvPr>
        </p:nvGraphicFramePr>
        <p:xfrm>
          <a:off x="2657928" y="1985392"/>
          <a:ext cx="2088233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꺽정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Student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춘삼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Student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belongTo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길동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54672"/>
              </p:ext>
            </p:extLst>
          </p:nvPr>
        </p:nvGraphicFramePr>
        <p:xfrm>
          <a:off x="2657928" y="3537752"/>
          <a:ext cx="2088233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길동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belongTo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belongTo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E.E.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01176"/>
              </p:ext>
            </p:extLst>
          </p:nvPr>
        </p:nvGraphicFramePr>
        <p:xfrm>
          <a:off x="2657928" y="5085184"/>
          <a:ext cx="2088233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꺽정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춘삼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39153"/>
              </p:ext>
            </p:extLst>
          </p:nvPr>
        </p:nvGraphicFramePr>
        <p:xfrm>
          <a:off x="5394230" y="5071080"/>
          <a:ext cx="1872209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꺽정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춘삼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22418"/>
              </p:ext>
            </p:extLst>
          </p:nvPr>
        </p:nvGraphicFramePr>
        <p:xfrm>
          <a:off x="5394230" y="5674960"/>
          <a:ext cx="1872209" cy="259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belongTo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46175"/>
              </p:ext>
            </p:extLst>
          </p:nvPr>
        </p:nvGraphicFramePr>
        <p:xfrm>
          <a:off x="5394231" y="3226688"/>
          <a:ext cx="1872209" cy="259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belongTo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450"/>
              </p:ext>
            </p:extLst>
          </p:nvPr>
        </p:nvGraphicFramePr>
        <p:xfrm>
          <a:off x="5394231" y="2866648"/>
          <a:ext cx="1872209" cy="259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49371"/>
              </p:ext>
            </p:extLst>
          </p:nvPr>
        </p:nvGraphicFramePr>
        <p:xfrm>
          <a:off x="5394231" y="4162792"/>
          <a:ext cx="1872209" cy="259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길동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worksFor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90436"/>
              </p:ext>
            </p:extLst>
          </p:nvPr>
        </p:nvGraphicFramePr>
        <p:xfrm>
          <a:off x="8117008" y="3501008"/>
          <a:ext cx="487440" cy="777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영철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꺽정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춘삼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868144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2053" name="직선 화살표 연결선 2052"/>
          <p:cNvCxnSpPr>
            <a:endCxn id="30" idx="1"/>
          </p:cNvCxnSpPr>
          <p:nvPr/>
        </p:nvCxnSpPr>
        <p:spPr>
          <a:xfrm>
            <a:off x="4788024" y="2708920"/>
            <a:ext cx="606207" cy="2872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339752" y="270892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339752" y="3933056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339752" y="522920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endCxn id="2048" idx="1"/>
          </p:cNvCxnSpPr>
          <p:nvPr/>
        </p:nvCxnSpPr>
        <p:spPr>
          <a:xfrm>
            <a:off x="4781309" y="3212976"/>
            <a:ext cx="612922" cy="10793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4" idx="1"/>
          </p:cNvCxnSpPr>
          <p:nvPr/>
        </p:nvCxnSpPr>
        <p:spPr>
          <a:xfrm flipV="1">
            <a:off x="4788024" y="3356228"/>
            <a:ext cx="606207" cy="11528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356731" y="3004428"/>
            <a:ext cx="743661" cy="6405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049" idx="1"/>
          </p:cNvCxnSpPr>
          <p:nvPr/>
        </p:nvCxnSpPr>
        <p:spPr>
          <a:xfrm flipV="1">
            <a:off x="7358069" y="3889628"/>
            <a:ext cx="758939" cy="12675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373374" y="4113076"/>
            <a:ext cx="743634" cy="130208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781309" y="5229200"/>
            <a:ext cx="612922" cy="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798010" y="5424457"/>
            <a:ext cx="596221" cy="596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788024" y="2963170"/>
            <a:ext cx="504056" cy="28420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곱셈 기호 2070"/>
          <p:cNvSpPr/>
          <p:nvPr/>
        </p:nvSpPr>
        <p:spPr>
          <a:xfrm>
            <a:off x="7236296" y="4113076"/>
            <a:ext cx="216024" cy="39604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60072" y="2519911"/>
            <a:ext cx="2055943" cy="7632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0073" y="4298600"/>
            <a:ext cx="2055943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0073" y="5068558"/>
            <a:ext cx="2055943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0073" y="5860646"/>
            <a:ext cx="2055943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859630" y="3099403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91478" y="3453939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76256" y="4387234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76256" y="5301208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876256" y="5558797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491478" y="5916028"/>
            <a:ext cx="28803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31840" y="175891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3131840" y="329601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131840" y="4835908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796136" y="2636912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5796136" y="3944089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5796136" y="484143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992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44" grpId="0" animBg="1"/>
      <p:bldP spid="2071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a schema to store RDF data in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Devise an algorithm</a:t>
            </a:r>
          </a:p>
          <a:p>
            <a:pPr lvl="1"/>
            <a:r>
              <a:rPr lang="en-US" altLang="ko-KR" dirty="0" smtClean="0"/>
              <a:t>Based on a cost model</a:t>
            </a:r>
          </a:p>
          <a:p>
            <a:r>
              <a:rPr lang="en-US" altLang="ko-KR" dirty="0" smtClean="0"/>
              <a:t>Determine the best query plan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Minimize the amount of space</a:t>
            </a:r>
          </a:p>
          <a:p>
            <a:r>
              <a:rPr lang="en-US" altLang="ko-KR" dirty="0" smtClean="0"/>
              <a:t>Reduce the execution time of a SPARQL query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411760" y="3140968"/>
            <a:ext cx="720080" cy="100811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/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Generation and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System Architecture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63888" y="1423317"/>
            <a:ext cx="5184576" cy="41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lvl="1"/>
            <a:r>
              <a:rPr lang="en-US" altLang="ko-KR" dirty="0" smtClean="0"/>
              <a:t>The LUBM data generator generates data in RDF/XML format</a:t>
            </a:r>
          </a:p>
          <a:p>
            <a:pPr lvl="2"/>
            <a:r>
              <a:rPr lang="en-US" altLang="ko-KR" dirty="0" smtClean="0"/>
              <a:t>Not suitable for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 framework</a:t>
            </a:r>
          </a:p>
          <a:p>
            <a:pPr lvl="2"/>
            <a:r>
              <a:rPr lang="en-US" altLang="ko-KR" dirty="0" smtClean="0"/>
              <a:t>Need to parse the entire file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Convert the data to N-Triples</a:t>
            </a:r>
          </a:p>
          <a:p>
            <a:pPr lvl="2"/>
            <a:r>
              <a:rPr lang="en-US" altLang="ko-KR" dirty="0" smtClean="0"/>
              <a:t>Convenient to use with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 descr="C:\Users\Min Sup\Desktop\2013년 1학기\세미나\랩세미나 2013-03-29\이미지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70269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8336</TotalTime>
  <Words>1159</Words>
  <Application>Microsoft Office PowerPoint</Application>
  <PresentationFormat>화면 슬라이드 쇼(4:3)</PresentationFormat>
  <Paragraphs>719</Paragraphs>
  <Slides>25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Data Intensive Query Processing for Large RDF Graphs Using Cloud Computing Tools</vt:lpstr>
      <vt:lpstr>Outline</vt:lpstr>
      <vt:lpstr>Introduction</vt:lpstr>
      <vt:lpstr>Introduction</vt:lpstr>
      <vt:lpstr>Introduction</vt:lpstr>
      <vt:lpstr>Introduction</vt:lpstr>
      <vt:lpstr>Introduction</vt:lpstr>
      <vt:lpstr>Outline</vt:lpstr>
      <vt:lpstr>Proposed Architecture Data Generation and Storage</vt:lpstr>
      <vt:lpstr>Proposed Architecture File Organization</vt:lpstr>
      <vt:lpstr>Proposed Architecture File Organization</vt:lpstr>
      <vt:lpstr>Proposed Architecture File Organization</vt:lpstr>
      <vt:lpstr>Proposed Architecture File Organization</vt:lpstr>
      <vt:lpstr>Outline</vt:lpstr>
      <vt:lpstr>MapReduce Framework Input Files Selection</vt:lpstr>
      <vt:lpstr>MapReduce Framework The DetermineJobs Algorithm</vt:lpstr>
      <vt:lpstr>Outline</vt:lpstr>
      <vt:lpstr>Result</vt:lpstr>
      <vt:lpstr>Result</vt:lpstr>
      <vt:lpstr>Result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324</cp:revision>
  <cp:lastPrinted>2012-10-11T02:03:50Z</cp:lastPrinted>
  <dcterms:created xsi:type="dcterms:W3CDTF">2006-10-05T04:04:58Z</dcterms:created>
  <dcterms:modified xsi:type="dcterms:W3CDTF">2013-03-29T05:35:18Z</dcterms:modified>
</cp:coreProperties>
</file>