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0" r:id="rId2"/>
    <p:sldId id="410" r:id="rId3"/>
    <p:sldId id="414" r:id="rId4"/>
    <p:sldId id="394" r:id="rId5"/>
    <p:sldId id="415" r:id="rId6"/>
    <p:sldId id="395" r:id="rId7"/>
    <p:sldId id="416" r:id="rId8"/>
    <p:sldId id="417" r:id="rId9"/>
    <p:sldId id="418" r:id="rId10"/>
    <p:sldId id="419" r:id="rId11"/>
    <p:sldId id="420" r:id="rId12"/>
    <p:sldId id="398" r:id="rId13"/>
    <p:sldId id="421" r:id="rId14"/>
    <p:sldId id="422" r:id="rId15"/>
    <p:sldId id="423" r:id="rId16"/>
    <p:sldId id="424" r:id="rId17"/>
    <p:sldId id="425" r:id="rId18"/>
    <p:sldId id="399" r:id="rId19"/>
    <p:sldId id="400" r:id="rId20"/>
    <p:sldId id="426" r:id="rId21"/>
    <p:sldId id="427" r:id="rId22"/>
    <p:sldId id="428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102" d="100"/>
          <a:sy n="102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Indegree</a:t>
            </a:r>
            <a:r>
              <a:rPr lang="ko-KR" altLang="en-US" dirty="0" smtClean="0"/>
              <a:t>는 단순히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inlink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개수로 평가</a:t>
            </a:r>
            <a:endParaRPr lang="en-US" altLang="ko-KR" dirty="0" smtClean="0"/>
          </a:p>
          <a:p>
            <a:r>
              <a:rPr lang="en-US" altLang="ko-KR" dirty="0" smtClean="0"/>
              <a:t>PageRank</a:t>
            </a:r>
            <a:r>
              <a:rPr lang="ko-KR" altLang="en-US" dirty="0" smtClean="0"/>
              <a:t>는 전체 웹 구조에서 </a:t>
            </a:r>
            <a:r>
              <a:rPr lang="en-US" altLang="ko-KR" dirty="0" err="1" smtClean="0"/>
              <a:t>inlink</a:t>
            </a:r>
            <a:r>
              <a:rPr lang="ko-KR" altLang="en-US" dirty="0" smtClean="0"/>
              <a:t>기반한 </a:t>
            </a:r>
            <a:r>
              <a:rPr lang="en-US" altLang="ko-KR" dirty="0" err="1" smtClean="0"/>
              <a:t>pagerank</a:t>
            </a:r>
            <a:r>
              <a:rPr lang="ko-KR" altLang="en-US" dirty="0" smtClean="0"/>
              <a:t>점수 를 건네주며 </a:t>
            </a:r>
            <a:r>
              <a:rPr lang="ko-KR" altLang="en-US" dirty="0" err="1" smtClean="0"/>
              <a:t>특정값에</a:t>
            </a:r>
            <a:r>
              <a:rPr lang="ko-KR" altLang="en-US" dirty="0" smtClean="0"/>
              <a:t> 수렴할 때 까지 반복 계산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Indegree</a:t>
            </a:r>
            <a:r>
              <a:rPr lang="ko-KR" altLang="en-US" dirty="0" smtClean="0"/>
              <a:t>는 단순히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inlink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개수로 평가</a:t>
            </a:r>
            <a:endParaRPr lang="en-US" altLang="ko-KR" dirty="0" smtClean="0"/>
          </a:p>
          <a:p>
            <a:r>
              <a:rPr lang="en-US" altLang="ko-KR" dirty="0" smtClean="0"/>
              <a:t>PageRank</a:t>
            </a:r>
            <a:r>
              <a:rPr lang="ko-KR" altLang="en-US" dirty="0" smtClean="0"/>
              <a:t>는 전체 웹 구조에서 </a:t>
            </a:r>
            <a:r>
              <a:rPr lang="en-US" altLang="ko-KR" dirty="0" err="1" smtClean="0"/>
              <a:t>inlink</a:t>
            </a:r>
            <a:r>
              <a:rPr lang="ko-KR" altLang="en-US" dirty="0" smtClean="0"/>
              <a:t>기반한 </a:t>
            </a:r>
            <a:r>
              <a:rPr lang="en-US" altLang="ko-KR" dirty="0" err="1" smtClean="0"/>
              <a:t>pagerank</a:t>
            </a:r>
            <a:r>
              <a:rPr lang="ko-KR" altLang="en-US" dirty="0" smtClean="0"/>
              <a:t>점수 를 건네주며 </a:t>
            </a:r>
            <a:r>
              <a:rPr lang="ko-KR" altLang="en-US" dirty="0" err="1" smtClean="0"/>
              <a:t>특정값에</a:t>
            </a:r>
            <a:r>
              <a:rPr lang="ko-KR" altLang="en-US" dirty="0" smtClean="0"/>
              <a:t> 수렴할 때 까지 반복 계산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쿼리에 대해 얻은 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local link structure</a:t>
            </a:r>
            <a:r>
              <a:rPr lang="ko-KR" altLang="en-US" baseline="0" dirty="0" smtClean="0"/>
              <a:t>만 가지고 </a:t>
            </a:r>
            <a:r>
              <a:rPr lang="en-US" altLang="ko-KR" baseline="0" dirty="0" smtClean="0"/>
              <a:t>weight </a:t>
            </a:r>
            <a:r>
              <a:rPr lang="ko-KR" altLang="en-US" baseline="0" dirty="0" smtClean="0"/>
              <a:t>계산을 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그러나 우리의 관심은 </a:t>
            </a:r>
            <a:r>
              <a:rPr lang="en-US" altLang="ko-KR" baseline="0" dirty="0" smtClean="0"/>
              <a:t>Global </a:t>
            </a:r>
            <a:r>
              <a:rPr lang="ko-KR" altLang="en-US" baseline="0" dirty="0" smtClean="0"/>
              <a:t>링크 분석이다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4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 큰 개체로 묶는 순간 내부 페이지 간의 정보는 없어진다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우리 방법은 페이지간 정보</a:t>
            </a:r>
            <a:r>
              <a:rPr lang="en-US" altLang="ko-KR" dirty="0" smtClean="0"/>
              <a:t>, high-level</a:t>
            </a:r>
            <a:r>
              <a:rPr lang="en-US" altLang="ko-KR" baseline="0" dirty="0" smtClean="0"/>
              <a:t> entity </a:t>
            </a:r>
            <a:r>
              <a:rPr lang="ko-KR" altLang="en-US" baseline="0" dirty="0" smtClean="0"/>
              <a:t>정보 모두 함께 표현 가능</a:t>
            </a:r>
            <a:r>
              <a:rPr lang="en-US" altLang="ko-KR" baseline="0" dirty="0" smtClean="0"/>
              <a:t>!)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Modeling the </a:t>
            </a:r>
            <a:r>
              <a:rPr lang="en-US" altLang="ko-KR" sz="2800" dirty="0" smtClean="0"/>
              <a:t>Web </a:t>
            </a:r>
            <a:r>
              <a:rPr lang="en-US" altLang="ko-KR" sz="2800" dirty="0"/>
              <a:t>as a </a:t>
            </a:r>
            <a:r>
              <a:rPr lang="en-US" altLang="ko-KR" sz="2800" dirty="0" err="1" smtClean="0"/>
              <a:t>Hypergraph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to </a:t>
            </a:r>
            <a:r>
              <a:rPr lang="en-US" altLang="ko-KR" sz="2800" dirty="0" smtClean="0"/>
              <a:t>Compute Page Reputation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err="1"/>
              <a:t>Klessius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Berlt</a:t>
            </a:r>
            <a:r>
              <a:rPr lang="en-US" altLang="ko-KR" sz="1800" dirty="0" smtClean="0"/>
              <a:t> et al.</a:t>
            </a:r>
          </a:p>
          <a:p>
            <a:pPr latinLnBrk="0"/>
            <a:r>
              <a:rPr lang="en-US" altLang="ko-KR" sz="1800" dirty="0"/>
              <a:t>Department of Computer Science, Federal University of Amazonas, Manaus, </a:t>
            </a:r>
            <a:r>
              <a:rPr lang="en-US" altLang="ko-KR" sz="1800" dirty="0" smtClean="0"/>
              <a:t>Brazil</a:t>
            </a:r>
          </a:p>
          <a:p>
            <a:pPr latinLnBrk="0"/>
            <a:r>
              <a:rPr lang="en-US" altLang="ko-KR" sz="1800" dirty="0" smtClean="0"/>
              <a:t>Journal of Information Systems 2010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 29,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</a:p>
          <a:p>
            <a:r>
              <a:rPr lang="en-US" altLang="ko-KR" b="1" dirty="0" smtClean="0"/>
              <a:t>Our Approach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7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Hypergraph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024" y="1165715"/>
            <a:ext cx="8784976" cy="5462067"/>
          </a:xfrm>
        </p:spPr>
        <p:txBody>
          <a:bodyPr/>
          <a:lstStyle/>
          <a:p>
            <a:r>
              <a:rPr lang="en-US" altLang="ko-KR" dirty="0" smtClean="0"/>
              <a:t>Graph</a:t>
            </a:r>
          </a:p>
          <a:p>
            <a:pPr lvl="1"/>
            <a:r>
              <a:rPr lang="en-US" altLang="ko-KR" dirty="0" smtClean="0"/>
              <a:t>Edge: link two vertices</a:t>
            </a:r>
          </a:p>
          <a:p>
            <a:r>
              <a:rPr lang="en-US" altLang="ko-KR" dirty="0" err="1" smtClean="0"/>
              <a:t>Hypergraph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Edge: link n vertices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323528" y="3896749"/>
            <a:ext cx="472618" cy="4726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87014" y="3896749"/>
            <a:ext cx="472618" cy="4726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09929" y="4170789"/>
            <a:ext cx="472618" cy="47261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084168" y="4031642"/>
            <a:ext cx="472618" cy="47261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418446" y="4670996"/>
            <a:ext cx="472618" cy="47261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766517" y="3559024"/>
            <a:ext cx="472618" cy="47261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4" idx="6"/>
            <a:endCxn id="5" idx="2"/>
          </p:cNvCxnSpPr>
          <p:nvPr/>
        </p:nvCxnSpPr>
        <p:spPr>
          <a:xfrm>
            <a:off x="796146" y="4133058"/>
            <a:ext cx="12908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4432041" y="3489649"/>
            <a:ext cx="3959042" cy="1828800"/>
          </a:xfrm>
          <a:custGeom>
            <a:avLst/>
            <a:gdLst>
              <a:gd name="connsiteX0" fmla="*/ 1810139 w 3959042"/>
              <a:gd name="connsiteY0" fmla="*/ 1138335 h 1828800"/>
              <a:gd name="connsiteX1" fmla="*/ 1082351 w 3959042"/>
              <a:gd name="connsiteY1" fmla="*/ 1147665 h 1828800"/>
              <a:gd name="connsiteX2" fmla="*/ 1035698 w 3959042"/>
              <a:gd name="connsiteY2" fmla="*/ 1156996 h 1828800"/>
              <a:gd name="connsiteX3" fmla="*/ 970383 w 3959042"/>
              <a:gd name="connsiteY3" fmla="*/ 1175657 h 1828800"/>
              <a:gd name="connsiteX4" fmla="*/ 886408 w 3959042"/>
              <a:gd name="connsiteY4" fmla="*/ 1194318 h 1828800"/>
              <a:gd name="connsiteX5" fmla="*/ 858416 w 3959042"/>
              <a:gd name="connsiteY5" fmla="*/ 1203649 h 1828800"/>
              <a:gd name="connsiteX6" fmla="*/ 802432 w 3959042"/>
              <a:gd name="connsiteY6" fmla="*/ 1212980 h 1828800"/>
              <a:gd name="connsiteX7" fmla="*/ 746449 w 3959042"/>
              <a:gd name="connsiteY7" fmla="*/ 1231641 h 1828800"/>
              <a:gd name="connsiteX8" fmla="*/ 569167 w 3959042"/>
              <a:gd name="connsiteY8" fmla="*/ 1250302 h 1828800"/>
              <a:gd name="connsiteX9" fmla="*/ 298579 w 3959042"/>
              <a:gd name="connsiteY9" fmla="*/ 1240971 h 1828800"/>
              <a:gd name="connsiteX10" fmla="*/ 195943 w 3959042"/>
              <a:gd name="connsiteY10" fmla="*/ 1222310 h 1828800"/>
              <a:gd name="connsiteX11" fmla="*/ 111967 w 3959042"/>
              <a:gd name="connsiteY11" fmla="*/ 1212980 h 1828800"/>
              <a:gd name="connsiteX12" fmla="*/ 83975 w 3959042"/>
              <a:gd name="connsiteY12" fmla="*/ 1203649 h 1828800"/>
              <a:gd name="connsiteX13" fmla="*/ 65314 w 3959042"/>
              <a:gd name="connsiteY13" fmla="*/ 1175657 h 1828800"/>
              <a:gd name="connsiteX14" fmla="*/ 37322 w 3959042"/>
              <a:gd name="connsiteY14" fmla="*/ 1147665 h 1828800"/>
              <a:gd name="connsiteX15" fmla="*/ 9330 w 3959042"/>
              <a:gd name="connsiteY15" fmla="*/ 1063690 h 1828800"/>
              <a:gd name="connsiteX16" fmla="*/ 0 w 3959042"/>
              <a:gd name="connsiteY16" fmla="*/ 1035698 h 1828800"/>
              <a:gd name="connsiteX17" fmla="*/ 9330 w 3959042"/>
              <a:gd name="connsiteY17" fmla="*/ 877078 h 1828800"/>
              <a:gd name="connsiteX18" fmla="*/ 27992 w 3959042"/>
              <a:gd name="connsiteY18" fmla="*/ 839755 h 1828800"/>
              <a:gd name="connsiteX19" fmla="*/ 37322 w 3959042"/>
              <a:gd name="connsiteY19" fmla="*/ 811763 h 1828800"/>
              <a:gd name="connsiteX20" fmla="*/ 65314 w 3959042"/>
              <a:gd name="connsiteY20" fmla="*/ 774441 h 1828800"/>
              <a:gd name="connsiteX21" fmla="*/ 83975 w 3959042"/>
              <a:gd name="connsiteY21" fmla="*/ 746449 h 1828800"/>
              <a:gd name="connsiteX22" fmla="*/ 111967 w 3959042"/>
              <a:gd name="connsiteY22" fmla="*/ 718457 h 1828800"/>
              <a:gd name="connsiteX23" fmla="*/ 177281 w 3959042"/>
              <a:gd name="connsiteY23" fmla="*/ 643812 h 1828800"/>
              <a:gd name="connsiteX24" fmla="*/ 195943 w 3959042"/>
              <a:gd name="connsiteY24" fmla="*/ 625151 h 1828800"/>
              <a:gd name="connsiteX25" fmla="*/ 251926 w 3959042"/>
              <a:gd name="connsiteY25" fmla="*/ 587829 h 1828800"/>
              <a:gd name="connsiteX26" fmla="*/ 270588 w 3959042"/>
              <a:gd name="connsiteY26" fmla="*/ 569167 h 1828800"/>
              <a:gd name="connsiteX27" fmla="*/ 326571 w 3959042"/>
              <a:gd name="connsiteY27" fmla="*/ 550506 h 1828800"/>
              <a:gd name="connsiteX28" fmla="*/ 410547 w 3959042"/>
              <a:gd name="connsiteY28" fmla="*/ 531845 h 1828800"/>
              <a:gd name="connsiteX29" fmla="*/ 513183 w 3959042"/>
              <a:gd name="connsiteY29" fmla="*/ 513184 h 1828800"/>
              <a:gd name="connsiteX30" fmla="*/ 942392 w 3959042"/>
              <a:gd name="connsiteY30" fmla="*/ 494522 h 1828800"/>
              <a:gd name="connsiteX31" fmla="*/ 1063690 w 3959042"/>
              <a:gd name="connsiteY31" fmla="*/ 485192 h 1828800"/>
              <a:gd name="connsiteX32" fmla="*/ 1101012 w 3959042"/>
              <a:gd name="connsiteY32" fmla="*/ 475861 h 1828800"/>
              <a:gd name="connsiteX33" fmla="*/ 1147665 w 3959042"/>
              <a:gd name="connsiteY33" fmla="*/ 466531 h 1828800"/>
              <a:gd name="connsiteX34" fmla="*/ 1175657 w 3959042"/>
              <a:gd name="connsiteY34" fmla="*/ 457200 h 1828800"/>
              <a:gd name="connsiteX35" fmla="*/ 1399592 w 3959042"/>
              <a:gd name="connsiteY35" fmla="*/ 438539 h 1828800"/>
              <a:gd name="connsiteX36" fmla="*/ 1548881 w 3959042"/>
              <a:gd name="connsiteY36" fmla="*/ 419878 h 1828800"/>
              <a:gd name="connsiteX37" fmla="*/ 1595535 w 3959042"/>
              <a:gd name="connsiteY37" fmla="*/ 410547 h 1828800"/>
              <a:gd name="connsiteX38" fmla="*/ 1950098 w 3959042"/>
              <a:gd name="connsiteY38" fmla="*/ 429208 h 1828800"/>
              <a:gd name="connsiteX39" fmla="*/ 2006081 w 3959042"/>
              <a:gd name="connsiteY39" fmla="*/ 447869 h 1828800"/>
              <a:gd name="connsiteX40" fmla="*/ 2034073 w 3959042"/>
              <a:gd name="connsiteY40" fmla="*/ 457200 h 1828800"/>
              <a:gd name="connsiteX41" fmla="*/ 2090057 w 3959042"/>
              <a:gd name="connsiteY41" fmla="*/ 485192 h 1828800"/>
              <a:gd name="connsiteX42" fmla="*/ 2118049 w 3959042"/>
              <a:gd name="connsiteY42" fmla="*/ 522514 h 1828800"/>
              <a:gd name="connsiteX43" fmla="*/ 2146041 w 3959042"/>
              <a:gd name="connsiteY43" fmla="*/ 541175 h 1828800"/>
              <a:gd name="connsiteX44" fmla="*/ 2183363 w 3959042"/>
              <a:gd name="connsiteY44" fmla="*/ 597159 h 1828800"/>
              <a:gd name="connsiteX45" fmla="*/ 2202024 w 3959042"/>
              <a:gd name="connsiteY45" fmla="*/ 625151 h 1828800"/>
              <a:gd name="connsiteX46" fmla="*/ 2220686 w 3959042"/>
              <a:gd name="connsiteY46" fmla="*/ 643812 h 1828800"/>
              <a:gd name="connsiteX47" fmla="*/ 2239347 w 3959042"/>
              <a:gd name="connsiteY47" fmla="*/ 671804 h 1828800"/>
              <a:gd name="connsiteX48" fmla="*/ 2267339 w 3959042"/>
              <a:gd name="connsiteY48" fmla="*/ 690465 h 1828800"/>
              <a:gd name="connsiteX49" fmla="*/ 2286000 w 3959042"/>
              <a:gd name="connsiteY49" fmla="*/ 718457 h 1828800"/>
              <a:gd name="connsiteX50" fmla="*/ 2304661 w 3959042"/>
              <a:gd name="connsiteY50" fmla="*/ 755780 h 1828800"/>
              <a:gd name="connsiteX51" fmla="*/ 2332653 w 3959042"/>
              <a:gd name="connsiteY51" fmla="*/ 783771 h 1828800"/>
              <a:gd name="connsiteX52" fmla="*/ 2416628 w 3959042"/>
              <a:gd name="connsiteY52" fmla="*/ 830424 h 1828800"/>
              <a:gd name="connsiteX53" fmla="*/ 2444620 w 3959042"/>
              <a:gd name="connsiteY53" fmla="*/ 849086 h 1828800"/>
              <a:gd name="connsiteX54" fmla="*/ 2500604 w 3959042"/>
              <a:gd name="connsiteY54" fmla="*/ 867747 h 1828800"/>
              <a:gd name="connsiteX55" fmla="*/ 2556588 w 3959042"/>
              <a:gd name="connsiteY55" fmla="*/ 886408 h 1828800"/>
              <a:gd name="connsiteX56" fmla="*/ 2584579 w 3959042"/>
              <a:gd name="connsiteY56" fmla="*/ 895739 h 1828800"/>
              <a:gd name="connsiteX57" fmla="*/ 2612571 w 3959042"/>
              <a:gd name="connsiteY57" fmla="*/ 905069 h 1828800"/>
              <a:gd name="connsiteX58" fmla="*/ 2864498 w 3959042"/>
              <a:gd name="connsiteY58" fmla="*/ 895739 h 1828800"/>
              <a:gd name="connsiteX59" fmla="*/ 2920481 w 3959042"/>
              <a:gd name="connsiteY59" fmla="*/ 858416 h 1828800"/>
              <a:gd name="connsiteX60" fmla="*/ 2967135 w 3959042"/>
              <a:gd name="connsiteY60" fmla="*/ 811763 h 1828800"/>
              <a:gd name="connsiteX61" fmla="*/ 2976465 w 3959042"/>
              <a:gd name="connsiteY61" fmla="*/ 783771 h 1828800"/>
              <a:gd name="connsiteX62" fmla="*/ 2995126 w 3959042"/>
              <a:gd name="connsiteY62" fmla="*/ 746449 h 1828800"/>
              <a:gd name="connsiteX63" fmla="*/ 3004457 w 3959042"/>
              <a:gd name="connsiteY63" fmla="*/ 709127 h 1828800"/>
              <a:gd name="connsiteX64" fmla="*/ 3013788 w 3959042"/>
              <a:gd name="connsiteY64" fmla="*/ 681135 h 1828800"/>
              <a:gd name="connsiteX65" fmla="*/ 3032449 w 3959042"/>
              <a:gd name="connsiteY65" fmla="*/ 615820 h 1828800"/>
              <a:gd name="connsiteX66" fmla="*/ 3051110 w 3959042"/>
              <a:gd name="connsiteY66" fmla="*/ 587829 h 1828800"/>
              <a:gd name="connsiteX67" fmla="*/ 3069771 w 3959042"/>
              <a:gd name="connsiteY67" fmla="*/ 531845 h 1828800"/>
              <a:gd name="connsiteX68" fmla="*/ 3088432 w 3959042"/>
              <a:gd name="connsiteY68" fmla="*/ 475861 h 1828800"/>
              <a:gd name="connsiteX69" fmla="*/ 3107094 w 3959042"/>
              <a:gd name="connsiteY69" fmla="*/ 419878 h 1828800"/>
              <a:gd name="connsiteX70" fmla="*/ 3125755 w 3959042"/>
              <a:gd name="connsiteY70" fmla="*/ 391886 h 1828800"/>
              <a:gd name="connsiteX71" fmla="*/ 3144416 w 3959042"/>
              <a:gd name="connsiteY71" fmla="*/ 335902 h 1828800"/>
              <a:gd name="connsiteX72" fmla="*/ 3153747 w 3959042"/>
              <a:gd name="connsiteY72" fmla="*/ 307910 h 1828800"/>
              <a:gd name="connsiteX73" fmla="*/ 3191069 w 3959042"/>
              <a:gd name="connsiteY73" fmla="*/ 233265 h 1828800"/>
              <a:gd name="connsiteX74" fmla="*/ 3209730 w 3959042"/>
              <a:gd name="connsiteY74" fmla="*/ 205273 h 1828800"/>
              <a:gd name="connsiteX75" fmla="*/ 3219061 w 3959042"/>
              <a:gd name="connsiteY75" fmla="*/ 177282 h 1828800"/>
              <a:gd name="connsiteX76" fmla="*/ 3265714 w 3959042"/>
              <a:gd name="connsiteY76" fmla="*/ 130629 h 1828800"/>
              <a:gd name="connsiteX77" fmla="*/ 3284375 w 3959042"/>
              <a:gd name="connsiteY77" fmla="*/ 102637 h 1828800"/>
              <a:gd name="connsiteX78" fmla="*/ 3331028 w 3959042"/>
              <a:gd name="connsiteY78" fmla="*/ 55984 h 1828800"/>
              <a:gd name="connsiteX79" fmla="*/ 3415004 w 3959042"/>
              <a:gd name="connsiteY79" fmla="*/ 27992 h 1828800"/>
              <a:gd name="connsiteX80" fmla="*/ 3470988 w 3959042"/>
              <a:gd name="connsiteY80" fmla="*/ 9331 h 1828800"/>
              <a:gd name="connsiteX81" fmla="*/ 3545632 w 3959042"/>
              <a:gd name="connsiteY81" fmla="*/ 0 h 1828800"/>
              <a:gd name="connsiteX82" fmla="*/ 3666930 w 3959042"/>
              <a:gd name="connsiteY82" fmla="*/ 9331 h 1828800"/>
              <a:gd name="connsiteX83" fmla="*/ 3750906 w 3959042"/>
              <a:gd name="connsiteY83" fmla="*/ 55984 h 1828800"/>
              <a:gd name="connsiteX84" fmla="*/ 3816220 w 3959042"/>
              <a:gd name="connsiteY84" fmla="*/ 83975 h 1828800"/>
              <a:gd name="connsiteX85" fmla="*/ 3834881 w 3959042"/>
              <a:gd name="connsiteY85" fmla="*/ 111967 h 1828800"/>
              <a:gd name="connsiteX86" fmla="*/ 3872204 w 3959042"/>
              <a:gd name="connsiteY86" fmla="*/ 158620 h 1828800"/>
              <a:gd name="connsiteX87" fmla="*/ 3881535 w 3959042"/>
              <a:gd name="connsiteY87" fmla="*/ 195943 h 1828800"/>
              <a:gd name="connsiteX88" fmla="*/ 3900196 w 3959042"/>
              <a:gd name="connsiteY88" fmla="*/ 251927 h 1828800"/>
              <a:gd name="connsiteX89" fmla="*/ 3909526 w 3959042"/>
              <a:gd name="connsiteY89" fmla="*/ 279918 h 1828800"/>
              <a:gd name="connsiteX90" fmla="*/ 3918857 w 3959042"/>
              <a:gd name="connsiteY90" fmla="*/ 307910 h 1828800"/>
              <a:gd name="connsiteX91" fmla="*/ 3928188 w 3959042"/>
              <a:gd name="connsiteY91" fmla="*/ 335902 h 1828800"/>
              <a:gd name="connsiteX92" fmla="*/ 3946849 w 3959042"/>
              <a:gd name="connsiteY92" fmla="*/ 419878 h 1828800"/>
              <a:gd name="connsiteX93" fmla="*/ 3946849 w 3959042"/>
              <a:gd name="connsiteY93" fmla="*/ 793102 h 1828800"/>
              <a:gd name="connsiteX94" fmla="*/ 3937518 w 3959042"/>
              <a:gd name="connsiteY94" fmla="*/ 821094 h 1828800"/>
              <a:gd name="connsiteX95" fmla="*/ 3918857 w 3959042"/>
              <a:gd name="connsiteY95" fmla="*/ 942392 h 1828800"/>
              <a:gd name="connsiteX96" fmla="*/ 3900196 w 3959042"/>
              <a:gd name="connsiteY96" fmla="*/ 1007706 h 1828800"/>
              <a:gd name="connsiteX97" fmla="*/ 3890865 w 3959042"/>
              <a:gd name="connsiteY97" fmla="*/ 1063690 h 1828800"/>
              <a:gd name="connsiteX98" fmla="*/ 3862873 w 3959042"/>
              <a:gd name="connsiteY98" fmla="*/ 1147665 h 1828800"/>
              <a:gd name="connsiteX99" fmla="*/ 3853543 w 3959042"/>
              <a:gd name="connsiteY99" fmla="*/ 1175657 h 1828800"/>
              <a:gd name="connsiteX100" fmla="*/ 3834881 w 3959042"/>
              <a:gd name="connsiteY100" fmla="*/ 1259633 h 1828800"/>
              <a:gd name="connsiteX101" fmla="*/ 3816220 w 3959042"/>
              <a:gd name="connsiteY101" fmla="*/ 1287624 h 1828800"/>
              <a:gd name="connsiteX102" fmla="*/ 3788228 w 3959042"/>
              <a:gd name="connsiteY102" fmla="*/ 1390261 h 1828800"/>
              <a:gd name="connsiteX103" fmla="*/ 3769567 w 3959042"/>
              <a:gd name="connsiteY103" fmla="*/ 1427584 h 1828800"/>
              <a:gd name="connsiteX104" fmla="*/ 3750906 w 3959042"/>
              <a:gd name="connsiteY104" fmla="*/ 1483567 h 1828800"/>
              <a:gd name="connsiteX105" fmla="*/ 3713583 w 3959042"/>
              <a:gd name="connsiteY105" fmla="*/ 1539551 h 1828800"/>
              <a:gd name="connsiteX106" fmla="*/ 3685592 w 3959042"/>
              <a:gd name="connsiteY106" fmla="*/ 1595535 h 1828800"/>
              <a:gd name="connsiteX107" fmla="*/ 3666930 w 3959042"/>
              <a:gd name="connsiteY107" fmla="*/ 1614196 h 1828800"/>
              <a:gd name="connsiteX108" fmla="*/ 3629608 w 3959042"/>
              <a:gd name="connsiteY108" fmla="*/ 1670180 h 1828800"/>
              <a:gd name="connsiteX109" fmla="*/ 3592286 w 3959042"/>
              <a:gd name="connsiteY109" fmla="*/ 1716833 h 1828800"/>
              <a:gd name="connsiteX110" fmla="*/ 3526971 w 3959042"/>
              <a:gd name="connsiteY110" fmla="*/ 1754155 h 1828800"/>
              <a:gd name="connsiteX111" fmla="*/ 3461657 w 3959042"/>
              <a:gd name="connsiteY111" fmla="*/ 1791478 h 1828800"/>
              <a:gd name="connsiteX112" fmla="*/ 3424335 w 3959042"/>
              <a:gd name="connsiteY112" fmla="*/ 1800808 h 1828800"/>
              <a:gd name="connsiteX113" fmla="*/ 3321698 w 3959042"/>
              <a:gd name="connsiteY113" fmla="*/ 1828800 h 1828800"/>
              <a:gd name="connsiteX114" fmla="*/ 3135086 w 3959042"/>
              <a:gd name="connsiteY114" fmla="*/ 1819469 h 1828800"/>
              <a:gd name="connsiteX115" fmla="*/ 3079102 w 3959042"/>
              <a:gd name="connsiteY115" fmla="*/ 1800808 h 1828800"/>
              <a:gd name="connsiteX116" fmla="*/ 3051110 w 3959042"/>
              <a:gd name="connsiteY116" fmla="*/ 1791478 h 1828800"/>
              <a:gd name="connsiteX117" fmla="*/ 3004457 w 3959042"/>
              <a:gd name="connsiteY117" fmla="*/ 1763486 h 1828800"/>
              <a:gd name="connsiteX118" fmla="*/ 2939143 w 3959042"/>
              <a:gd name="connsiteY118" fmla="*/ 1716833 h 1828800"/>
              <a:gd name="connsiteX119" fmla="*/ 2892490 w 3959042"/>
              <a:gd name="connsiteY119" fmla="*/ 1670180 h 1828800"/>
              <a:gd name="connsiteX120" fmla="*/ 2873828 w 3959042"/>
              <a:gd name="connsiteY120" fmla="*/ 1651518 h 1828800"/>
              <a:gd name="connsiteX121" fmla="*/ 2827175 w 3959042"/>
              <a:gd name="connsiteY121" fmla="*/ 1595535 h 1828800"/>
              <a:gd name="connsiteX122" fmla="*/ 2808514 w 3959042"/>
              <a:gd name="connsiteY122" fmla="*/ 1539551 h 1828800"/>
              <a:gd name="connsiteX123" fmla="*/ 2789853 w 3959042"/>
              <a:gd name="connsiteY123" fmla="*/ 1511559 h 1828800"/>
              <a:gd name="connsiteX124" fmla="*/ 2761861 w 3959042"/>
              <a:gd name="connsiteY124" fmla="*/ 1446245 h 1828800"/>
              <a:gd name="connsiteX125" fmla="*/ 2733869 w 3959042"/>
              <a:gd name="connsiteY125" fmla="*/ 1418253 h 1828800"/>
              <a:gd name="connsiteX126" fmla="*/ 2705877 w 3959042"/>
              <a:gd name="connsiteY126" fmla="*/ 1371600 h 1828800"/>
              <a:gd name="connsiteX127" fmla="*/ 2687216 w 3959042"/>
              <a:gd name="connsiteY127" fmla="*/ 1343608 h 1828800"/>
              <a:gd name="connsiteX128" fmla="*/ 2659224 w 3959042"/>
              <a:gd name="connsiteY128" fmla="*/ 1334278 h 1828800"/>
              <a:gd name="connsiteX129" fmla="*/ 2612571 w 3959042"/>
              <a:gd name="connsiteY129" fmla="*/ 1306286 h 1828800"/>
              <a:gd name="connsiteX130" fmla="*/ 2528596 w 3959042"/>
              <a:gd name="connsiteY130" fmla="*/ 1268963 h 1828800"/>
              <a:gd name="connsiteX131" fmla="*/ 2444620 w 3959042"/>
              <a:gd name="connsiteY131" fmla="*/ 1240971 h 1828800"/>
              <a:gd name="connsiteX132" fmla="*/ 2416628 w 3959042"/>
              <a:gd name="connsiteY132" fmla="*/ 1231641 h 1828800"/>
              <a:gd name="connsiteX133" fmla="*/ 2360645 w 3959042"/>
              <a:gd name="connsiteY133" fmla="*/ 1222310 h 1828800"/>
              <a:gd name="connsiteX134" fmla="*/ 2332653 w 3959042"/>
              <a:gd name="connsiteY134" fmla="*/ 1212980 h 1828800"/>
              <a:gd name="connsiteX135" fmla="*/ 2295330 w 3959042"/>
              <a:gd name="connsiteY135" fmla="*/ 1203649 h 1828800"/>
              <a:gd name="connsiteX136" fmla="*/ 2239347 w 3959042"/>
              <a:gd name="connsiteY136" fmla="*/ 1194318 h 1828800"/>
              <a:gd name="connsiteX137" fmla="*/ 2202024 w 3959042"/>
              <a:gd name="connsiteY137" fmla="*/ 1184988 h 1828800"/>
              <a:gd name="connsiteX138" fmla="*/ 2071396 w 3959042"/>
              <a:gd name="connsiteY138" fmla="*/ 1166327 h 1828800"/>
              <a:gd name="connsiteX139" fmla="*/ 2043404 w 3959042"/>
              <a:gd name="connsiteY139" fmla="*/ 1156996 h 1828800"/>
              <a:gd name="connsiteX140" fmla="*/ 1894114 w 3959042"/>
              <a:gd name="connsiteY140" fmla="*/ 1138335 h 1828800"/>
              <a:gd name="connsiteX141" fmla="*/ 1754155 w 3959042"/>
              <a:gd name="connsiteY141" fmla="*/ 112900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959042" h="1828800">
                <a:moveTo>
                  <a:pt x="1810139" y="1138335"/>
                </a:moveTo>
                <a:lnTo>
                  <a:pt x="1082351" y="1147665"/>
                </a:lnTo>
                <a:cubicBezTo>
                  <a:pt x="1066497" y="1148047"/>
                  <a:pt x="1051179" y="1153556"/>
                  <a:pt x="1035698" y="1156996"/>
                </a:cubicBezTo>
                <a:cubicBezTo>
                  <a:pt x="970080" y="1171578"/>
                  <a:pt x="1024924" y="1160074"/>
                  <a:pt x="970383" y="1175657"/>
                </a:cubicBezTo>
                <a:cubicBezTo>
                  <a:pt x="903299" y="1194824"/>
                  <a:pt x="963415" y="1175067"/>
                  <a:pt x="886408" y="1194318"/>
                </a:cubicBezTo>
                <a:cubicBezTo>
                  <a:pt x="876866" y="1196703"/>
                  <a:pt x="868017" y="1201515"/>
                  <a:pt x="858416" y="1203649"/>
                </a:cubicBezTo>
                <a:cubicBezTo>
                  <a:pt x="839948" y="1207753"/>
                  <a:pt x="820786" y="1208391"/>
                  <a:pt x="802432" y="1212980"/>
                </a:cubicBezTo>
                <a:cubicBezTo>
                  <a:pt x="783349" y="1217751"/>
                  <a:pt x="765968" y="1229201"/>
                  <a:pt x="746449" y="1231641"/>
                </a:cubicBezTo>
                <a:cubicBezTo>
                  <a:pt x="637716" y="1245232"/>
                  <a:pt x="696776" y="1238701"/>
                  <a:pt x="569167" y="1250302"/>
                </a:cubicBezTo>
                <a:lnTo>
                  <a:pt x="298579" y="1240971"/>
                </a:lnTo>
                <a:cubicBezTo>
                  <a:pt x="71948" y="1228721"/>
                  <a:pt x="303510" y="1240238"/>
                  <a:pt x="195943" y="1222310"/>
                </a:cubicBezTo>
                <a:cubicBezTo>
                  <a:pt x="168162" y="1217680"/>
                  <a:pt x="139959" y="1216090"/>
                  <a:pt x="111967" y="1212980"/>
                </a:cubicBezTo>
                <a:cubicBezTo>
                  <a:pt x="102636" y="1209870"/>
                  <a:pt x="91655" y="1209793"/>
                  <a:pt x="83975" y="1203649"/>
                </a:cubicBezTo>
                <a:cubicBezTo>
                  <a:pt x="75218" y="1196644"/>
                  <a:pt x="72493" y="1184272"/>
                  <a:pt x="65314" y="1175657"/>
                </a:cubicBezTo>
                <a:cubicBezTo>
                  <a:pt x="56866" y="1165520"/>
                  <a:pt x="46653" y="1156996"/>
                  <a:pt x="37322" y="1147665"/>
                </a:cubicBezTo>
                <a:lnTo>
                  <a:pt x="9330" y="1063690"/>
                </a:lnTo>
                <a:lnTo>
                  <a:pt x="0" y="1035698"/>
                </a:lnTo>
                <a:cubicBezTo>
                  <a:pt x="3110" y="982825"/>
                  <a:pt x="1840" y="929510"/>
                  <a:pt x="9330" y="877078"/>
                </a:cubicBezTo>
                <a:cubicBezTo>
                  <a:pt x="11297" y="863308"/>
                  <a:pt x="22513" y="852540"/>
                  <a:pt x="27992" y="839755"/>
                </a:cubicBezTo>
                <a:cubicBezTo>
                  <a:pt x="31866" y="830715"/>
                  <a:pt x="32442" y="820302"/>
                  <a:pt x="37322" y="811763"/>
                </a:cubicBezTo>
                <a:cubicBezTo>
                  <a:pt x="45037" y="798261"/>
                  <a:pt x="56275" y="787095"/>
                  <a:pt x="65314" y="774441"/>
                </a:cubicBezTo>
                <a:cubicBezTo>
                  <a:pt x="71832" y="765316"/>
                  <a:pt x="76796" y="755064"/>
                  <a:pt x="83975" y="746449"/>
                </a:cubicBezTo>
                <a:cubicBezTo>
                  <a:pt x="92423" y="736312"/>
                  <a:pt x="103519" y="728594"/>
                  <a:pt x="111967" y="718457"/>
                </a:cubicBezTo>
                <a:cubicBezTo>
                  <a:pt x="189112" y="625882"/>
                  <a:pt x="31926" y="789165"/>
                  <a:pt x="177281" y="643812"/>
                </a:cubicBezTo>
                <a:cubicBezTo>
                  <a:pt x="183502" y="637592"/>
                  <a:pt x="188623" y="630031"/>
                  <a:pt x="195943" y="625151"/>
                </a:cubicBezTo>
                <a:cubicBezTo>
                  <a:pt x="214604" y="612710"/>
                  <a:pt x="236067" y="603688"/>
                  <a:pt x="251926" y="587829"/>
                </a:cubicBezTo>
                <a:cubicBezTo>
                  <a:pt x="258147" y="581608"/>
                  <a:pt x="262719" y="573101"/>
                  <a:pt x="270588" y="569167"/>
                </a:cubicBezTo>
                <a:cubicBezTo>
                  <a:pt x="288182" y="560370"/>
                  <a:pt x="307910" y="556726"/>
                  <a:pt x="326571" y="550506"/>
                </a:cubicBezTo>
                <a:cubicBezTo>
                  <a:pt x="375930" y="534053"/>
                  <a:pt x="338284" y="544983"/>
                  <a:pt x="410547" y="531845"/>
                </a:cubicBezTo>
                <a:cubicBezTo>
                  <a:pt x="436298" y="527163"/>
                  <a:pt x="488621" y="515149"/>
                  <a:pt x="513183" y="513184"/>
                </a:cubicBezTo>
                <a:cubicBezTo>
                  <a:pt x="608001" y="505599"/>
                  <a:pt x="867601" y="497292"/>
                  <a:pt x="942392" y="494522"/>
                </a:cubicBezTo>
                <a:cubicBezTo>
                  <a:pt x="982825" y="491412"/>
                  <a:pt x="1023416" y="489930"/>
                  <a:pt x="1063690" y="485192"/>
                </a:cubicBezTo>
                <a:cubicBezTo>
                  <a:pt x="1076426" y="483694"/>
                  <a:pt x="1088494" y="478643"/>
                  <a:pt x="1101012" y="475861"/>
                </a:cubicBezTo>
                <a:cubicBezTo>
                  <a:pt x="1116493" y="472421"/>
                  <a:pt x="1132280" y="470377"/>
                  <a:pt x="1147665" y="466531"/>
                </a:cubicBezTo>
                <a:cubicBezTo>
                  <a:pt x="1157207" y="464146"/>
                  <a:pt x="1165920" y="458591"/>
                  <a:pt x="1175657" y="457200"/>
                </a:cubicBezTo>
                <a:cubicBezTo>
                  <a:pt x="1206009" y="452864"/>
                  <a:pt x="1377042" y="440273"/>
                  <a:pt x="1399592" y="438539"/>
                </a:cubicBezTo>
                <a:cubicBezTo>
                  <a:pt x="1484321" y="417356"/>
                  <a:pt x="1391794" y="438359"/>
                  <a:pt x="1548881" y="419878"/>
                </a:cubicBezTo>
                <a:cubicBezTo>
                  <a:pt x="1564632" y="418025"/>
                  <a:pt x="1579984" y="413657"/>
                  <a:pt x="1595535" y="410547"/>
                </a:cubicBezTo>
                <a:cubicBezTo>
                  <a:pt x="1598704" y="410660"/>
                  <a:pt x="1873863" y="414914"/>
                  <a:pt x="1950098" y="429208"/>
                </a:cubicBezTo>
                <a:cubicBezTo>
                  <a:pt x="1969432" y="432833"/>
                  <a:pt x="1987420" y="441649"/>
                  <a:pt x="2006081" y="447869"/>
                </a:cubicBezTo>
                <a:cubicBezTo>
                  <a:pt x="2015412" y="450979"/>
                  <a:pt x="2025889" y="451744"/>
                  <a:pt x="2034073" y="457200"/>
                </a:cubicBezTo>
                <a:cubicBezTo>
                  <a:pt x="2070249" y="481317"/>
                  <a:pt x="2051426" y="472315"/>
                  <a:pt x="2090057" y="485192"/>
                </a:cubicBezTo>
                <a:cubicBezTo>
                  <a:pt x="2099388" y="497633"/>
                  <a:pt x="2107053" y="511518"/>
                  <a:pt x="2118049" y="522514"/>
                </a:cubicBezTo>
                <a:cubicBezTo>
                  <a:pt x="2125979" y="530443"/>
                  <a:pt x="2138657" y="532736"/>
                  <a:pt x="2146041" y="541175"/>
                </a:cubicBezTo>
                <a:cubicBezTo>
                  <a:pt x="2160810" y="558054"/>
                  <a:pt x="2170922" y="578498"/>
                  <a:pt x="2183363" y="597159"/>
                </a:cubicBezTo>
                <a:cubicBezTo>
                  <a:pt x="2189583" y="606490"/>
                  <a:pt x="2194094" y="617222"/>
                  <a:pt x="2202024" y="625151"/>
                </a:cubicBezTo>
                <a:cubicBezTo>
                  <a:pt x="2208245" y="631371"/>
                  <a:pt x="2215190" y="636943"/>
                  <a:pt x="2220686" y="643812"/>
                </a:cubicBezTo>
                <a:cubicBezTo>
                  <a:pt x="2227691" y="652569"/>
                  <a:pt x="2231418" y="663875"/>
                  <a:pt x="2239347" y="671804"/>
                </a:cubicBezTo>
                <a:cubicBezTo>
                  <a:pt x="2247276" y="679733"/>
                  <a:pt x="2258008" y="684245"/>
                  <a:pt x="2267339" y="690465"/>
                </a:cubicBezTo>
                <a:cubicBezTo>
                  <a:pt x="2273559" y="699796"/>
                  <a:pt x="2280436" y="708720"/>
                  <a:pt x="2286000" y="718457"/>
                </a:cubicBezTo>
                <a:cubicBezTo>
                  <a:pt x="2292901" y="730534"/>
                  <a:pt x="2296576" y="744461"/>
                  <a:pt x="2304661" y="755780"/>
                </a:cubicBezTo>
                <a:cubicBezTo>
                  <a:pt x="2312331" y="766517"/>
                  <a:pt x="2322237" y="775670"/>
                  <a:pt x="2332653" y="783771"/>
                </a:cubicBezTo>
                <a:cubicBezTo>
                  <a:pt x="2380781" y="821203"/>
                  <a:pt x="2374393" y="816346"/>
                  <a:pt x="2416628" y="830424"/>
                </a:cubicBezTo>
                <a:cubicBezTo>
                  <a:pt x="2425959" y="836645"/>
                  <a:pt x="2434372" y="844531"/>
                  <a:pt x="2444620" y="849086"/>
                </a:cubicBezTo>
                <a:cubicBezTo>
                  <a:pt x="2462595" y="857075"/>
                  <a:pt x="2481943" y="861527"/>
                  <a:pt x="2500604" y="867747"/>
                </a:cubicBezTo>
                <a:lnTo>
                  <a:pt x="2556588" y="886408"/>
                </a:lnTo>
                <a:lnTo>
                  <a:pt x="2584579" y="895739"/>
                </a:lnTo>
                <a:lnTo>
                  <a:pt x="2612571" y="905069"/>
                </a:lnTo>
                <a:cubicBezTo>
                  <a:pt x="2696547" y="901959"/>
                  <a:pt x="2781413" y="908328"/>
                  <a:pt x="2864498" y="895739"/>
                </a:cubicBezTo>
                <a:cubicBezTo>
                  <a:pt x="2886673" y="892379"/>
                  <a:pt x="2904622" y="874275"/>
                  <a:pt x="2920481" y="858416"/>
                </a:cubicBezTo>
                <a:lnTo>
                  <a:pt x="2967135" y="811763"/>
                </a:lnTo>
                <a:cubicBezTo>
                  <a:pt x="2970245" y="802432"/>
                  <a:pt x="2972591" y="792811"/>
                  <a:pt x="2976465" y="783771"/>
                </a:cubicBezTo>
                <a:cubicBezTo>
                  <a:pt x="2981944" y="770986"/>
                  <a:pt x="2990242" y="759472"/>
                  <a:pt x="2995126" y="746449"/>
                </a:cubicBezTo>
                <a:cubicBezTo>
                  <a:pt x="2999629" y="734442"/>
                  <a:pt x="3000934" y="721457"/>
                  <a:pt x="3004457" y="709127"/>
                </a:cubicBezTo>
                <a:cubicBezTo>
                  <a:pt x="3007159" y="699670"/>
                  <a:pt x="3011086" y="690592"/>
                  <a:pt x="3013788" y="681135"/>
                </a:cubicBezTo>
                <a:cubicBezTo>
                  <a:pt x="3017776" y="667177"/>
                  <a:pt x="3024989" y="630739"/>
                  <a:pt x="3032449" y="615820"/>
                </a:cubicBezTo>
                <a:cubicBezTo>
                  <a:pt x="3037464" y="605790"/>
                  <a:pt x="3046556" y="598076"/>
                  <a:pt x="3051110" y="587829"/>
                </a:cubicBezTo>
                <a:cubicBezTo>
                  <a:pt x="3059099" y="569854"/>
                  <a:pt x="3063551" y="550506"/>
                  <a:pt x="3069771" y="531845"/>
                </a:cubicBezTo>
                <a:lnTo>
                  <a:pt x="3088432" y="475861"/>
                </a:lnTo>
                <a:cubicBezTo>
                  <a:pt x="3088432" y="475860"/>
                  <a:pt x="3107093" y="419879"/>
                  <a:pt x="3107094" y="419878"/>
                </a:cubicBezTo>
                <a:cubicBezTo>
                  <a:pt x="3113314" y="410547"/>
                  <a:pt x="3121201" y="402134"/>
                  <a:pt x="3125755" y="391886"/>
                </a:cubicBezTo>
                <a:cubicBezTo>
                  <a:pt x="3133744" y="373911"/>
                  <a:pt x="3138196" y="354563"/>
                  <a:pt x="3144416" y="335902"/>
                </a:cubicBezTo>
                <a:cubicBezTo>
                  <a:pt x="3147526" y="326571"/>
                  <a:pt x="3149349" y="316707"/>
                  <a:pt x="3153747" y="307910"/>
                </a:cubicBezTo>
                <a:cubicBezTo>
                  <a:pt x="3166188" y="283028"/>
                  <a:pt x="3175638" y="256411"/>
                  <a:pt x="3191069" y="233265"/>
                </a:cubicBezTo>
                <a:cubicBezTo>
                  <a:pt x="3197289" y="223934"/>
                  <a:pt x="3204715" y="215303"/>
                  <a:pt x="3209730" y="205273"/>
                </a:cubicBezTo>
                <a:cubicBezTo>
                  <a:pt x="3214128" y="196476"/>
                  <a:pt x="3213160" y="185150"/>
                  <a:pt x="3219061" y="177282"/>
                </a:cubicBezTo>
                <a:cubicBezTo>
                  <a:pt x="3232257" y="159688"/>
                  <a:pt x="3253515" y="148928"/>
                  <a:pt x="3265714" y="130629"/>
                </a:cubicBezTo>
                <a:cubicBezTo>
                  <a:pt x="3271934" y="121298"/>
                  <a:pt x="3276991" y="111076"/>
                  <a:pt x="3284375" y="102637"/>
                </a:cubicBezTo>
                <a:cubicBezTo>
                  <a:pt x="3298857" y="86086"/>
                  <a:pt x="3310164" y="62939"/>
                  <a:pt x="3331028" y="55984"/>
                </a:cubicBezTo>
                <a:lnTo>
                  <a:pt x="3415004" y="27992"/>
                </a:lnTo>
                <a:lnTo>
                  <a:pt x="3470988" y="9331"/>
                </a:lnTo>
                <a:lnTo>
                  <a:pt x="3545632" y="0"/>
                </a:lnTo>
                <a:cubicBezTo>
                  <a:pt x="3586065" y="3110"/>
                  <a:pt x="3626691" y="4301"/>
                  <a:pt x="3666930" y="9331"/>
                </a:cubicBezTo>
                <a:cubicBezTo>
                  <a:pt x="3701337" y="13632"/>
                  <a:pt x="3720630" y="40846"/>
                  <a:pt x="3750906" y="55984"/>
                </a:cubicBezTo>
                <a:cubicBezTo>
                  <a:pt x="3797025" y="79043"/>
                  <a:pt x="3775033" y="70247"/>
                  <a:pt x="3816220" y="83975"/>
                </a:cubicBezTo>
                <a:cubicBezTo>
                  <a:pt x="3822440" y="93306"/>
                  <a:pt x="3827876" y="103210"/>
                  <a:pt x="3834881" y="111967"/>
                </a:cubicBezTo>
                <a:cubicBezTo>
                  <a:pt x="3888068" y="178451"/>
                  <a:pt x="3814762" y="72459"/>
                  <a:pt x="3872204" y="158620"/>
                </a:cubicBezTo>
                <a:cubicBezTo>
                  <a:pt x="3875314" y="171061"/>
                  <a:pt x="3877850" y="183660"/>
                  <a:pt x="3881535" y="195943"/>
                </a:cubicBezTo>
                <a:cubicBezTo>
                  <a:pt x="3887187" y="214784"/>
                  <a:pt x="3893976" y="233266"/>
                  <a:pt x="3900196" y="251927"/>
                </a:cubicBezTo>
                <a:lnTo>
                  <a:pt x="3909526" y="279918"/>
                </a:lnTo>
                <a:lnTo>
                  <a:pt x="3918857" y="307910"/>
                </a:lnTo>
                <a:cubicBezTo>
                  <a:pt x="3921967" y="317241"/>
                  <a:pt x="3925803" y="326360"/>
                  <a:pt x="3928188" y="335902"/>
                </a:cubicBezTo>
                <a:cubicBezTo>
                  <a:pt x="3941364" y="388610"/>
                  <a:pt x="3935003" y="360650"/>
                  <a:pt x="3946849" y="419878"/>
                </a:cubicBezTo>
                <a:cubicBezTo>
                  <a:pt x="3963699" y="588386"/>
                  <a:pt x="3962504" y="534788"/>
                  <a:pt x="3946849" y="793102"/>
                </a:cubicBezTo>
                <a:cubicBezTo>
                  <a:pt x="3946254" y="802919"/>
                  <a:pt x="3940628" y="811763"/>
                  <a:pt x="3937518" y="821094"/>
                </a:cubicBezTo>
                <a:cubicBezTo>
                  <a:pt x="3931852" y="866424"/>
                  <a:pt x="3929544" y="899644"/>
                  <a:pt x="3918857" y="942392"/>
                </a:cubicBezTo>
                <a:cubicBezTo>
                  <a:pt x="3901070" y="1013537"/>
                  <a:pt x="3917649" y="920441"/>
                  <a:pt x="3900196" y="1007706"/>
                </a:cubicBezTo>
                <a:cubicBezTo>
                  <a:pt x="3896486" y="1026257"/>
                  <a:pt x="3895454" y="1045336"/>
                  <a:pt x="3890865" y="1063690"/>
                </a:cubicBezTo>
                <a:cubicBezTo>
                  <a:pt x="3890861" y="1063705"/>
                  <a:pt x="3867541" y="1133662"/>
                  <a:pt x="3862873" y="1147665"/>
                </a:cubicBezTo>
                <a:cubicBezTo>
                  <a:pt x="3859763" y="1156996"/>
                  <a:pt x="3855472" y="1166013"/>
                  <a:pt x="3853543" y="1175657"/>
                </a:cubicBezTo>
                <a:cubicBezTo>
                  <a:pt x="3851882" y="1183960"/>
                  <a:pt x="3839822" y="1248103"/>
                  <a:pt x="3834881" y="1259633"/>
                </a:cubicBezTo>
                <a:cubicBezTo>
                  <a:pt x="3830464" y="1269940"/>
                  <a:pt x="3822440" y="1278294"/>
                  <a:pt x="3816220" y="1287624"/>
                </a:cubicBezTo>
                <a:cubicBezTo>
                  <a:pt x="3813363" y="1299053"/>
                  <a:pt x="3798694" y="1365839"/>
                  <a:pt x="3788228" y="1390261"/>
                </a:cubicBezTo>
                <a:cubicBezTo>
                  <a:pt x="3782749" y="1403046"/>
                  <a:pt x="3774733" y="1414669"/>
                  <a:pt x="3769567" y="1427584"/>
                </a:cubicBezTo>
                <a:cubicBezTo>
                  <a:pt x="3762262" y="1445848"/>
                  <a:pt x="3761817" y="1467200"/>
                  <a:pt x="3750906" y="1483567"/>
                </a:cubicBezTo>
                <a:lnTo>
                  <a:pt x="3713583" y="1539551"/>
                </a:lnTo>
                <a:cubicBezTo>
                  <a:pt x="3703729" y="1569116"/>
                  <a:pt x="3706263" y="1569696"/>
                  <a:pt x="3685592" y="1595535"/>
                </a:cubicBezTo>
                <a:cubicBezTo>
                  <a:pt x="3680096" y="1602404"/>
                  <a:pt x="3672208" y="1607158"/>
                  <a:pt x="3666930" y="1614196"/>
                </a:cubicBezTo>
                <a:cubicBezTo>
                  <a:pt x="3653473" y="1632138"/>
                  <a:pt x="3642049" y="1651519"/>
                  <a:pt x="3629608" y="1670180"/>
                </a:cubicBezTo>
                <a:cubicBezTo>
                  <a:pt x="3615755" y="1690960"/>
                  <a:pt x="3611276" y="1701640"/>
                  <a:pt x="3592286" y="1716833"/>
                </a:cubicBezTo>
                <a:cubicBezTo>
                  <a:pt x="3563873" y="1739564"/>
                  <a:pt x="3560491" y="1735001"/>
                  <a:pt x="3526971" y="1754155"/>
                </a:cubicBezTo>
                <a:cubicBezTo>
                  <a:pt x="3492521" y="1773840"/>
                  <a:pt x="3502664" y="1776100"/>
                  <a:pt x="3461657" y="1791478"/>
                </a:cubicBezTo>
                <a:cubicBezTo>
                  <a:pt x="3449650" y="1795981"/>
                  <a:pt x="3436618" y="1797123"/>
                  <a:pt x="3424335" y="1800808"/>
                </a:cubicBezTo>
                <a:cubicBezTo>
                  <a:pt x="3329623" y="1829221"/>
                  <a:pt x="3406733" y="1811792"/>
                  <a:pt x="3321698" y="1828800"/>
                </a:cubicBezTo>
                <a:cubicBezTo>
                  <a:pt x="3259494" y="1825690"/>
                  <a:pt x="3196957" y="1826608"/>
                  <a:pt x="3135086" y="1819469"/>
                </a:cubicBezTo>
                <a:cubicBezTo>
                  <a:pt x="3115545" y="1817214"/>
                  <a:pt x="3097763" y="1807028"/>
                  <a:pt x="3079102" y="1800808"/>
                </a:cubicBezTo>
                <a:lnTo>
                  <a:pt x="3051110" y="1791478"/>
                </a:lnTo>
                <a:cubicBezTo>
                  <a:pt x="3014660" y="1755026"/>
                  <a:pt x="3052908" y="1787711"/>
                  <a:pt x="3004457" y="1763486"/>
                </a:cubicBezTo>
                <a:cubicBezTo>
                  <a:pt x="2992994" y="1757755"/>
                  <a:pt x="2944573" y="1721659"/>
                  <a:pt x="2939143" y="1716833"/>
                </a:cubicBezTo>
                <a:cubicBezTo>
                  <a:pt x="2922706" y="1702222"/>
                  <a:pt x="2908041" y="1685731"/>
                  <a:pt x="2892490" y="1670180"/>
                </a:cubicBezTo>
                <a:cubicBezTo>
                  <a:pt x="2886269" y="1663959"/>
                  <a:pt x="2879106" y="1658556"/>
                  <a:pt x="2873828" y="1651518"/>
                </a:cubicBezTo>
                <a:cubicBezTo>
                  <a:pt x="2840559" y="1607158"/>
                  <a:pt x="2856833" y="1625192"/>
                  <a:pt x="2827175" y="1595535"/>
                </a:cubicBezTo>
                <a:cubicBezTo>
                  <a:pt x="2820955" y="1576874"/>
                  <a:pt x="2819425" y="1555918"/>
                  <a:pt x="2808514" y="1539551"/>
                </a:cubicBezTo>
                <a:cubicBezTo>
                  <a:pt x="2802294" y="1530220"/>
                  <a:pt x="2794868" y="1521589"/>
                  <a:pt x="2789853" y="1511559"/>
                </a:cubicBezTo>
                <a:cubicBezTo>
                  <a:pt x="2769549" y="1470952"/>
                  <a:pt x="2794218" y="1491544"/>
                  <a:pt x="2761861" y="1446245"/>
                </a:cubicBezTo>
                <a:cubicBezTo>
                  <a:pt x="2754191" y="1435507"/>
                  <a:pt x="2743200" y="1427584"/>
                  <a:pt x="2733869" y="1418253"/>
                </a:cubicBezTo>
                <a:cubicBezTo>
                  <a:pt x="2717666" y="1369640"/>
                  <a:pt x="2735153" y="1408195"/>
                  <a:pt x="2705877" y="1371600"/>
                </a:cubicBezTo>
                <a:cubicBezTo>
                  <a:pt x="2698872" y="1362843"/>
                  <a:pt x="2695973" y="1350613"/>
                  <a:pt x="2687216" y="1343608"/>
                </a:cubicBezTo>
                <a:cubicBezTo>
                  <a:pt x="2679536" y="1337464"/>
                  <a:pt x="2668555" y="1337388"/>
                  <a:pt x="2659224" y="1334278"/>
                </a:cubicBezTo>
                <a:cubicBezTo>
                  <a:pt x="2622774" y="1297826"/>
                  <a:pt x="2661022" y="1330511"/>
                  <a:pt x="2612571" y="1306286"/>
                </a:cubicBezTo>
                <a:cubicBezTo>
                  <a:pt x="2523851" y="1261926"/>
                  <a:pt x="2673030" y="1317106"/>
                  <a:pt x="2528596" y="1268963"/>
                </a:cubicBezTo>
                <a:lnTo>
                  <a:pt x="2444620" y="1240971"/>
                </a:lnTo>
                <a:cubicBezTo>
                  <a:pt x="2435289" y="1237861"/>
                  <a:pt x="2426329" y="1233258"/>
                  <a:pt x="2416628" y="1231641"/>
                </a:cubicBezTo>
                <a:cubicBezTo>
                  <a:pt x="2397967" y="1228531"/>
                  <a:pt x="2379113" y="1226414"/>
                  <a:pt x="2360645" y="1222310"/>
                </a:cubicBezTo>
                <a:cubicBezTo>
                  <a:pt x="2351044" y="1220176"/>
                  <a:pt x="2342110" y="1215682"/>
                  <a:pt x="2332653" y="1212980"/>
                </a:cubicBezTo>
                <a:cubicBezTo>
                  <a:pt x="2320322" y="1209457"/>
                  <a:pt x="2307905" y="1206164"/>
                  <a:pt x="2295330" y="1203649"/>
                </a:cubicBezTo>
                <a:cubicBezTo>
                  <a:pt x="2276779" y="1199939"/>
                  <a:pt x="2257898" y="1198028"/>
                  <a:pt x="2239347" y="1194318"/>
                </a:cubicBezTo>
                <a:cubicBezTo>
                  <a:pt x="2226772" y="1191803"/>
                  <a:pt x="2214673" y="1187096"/>
                  <a:pt x="2202024" y="1184988"/>
                </a:cubicBezTo>
                <a:cubicBezTo>
                  <a:pt x="2158638" y="1177757"/>
                  <a:pt x="2071396" y="1166327"/>
                  <a:pt x="2071396" y="1166327"/>
                </a:cubicBezTo>
                <a:cubicBezTo>
                  <a:pt x="2062065" y="1163217"/>
                  <a:pt x="2053048" y="1158925"/>
                  <a:pt x="2043404" y="1156996"/>
                </a:cubicBezTo>
                <a:cubicBezTo>
                  <a:pt x="2010111" y="1150337"/>
                  <a:pt x="1923235" y="1141570"/>
                  <a:pt x="1894114" y="1138335"/>
                </a:cubicBezTo>
                <a:cubicBezTo>
                  <a:pt x="1830715" y="1117201"/>
                  <a:pt x="1875957" y="1129004"/>
                  <a:pt x="1754155" y="1129004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Page-based partition</a:t>
            </a:r>
          </a:p>
          <a:p>
            <a:pPr lvl="1"/>
            <a:r>
              <a:rPr lang="en-US" altLang="ko-KR" sz="1800" dirty="0" smtClean="0"/>
              <a:t>A </a:t>
            </a:r>
            <a:r>
              <a:rPr lang="en-US" altLang="ko-KR" sz="1800" dirty="0"/>
              <a:t>block is composed of a single web </a:t>
            </a:r>
            <a:r>
              <a:rPr lang="en-US" altLang="ko-KR" sz="1800" dirty="0" smtClean="0"/>
              <a:t>page</a:t>
            </a:r>
            <a:endParaRPr lang="en-US" altLang="ko-KR" sz="1800" dirty="0"/>
          </a:p>
          <a:p>
            <a:pPr marL="457200" lvl="1" indent="0">
              <a:buNone/>
            </a:pPr>
            <a:endParaRPr lang="ko-KR" altLang="ko-KR" sz="1800" dirty="0"/>
          </a:p>
          <a:p>
            <a:r>
              <a:rPr lang="en-US" altLang="ko-KR" sz="2200" dirty="0" smtClean="0"/>
              <a:t>Host-based partition</a:t>
            </a:r>
          </a:p>
          <a:p>
            <a:pPr lvl="1"/>
            <a:r>
              <a:rPr lang="en-US" altLang="ko-KR" sz="1800" dirty="0" smtClean="0"/>
              <a:t>All </a:t>
            </a:r>
            <a:r>
              <a:rPr lang="en-US" altLang="ko-KR" sz="1800" dirty="0"/>
              <a:t>pages of a block belong to the same web </a:t>
            </a:r>
            <a:r>
              <a:rPr lang="en-US" altLang="ko-KR" sz="1800" dirty="0" smtClean="0"/>
              <a:t>host</a:t>
            </a:r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Domain-based partition</a:t>
            </a:r>
          </a:p>
          <a:p>
            <a:pPr lvl="1"/>
            <a:r>
              <a:rPr lang="en-US" altLang="ko-KR" sz="1800" dirty="0"/>
              <a:t>All pages of a block belong to the same web domain</a:t>
            </a:r>
          </a:p>
          <a:p>
            <a:pPr lvl="1"/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659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Page</a:t>
            </a:r>
          </a:p>
          <a:p>
            <a:pPr lvl="1"/>
            <a:r>
              <a:rPr lang="en-US" altLang="ko-KR" sz="1600" dirty="0"/>
              <a:t>http://</a:t>
            </a:r>
            <a:r>
              <a:rPr lang="en-US" altLang="ko-KR" sz="1600" dirty="0" smtClean="0"/>
              <a:t>www.yahoo.com/index.html</a:t>
            </a:r>
            <a:endParaRPr lang="en-US" altLang="ko-KR" sz="1600" dirty="0"/>
          </a:p>
          <a:p>
            <a:pPr lvl="1"/>
            <a:r>
              <a:rPr lang="en-US" altLang="ko-KR" sz="1600" dirty="0"/>
              <a:t>http://</a:t>
            </a:r>
            <a:r>
              <a:rPr lang="en-US" altLang="ko-KR" sz="1600" dirty="0" smtClean="0"/>
              <a:t>www.yahoo.com/help.html</a:t>
            </a:r>
          </a:p>
          <a:p>
            <a:pPr lvl="1"/>
            <a:r>
              <a:rPr lang="en-US" altLang="ko-KR" sz="1600" dirty="0" smtClean="0"/>
              <a:t>http://www.yahoo.com/sitemap.html</a:t>
            </a:r>
          </a:p>
          <a:p>
            <a:pPr lvl="1"/>
            <a:r>
              <a:rPr lang="en-US" altLang="ko-KR" sz="1600" dirty="0"/>
              <a:t>http</a:t>
            </a:r>
            <a:r>
              <a:rPr lang="en-US" altLang="ko-KR" sz="1600" dirty="0" smtClean="0"/>
              <a:t>://dir.yahoo.com/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http://mail.yahoo.com/</a:t>
            </a:r>
          </a:p>
          <a:p>
            <a:pPr lvl="1"/>
            <a:r>
              <a:rPr lang="en-US" altLang="ko-KR" sz="1600" dirty="0" smtClean="0"/>
              <a:t>http://shop.yahoo.com/</a:t>
            </a:r>
          </a:p>
          <a:p>
            <a:pPr lvl="1"/>
            <a:r>
              <a:rPr lang="en-US" altLang="ko-KR" sz="1600" dirty="0" smtClean="0"/>
              <a:t>http://cafe.yahoo.com/</a:t>
            </a:r>
          </a:p>
          <a:p>
            <a:r>
              <a:rPr lang="en-US" altLang="ko-KR" sz="2200" dirty="0" smtClean="0"/>
              <a:t>Host</a:t>
            </a:r>
          </a:p>
          <a:p>
            <a:pPr lvl="1"/>
            <a:r>
              <a:rPr lang="en-US" altLang="ko-KR" sz="1600" dirty="0" smtClean="0"/>
              <a:t>www.yahoo.com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dir.yahoo.com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mail.yahoo.com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shop.yahoo.com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cafe.yahoo.com</a:t>
            </a:r>
          </a:p>
          <a:p>
            <a:r>
              <a:rPr lang="en-US" altLang="ko-KR" dirty="0" smtClean="0"/>
              <a:t>Domain</a:t>
            </a:r>
          </a:p>
          <a:p>
            <a:pPr lvl="1"/>
            <a:r>
              <a:rPr lang="en-US" altLang="ko-KR" sz="1600" dirty="0" smtClean="0"/>
              <a:t>Yahoo.com</a:t>
            </a:r>
          </a:p>
          <a:p>
            <a:endParaRPr lang="en-US" altLang="ko-KR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ko-KR" altLang="en-US" sz="2200" dirty="0"/>
          </a:p>
        </p:txBody>
      </p:sp>
      <p:pic>
        <p:nvPicPr>
          <p:cNvPr id="5" name="그림 4" descr="C:\Users\Administrator\Desktop\a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r="65744"/>
          <a:stretch/>
        </p:blipFill>
        <p:spPr bwMode="auto">
          <a:xfrm>
            <a:off x="4427984" y="1340768"/>
            <a:ext cx="1841782" cy="194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Users\Administrator\Desktop\a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4" t="25906" r="34326" b="2497"/>
          <a:stretch/>
        </p:blipFill>
        <p:spPr bwMode="auto">
          <a:xfrm>
            <a:off x="5668189" y="3282143"/>
            <a:ext cx="1703829" cy="189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:\Users\Administrator\Desktop\a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8" t="26603" r="1604" b="3337"/>
          <a:stretch/>
        </p:blipFill>
        <p:spPr bwMode="auto">
          <a:xfrm>
            <a:off x="7372018" y="4941168"/>
            <a:ext cx="1771982" cy="185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7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Host/Domain-based PageRank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362823" y="349290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94972" y="416571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48776" y="3156492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80925" y="3829308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658967" y="275771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91116" y="3430532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9516" y="335588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01665" y="402869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70482" y="376694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02631" y="443975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295372" y="321886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143244" y="236551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501361" y="164543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78748" y="2415923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02684" y="3829308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26514" y="510182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60082" y="5893908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639188" y="5608004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48373" y="2557213"/>
            <a:ext cx="3842285" cy="259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2" idx="0"/>
            <a:endCxn id="30" idx="4"/>
          </p:cNvCxnSpPr>
          <p:nvPr/>
        </p:nvCxnSpPr>
        <p:spPr>
          <a:xfrm flipH="1" flipV="1">
            <a:off x="3619516" y="1919476"/>
            <a:ext cx="157606" cy="83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0" idx="3"/>
          </p:cNvCxnSpPr>
          <p:nvPr/>
        </p:nvCxnSpPr>
        <p:spPr>
          <a:xfrm flipV="1">
            <a:off x="3270482" y="1879344"/>
            <a:ext cx="265486" cy="127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1" idx="5"/>
          </p:cNvCxnSpPr>
          <p:nvPr/>
        </p:nvCxnSpPr>
        <p:spPr>
          <a:xfrm flipH="1" flipV="1">
            <a:off x="1880450" y="2649831"/>
            <a:ext cx="600527" cy="91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6" idx="2"/>
          </p:cNvCxnSpPr>
          <p:nvPr/>
        </p:nvCxnSpPr>
        <p:spPr>
          <a:xfrm flipH="1">
            <a:off x="1338994" y="3903960"/>
            <a:ext cx="1931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</p:cNvCxnSpPr>
          <p:nvPr/>
        </p:nvCxnSpPr>
        <p:spPr>
          <a:xfrm flipH="1">
            <a:off x="2365617" y="4399624"/>
            <a:ext cx="1363962" cy="75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7" idx="3"/>
          </p:cNvCxnSpPr>
          <p:nvPr/>
        </p:nvCxnSpPr>
        <p:spPr>
          <a:xfrm flipH="1">
            <a:off x="4078236" y="4673664"/>
            <a:ext cx="559002" cy="125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5" idx="4"/>
          </p:cNvCxnSpPr>
          <p:nvPr/>
        </p:nvCxnSpPr>
        <p:spPr>
          <a:xfrm>
            <a:off x="5419820" y="4302736"/>
            <a:ext cx="235748" cy="135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227425" y="3430532"/>
            <a:ext cx="2067947" cy="13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29" idx="3"/>
          </p:cNvCxnSpPr>
          <p:nvPr/>
        </p:nvCxnSpPr>
        <p:spPr>
          <a:xfrm flipV="1">
            <a:off x="4193451" y="2599424"/>
            <a:ext cx="1984400" cy="83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364064" y="3441300"/>
            <a:ext cx="1984400" cy="83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err="1" smtClean="0"/>
              <a:t>PRHost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PRDom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2111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err="1" smtClean="0"/>
              <a:t>HyPRHost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HyPRDom</a:t>
            </a:r>
            <a:endParaRPr lang="en-US" altLang="ko-KR" sz="2200" dirty="0" smtClean="0"/>
          </a:p>
          <a:p>
            <a:pPr lvl="1"/>
            <a:r>
              <a:rPr lang="en-US" altLang="ko-KR" sz="1800" dirty="0" err="1" smtClean="0"/>
              <a:t>Hyperarc</a:t>
            </a:r>
            <a:r>
              <a:rPr lang="en-US" altLang="ko-KR" sz="1800" dirty="0" smtClean="0"/>
              <a:t>  </a:t>
            </a:r>
            <a:r>
              <a:rPr lang="ko-KR" altLang="ko-KR" dirty="0" smtClean="0"/>
              <a:t>ε</a:t>
            </a:r>
            <a:r>
              <a:rPr lang="en-US" altLang="ko-KR" dirty="0" smtClean="0"/>
              <a:t> = (</a:t>
            </a:r>
            <a:r>
              <a:rPr lang="en-US" altLang="ko-KR" dirty="0"/>
              <a:t>B, v)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Hypergraph</a:t>
            </a:r>
            <a:r>
              <a:rPr lang="en-US" altLang="ko-KR" dirty="0" smtClean="0"/>
              <a:t> version of Host/Domain-based PR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362823" y="349290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94972" y="416571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48776" y="3156492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80925" y="3829308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658967" y="275771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91116" y="3430532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9516" y="335588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01665" y="402869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70482" y="376694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02631" y="443975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295372" y="321886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174838" y="2236209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501361" y="164543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78748" y="2415923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02684" y="3829308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26514" y="5101820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60082" y="5893908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639188" y="5608004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48373" y="2557213"/>
            <a:ext cx="3842285" cy="259928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30" idx="4"/>
          </p:cNvCxnSpPr>
          <p:nvPr/>
        </p:nvCxnSpPr>
        <p:spPr>
          <a:xfrm flipH="1" flipV="1">
            <a:off x="3619516" y="1919476"/>
            <a:ext cx="75456" cy="633467"/>
          </a:xfrm>
          <a:prstGeom prst="line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" name="직선 연결선 7"/>
          <p:cNvCxnSpPr>
            <a:stCxn id="22" idx="5"/>
            <a:endCxn id="24" idx="1"/>
          </p:cNvCxnSpPr>
          <p:nvPr/>
        </p:nvCxnSpPr>
        <p:spPr>
          <a:xfrm>
            <a:off x="3860669" y="2991624"/>
            <a:ext cx="143454" cy="40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73575" y="3424920"/>
            <a:ext cx="143454" cy="40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205825" y="3552921"/>
            <a:ext cx="275100" cy="30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5" idx="0"/>
          </p:cNvCxnSpPr>
          <p:nvPr/>
        </p:nvCxnSpPr>
        <p:spPr>
          <a:xfrm>
            <a:off x="5144719" y="3643148"/>
            <a:ext cx="275101" cy="38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25" idx="3"/>
          </p:cNvCxnSpPr>
          <p:nvPr/>
        </p:nvCxnSpPr>
        <p:spPr>
          <a:xfrm>
            <a:off x="4699231" y="3972942"/>
            <a:ext cx="637041" cy="28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205825" y="3461590"/>
            <a:ext cx="785291" cy="1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411100" y="3907218"/>
            <a:ext cx="1016884" cy="1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27" idx="2"/>
          </p:cNvCxnSpPr>
          <p:nvPr/>
        </p:nvCxnSpPr>
        <p:spPr>
          <a:xfrm>
            <a:off x="3868146" y="4302736"/>
            <a:ext cx="734485" cy="27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26" idx="2"/>
          </p:cNvCxnSpPr>
          <p:nvPr/>
        </p:nvCxnSpPr>
        <p:spPr>
          <a:xfrm>
            <a:off x="2501869" y="3678543"/>
            <a:ext cx="768613" cy="22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27" idx="6"/>
          </p:cNvCxnSpPr>
          <p:nvPr/>
        </p:nvCxnSpPr>
        <p:spPr>
          <a:xfrm>
            <a:off x="4651206" y="4097330"/>
            <a:ext cx="187734" cy="47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8" idx="2"/>
          </p:cNvCxnSpPr>
          <p:nvPr/>
        </p:nvCxnSpPr>
        <p:spPr>
          <a:xfrm flipV="1">
            <a:off x="5545321" y="3355880"/>
            <a:ext cx="1750051" cy="76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err="1" smtClean="0"/>
              <a:t>HyPRHost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HyPRDom</a:t>
            </a:r>
            <a:endParaRPr lang="en-US" altLang="ko-KR" sz="2200" dirty="0" smtClean="0"/>
          </a:p>
          <a:p>
            <a:pPr lvl="1"/>
            <a:r>
              <a:rPr lang="en-US" altLang="ko-KR" sz="1800" dirty="0" err="1" smtClean="0"/>
              <a:t>Hyperarc</a:t>
            </a:r>
            <a:r>
              <a:rPr lang="en-US" altLang="ko-KR" sz="1800" dirty="0" smtClean="0"/>
              <a:t>  </a:t>
            </a:r>
            <a:r>
              <a:rPr lang="ko-KR" altLang="ko-KR" dirty="0" smtClean="0"/>
              <a:t>ε</a:t>
            </a:r>
            <a:r>
              <a:rPr lang="en-US" altLang="ko-KR" dirty="0" smtClean="0"/>
              <a:t> = (</a:t>
            </a:r>
            <a:r>
              <a:rPr lang="en-US" altLang="ko-KR" dirty="0"/>
              <a:t>B, v)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Hypergraph</a:t>
            </a:r>
            <a:r>
              <a:rPr lang="en-US" altLang="ko-KR" dirty="0" smtClean="0"/>
              <a:t> version of Host/Domain-based PR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362823" y="349290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94972" y="416571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48776" y="3156492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80925" y="3829308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658967" y="275771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91116" y="3430532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9516" y="335588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01665" y="402869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270482" y="376694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02631" y="4439756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295372" y="321886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193925" y="222849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501361" y="1645436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678748" y="2415923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102684" y="3829308"/>
            <a:ext cx="236309" cy="274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26514" y="5101820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60082" y="5893908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639188" y="5608004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678749" y="2415924"/>
            <a:ext cx="6637668" cy="418142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30" idx="4"/>
          </p:cNvCxnSpPr>
          <p:nvPr/>
        </p:nvCxnSpPr>
        <p:spPr>
          <a:xfrm flipH="1" flipV="1">
            <a:off x="3619516" y="1919476"/>
            <a:ext cx="75456" cy="633467"/>
          </a:xfrm>
          <a:prstGeom prst="line">
            <a:avLst/>
          </a:prstGeom>
          <a:ln>
            <a:tailEnd type="triangle" w="lg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8" name="직선 연결선 7"/>
          <p:cNvCxnSpPr>
            <a:stCxn id="22" idx="5"/>
            <a:endCxn id="24" idx="1"/>
          </p:cNvCxnSpPr>
          <p:nvPr/>
        </p:nvCxnSpPr>
        <p:spPr>
          <a:xfrm>
            <a:off x="3860669" y="2991624"/>
            <a:ext cx="143454" cy="40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73575" y="3424920"/>
            <a:ext cx="143454" cy="40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205825" y="3552921"/>
            <a:ext cx="275100" cy="30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5" idx="0"/>
          </p:cNvCxnSpPr>
          <p:nvPr/>
        </p:nvCxnSpPr>
        <p:spPr>
          <a:xfrm>
            <a:off x="5144719" y="3643148"/>
            <a:ext cx="275101" cy="38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25" idx="3"/>
          </p:cNvCxnSpPr>
          <p:nvPr/>
        </p:nvCxnSpPr>
        <p:spPr>
          <a:xfrm>
            <a:off x="4699231" y="3972942"/>
            <a:ext cx="637041" cy="28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205825" y="3461590"/>
            <a:ext cx="785291" cy="1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411100" y="3907218"/>
            <a:ext cx="1016884" cy="1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27" idx="2"/>
          </p:cNvCxnSpPr>
          <p:nvPr/>
        </p:nvCxnSpPr>
        <p:spPr>
          <a:xfrm>
            <a:off x="3868146" y="4302736"/>
            <a:ext cx="734485" cy="27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26" idx="2"/>
          </p:cNvCxnSpPr>
          <p:nvPr/>
        </p:nvCxnSpPr>
        <p:spPr>
          <a:xfrm>
            <a:off x="2501869" y="3678543"/>
            <a:ext cx="768613" cy="22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27" idx="6"/>
          </p:cNvCxnSpPr>
          <p:nvPr/>
        </p:nvCxnSpPr>
        <p:spPr>
          <a:xfrm>
            <a:off x="4651206" y="4097330"/>
            <a:ext cx="187734" cy="47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8" idx="2"/>
          </p:cNvCxnSpPr>
          <p:nvPr/>
        </p:nvCxnSpPr>
        <p:spPr>
          <a:xfrm flipV="1">
            <a:off x="5545321" y="3355880"/>
            <a:ext cx="1750051" cy="76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b="1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86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The WBR03 collection</a:t>
            </a:r>
          </a:p>
          <a:p>
            <a:pPr lvl="1"/>
            <a:r>
              <a:rPr lang="en-US" altLang="ko-KR" dirty="0" smtClean="0"/>
              <a:t>A real search engine database of the search engine </a:t>
            </a:r>
            <a:r>
              <a:rPr lang="en-US" altLang="ko-KR" dirty="0" err="1" smtClean="0"/>
              <a:t>TodoBR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12,020,513 web pages</a:t>
            </a:r>
          </a:p>
          <a:p>
            <a:pPr lvl="1"/>
            <a:r>
              <a:rPr lang="en-US" altLang="ko-KR" dirty="0" smtClean="0"/>
              <a:t>130,717,004 links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realistic </a:t>
            </a:r>
            <a:r>
              <a:rPr lang="en-US" altLang="ko-KR" dirty="0" err="1" smtClean="0"/>
              <a:t>testbed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sz="2200" dirty="0"/>
          </a:p>
          <a:p>
            <a:r>
              <a:rPr lang="en-US" altLang="ko-KR" sz="2200" dirty="0" smtClean="0"/>
              <a:t>The WT10g collection</a:t>
            </a:r>
          </a:p>
          <a:p>
            <a:pPr lvl="1"/>
            <a:r>
              <a:rPr lang="en-US" altLang="ko-KR" dirty="0" smtClean="0"/>
              <a:t>1,692,096 web pages</a:t>
            </a:r>
          </a:p>
          <a:p>
            <a:pPr lvl="1"/>
            <a:r>
              <a:rPr lang="en-US" altLang="ko-KR" dirty="0" smtClean="0"/>
              <a:t>2,530,920 links</a:t>
            </a:r>
          </a:p>
          <a:p>
            <a:pPr lvl="1"/>
            <a:r>
              <a:rPr lang="en-US" altLang="ko-KR" dirty="0" smtClean="0"/>
              <a:t>Sparse link structure</a:t>
            </a:r>
            <a:endParaRPr lang="en-US" altLang="ko-KR" dirty="0" smtClean="0"/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692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with the WBR03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MRR (mean reciprocal rank)</a:t>
            </a:r>
          </a:p>
          <a:p>
            <a:pPr lvl="1"/>
            <a:r>
              <a:rPr lang="en-US" altLang="ko-KR" sz="1800" dirty="0" smtClean="0"/>
              <a:t>The most common metric for evaluating the quality of results</a:t>
            </a:r>
          </a:p>
          <a:p>
            <a:pPr lvl="1"/>
            <a:r>
              <a:rPr lang="en-US" altLang="ko-KR" sz="1800" dirty="0" smtClean="0"/>
              <a:t>Adopted on the TREC Conference</a:t>
            </a:r>
          </a:p>
          <a:p>
            <a:r>
              <a:rPr lang="en-US" altLang="ko-KR" dirty="0" smtClean="0"/>
              <a:t>Combined Link Analysis Method</a:t>
            </a:r>
          </a:p>
          <a:p>
            <a:pPr lvl="1"/>
            <a:r>
              <a:rPr lang="en-US" altLang="ko-KR" sz="1800" dirty="0" smtClean="0"/>
              <a:t>BNC (PR + Bayesian Belief Network)</a:t>
            </a:r>
          </a:p>
          <a:p>
            <a:pPr lvl="1"/>
            <a:r>
              <a:rPr lang="en-US" altLang="ko-KR" sz="1800" dirty="0" smtClean="0"/>
              <a:t>BFC (PR + Brute Force Training)</a:t>
            </a:r>
            <a:endParaRPr lang="en-US" altLang="ko-KR" sz="1800" dirty="0" smtClean="0"/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pic>
        <p:nvPicPr>
          <p:cNvPr id="1027" name="Picture 3" descr="C:\Users\Administrator\Desktop\새 폴더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330653" cy="297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Model</a:t>
            </a:r>
          </a:p>
          <a:p>
            <a:r>
              <a:rPr lang="en-US" altLang="ko-KR" dirty="0" smtClean="0"/>
              <a:t>Implementation of the Algorithms using the </a:t>
            </a:r>
            <a:r>
              <a:rPr lang="en-US" altLang="ko-KR" dirty="0" err="1" smtClean="0"/>
              <a:t>Hypergraph</a:t>
            </a:r>
            <a:r>
              <a:rPr lang="en-US" altLang="ko-KR" dirty="0" smtClean="0"/>
              <a:t> Model</a:t>
            </a:r>
          </a:p>
          <a:p>
            <a:r>
              <a:rPr lang="en-US" altLang="ko-KR" dirty="0" smtClean="0"/>
              <a:t>Experimental Setup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The Influence of Spam in the Methods</a:t>
            </a:r>
          </a:p>
          <a:p>
            <a:r>
              <a:rPr lang="en-US" altLang="ko-KR" dirty="0" smtClean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426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Partitioning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835696" y="3803353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5" y="4235401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267744" y="4077393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69263" y="3933365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54151" y="4311052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73319" y="4070385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783963" y="3827283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020272" y="4301637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60027" y="4037349"/>
            <a:ext cx="236309" cy="2740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683568" y="2587058"/>
            <a:ext cx="2490260" cy="2642115"/>
            <a:chOff x="683568" y="2587058"/>
            <a:chExt cx="2490260" cy="2642115"/>
          </a:xfrm>
        </p:grpSpPr>
        <p:sp>
          <p:nvSpPr>
            <p:cNvPr id="4" name="직사각형 3"/>
            <p:cNvSpPr/>
            <p:nvPr/>
          </p:nvSpPr>
          <p:spPr>
            <a:xfrm>
              <a:off x="683568" y="3299297"/>
              <a:ext cx="2153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/>
                <a:t>www.yahoo.com</a:t>
              </a:r>
              <a:endParaRPr lang="en-US" altLang="ko-KR" sz="16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33872" y="2925612"/>
              <a:ext cx="2439956" cy="230356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6350" y="2587058"/>
              <a:ext cx="10775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 smtClean="0"/>
                <a:t>Host</a:t>
              </a:r>
              <a:endParaRPr lang="en-US" altLang="ko-KR" sz="16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01943" y="2587058"/>
            <a:ext cx="2497846" cy="2666045"/>
            <a:chOff x="3301943" y="2587058"/>
            <a:chExt cx="2497846" cy="2666045"/>
          </a:xfrm>
        </p:grpSpPr>
        <p:sp>
          <p:nvSpPr>
            <p:cNvPr id="17" name="직사각형 16"/>
            <p:cNvSpPr/>
            <p:nvPr/>
          </p:nvSpPr>
          <p:spPr>
            <a:xfrm>
              <a:off x="3301943" y="3356992"/>
              <a:ext cx="19407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/>
                <a:t>dir.yahoo.com</a:t>
              </a:r>
              <a:endParaRPr lang="en-US" altLang="ko-KR" sz="16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359833" y="2949542"/>
              <a:ext cx="2439956" cy="230356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33535" y="2587058"/>
              <a:ext cx="10775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 smtClean="0"/>
                <a:t>Host</a:t>
              </a:r>
              <a:endParaRPr lang="en-US" altLang="ko-KR" sz="16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868144" y="2587058"/>
            <a:ext cx="2615210" cy="2602071"/>
            <a:chOff x="5868144" y="2587058"/>
            <a:chExt cx="2615210" cy="2602071"/>
          </a:xfrm>
        </p:grpSpPr>
        <p:sp>
          <p:nvSpPr>
            <p:cNvPr id="18" name="직사각형 17"/>
            <p:cNvSpPr/>
            <p:nvPr/>
          </p:nvSpPr>
          <p:spPr>
            <a:xfrm>
              <a:off x="5868144" y="3356992"/>
              <a:ext cx="2165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/>
                <a:t>shop.yahoo.com</a:t>
              </a:r>
              <a:endParaRPr lang="en-US" altLang="ko-KR" sz="16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043398" y="2885568"/>
              <a:ext cx="2439956" cy="230356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8797" y="2587058"/>
              <a:ext cx="10775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 smtClean="0"/>
                <a:t>Host</a:t>
              </a:r>
              <a:endParaRPr lang="en-US" altLang="ko-KR" sz="16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49065" y="1481972"/>
            <a:ext cx="8208912" cy="4650146"/>
            <a:chOff x="549065" y="1481972"/>
            <a:chExt cx="8208912" cy="4650146"/>
          </a:xfrm>
        </p:grpSpPr>
        <p:sp>
          <p:nvSpPr>
            <p:cNvPr id="19" name="직사각형 18"/>
            <p:cNvSpPr/>
            <p:nvPr/>
          </p:nvSpPr>
          <p:spPr>
            <a:xfrm>
              <a:off x="3635896" y="2075372"/>
              <a:ext cx="16603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/>
                <a:t>Yahoo.com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7904" y="1481972"/>
              <a:ext cx="13756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1600" dirty="0" smtClean="0"/>
                <a:t>Domain</a:t>
              </a:r>
              <a:endParaRPr lang="en-US" altLang="ko-KR" sz="16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49065" y="1844824"/>
              <a:ext cx="8208912" cy="4287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8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with the WT10g 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pic>
        <p:nvPicPr>
          <p:cNvPr id="2050" name="Picture 2" descr="C:\Users\Administrator\Desktop\새 폴더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550373" cy="30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Influence of Spam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pic>
        <p:nvPicPr>
          <p:cNvPr id="3074" name="Picture 2" descr="C:\Users\Administrator\Desktop\새 폴더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1" y="2060848"/>
            <a:ext cx="4183444" cy="30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새 폴더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53743"/>
            <a:ext cx="4151014" cy="29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55576" y="5333571"/>
            <a:ext cx="3456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For the first 100,000 pages</a:t>
            </a:r>
            <a:endParaRPr lang="en-US" altLang="ko-KR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9024" y="5333571"/>
            <a:ext cx="3456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For all pages</a:t>
            </a:r>
            <a:endParaRPr lang="en-US" altLang="ko-KR" sz="2000" baseline="-25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Compute page reputation</a:t>
            </a:r>
          </a:p>
          <a:p>
            <a:pPr lvl="1"/>
            <a:r>
              <a:rPr lang="en-US" altLang="ko-KR" sz="1800" dirty="0" smtClean="0"/>
              <a:t>Using a </a:t>
            </a:r>
            <a:r>
              <a:rPr lang="en-US" altLang="ko-KR" sz="1800" dirty="0" err="1" smtClean="0"/>
              <a:t>hypergraph</a:t>
            </a:r>
            <a:r>
              <a:rPr lang="en-US" altLang="ko-KR" sz="1800" dirty="0" smtClean="0"/>
              <a:t> model</a:t>
            </a:r>
          </a:p>
          <a:p>
            <a:pPr lvl="1"/>
            <a:r>
              <a:rPr lang="en-US" altLang="ko-KR" sz="1800" dirty="0" smtClean="0"/>
              <a:t>Control the quality of web connections</a:t>
            </a:r>
          </a:p>
          <a:p>
            <a:endParaRPr lang="en-US" altLang="ko-KR" dirty="0" smtClean="0"/>
          </a:p>
          <a:p>
            <a:r>
              <a:rPr lang="en-US" altLang="ko-KR" sz="2200" dirty="0" smtClean="0"/>
              <a:t>Using </a:t>
            </a:r>
            <a:r>
              <a:rPr lang="en-US" altLang="ko-KR" sz="2200" dirty="0" err="1" smtClean="0"/>
              <a:t>hyperarcs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Between block and page</a:t>
            </a:r>
          </a:p>
          <a:p>
            <a:pPr lvl="1"/>
            <a:r>
              <a:rPr lang="en-US" altLang="ko-KR" sz="1800" dirty="0" smtClean="0"/>
              <a:t>Host-based partition</a:t>
            </a:r>
          </a:p>
          <a:p>
            <a:pPr lvl="1"/>
            <a:r>
              <a:rPr lang="en-US" altLang="ko-KR" sz="1800" dirty="0" smtClean="0"/>
              <a:t>Domain-based partition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Other type of clustering</a:t>
            </a:r>
          </a:p>
          <a:p>
            <a:endParaRPr lang="en-US" altLang="ko-KR" dirty="0"/>
          </a:p>
          <a:p>
            <a:r>
              <a:rPr lang="en-US" altLang="ko-KR" dirty="0" smtClean="0"/>
              <a:t>Goal: getting information</a:t>
            </a:r>
            <a:endParaRPr lang="en-US" altLang="ko-KR" dirty="0"/>
          </a:p>
        </p:txBody>
      </p:sp>
      <p:pic>
        <p:nvPicPr>
          <p:cNvPr id="4098" name="Picture 2" descr="C:\Users\Administrator\Desktop\새 폴더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6786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Background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Link-based Ranking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err="1" smtClean="0"/>
              <a:t>InDegree</a:t>
            </a:r>
            <a:r>
              <a:rPr lang="en-US" altLang="ko-KR" sz="2200" dirty="0" smtClean="0"/>
              <a:t> vs. PageRank</a:t>
            </a:r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ko-KR" altLang="en-US" dirty="0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1499207" y="197515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785412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한쪽 모서리가 잘린 사각형 13"/>
          <p:cNvSpPr/>
          <p:nvPr/>
        </p:nvSpPr>
        <p:spPr>
          <a:xfrm rot="10800000">
            <a:off x="3239205" y="197515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5076056" y="1964787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84421" y="209913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39205" y="209913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76056" y="209913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383221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599245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148064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364088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580112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323528" y="3501007"/>
            <a:ext cx="3024336" cy="1528193"/>
            <a:chOff x="323528" y="3501007"/>
            <a:chExt cx="3024336" cy="1528193"/>
          </a:xfrm>
        </p:grpSpPr>
        <p:sp>
          <p:nvSpPr>
            <p:cNvPr id="32" name="한쪽 모서리가 잘린 사각형 31"/>
            <p:cNvSpPr/>
            <p:nvPr/>
          </p:nvSpPr>
          <p:spPr>
            <a:xfrm rot="10800000">
              <a:off x="1499207" y="350100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323528" y="4401546"/>
              <a:ext cx="266799" cy="6091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06490" y="4401547"/>
              <a:ext cx="199861" cy="6089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899592" y="4401546"/>
              <a:ext cx="122783" cy="6091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147665" y="4401546"/>
              <a:ext cx="90734" cy="599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1403648" y="4401546"/>
              <a:ext cx="80773" cy="599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1660849" y="4401546"/>
              <a:ext cx="39596" cy="608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 flipV="1">
              <a:off x="1916469" y="4401546"/>
              <a:ext cx="70951" cy="599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2132494" y="4401547"/>
              <a:ext cx="135250" cy="6089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 flipV="1">
              <a:off x="2348518" y="4401547"/>
              <a:ext cx="170747" cy="6183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 flipV="1">
              <a:off x="2564541" y="4401549"/>
              <a:ext cx="215981" cy="6089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2780565" y="4401547"/>
              <a:ext cx="242553" cy="6276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2996589" y="4401546"/>
              <a:ext cx="351275" cy="6091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한쪽 모서리가 잘린 사각형 66"/>
          <p:cNvSpPr/>
          <p:nvPr/>
        </p:nvSpPr>
        <p:spPr>
          <a:xfrm rot="10800000">
            <a:off x="6876256" y="1964787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6876256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7092280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7308304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524328" y="2776534"/>
            <a:ext cx="0" cy="609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875690" y="209913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D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 of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Equally distribution of PageRank value</a:t>
            </a:r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ko-KR" altLang="en-US" dirty="0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1539954" y="350100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188026" y="1988840"/>
            <a:ext cx="3248070" cy="16860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한쪽 모서리가 잘린 사각형 13"/>
          <p:cNvSpPr/>
          <p:nvPr/>
        </p:nvSpPr>
        <p:spPr>
          <a:xfrm rot="10800000">
            <a:off x="5508105" y="1412777"/>
            <a:ext cx="2016224" cy="142576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26994" y="3624989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Administrator\Desktop\1_microsoft_logo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88" y="1517973"/>
            <a:ext cx="1503895" cy="12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한쪽 모서리가 잘린 사각형 44"/>
          <p:cNvSpPr/>
          <p:nvPr/>
        </p:nvSpPr>
        <p:spPr>
          <a:xfrm rot="10800000">
            <a:off x="5508105" y="3181358"/>
            <a:ext cx="2016224" cy="142576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한쪽 모서리가 잘린 사각형 45"/>
          <p:cNvSpPr/>
          <p:nvPr/>
        </p:nvSpPr>
        <p:spPr>
          <a:xfrm rot="10800000">
            <a:off x="5508105" y="4974357"/>
            <a:ext cx="2016224" cy="142576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Administrator\Desktop\ap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37" y="3311487"/>
            <a:ext cx="968560" cy="116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BadS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12851"/>
            <a:ext cx="1687463" cy="13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>
            <a:off x="2188026" y="3993657"/>
            <a:ext cx="3248070" cy="16935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88026" y="3825044"/>
            <a:ext cx="324807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521745" y="3028890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60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9872" y="2320979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19872" y="3421484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19872" y="4421169"/>
            <a:ext cx="601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39952" y="2606669"/>
            <a:ext cx="60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25</a:t>
            </a:r>
            <a:endParaRPr lang="en-US" altLang="ko-KR" sz="2400" b="1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5307" y="3896560"/>
            <a:ext cx="601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25</a:t>
            </a:r>
            <a:endParaRPr lang="en-US" altLang="ko-KR" sz="2400" b="1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65307" y="5264234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3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Another Aspects of the Limitations (1/2)</a:t>
            </a:r>
            <a:endParaRPr lang="ko-KR" altLang="en-US" dirty="0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156176" y="392452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216" y="4048509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2267744" y="170080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2267744" y="285293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2267744" y="4005064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2267744" y="501317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2267744" y="594928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87824" y="2044752"/>
            <a:ext cx="2931030" cy="18797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987824" y="3176972"/>
            <a:ext cx="2931030" cy="93610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66526" y="4336347"/>
            <a:ext cx="295232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66526" y="4509120"/>
            <a:ext cx="2952328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966526" y="4653136"/>
            <a:ext cx="2952328" cy="16319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067944" y="2177280"/>
            <a:ext cx="2926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Linking = voting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Computing a page’s reputation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잘린 사각형 38"/>
          <p:cNvSpPr/>
          <p:nvPr/>
        </p:nvSpPr>
        <p:spPr>
          <a:xfrm rot="10800000">
            <a:off x="336207" y="465540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39"/>
          <p:cNvSpPr/>
          <p:nvPr/>
        </p:nvSpPr>
        <p:spPr>
          <a:xfrm rot="10800000">
            <a:off x="336207" y="572842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10800000">
            <a:off x="336207" y="3578350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336207" y="2528900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Another Aspects of the Limitations (2/2)</a:t>
            </a:r>
            <a:endParaRPr lang="ko-KR" altLang="en-US" dirty="0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156176" y="392452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216" y="4048509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36207" y="148478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87824" y="2044752"/>
            <a:ext cx="2931030" cy="18797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987824" y="3176972"/>
            <a:ext cx="2931030" cy="936104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66526" y="4336347"/>
            <a:ext cx="2952328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66526" y="4509120"/>
            <a:ext cx="2952328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966526" y="4653136"/>
            <a:ext cx="2952328" cy="16319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Computing a page’s reputation</a:t>
            </a:r>
            <a:endParaRPr lang="ko-KR" altLang="en-US" dirty="0"/>
          </a:p>
        </p:txBody>
      </p:sp>
      <p:pic>
        <p:nvPicPr>
          <p:cNvPr id="2050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3" y="1619875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3" y="2640250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3" y="3720370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CarnegieMellonUniversity_wordma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9" y="4779150"/>
            <a:ext cx="1101378" cy="7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848375" y="1788785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main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 descr="C:\Users\Administrator\Desktop\020812_0433_UC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03" y="5805264"/>
            <a:ext cx="792088" cy="8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848375" y="2812866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sitemap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48375" y="3816463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info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잘린 사각형 38"/>
          <p:cNvSpPr/>
          <p:nvPr/>
        </p:nvSpPr>
        <p:spPr>
          <a:xfrm rot="10800000">
            <a:off x="336207" y="465540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39"/>
          <p:cNvSpPr/>
          <p:nvPr/>
        </p:nvSpPr>
        <p:spPr>
          <a:xfrm rot="10800000">
            <a:off x="336207" y="572842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10800000">
            <a:off x="336207" y="3578350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336207" y="2528900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Related Work: Link Weight</a:t>
            </a:r>
            <a:endParaRPr lang="ko-KR" altLang="en-US" dirty="0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156176" y="392452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216" y="4048509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336207" y="148478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987824" y="2044752"/>
            <a:ext cx="2931030" cy="18797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987824" y="3176972"/>
            <a:ext cx="2931030" cy="936104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66526" y="4336347"/>
            <a:ext cx="2952328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66526" y="4509120"/>
            <a:ext cx="2952328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966526" y="4653136"/>
            <a:ext cx="2952328" cy="16319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Giving weights to the edges</a:t>
            </a:r>
            <a:endParaRPr lang="ko-KR" altLang="en-US" dirty="0"/>
          </a:p>
        </p:txBody>
      </p:sp>
      <p:pic>
        <p:nvPicPr>
          <p:cNvPr id="2050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3" y="1619875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3" y="2640250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3" y="3720370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CarnegieMellonUniversity_wordmar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9" y="4779150"/>
            <a:ext cx="1101378" cy="7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848375" y="1788785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main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 descr="C:\Users\Administrator\Desktop\020812_0433_UC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03" y="5805264"/>
            <a:ext cx="792088" cy="8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848375" y="2812866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sitemap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48375" y="3816463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info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1698" y="2350613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1/3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41698" y="3136903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1/3</a:t>
            </a:r>
            <a:endParaRPr lang="en-US" altLang="ko-KR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41698" y="3924528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1/3</a:t>
            </a:r>
            <a:endParaRPr lang="en-US" altLang="ko-KR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41698" y="4509120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altLang="ko-KR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41698" y="5068998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altLang="ko-KR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20072" y="1512798"/>
            <a:ext cx="3485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Query dependent</a:t>
            </a:r>
          </a:p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(processing on result sets)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한쪽 모서리가 잘린 사각형 42"/>
          <p:cNvSpPr/>
          <p:nvPr/>
        </p:nvSpPr>
        <p:spPr>
          <a:xfrm rot="10800000">
            <a:off x="179512" y="1124744"/>
            <a:ext cx="3024336" cy="3384376"/>
          </a:xfrm>
          <a:prstGeom prst="snip1Rect">
            <a:avLst>
              <a:gd name="adj" fmla="val 61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한쪽 모서리가 잘린 사각형 38"/>
          <p:cNvSpPr/>
          <p:nvPr/>
        </p:nvSpPr>
        <p:spPr>
          <a:xfrm rot="10800000">
            <a:off x="336207" y="465540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39"/>
          <p:cNvSpPr/>
          <p:nvPr/>
        </p:nvSpPr>
        <p:spPr>
          <a:xfrm rot="10800000">
            <a:off x="336207" y="5728424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10800000">
            <a:off x="408215" y="3362326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408215" y="2312876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Related Work: High-level Entity</a:t>
            </a:r>
            <a:endParaRPr lang="ko-KR" altLang="en-US" dirty="0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6156176" y="392452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3216" y="4048509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408215" y="1268760"/>
            <a:ext cx="2520280" cy="1008112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203848" y="2596842"/>
            <a:ext cx="2715006" cy="13276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66526" y="4509120"/>
            <a:ext cx="2952328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966526" y="4653136"/>
            <a:ext cx="2952328" cy="16319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1" y="1403851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1" y="2424226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1" y="3504346"/>
            <a:ext cx="1296144" cy="7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CarnegieMellonUniversity_wordmar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9" y="4779150"/>
            <a:ext cx="1101378" cy="7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920383" y="1572761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main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 descr="C:\Users\Administrator\Desktop\020812_0433_UC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03" y="5805264"/>
            <a:ext cx="792088" cy="8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920383" y="2596842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sitemap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20383" y="3600439"/>
            <a:ext cx="1067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info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9912" y="1421203"/>
            <a:ext cx="5529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However, it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is a exclusive representation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570</Words>
  <Application>Microsoft Office PowerPoint</Application>
  <PresentationFormat>화면 슬라이드 쇼(4:3)</PresentationFormat>
  <Paragraphs>197</Paragraphs>
  <Slides>24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Modeling the Web as a Hypergraph to Compute Page Reputation</vt:lpstr>
      <vt:lpstr>Outline</vt:lpstr>
      <vt:lpstr>Outline</vt:lpstr>
      <vt:lpstr>Link-based Ranking Method</vt:lpstr>
      <vt:lpstr>Limitation of PageRank</vt:lpstr>
      <vt:lpstr>Another Aspects of the Limitations (1/2)</vt:lpstr>
      <vt:lpstr>Another Aspects of the Limitations (2/2)</vt:lpstr>
      <vt:lpstr>Related Work: Link Weight</vt:lpstr>
      <vt:lpstr>Related Work: High-level Entity</vt:lpstr>
      <vt:lpstr>Outline</vt:lpstr>
      <vt:lpstr>Hypergraph</vt:lpstr>
      <vt:lpstr>The Hypergraph Model</vt:lpstr>
      <vt:lpstr>Partitioning</vt:lpstr>
      <vt:lpstr>Host/Domain-based PageRank</vt:lpstr>
      <vt:lpstr>Hypergraph version of Host/Domain-based PR</vt:lpstr>
      <vt:lpstr>Hypergraph version of Host/Domain-based PR</vt:lpstr>
      <vt:lpstr>Outline</vt:lpstr>
      <vt:lpstr>Experimental Setup</vt:lpstr>
      <vt:lpstr>Experiments with the WBR03 collection</vt:lpstr>
      <vt:lpstr>Partitioning</vt:lpstr>
      <vt:lpstr>Experiments with the WT10g collection</vt:lpstr>
      <vt:lpstr>The Influence of Spam</vt:lpstr>
      <vt:lpstr>Conclusion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362</cp:revision>
  <dcterms:created xsi:type="dcterms:W3CDTF">2006-10-05T04:04:58Z</dcterms:created>
  <dcterms:modified xsi:type="dcterms:W3CDTF">2012-11-28T01:47:27Z</dcterms:modified>
</cp:coreProperties>
</file>