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0" r:id="rId2"/>
    <p:sldId id="261" r:id="rId3"/>
    <p:sldId id="381" r:id="rId4"/>
    <p:sldId id="383" r:id="rId5"/>
    <p:sldId id="382" r:id="rId6"/>
    <p:sldId id="384" r:id="rId7"/>
    <p:sldId id="386" r:id="rId8"/>
    <p:sldId id="385" r:id="rId9"/>
    <p:sldId id="387" r:id="rId10"/>
    <p:sldId id="388" r:id="rId11"/>
    <p:sldId id="364" r:id="rId12"/>
    <p:sldId id="389" r:id="rId13"/>
    <p:sldId id="390" r:id="rId14"/>
    <p:sldId id="257" r:id="rId15"/>
    <p:sldId id="369" r:id="rId16"/>
    <p:sldId id="392" r:id="rId17"/>
    <p:sldId id="393" r:id="rId18"/>
    <p:sldId id="278" r:id="rId19"/>
    <p:sldId id="279" r:id="rId20"/>
    <p:sldId id="31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>
        <p:scale>
          <a:sx n="75" d="100"/>
          <a:sy n="75" d="100"/>
        </p:scale>
        <p:origin x="-206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의 계산방법</a:t>
            </a:r>
            <a:endParaRPr lang="en-US" altLang="ko-KR" dirty="0" smtClean="0"/>
          </a:p>
          <a:p>
            <a:r>
              <a:rPr lang="ko-KR" altLang="en-US" dirty="0" smtClean="0"/>
              <a:t>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페이지에서 다음 페이지로 연결된 </a:t>
            </a:r>
            <a:r>
              <a:rPr lang="en-US" altLang="ko-KR" baseline="0" dirty="0" err="1" smtClean="0"/>
              <a:t>Outlink</a:t>
            </a:r>
            <a:r>
              <a:rPr lang="ko-KR" altLang="en-US" baseline="0" dirty="0" smtClean="0"/>
              <a:t>들은 </a:t>
            </a:r>
            <a:r>
              <a:rPr lang="en-US" altLang="ko-KR" baseline="0" dirty="0" smtClean="0"/>
              <a:t>Uniformly Distribution</a:t>
            </a:r>
            <a:r>
              <a:rPr lang="ko-KR" altLang="en-US" baseline="0" dirty="0" smtClean="0"/>
              <a:t>을 이룬다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들어 페이지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자신의 페이지랭크 값 </a:t>
            </a:r>
            <a:r>
              <a:rPr lang="en-US" altLang="ko-KR" baseline="0" dirty="0" smtClean="0"/>
              <a:t>0.6</a:t>
            </a:r>
            <a:r>
              <a:rPr lang="ko-KR" altLang="en-US" baseline="0" dirty="0" smtClean="0"/>
              <a:t>을 페이지 </a:t>
            </a:r>
            <a:r>
              <a:rPr lang="en-US" altLang="ko-KR" baseline="0" dirty="0" smtClean="0"/>
              <a:t>a, c, d </a:t>
            </a:r>
            <a:r>
              <a:rPr lang="ko-KR" altLang="en-US" baseline="0" dirty="0" smtClean="0"/>
              <a:t>각각에 모두 동일한 확률 </a:t>
            </a:r>
            <a:r>
              <a:rPr lang="en-US" altLang="ko-KR" baseline="0" dirty="0" smtClean="0"/>
              <a:t>1/3</a:t>
            </a:r>
            <a:r>
              <a:rPr lang="ko-KR" altLang="en-US" baseline="0" dirty="0" smtClean="0"/>
              <a:t>로 나누어서 보내준다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PageRank Algorithm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err="1" smtClean="0"/>
              <a:t>Wenpu</a:t>
            </a:r>
            <a:r>
              <a:rPr lang="en-US" altLang="ko-KR" sz="1800" dirty="0" smtClean="0"/>
              <a:t> Xing and Ali </a:t>
            </a:r>
            <a:r>
              <a:rPr lang="en-US" altLang="ko-KR" sz="1800" dirty="0" err="1" smtClean="0"/>
              <a:t>Ghorbani</a:t>
            </a:r>
            <a:endParaRPr lang="en-US" altLang="ko-KR" sz="1800" dirty="0" smtClean="0"/>
          </a:p>
          <a:p>
            <a:pPr latinLnBrk="0"/>
            <a:r>
              <a:rPr lang="en-US" altLang="ko-KR" sz="1800" dirty="0" smtClean="0"/>
              <a:t>Faculty of Computer Science University of New Brunswick, Canada</a:t>
            </a:r>
          </a:p>
          <a:p>
            <a:r>
              <a:rPr lang="en-US" altLang="ko-KR" sz="1800" dirty="0"/>
              <a:t>Proceedings of the second annual conference on Communication Networks and Services Research, IEEE, 2004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 4, 2012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Heegook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b="1" dirty="0" smtClean="0"/>
              <a:t>Weighted PageRank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2856765" y="2676525"/>
            <a:ext cx="2248635" cy="1035769"/>
          </a:xfrm>
          <a:prstGeom prst="line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Weighted PageRank (WPR)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Assigns larger rank values to more important pages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856765" y="2564903"/>
            <a:ext cx="2291299" cy="1"/>
          </a:xfrm>
          <a:prstGeom prst="line">
            <a:avLst/>
          </a:prstGeom>
          <a:ln w="2540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64088" y="2367467"/>
            <a:ext cx="576064" cy="576064"/>
            <a:chOff x="5148064" y="1988840"/>
            <a:chExt cx="576064" cy="576064"/>
          </a:xfrm>
        </p:grpSpPr>
        <p:sp>
          <p:nvSpPr>
            <p:cNvPr id="12" name="한쪽 모서리가 잘린 사각형 11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75126" y="3509136"/>
            <a:ext cx="576064" cy="576064"/>
            <a:chOff x="5148064" y="1988840"/>
            <a:chExt cx="576064" cy="576064"/>
          </a:xfrm>
        </p:grpSpPr>
        <p:sp>
          <p:nvSpPr>
            <p:cNvPr id="15" name="한쪽 모서리가 잘린 사각형 14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y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64088" y="4675185"/>
            <a:ext cx="576064" cy="576064"/>
            <a:chOff x="5148064" y="1988840"/>
            <a:chExt cx="576064" cy="576064"/>
          </a:xfrm>
        </p:grpSpPr>
        <p:sp>
          <p:nvSpPr>
            <p:cNvPr id="18" name="한쪽 모서리가 잘린 사각형 17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274118" y="2434112"/>
            <a:ext cx="745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60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156176" y="2455444"/>
            <a:ext cx="745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30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156176" y="3597114"/>
            <a:ext cx="745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293750" y="2060848"/>
                <a:ext cx="745997" cy="4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ko-KR" sz="1200" b="1" i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0" y="2060848"/>
                <a:ext cx="745997" cy="4392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3294906" y="2614610"/>
                <a:ext cx="745997" cy="4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ko-KR" sz="1200" b="1" i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06" y="2614610"/>
                <a:ext cx="745997" cy="4392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연결선 48"/>
          <p:cNvCxnSpPr/>
          <p:nvPr/>
        </p:nvCxnSpPr>
        <p:spPr>
          <a:xfrm>
            <a:off x="2856765" y="3997223"/>
            <a:ext cx="2362935" cy="822427"/>
          </a:xfrm>
          <a:prstGeom prst="line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112690" y="2367467"/>
            <a:ext cx="576064" cy="576064"/>
            <a:chOff x="5148064" y="1988840"/>
            <a:chExt cx="576064" cy="576064"/>
          </a:xfrm>
        </p:grpSpPr>
        <p:sp>
          <p:nvSpPr>
            <p:cNvPr id="52" name="한쪽 모서리가 잘린 사각형 51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v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123728" y="3509136"/>
            <a:ext cx="576064" cy="576064"/>
            <a:chOff x="5148064" y="1988840"/>
            <a:chExt cx="576064" cy="576064"/>
          </a:xfrm>
        </p:grpSpPr>
        <p:sp>
          <p:nvSpPr>
            <p:cNvPr id="55" name="한쪽 모서리가 잘린 사각형 54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112690" y="4675185"/>
            <a:ext cx="576064" cy="576064"/>
            <a:chOff x="5148064" y="1988840"/>
            <a:chExt cx="576064" cy="576064"/>
          </a:xfrm>
        </p:grpSpPr>
        <p:sp>
          <p:nvSpPr>
            <p:cNvPr id="58" name="한쪽 모서리가 잘린 사각형 57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2928773" y="5013175"/>
            <a:ext cx="2291299" cy="1"/>
          </a:xfrm>
          <a:prstGeom prst="line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928773" y="2771775"/>
            <a:ext cx="2186152" cy="2047875"/>
          </a:xfrm>
          <a:prstGeom prst="line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856765" y="2655499"/>
            <a:ext cx="2291299" cy="1141669"/>
          </a:xfrm>
          <a:prstGeom prst="line">
            <a:avLst/>
          </a:prstGeom>
          <a:ln w="2540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4283968" y="2060848"/>
                <a:ext cx="745997" cy="438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ko-KR" sz="1200" b="1" i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060848"/>
                <a:ext cx="745997" cy="438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4283967" y="3712294"/>
                <a:ext cx="745997" cy="438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ko-KR" sz="1200" b="1" i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3712294"/>
                <a:ext cx="745997" cy="438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6479614" y="5517232"/>
                <a:ext cx="2228679" cy="711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𝑖𝑛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14" y="5517232"/>
                <a:ext cx="2228679" cy="7115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4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Weighted PageRank (WPR)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Assigns larger rank values to more important pages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74284" y="2564903"/>
            <a:ext cx="2291299" cy="1"/>
          </a:xfrm>
          <a:prstGeom prst="line">
            <a:avLst/>
          </a:prstGeom>
          <a:ln w="2540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681607" y="2367467"/>
            <a:ext cx="576064" cy="576064"/>
            <a:chOff x="5148064" y="1988840"/>
            <a:chExt cx="576064" cy="576064"/>
          </a:xfrm>
        </p:grpSpPr>
        <p:sp>
          <p:nvSpPr>
            <p:cNvPr id="12" name="한쪽 모서리가 잘린 사각형 11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92645" y="3509136"/>
            <a:ext cx="576064" cy="576064"/>
            <a:chOff x="5148064" y="1988840"/>
            <a:chExt cx="576064" cy="576064"/>
          </a:xfrm>
        </p:grpSpPr>
        <p:sp>
          <p:nvSpPr>
            <p:cNvPr id="15" name="한쪽 모서리가 잘린 사각형 14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y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681607" y="4675185"/>
            <a:ext cx="576064" cy="576064"/>
            <a:chOff x="5148064" y="1988840"/>
            <a:chExt cx="576064" cy="576064"/>
          </a:xfrm>
        </p:grpSpPr>
        <p:sp>
          <p:nvSpPr>
            <p:cNvPr id="18" name="한쪽 모서리가 잘린 사각형 17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30209" y="2367467"/>
            <a:ext cx="576064" cy="576064"/>
            <a:chOff x="5148064" y="1988840"/>
            <a:chExt cx="576064" cy="576064"/>
          </a:xfrm>
        </p:grpSpPr>
        <p:sp>
          <p:nvSpPr>
            <p:cNvPr id="52" name="한쪽 모서리가 잘린 사각형 51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v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660232" y="1791403"/>
            <a:ext cx="576064" cy="576064"/>
            <a:chOff x="5148064" y="1988840"/>
            <a:chExt cx="576064" cy="576064"/>
          </a:xfrm>
        </p:grpSpPr>
        <p:sp>
          <p:nvSpPr>
            <p:cNvPr id="55" name="한쪽 모서리가 잘린 사각형 54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660232" y="2761503"/>
            <a:ext cx="576064" cy="576064"/>
            <a:chOff x="5148064" y="1988840"/>
            <a:chExt cx="576064" cy="576064"/>
          </a:xfrm>
        </p:grpSpPr>
        <p:sp>
          <p:nvSpPr>
            <p:cNvPr id="58" name="한쪽 모서리가 잘린 사각형 57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1174284" y="2655499"/>
            <a:ext cx="2291299" cy="1141669"/>
          </a:xfrm>
          <a:prstGeom prst="line">
            <a:avLst/>
          </a:prstGeom>
          <a:ln w="25400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2146896" y="2040715"/>
                <a:ext cx="745997" cy="4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ko-KR" sz="1200" b="1" i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96" y="2040715"/>
                <a:ext cx="745997" cy="439223"/>
              </a:xfrm>
              <a:prstGeom prst="rect">
                <a:avLst/>
              </a:prstGeom>
              <a:blipFill rotWithShape="1"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2135312" y="3459825"/>
                <a:ext cx="745997" cy="4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2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ko-KR" sz="1200" b="1" i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312" y="3459825"/>
                <a:ext cx="745997" cy="439223"/>
              </a:xfrm>
              <a:prstGeom prst="rect">
                <a:avLst/>
              </a:prstGeom>
              <a:blipFill rotWithShape="1"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4291976" y="2001230"/>
            <a:ext cx="2248635" cy="2795922"/>
            <a:chOff x="4291976" y="2001230"/>
            <a:chExt cx="2248635" cy="2795922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4291976" y="2783195"/>
              <a:ext cx="2248635" cy="266340"/>
            </a:xfrm>
            <a:prstGeom prst="line">
              <a:avLst/>
            </a:prstGeom>
            <a:ln w="2540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354459" y="3819243"/>
              <a:ext cx="2186152" cy="122184"/>
            </a:xfrm>
            <a:prstGeom prst="line">
              <a:avLst/>
            </a:prstGeom>
            <a:ln w="2540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4354459" y="2060848"/>
              <a:ext cx="2186152" cy="1618589"/>
            </a:xfrm>
            <a:prstGeom prst="line">
              <a:avLst/>
            </a:prstGeom>
            <a:ln w="2540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4291976" y="2001230"/>
              <a:ext cx="2248635" cy="517886"/>
            </a:xfrm>
            <a:prstGeom prst="line">
              <a:avLst/>
            </a:prstGeom>
            <a:ln w="2540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354459" y="4073285"/>
              <a:ext cx="2186152" cy="723867"/>
            </a:xfrm>
            <a:prstGeom prst="line">
              <a:avLst/>
            </a:prstGeom>
            <a:ln w="2540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6645758" y="5517232"/>
                <a:ext cx="2228679" cy="713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𝑜𝑢𝑡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758" y="5517232"/>
                <a:ext cx="2228679" cy="713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/>
          <p:cNvGrpSpPr/>
          <p:nvPr/>
        </p:nvGrpSpPr>
        <p:grpSpPr>
          <a:xfrm>
            <a:off x="6660232" y="3653395"/>
            <a:ext cx="576064" cy="576064"/>
            <a:chOff x="5148064" y="1988840"/>
            <a:chExt cx="576064" cy="576064"/>
          </a:xfrm>
        </p:grpSpPr>
        <p:sp>
          <p:nvSpPr>
            <p:cNvPr id="46" name="한쪽 모서리가 잘린 사각형 4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t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660232" y="4509120"/>
            <a:ext cx="576064" cy="576064"/>
            <a:chOff x="5148064" y="1988840"/>
            <a:chExt cx="576064" cy="576064"/>
          </a:xfrm>
        </p:grpSpPr>
        <p:sp>
          <p:nvSpPr>
            <p:cNvPr id="60" name="한쪽 모서리가 잘린 사각형 5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5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PageRank (WPR)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Original PageRank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Weighted PageRank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308907" y="1962422"/>
                <a:ext cx="3095285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𝑟𝑖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)=</m:t>
                      </m:r>
                      <m:r>
                        <a:rPr lang="en-US" altLang="ko-KR" sz="1400" i="1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i="1" baseline="-2500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+( 1 −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907" y="1962422"/>
                <a:ext cx="3095285" cy="639534"/>
              </a:xfrm>
              <a:prstGeom prst="rect">
                <a:avLst/>
              </a:prstGeom>
              <a:blipFill rotWithShape="1">
                <a:blip r:embed="rId2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876859" y="4626718"/>
                <a:ext cx="4176464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𝑟𝑖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)=</m:t>
                      </m:r>
                      <m:r>
                        <a:rPr lang="en-US" altLang="ko-KR" sz="1400" i="1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i="1" baseline="-2500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𝒗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, 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𝒖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𝒊𝒏</m:t>
                              </m:r>
                            </m:sup>
                          </m:sSubSup>
                          <m:r>
                            <a:rPr lang="en-US" altLang="ko-KR" sz="1400" b="1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𝒗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, 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𝒖</m:t>
                              </m:r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𝒐𝒖𝒕</m:t>
                              </m:r>
                            </m:sup>
                          </m:sSubSup>
                        </m:e>
                      </m:nary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+( 1 −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59" y="4626718"/>
                <a:ext cx="4176464" cy="639534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5504855" y="1557639"/>
            <a:ext cx="2576109" cy="1603975"/>
            <a:chOff x="5504855" y="1557639"/>
            <a:chExt cx="2576109" cy="1603975"/>
          </a:xfrm>
        </p:grpSpPr>
        <p:grpSp>
          <p:nvGrpSpPr>
            <p:cNvPr id="7" name="그룹 6"/>
            <p:cNvGrpSpPr/>
            <p:nvPr/>
          </p:nvGrpSpPr>
          <p:grpSpPr>
            <a:xfrm>
              <a:off x="5504855" y="1814301"/>
              <a:ext cx="2576109" cy="1126912"/>
              <a:chOff x="2196482" y="4490990"/>
              <a:chExt cx="3827462" cy="1674314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447880" y="4490990"/>
                <a:ext cx="576064" cy="600519"/>
                <a:chOff x="5148064" y="1964385"/>
                <a:chExt cx="576064" cy="600519"/>
              </a:xfrm>
            </p:grpSpPr>
            <p:sp>
              <p:nvSpPr>
                <p:cNvPr id="17" name="한쪽 모서리가 잘린 사각형 16"/>
                <p:cNvSpPr/>
                <p:nvPr/>
              </p:nvSpPr>
              <p:spPr>
                <a:xfrm rot="10800000">
                  <a:off x="5148064" y="1988840"/>
                  <a:ext cx="576064" cy="576064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266162" y="1964385"/>
                  <a:ext cx="339868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Calibri" pitchFamily="34" charset="0"/>
                      <a:cs typeface="Calibri" pitchFamily="34" charset="0"/>
                    </a:rPr>
                    <a:t>x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2196482" y="4964283"/>
                <a:ext cx="576064" cy="624957"/>
                <a:chOff x="5148064" y="1939947"/>
                <a:chExt cx="576064" cy="624957"/>
              </a:xfrm>
            </p:grpSpPr>
            <p:sp>
              <p:nvSpPr>
                <p:cNvPr id="15" name="한쪽 모서리가 잘린 사각형 14"/>
                <p:cNvSpPr/>
                <p:nvPr/>
              </p:nvSpPr>
              <p:spPr>
                <a:xfrm rot="10800000">
                  <a:off x="5148064" y="1988840"/>
                  <a:ext cx="576064" cy="576064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5266162" y="1939947"/>
                  <a:ext cx="339868" cy="4001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Calibri" pitchFamily="34" charset="0"/>
                      <a:cs typeface="Calibri" pitchFamily="34" charset="0"/>
                    </a:rPr>
                    <a:t>a</a:t>
                  </a:r>
                </a:p>
              </p:txBody>
            </p:sp>
          </p:grpSp>
          <p:cxnSp>
            <p:nvCxnSpPr>
              <p:cNvPr id="10" name="직선 연결선 9"/>
              <p:cNvCxnSpPr/>
              <p:nvPr/>
            </p:nvCxnSpPr>
            <p:spPr>
              <a:xfrm flipV="1">
                <a:off x="2940557" y="4797153"/>
                <a:ext cx="2291299" cy="378628"/>
              </a:xfrm>
              <a:prstGeom prst="line">
                <a:avLst/>
              </a:prstGeom>
              <a:ln w="2540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2940557" y="5446533"/>
                <a:ext cx="2291299" cy="358731"/>
              </a:xfrm>
              <a:prstGeom prst="line">
                <a:avLst/>
              </a:prstGeom>
              <a:ln w="2540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그룹 11"/>
              <p:cNvGrpSpPr/>
              <p:nvPr/>
            </p:nvGrpSpPr>
            <p:grpSpPr>
              <a:xfrm>
                <a:off x="5447880" y="5564785"/>
                <a:ext cx="576064" cy="600519"/>
                <a:chOff x="5148064" y="1964385"/>
                <a:chExt cx="576064" cy="600519"/>
              </a:xfrm>
            </p:grpSpPr>
            <p:sp>
              <p:nvSpPr>
                <p:cNvPr id="13" name="한쪽 모서리가 잘린 사각형 12"/>
                <p:cNvSpPr/>
                <p:nvPr/>
              </p:nvSpPr>
              <p:spPr>
                <a:xfrm rot="10800000">
                  <a:off x="5148064" y="1988840"/>
                  <a:ext cx="576064" cy="576064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5266162" y="1964385"/>
                  <a:ext cx="339868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Calibri" pitchFamily="34" charset="0"/>
                      <a:cs typeface="Calibri" pitchFamily="34" charset="0"/>
                    </a:rPr>
                    <a:t>y</a:t>
                  </a:r>
                </a:p>
              </p:txBody>
            </p:sp>
          </p:grpSp>
        </p:grpSp>
        <p:grpSp>
          <p:nvGrpSpPr>
            <p:cNvPr id="20" name="그룹 19"/>
            <p:cNvGrpSpPr/>
            <p:nvPr/>
          </p:nvGrpSpPr>
          <p:grpSpPr>
            <a:xfrm>
              <a:off x="6403175" y="1557639"/>
              <a:ext cx="747153" cy="1603975"/>
              <a:chOff x="3712051" y="4508278"/>
              <a:chExt cx="747153" cy="1603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712051" y="4508278"/>
                    <a:ext cx="745997" cy="4392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altLang="ko-KR" sz="1200" b="1" i="1" dirty="0" smtClean="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51" y="4508278"/>
                    <a:ext cx="745997" cy="43922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713207" y="5673030"/>
                    <a:ext cx="745997" cy="4392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altLang="ko-KR" sz="1200" b="1" i="1" dirty="0" smtClean="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직사각형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207" y="5673030"/>
                    <a:ext cx="745997" cy="43922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3" name="그룹 42"/>
          <p:cNvGrpSpPr/>
          <p:nvPr/>
        </p:nvGrpSpPr>
        <p:grpSpPr>
          <a:xfrm>
            <a:off x="5504855" y="4089312"/>
            <a:ext cx="2576109" cy="1899494"/>
            <a:chOff x="5504855" y="4089312"/>
            <a:chExt cx="2576109" cy="1899494"/>
          </a:xfrm>
        </p:grpSpPr>
        <p:grpSp>
          <p:nvGrpSpPr>
            <p:cNvPr id="23" name="그룹 22"/>
            <p:cNvGrpSpPr/>
            <p:nvPr/>
          </p:nvGrpSpPr>
          <p:grpSpPr>
            <a:xfrm>
              <a:off x="5504855" y="4584220"/>
              <a:ext cx="2576109" cy="1126912"/>
              <a:chOff x="2196482" y="4490990"/>
              <a:chExt cx="3827462" cy="167431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447880" y="4490990"/>
                <a:ext cx="576064" cy="600519"/>
                <a:chOff x="5148064" y="1964385"/>
                <a:chExt cx="576064" cy="600519"/>
              </a:xfrm>
            </p:grpSpPr>
            <p:sp>
              <p:nvSpPr>
                <p:cNvPr id="33" name="한쪽 모서리가 잘린 사각형 32"/>
                <p:cNvSpPr/>
                <p:nvPr/>
              </p:nvSpPr>
              <p:spPr>
                <a:xfrm rot="10800000">
                  <a:off x="5148064" y="1988840"/>
                  <a:ext cx="576064" cy="576064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266162" y="1964385"/>
                  <a:ext cx="339868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Calibri" pitchFamily="34" charset="0"/>
                      <a:cs typeface="Calibri" pitchFamily="34" charset="0"/>
                    </a:rPr>
                    <a:t>x</a:t>
                  </a: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2196482" y="4964283"/>
                <a:ext cx="576064" cy="624957"/>
                <a:chOff x="5148064" y="1939947"/>
                <a:chExt cx="576064" cy="624957"/>
              </a:xfrm>
            </p:grpSpPr>
            <p:sp>
              <p:nvSpPr>
                <p:cNvPr id="31" name="한쪽 모서리가 잘린 사각형 30"/>
                <p:cNvSpPr/>
                <p:nvPr/>
              </p:nvSpPr>
              <p:spPr>
                <a:xfrm rot="10800000">
                  <a:off x="5148064" y="1988840"/>
                  <a:ext cx="576064" cy="576064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266162" y="1939947"/>
                  <a:ext cx="339868" cy="4001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Calibri" pitchFamily="34" charset="0"/>
                      <a:cs typeface="Calibri" pitchFamily="34" charset="0"/>
                    </a:rPr>
                    <a:t>a</a:t>
                  </a:r>
                </a:p>
              </p:txBody>
            </p:sp>
          </p:grpSp>
          <p:cxnSp>
            <p:nvCxnSpPr>
              <p:cNvPr id="26" name="직선 연결선 25"/>
              <p:cNvCxnSpPr/>
              <p:nvPr/>
            </p:nvCxnSpPr>
            <p:spPr>
              <a:xfrm flipV="1">
                <a:off x="2940557" y="4797153"/>
                <a:ext cx="2291299" cy="378628"/>
              </a:xfrm>
              <a:prstGeom prst="line">
                <a:avLst/>
              </a:prstGeom>
              <a:ln w="2540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940557" y="5446533"/>
                <a:ext cx="2291299" cy="358731"/>
              </a:xfrm>
              <a:prstGeom prst="line">
                <a:avLst/>
              </a:prstGeom>
              <a:ln w="2540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/>
              <p:cNvGrpSpPr/>
              <p:nvPr/>
            </p:nvGrpSpPr>
            <p:grpSpPr>
              <a:xfrm>
                <a:off x="5447880" y="5564785"/>
                <a:ext cx="576064" cy="600519"/>
                <a:chOff x="5148064" y="1964385"/>
                <a:chExt cx="576064" cy="600519"/>
              </a:xfrm>
            </p:grpSpPr>
            <p:sp>
              <p:nvSpPr>
                <p:cNvPr id="29" name="한쪽 모서리가 잘린 사각형 28"/>
                <p:cNvSpPr/>
                <p:nvPr/>
              </p:nvSpPr>
              <p:spPr>
                <a:xfrm rot="10800000">
                  <a:off x="5148064" y="1988840"/>
                  <a:ext cx="576064" cy="576064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266162" y="1964385"/>
                  <a:ext cx="339868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latin typeface="Calibri" pitchFamily="34" charset="0"/>
                      <a:cs typeface="Calibri" pitchFamily="34" charset="0"/>
                    </a:rPr>
                    <a:t>y</a:t>
                  </a:r>
                </a:p>
              </p:txBody>
            </p:sp>
          </p:grpSp>
        </p:grpSp>
        <p:grpSp>
          <p:nvGrpSpPr>
            <p:cNvPr id="35" name="그룹 34"/>
            <p:cNvGrpSpPr/>
            <p:nvPr/>
          </p:nvGrpSpPr>
          <p:grpSpPr>
            <a:xfrm>
              <a:off x="6156176" y="4391913"/>
              <a:ext cx="747153" cy="1557367"/>
              <a:chOff x="3712051" y="4482878"/>
              <a:chExt cx="747153" cy="155736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3712051" y="4482878"/>
                    <a:ext cx="745997" cy="4392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𝟒</m:t>
                              </m:r>
                            </m:den>
                          </m:f>
                        </m:oMath>
                      </m:oMathPara>
                    </a14:m>
                    <a:endParaRPr lang="en-US" altLang="ko-KR" sz="1200" b="1" i="1" dirty="0" smtClean="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직사각형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51" y="4482878"/>
                    <a:ext cx="745997" cy="439223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713207" y="5601022"/>
                    <a:ext cx="745997" cy="4392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𝟒</m:t>
                              </m:r>
                            </m:den>
                          </m:f>
                        </m:oMath>
                      </m:oMathPara>
                    </a14:m>
                    <a:endParaRPr lang="en-US" altLang="ko-KR" sz="1200" b="1" i="1" dirty="0" smtClean="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207" y="5601022"/>
                    <a:ext cx="745997" cy="43922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그룹 37"/>
            <p:cNvGrpSpPr/>
            <p:nvPr/>
          </p:nvGrpSpPr>
          <p:grpSpPr>
            <a:xfrm>
              <a:off x="6775595" y="4370084"/>
              <a:ext cx="747153" cy="1618722"/>
              <a:chOff x="3712051" y="4508278"/>
              <a:chExt cx="747153" cy="16187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직사각형 38"/>
                  <p:cNvSpPr/>
                  <p:nvPr/>
                </p:nvSpPr>
                <p:spPr>
                  <a:xfrm>
                    <a:off x="3712051" y="4508278"/>
                    <a:ext cx="745997" cy="4551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𝟓</m:t>
                              </m:r>
                            </m:den>
                          </m:f>
                        </m:oMath>
                      </m:oMathPara>
                    </a14:m>
                    <a:endParaRPr lang="en-US" altLang="ko-KR" sz="1200" b="1" i="1" dirty="0" smtClean="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직사각형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51" y="4508278"/>
                    <a:ext cx="745997" cy="45518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직사각형 39"/>
                  <p:cNvSpPr/>
                  <p:nvPr/>
                </p:nvSpPr>
                <p:spPr>
                  <a:xfrm>
                    <a:off x="3713207" y="5673030"/>
                    <a:ext cx="745997" cy="45397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ko-KR" sz="1200" b="1" i="1" dirty="0" smtClean="0">
                                  <a:latin typeface="Cambria Math"/>
                                  <a:cs typeface="Calibri" pitchFamily="34" charset="0"/>
                                </a:rPr>
                                <m:t>𝟓</m:t>
                              </m:r>
                            </m:den>
                          </m:f>
                        </m:oMath>
                      </m:oMathPara>
                    </a14:m>
                    <a:endParaRPr lang="en-US" altLang="ko-KR" sz="1200" b="1" i="1" dirty="0" smtClean="0"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직사각형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207" y="5673030"/>
                    <a:ext cx="745997" cy="45397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직사각형 40"/>
            <p:cNvSpPr/>
            <p:nvPr/>
          </p:nvSpPr>
          <p:spPr>
            <a:xfrm>
              <a:off x="6130259" y="4089312"/>
              <a:ext cx="7459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Win</a:t>
              </a:r>
              <a:endParaRPr lang="en-US" altLang="ko-KR" sz="1200" b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51659" y="4089312"/>
              <a:ext cx="7459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Calibri" pitchFamily="34" charset="0"/>
                  <a:cs typeface="Calibri" pitchFamily="34" charset="0"/>
                </a:rPr>
                <a:t>Wout</a:t>
              </a:r>
              <a:endParaRPr lang="en-US" altLang="ko-KR" sz="1200" b="1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1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Weighted PageRank</a:t>
            </a:r>
          </a:p>
          <a:p>
            <a:r>
              <a:rPr lang="en-US" altLang="ko-KR" b="1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smtClean="0"/>
              <a:t>Website of Saint Thomas University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Query topics</a:t>
            </a:r>
          </a:p>
          <a:p>
            <a:pPr lvl="1"/>
            <a:r>
              <a:rPr lang="en-US" altLang="ko-KR" dirty="0" smtClean="0"/>
              <a:t>Travel agent (non-focused topic)</a:t>
            </a:r>
          </a:p>
          <a:p>
            <a:pPr lvl="1"/>
            <a:r>
              <a:rPr lang="en-US" altLang="ko-KR" dirty="0" smtClean="0"/>
              <a:t>Scholarship (focused topic)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altLang="ko-KR" dirty="0"/>
              <a:t>Travel agent (non-focused topic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3177072" cy="39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83603"/>
              </p:ext>
            </p:extLst>
          </p:nvPr>
        </p:nvGraphicFramePr>
        <p:xfrm>
          <a:off x="3851920" y="2032352"/>
          <a:ext cx="5064225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45"/>
                <a:gridCol w="1012845"/>
                <a:gridCol w="1012845"/>
                <a:gridCol w="1012845"/>
                <a:gridCol w="10128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</a:t>
                      </a:r>
                      <a:r>
                        <a:rPr lang="en-US" altLang="ko-KR" sz="1400" dirty="0" smtClean="0"/>
                        <a:t> of</a:t>
                      </a:r>
                      <a:r>
                        <a:rPr lang="en-US" altLang="ko-KR" sz="1400" baseline="0" dirty="0" smtClean="0"/>
                        <a:t> relevant pages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Relevancy</a:t>
                      </a:r>
                      <a:r>
                        <a:rPr lang="en-US" altLang="ko-KR" sz="1400" baseline="0" dirty="0" smtClean="0"/>
                        <a:t> Value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PageRank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WPR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PageRank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WPR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0.5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49.8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84.8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117.1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119.8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162.3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211.7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214.4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5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Scholarship (focused topic)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177072" cy="39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08563"/>
              </p:ext>
            </p:extLst>
          </p:nvPr>
        </p:nvGraphicFramePr>
        <p:xfrm>
          <a:off x="3851920" y="1916832"/>
          <a:ext cx="5064225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45"/>
                <a:gridCol w="1012845"/>
                <a:gridCol w="1012845"/>
                <a:gridCol w="1012845"/>
                <a:gridCol w="10128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Num</a:t>
                      </a:r>
                      <a:r>
                        <a:rPr lang="en-US" altLang="ko-KR" sz="1400" dirty="0" smtClean="0"/>
                        <a:t> of</a:t>
                      </a:r>
                      <a:r>
                        <a:rPr lang="en-US" altLang="ko-KR" sz="1400" baseline="0" dirty="0" smtClean="0"/>
                        <a:t> relevant pages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Relevancy</a:t>
                      </a:r>
                      <a:r>
                        <a:rPr lang="en-US" altLang="ko-KR" sz="1400" baseline="0" dirty="0" smtClean="0"/>
                        <a:t> Value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PageRank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WPR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PageRank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WPR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5.5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34.5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57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87.5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158.5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159.3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624.8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655.3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999.2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1045.3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1470.4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1473.3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Importance of both the </a:t>
            </a:r>
            <a:r>
              <a:rPr lang="en-US" altLang="ko-KR" sz="2000" dirty="0" err="1" smtClean="0"/>
              <a:t>inlinks</a:t>
            </a:r>
            <a:r>
              <a:rPr lang="en-US" altLang="ko-KR" sz="2000" dirty="0" smtClean="0"/>
              <a:t> and the </a:t>
            </a:r>
            <a:r>
              <a:rPr lang="en-US" altLang="ko-KR" sz="2000" dirty="0" err="1" smtClean="0"/>
              <a:t>outlinks</a:t>
            </a:r>
            <a:r>
              <a:rPr lang="en-US" altLang="ko-KR" sz="2000" dirty="0" smtClean="0"/>
              <a:t> of the pages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Distributes rank scores based on the popularity of the pages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Weighted PageRank can identify a larger number of relevant pages to a given query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sz="1800" dirty="0" smtClean="0"/>
              <a:t>Equally distribution of PageRank score </a:t>
            </a:r>
            <a:r>
              <a:rPr lang="en-US" altLang="ko-KR" sz="1800" dirty="0" smtClean="0">
                <a:sym typeface="Wingdings" pitchFamily="2" charset="2"/>
              </a:rPr>
              <a:t> Distribution based on link weight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Importance </a:t>
            </a:r>
            <a:r>
              <a:rPr lang="en-US" altLang="ko-KR" sz="1800" dirty="0"/>
              <a:t>is measured by in-links and out-links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sz="1800" dirty="0"/>
              <a:t>algorithm is still based on number of links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Mining Categories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smtClean="0"/>
              <a:t>Web mining is used to discover the content of the Web</a:t>
            </a:r>
            <a:r>
              <a:rPr lang="en-US" altLang="ko-KR" sz="2200" baseline="30000" dirty="0" smtClean="0"/>
              <a:t>*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30600" y="2396332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Mining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22908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Content Mining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3530600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Structure Mining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643588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Usage Mining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3813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Kosala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 and H. </a:t>
            </a:r>
            <a:r>
              <a:rPr lang="en-US" altLang="ko-KR" sz="1200" dirty="0" err="1" smtClean="0">
                <a:latin typeface="Times New Roman" pitchFamily="18" charset="0"/>
                <a:cs typeface="Times New Roman" pitchFamily="18" charset="0"/>
              </a:rPr>
              <a:t>Blockeel</a:t>
            </a:r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. Web mining research: A survey. ACM SIGKDD Explorations, 2(1):1-15, 2000</a:t>
            </a:r>
            <a:endParaRPr lang="en-US" altLang="ko-KR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직선 연결선 17"/>
          <p:cNvCxnSpPr>
            <a:stCxn id="5" idx="2"/>
            <a:endCxn id="8" idx="0"/>
          </p:cNvCxnSpPr>
          <p:nvPr/>
        </p:nvCxnSpPr>
        <p:spPr>
          <a:xfrm>
            <a:off x="4475026" y="3007432"/>
            <a:ext cx="0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7" idx="0"/>
          </p:cNvCxnSpPr>
          <p:nvPr/>
        </p:nvCxnSpPr>
        <p:spPr>
          <a:xfrm flipH="1">
            <a:off x="1467334" y="3007432"/>
            <a:ext cx="2439950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9" idx="0"/>
          </p:cNvCxnSpPr>
          <p:nvPr/>
        </p:nvCxnSpPr>
        <p:spPr>
          <a:xfrm>
            <a:off x="5131420" y="3007432"/>
            <a:ext cx="2456594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Mining Categories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Web Content Mining</a:t>
            </a:r>
          </a:p>
          <a:p>
            <a:pPr lvl="1"/>
            <a:r>
              <a:rPr lang="en-US" altLang="ko-KR" dirty="0" smtClean="0"/>
              <a:t>Discovery of useful information from web content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200" dirty="0" smtClean="0"/>
              <a:t>Web Structure Mining</a:t>
            </a:r>
          </a:p>
          <a:p>
            <a:pPr lvl="1"/>
            <a:r>
              <a:rPr lang="en-US" altLang="ko-KR" dirty="0" smtClean="0"/>
              <a:t>Discovers relationships between web pages by analyzing web structures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200" dirty="0" smtClean="0"/>
              <a:t>Web Usage Mining</a:t>
            </a:r>
          </a:p>
          <a:p>
            <a:pPr lvl="1"/>
            <a:r>
              <a:rPr lang="en-US" altLang="ko-KR" dirty="0" smtClean="0"/>
              <a:t>Ascertains user profiles and the users’ behavior recorded inside the web </a:t>
            </a:r>
            <a:r>
              <a:rPr lang="en-US" altLang="ko-KR" dirty="0" err="1" smtClean="0"/>
              <a:t>logfile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669980" y="1340767"/>
            <a:ext cx="1862460" cy="648072"/>
            <a:chOff x="6669980" y="1340767"/>
            <a:chExt cx="1862460" cy="648072"/>
          </a:xfrm>
        </p:grpSpPr>
        <p:sp>
          <p:nvSpPr>
            <p:cNvPr id="5" name="한쪽 모서리가 잘린 사각형 4"/>
            <p:cNvSpPr/>
            <p:nvPr/>
          </p:nvSpPr>
          <p:spPr>
            <a:xfrm rot="10800000">
              <a:off x="6669980" y="1340767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rot="10800000">
              <a:off x="7956376" y="1340767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7246044" y="1664803"/>
              <a:ext cx="7103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6669980" y="3717032"/>
            <a:ext cx="1862460" cy="648072"/>
            <a:chOff x="6669980" y="3717032"/>
            <a:chExt cx="1862460" cy="648072"/>
          </a:xfrm>
        </p:grpSpPr>
        <p:sp>
          <p:nvSpPr>
            <p:cNvPr id="7" name="한쪽 모서리가 잘린 사각형 6"/>
            <p:cNvSpPr/>
            <p:nvPr/>
          </p:nvSpPr>
          <p:spPr>
            <a:xfrm rot="10800000">
              <a:off x="6669980" y="3717032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rot="10800000">
              <a:off x="7956376" y="3717032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7246044" y="4042171"/>
              <a:ext cx="71033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942222" y="5530735"/>
            <a:ext cx="1276612" cy="778585"/>
            <a:chOff x="7111813" y="5476040"/>
            <a:chExt cx="1276612" cy="778585"/>
          </a:xfrm>
        </p:grpSpPr>
        <p:sp>
          <p:nvSpPr>
            <p:cNvPr id="15" name="타원 14"/>
            <p:cNvSpPr/>
            <p:nvPr/>
          </p:nvSpPr>
          <p:spPr>
            <a:xfrm>
              <a:off x="7149913" y="5476040"/>
              <a:ext cx="190922" cy="2031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11813" y="5679141"/>
              <a:ext cx="288032" cy="3009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 설명선 16"/>
            <p:cNvSpPr/>
            <p:nvPr/>
          </p:nvSpPr>
          <p:spPr>
            <a:xfrm rot="5400000">
              <a:off x="7704348" y="5570549"/>
              <a:ext cx="720080" cy="648072"/>
            </a:xfrm>
            <a:prstGeom prst="wedgeRectCallout">
              <a:avLst>
                <a:gd name="adj1" fmla="val -22156"/>
                <a:gd name="adj2" fmla="val 8454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740353" y="5679141"/>
              <a:ext cx="648072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2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Background</a:t>
            </a:r>
          </a:p>
          <a:p>
            <a:r>
              <a:rPr lang="en-US" altLang="ko-KR" dirty="0" smtClean="0"/>
              <a:t>Weighted PageRank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9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Hypertext Induced Topic Selection</a:t>
            </a:r>
          </a:p>
          <a:p>
            <a:pPr lvl="1"/>
            <a:r>
              <a:rPr lang="en-US" altLang="ko-KR" dirty="0" smtClean="0"/>
              <a:t>Rank webpages by analyzing their </a:t>
            </a:r>
            <a:r>
              <a:rPr lang="en-US" altLang="ko-KR" dirty="0" err="1" smtClean="0"/>
              <a:t>inlinks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outlinks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Authority                            Hub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2987825" y="3674617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63889" y="3998653"/>
            <a:ext cx="718942" cy="7984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4355976" y="2492896"/>
            <a:ext cx="309634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    </a:t>
            </a:r>
          </a:p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h(p) =       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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         a(q)</a:t>
            </a:r>
            <a:endParaRPr lang="en-US" altLang="zh-CN" sz="2800" dirty="0" smtClean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q: (p, q)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E</a:t>
            </a:r>
            <a:endParaRPr lang="en-US" altLang="zh-CN" sz="2000" dirty="0" smtClean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547664" y="2348880"/>
            <a:ext cx="280831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  </a:t>
            </a:r>
          </a:p>
          <a:p>
            <a:pPr marL="609600" indent="-609600"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a(p) =       </a:t>
            </a:r>
            <a:r>
              <a:rPr lang="en-US" altLang="zh-CN" sz="2800" dirty="0" smtClean="0">
                <a:ea typeface="SimSun" pitchFamily="2" charset="-122"/>
                <a:sym typeface="Symbol" pitchFamily="18" charset="2"/>
              </a:rPr>
              <a:t>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         h(q)</a:t>
            </a:r>
            <a:endParaRPr lang="en-US" altLang="zh-CN" sz="2800" dirty="0" smtClean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altLang="zh-CN" sz="2000" dirty="0" smtClean="0">
                <a:ea typeface="SimSun" pitchFamily="2" charset="-122"/>
              </a:rPr>
              <a:t>                   q: (q, p)</a:t>
            </a:r>
            <a:r>
              <a:rPr lang="en-US" altLang="zh-CN" sz="2000" dirty="0" smtClean="0">
                <a:ea typeface="SimSun" pitchFamily="2" charset="-122"/>
                <a:sym typeface="Symbol" pitchFamily="18" charset="2"/>
              </a:rPr>
              <a:t>E</a:t>
            </a:r>
            <a:endParaRPr lang="en-US" altLang="zh-CN" sz="2000" dirty="0" smtClean="0">
              <a:ea typeface="SimSun" pitchFamily="2" charset="-122"/>
            </a:endParaRPr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4355977" y="461787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2987825" y="461787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2987825" y="558924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5724128" y="3674617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5724128" y="461787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5724128" y="558924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563890" y="4941914"/>
            <a:ext cx="71894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563890" y="5085184"/>
            <a:ext cx="718941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932041" y="5150781"/>
            <a:ext cx="718942" cy="7984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32042" y="4941914"/>
            <a:ext cx="71894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932042" y="3908643"/>
            <a:ext cx="718941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474074" y="475992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P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HITS: Difficulties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HITS frequently returns more general webpages </a:t>
            </a:r>
          </a:p>
          <a:p>
            <a:endParaRPr lang="en-US" altLang="ko-KR" sz="2200" dirty="0"/>
          </a:p>
          <a:p>
            <a:r>
              <a:rPr lang="en-US" altLang="ko-KR" sz="2200" dirty="0" smtClean="0"/>
              <a:t>Topic drift occurs while the hub has multiple topics (equivalent weight)</a:t>
            </a:r>
          </a:p>
          <a:p>
            <a:endParaRPr lang="en-US" altLang="ko-KR" sz="2200" dirty="0"/>
          </a:p>
          <a:p>
            <a:r>
              <a:rPr lang="en-US" altLang="ko-KR" sz="2200" dirty="0" smtClean="0"/>
              <a:t>Some popular sites that are not highly relevant to the given query gain overhead weight values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0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PageRank</a:t>
            </a:r>
          </a:p>
          <a:p>
            <a:pPr lvl="1"/>
            <a:r>
              <a:rPr lang="en-US" altLang="ko-KR" sz="1400" dirty="0" smtClean="0"/>
              <a:t>S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Brin</a:t>
            </a:r>
            <a:r>
              <a:rPr lang="en-US" altLang="ko-KR" sz="1400" dirty="0"/>
              <a:t> and L. Page</a:t>
            </a:r>
            <a:r>
              <a:rPr lang="en-US" altLang="ko-KR" sz="1400" dirty="0" smtClean="0"/>
              <a:t>., “The </a:t>
            </a:r>
            <a:r>
              <a:rPr lang="en-US" altLang="ko-KR" sz="1400" dirty="0"/>
              <a:t>anatomy of a </a:t>
            </a:r>
            <a:r>
              <a:rPr lang="en-US" altLang="ko-KR" sz="1400" dirty="0" smtClean="0"/>
              <a:t>large-scale </a:t>
            </a:r>
            <a:r>
              <a:rPr lang="en-US" altLang="ko-KR" sz="1400" dirty="0" err="1" smtClean="0"/>
              <a:t>hypertextual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web search </a:t>
            </a:r>
            <a:r>
              <a:rPr lang="en-US" altLang="ko-KR" sz="1400" dirty="0" smtClean="0"/>
              <a:t>engine”, Computer networks and </a:t>
            </a:r>
            <a:r>
              <a:rPr lang="en-US" altLang="ko-KR" sz="1400" dirty="0"/>
              <a:t>ISDN systems, </a:t>
            </a:r>
            <a:r>
              <a:rPr lang="en-US" altLang="ko-KR" sz="1400" dirty="0" smtClean="0"/>
              <a:t>1998</a:t>
            </a:r>
            <a:endParaRPr lang="en-US" altLang="ko-KR" sz="1800" dirty="0" smtClean="0"/>
          </a:p>
          <a:p>
            <a:pPr lvl="1"/>
            <a:r>
              <a:rPr lang="en-US" altLang="ko-KR" dirty="0" smtClean="0"/>
              <a:t>Compute PageRank of pages linking to a page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Simplified PageRank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4501051" y="3573016"/>
                <a:ext cx="3095285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𝑟𝑖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)=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1400" i="1" baseline="-2500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i="1" baseline="-2500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051" y="3573016"/>
                <a:ext cx="3095285" cy="639534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한쪽 모서리가 잘린 사각형 29"/>
          <p:cNvSpPr/>
          <p:nvPr/>
        </p:nvSpPr>
        <p:spPr>
          <a:xfrm rot="10800000">
            <a:off x="3093883" y="3488754"/>
            <a:ext cx="312258" cy="32033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3094764" y="4038873"/>
            <a:ext cx="312258" cy="32033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3093883" y="4620832"/>
            <a:ext cx="312258" cy="32033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1616081" y="3624670"/>
            <a:ext cx="312258" cy="32033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018289" y="3809090"/>
            <a:ext cx="1022575" cy="389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018289" y="3616977"/>
            <a:ext cx="977870" cy="167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018289" y="3809090"/>
            <a:ext cx="977870" cy="851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557204" y="3341145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30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307077" y="3397001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66211" y="3704778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412819" y="4064818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1616081" y="4373924"/>
            <a:ext cx="312258" cy="32033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57204" y="4104247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40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26331" y="4567737"/>
            <a:ext cx="1000223" cy="213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048684" y="4325813"/>
            <a:ext cx="977870" cy="167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150187" y="4379713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20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69906" y="4633391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20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19468" y="4027735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4501051" y="4398403"/>
                <a:ext cx="30952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0+20=30</m:t>
                      </m:r>
                    </m:oMath>
                  </m:oMathPara>
                </a14:m>
                <a:endParaRPr lang="en-US" altLang="ko-KR" sz="1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051" y="4398403"/>
                <a:ext cx="309528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541667" y="3624670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541667" y="4379625"/>
            <a:ext cx="46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721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3" grpId="2"/>
      <p:bldP spid="44" grpId="0"/>
      <p:bldP spid="44" grpId="1"/>
      <p:bldP spid="38" grpId="0"/>
      <p:bldP spid="39" grpId="0"/>
      <p:bldP spid="39" grpId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PageRank: Damping Factor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9" name="Picture 3" descr="C:\Users\Administrator\Desktop\캡처1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0" y="2996952"/>
            <a:ext cx="157915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캡처1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96" y="2996952"/>
            <a:ext cx="157915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ministrator\Desktop\캡처1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60" y="4653136"/>
            <a:ext cx="157915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strator\Desktop\캡처1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60" y="1628800"/>
            <a:ext cx="157915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28331" y="2456892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29701" y="2439415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B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84268" y="5229200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984268" y="2286006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55576" y="3663465"/>
            <a:ext cx="2645680" cy="400110"/>
            <a:chOff x="755576" y="3663465"/>
            <a:chExt cx="2645680" cy="400110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663465"/>
              <a:ext cx="12961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Link to B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2014976" y="3863520"/>
              <a:ext cx="13862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563888" y="3663465"/>
            <a:ext cx="3298472" cy="1817763"/>
            <a:chOff x="3563888" y="3663465"/>
            <a:chExt cx="3298472" cy="1817763"/>
          </a:xfrm>
        </p:grpSpPr>
        <p:sp>
          <p:nvSpPr>
            <p:cNvPr id="20" name="직사각형 19"/>
            <p:cNvSpPr/>
            <p:nvPr/>
          </p:nvSpPr>
          <p:spPr>
            <a:xfrm>
              <a:off x="3563888" y="3663465"/>
              <a:ext cx="12961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Link to C</a:t>
              </a:r>
            </a:p>
          </p:txBody>
        </p:sp>
        <p:cxnSp>
          <p:nvCxnSpPr>
            <p:cNvPr id="24" name="직선 화살표 연결선 23"/>
            <p:cNvCxnSpPr>
              <a:endCxn id="11" idx="1"/>
            </p:cNvCxnSpPr>
            <p:nvPr/>
          </p:nvCxnSpPr>
          <p:spPr>
            <a:xfrm>
              <a:off x="4860032" y="3933056"/>
              <a:ext cx="2002328" cy="15481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629701" y="2456892"/>
            <a:ext cx="3232659" cy="965322"/>
            <a:chOff x="3629701" y="2456892"/>
            <a:chExt cx="3232659" cy="965322"/>
          </a:xfrm>
        </p:grpSpPr>
        <p:sp>
          <p:nvSpPr>
            <p:cNvPr id="21" name="직사각형 20"/>
            <p:cNvSpPr/>
            <p:nvPr/>
          </p:nvSpPr>
          <p:spPr>
            <a:xfrm>
              <a:off x="3629701" y="3022104"/>
              <a:ext cx="12961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Go to D</a:t>
              </a:r>
            </a:p>
          </p:txBody>
        </p:sp>
        <p:cxnSp>
          <p:nvCxnSpPr>
            <p:cNvPr id="26" name="직선 화살표 연결선 25"/>
            <p:cNvCxnSpPr>
              <a:endCxn id="14" idx="1"/>
            </p:cNvCxnSpPr>
            <p:nvPr/>
          </p:nvCxnSpPr>
          <p:spPr>
            <a:xfrm flipV="1">
              <a:off x="4860032" y="2456892"/>
              <a:ext cx="2002328" cy="765267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5220072" y="2039305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15%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20072" y="5187906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41960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To solve the rank sink problem</a:t>
            </a:r>
          </a:p>
          <a:p>
            <a:pPr lvl="1"/>
            <a:r>
              <a:rPr lang="en-US" altLang="ko-KR" dirty="0" smtClean="0"/>
              <a:t>use damping factor </a:t>
            </a:r>
            <a:r>
              <a:rPr lang="en-US" altLang="ko-KR" b="1" dirty="0" smtClean="0"/>
              <a:t>d</a:t>
            </a:r>
            <a:r>
              <a:rPr lang="en-US" altLang="ko-KR" dirty="0" smtClean="0"/>
              <a:t> (usually set to 0.85)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One problem still exists</a:t>
            </a:r>
          </a:p>
          <a:p>
            <a:pPr lvl="1"/>
            <a:r>
              <a:rPr lang="en-US" altLang="ko-KR" dirty="0" smtClean="0"/>
              <a:t>Some link may be more important than are the others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699792" y="2132856"/>
                <a:ext cx="3095285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𝑟𝑖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)=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1400" i="1" baseline="-2500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i="1" baseline="-2500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( 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𝟏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 −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 )</m:t>
                      </m:r>
                    </m:oMath>
                  </m:oMathPara>
                </a14:m>
                <a:endParaRPr lang="en-US" altLang="ko-KR" sz="14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132856"/>
                <a:ext cx="3095285" cy="639534"/>
              </a:xfrm>
              <a:prstGeom prst="rect">
                <a:avLst/>
              </a:prstGeom>
              <a:blipFill rotWithShape="1">
                <a:blip r:embed="rId2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196482" y="4515445"/>
            <a:ext cx="3827462" cy="1649859"/>
            <a:chOff x="2196482" y="4515445"/>
            <a:chExt cx="3827462" cy="1649859"/>
          </a:xfrm>
        </p:grpSpPr>
        <p:grpSp>
          <p:nvGrpSpPr>
            <p:cNvPr id="7" name="그룹 6"/>
            <p:cNvGrpSpPr/>
            <p:nvPr/>
          </p:nvGrpSpPr>
          <p:grpSpPr>
            <a:xfrm>
              <a:off x="5447880" y="4515445"/>
              <a:ext cx="576064" cy="576064"/>
              <a:chOff x="5148064" y="1988840"/>
              <a:chExt cx="576064" cy="576064"/>
            </a:xfrm>
          </p:grpSpPr>
          <p:sp>
            <p:nvSpPr>
              <p:cNvPr id="8" name="한쪽 모서리가 잘린 사각형 7"/>
              <p:cNvSpPr/>
              <p:nvPr/>
            </p:nvSpPr>
            <p:spPr>
              <a:xfrm rot="10800000">
                <a:off x="5148064" y="1988840"/>
                <a:ext cx="576064" cy="57606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266162" y="2076817"/>
                <a:ext cx="339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x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196482" y="5013176"/>
              <a:ext cx="576064" cy="576064"/>
              <a:chOff x="5148064" y="1988840"/>
              <a:chExt cx="576064" cy="576064"/>
            </a:xfrm>
          </p:grpSpPr>
          <p:sp>
            <p:nvSpPr>
              <p:cNvPr id="11" name="한쪽 모서리가 잘린 사각형 10"/>
              <p:cNvSpPr/>
              <p:nvPr/>
            </p:nvSpPr>
            <p:spPr>
              <a:xfrm rot="10800000">
                <a:off x="5148064" y="1988840"/>
                <a:ext cx="576064" cy="57606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266162" y="2076817"/>
                <a:ext cx="339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a</a:t>
                </a:r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 flipV="1">
              <a:off x="2940557" y="4797153"/>
              <a:ext cx="2291299" cy="378628"/>
            </a:xfrm>
            <a:prstGeom prst="line">
              <a:avLst/>
            </a:prstGeom>
            <a:ln w="25400">
              <a:solidFill>
                <a:srgbClr val="00206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940557" y="5446533"/>
              <a:ext cx="2291299" cy="358731"/>
            </a:xfrm>
            <a:prstGeom prst="line">
              <a:avLst/>
            </a:prstGeom>
            <a:ln w="25400">
              <a:solidFill>
                <a:srgbClr val="00206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5447880" y="5589240"/>
              <a:ext cx="576064" cy="576064"/>
              <a:chOff x="5148064" y="1988840"/>
              <a:chExt cx="576064" cy="576064"/>
            </a:xfrm>
          </p:grpSpPr>
          <p:sp>
            <p:nvSpPr>
              <p:cNvPr id="25" name="한쪽 모서리가 잘린 사각형 24"/>
              <p:cNvSpPr/>
              <p:nvPr/>
            </p:nvSpPr>
            <p:spPr>
              <a:xfrm rot="10800000">
                <a:off x="5148064" y="1988840"/>
                <a:ext cx="576064" cy="576064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266162" y="2076817"/>
                <a:ext cx="339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y</a:t>
                </a: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3712051" y="4508278"/>
            <a:ext cx="747153" cy="1603975"/>
            <a:chOff x="3712051" y="4508278"/>
            <a:chExt cx="747153" cy="160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3712051" y="4508278"/>
                  <a:ext cx="745997" cy="4392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b="1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b="1" i="1" dirty="0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200" b="1" i="1" dirty="0" smtClean="0"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altLang="ko-KR" sz="1200" b="1" i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51" y="4508278"/>
                  <a:ext cx="745997" cy="43922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3713207" y="5673030"/>
                  <a:ext cx="745997" cy="4392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b="1" i="1" dirty="0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b="1" i="1" dirty="0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200" b="1" i="1" dirty="0" smtClean="0"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altLang="ko-KR" sz="1200" b="1" i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207" y="5673030"/>
                  <a:ext cx="745997" cy="43922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741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901</Words>
  <Application>Microsoft Office PowerPoint</Application>
  <PresentationFormat>화면 슬라이드 쇼(4:3)</PresentationFormat>
  <Paragraphs>327</Paragraphs>
  <Slides>20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Weighted PageRank Algorithm</vt:lpstr>
      <vt:lpstr>Web Mining Categories</vt:lpstr>
      <vt:lpstr>Web Mining Categories</vt:lpstr>
      <vt:lpstr>Outline</vt:lpstr>
      <vt:lpstr>HITS</vt:lpstr>
      <vt:lpstr>HITS: Difficulties</vt:lpstr>
      <vt:lpstr>Simplified PageRank</vt:lpstr>
      <vt:lpstr>PageRank: Damping Factor</vt:lpstr>
      <vt:lpstr>PageRank</vt:lpstr>
      <vt:lpstr>Outline</vt:lpstr>
      <vt:lpstr>Weighted PageRank (WPR)</vt:lpstr>
      <vt:lpstr>Weighted PageRank (WPR)</vt:lpstr>
      <vt:lpstr>Weighted PageRank (WPR)</vt:lpstr>
      <vt:lpstr>Outline</vt:lpstr>
      <vt:lpstr>Evaluation</vt:lpstr>
      <vt:lpstr>Evaluation</vt:lpstr>
      <vt:lpstr>Evaluation</vt:lpstr>
      <vt:lpstr>Conclusion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291</cp:revision>
  <dcterms:created xsi:type="dcterms:W3CDTF">2006-10-05T04:04:58Z</dcterms:created>
  <dcterms:modified xsi:type="dcterms:W3CDTF">2012-07-04T00:51:55Z</dcterms:modified>
</cp:coreProperties>
</file>